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0" r:id="rId32"/>
    <p:sldId id="291" r:id="rId33"/>
    <p:sldId id="289" r:id="rId34"/>
    <p:sldId id="292" r:id="rId35"/>
    <p:sldId id="287" r:id="rId36"/>
    <p:sldId id="286" r:id="rId37"/>
    <p:sldId id="288" r:id="rId38"/>
    <p:sldId id="293" r:id="rId39"/>
    <p:sldId id="294" r:id="rId40"/>
    <p:sldId id="295" r:id="rId41"/>
    <p:sldId id="297" r:id="rId42"/>
    <p:sldId id="296" r:id="rId43"/>
    <p:sldId id="298" r:id="rId44"/>
    <p:sldId id="299" r:id="rId45"/>
    <p:sldId id="300" r:id="rId46"/>
    <p:sldId id="301" r:id="rId47"/>
    <p:sldId id="302" r:id="rId48"/>
    <p:sldId id="303" r:id="rId49"/>
    <p:sldId id="306" r:id="rId50"/>
    <p:sldId id="304" r:id="rId51"/>
    <p:sldId id="305" r:id="rId52"/>
    <p:sldId id="307" r:id="rId53"/>
    <p:sldId id="308" r:id="rId54"/>
    <p:sldId id="309" r:id="rId55"/>
    <p:sldId id="311"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EBE832-19D5-468B-BF54-1A7F8E89A4C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BE832-19D5-468B-BF54-1A7F8E89A4C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BE832-19D5-468B-BF54-1A7F8E89A4C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BE832-19D5-468B-BF54-1A7F8E89A4C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EBE832-19D5-468B-BF54-1A7F8E89A4C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EBE832-19D5-468B-BF54-1A7F8E89A4CE}"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EBE832-19D5-468B-BF54-1A7F8E89A4CE}"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EBE832-19D5-468B-BF54-1A7F8E89A4CE}"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BE832-19D5-468B-BF54-1A7F8E89A4CE}"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BE832-19D5-468B-BF54-1A7F8E89A4CE}"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BE832-19D5-468B-BF54-1A7F8E89A4CE}"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9761-380F-47B9-84ED-A4E507235C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BE832-19D5-468B-BF54-1A7F8E89A4CE}" type="datetimeFigureOut">
              <a:rPr lang="en-US" smtClean="0"/>
              <a:t>3/15/2022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59761-380F-47B9-84ED-A4E507235C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and </a:t>
            </a:r>
            <a:r>
              <a:rPr lang="en-US" dirty="0" err="1" smtClean="0"/>
              <a:t>Github</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2205037" y="2005806"/>
            <a:ext cx="4733925" cy="37147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2224088" y="1590675"/>
            <a:ext cx="4695825" cy="3676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2233613" y="1595438"/>
            <a:ext cx="4676775" cy="36671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2238375" y="1585913"/>
            <a:ext cx="4667250" cy="36861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2228850" y="1576388"/>
            <a:ext cx="4686300" cy="37052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2219325" y="1600200"/>
            <a:ext cx="4705350" cy="3657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3" name="Picture 3"/>
          <p:cNvPicPr>
            <a:picLocks noChangeAspect="1" noChangeArrowheads="1"/>
          </p:cNvPicPr>
          <p:nvPr/>
        </p:nvPicPr>
        <p:blipFill>
          <a:blip r:embed="rId2" cstate="print"/>
          <a:srcRect/>
          <a:stretch>
            <a:fillRect/>
          </a:stretch>
        </p:blipFill>
        <p:spPr bwMode="auto">
          <a:xfrm>
            <a:off x="2224088" y="1595438"/>
            <a:ext cx="4695825" cy="36671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2228850" y="1590675"/>
            <a:ext cx="4686300" cy="36766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cstate="print"/>
          <a:srcRect/>
          <a:stretch>
            <a:fillRect/>
          </a:stretch>
        </p:blipFill>
        <p:spPr bwMode="auto">
          <a:xfrm>
            <a:off x="2233612" y="2039144"/>
            <a:ext cx="4676775" cy="36480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cstate="print"/>
          <a:srcRect/>
          <a:stretch>
            <a:fillRect/>
          </a:stretch>
        </p:blipFill>
        <p:spPr bwMode="auto">
          <a:xfrm>
            <a:off x="2028825" y="1791494"/>
            <a:ext cx="5086350" cy="41433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t>
            </a:r>
            <a:r>
              <a:rPr lang="en-US" dirty="0" err="1" smtClean="0"/>
              <a:t>Git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47664" y="2276872"/>
            <a:ext cx="5981700" cy="24288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cstate="print"/>
          <a:srcRect/>
          <a:stretch>
            <a:fillRect/>
          </a:stretch>
        </p:blipFill>
        <p:spPr bwMode="auto">
          <a:xfrm>
            <a:off x="2095500" y="1848644"/>
            <a:ext cx="4953000" cy="40290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1503714" y="1609724"/>
            <a:ext cx="6556904" cy="419554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1747837" y="2043906"/>
            <a:ext cx="5648325" cy="3638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Visual studio code</a:t>
            </a: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619125" y="2253456"/>
            <a:ext cx="7905750" cy="32194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cstate="print"/>
          <a:srcRect/>
          <a:stretch>
            <a:fillRect/>
          </a:stretch>
        </p:blipFill>
        <p:spPr bwMode="auto">
          <a:xfrm>
            <a:off x="467544" y="1628800"/>
            <a:ext cx="8229600" cy="2982983"/>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1187624" y="4941168"/>
            <a:ext cx="2314575" cy="6286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24579" name="Picture 3"/>
          <p:cNvPicPr>
            <a:picLocks noChangeAspect="1" noChangeArrowheads="1"/>
          </p:cNvPicPr>
          <p:nvPr/>
        </p:nvPicPr>
        <p:blipFill>
          <a:blip r:embed="rId2" cstate="print"/>
          <a:srcRect/>
          <a:stretch>
            <a:fillRect/>
          </a:stretch>
        </p:blipFill>
        <p:spPr bwMode="auto">
          <a:xfrm>
            <a:off x="1752600" y="1233488"/>
            <a:ext cx="5638800" cy="43910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cstate="print"/>
          <a:srcRect/>
          <a:stretch>
            <a:fillRect/>
          </a:stretch>
        </p:blipFill>
        <p:spPr bwMode="auto">
          <a:xfrm>
            <a:off x="1747837" y="1686719"/>
            <a:ext cx="5648325" cy="43529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cstate="print"/>
          <a:srcRect/>
          <a:stretch>
            <a:fillRect/>
          </a:stretch>
        </p:blipFill>
        <p:spPr bwMode="auto">
          <a:xfrm>
            <a:off x="1747837" y="1681956"/>
            <a:ext cx="5648325" cy="43624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cstate="print"/>
          <a:srcRect/>
          <a:stretch>
            <a:fillRect/>
          </a:stretch>
        </p:blipFill>
        <p:spPr bwMode="auto">
          <a:xfrm>
            <a:off x="1766887" y="1681956"/>
            <a:ext cx="5610225" cy="43624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cstate="print"/>
          <a:srcRect/>
          <a:stretch>
            <a:fillRect/>
          </a:stretch>
        </p:blipFill>
        <p:spPr bwMode="auto">
          <a:xfrm>
            <a:off x="1762125" y="1681956"/>
            <a:ext cx="5619750" cy="43624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816818" y="1419969"/>
            <a:ext cx="7067550" cy="3305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 Create a folder on your system with name ‘March </a:t>
            </a:r>
            <a:r>
              <a:rPr lang="en-US" dirty="0"/>
              <a:t>Web Fundamentals Assignments</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cstate="print"/>
          <a:srcRect/>
          <a:stretch>
            <a:fillRect/>
          </a:stretch>
        </p:blipFill>
        <p:spPr bwMode="auto">
          <a:xfrm>
            <a:off x="539552" y="0"/>
            <a:ext cx="5727167" cy="4392488"/>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2123728" y="4437112"/>
            <a:ext cx="6019800" cy="18764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will you create a </a:t>
            </a:r>
            <a:r>
              <a:rPr lang="en-US" b="1" dirty="0" err="1"/>
              <a:t>git</a:t>
            </a:r>
            <a:r>
              <a:rPr lang="en-US" b="1" dirty="0"/>
              <a:t> repository</a:t>
            </a:r>
            <a:r>
              <a:rPr lang="en-US" b="1" dirty="0" smtClean="0"/>
              <a:t>?</a:t>
            </a:r>
            <a:endParaRPr lang="en-US" dirty="0"/>
          </a:p>
        </p:txBody>
      </p:sp>
      <p:sp>
        <p:nvSpPr>
          <p:cNvPr id="3" name="Content Placeholder 2"/>
          <p:cNvSpPr>
            <a:spLocks noGrp="1"/>
          </p:cNvSpPr>
          <p:nvPr>
            <p:ph idx="1"/>
          </p:nvPr>
        </p:nvSpPr>
        <p:spPr/>
        <p:txBody>
          <a:bodyPr/>
          <a:lstStyle/>
          <a:p>
            <a:r>
              <a:rPr lang="en-US" dirty="0" smtClean="0"/>
              <a:t>Have </a:t>
            </a:r>
            <a:r>
              <a:rPr lang="en-US" dirty="0" err="1" smtClean="0"/>
              <a:t>git</a:t>
            </a:r>
            <a:r>
              <a:rPr lang="en-US" dirty="0" smtClean="0"/>
              <a:t> installed in your system.</a:t>
            </a:r>
            <a:r>
              <a:rPr lang="en-US" dirty="0"/>
              <a:t> </a:t>
            </a:r>
          </a:p>
          <a:p>
            <a:r>
              <a:rPr lang="en-US" dirty="0"/>
              <a:t>Then in order to </a:t>
            </a:r>
            <a:r>
              <a:rPr lang="en-US" dirty="0" smtClean="0"/>
              <a:t>create </a:t>
            </a:r>
            <a:r>
              <a:rPr lang="en-US" dirty="0"/>
              <a:t>a </a:t>
            </a:r>
            <a:r>
              <a:rPr lang="en-US" dirty="0" err="1"/>
              <a:t>git</a:t>
            </a:r>
            <a:r>
              <a:rPr lang="en-US" dirty="0"/>
              <a:t> repository, create a folder for the project and </a:t>
            </a:r>
            <a:r>
              <a:rPr lang="en-US" b="1" dirty="0">
                <a:solidFill>
                  <a:srgbClr val="002060"/>
                </a:solidFill>
              </a:rPr>
              <a:t>then run </a:t>
            </a:r>
            <a:r>
              <a:rPr lang="en-US" b="1" dirty="0" err="1">
                <a:solidFill>
                  <a:srgbClr val="002060"/>
                </a:solidFill>
              </a:rPr>
              <a:t>git</a:t>
            </a:r>
            <a:r>
              <a:rPr lang="en-US" b="1" dirty="0">
                <a:solidFill>
                  <a:srgbClr val="002060"/>
                </a:solidFill>
              </a:rPr>
              <a:t> </a:t>
            </a:r>
            <a:r>
              <a:rPr lang="en-US" b="1" dirty="0" err="1">
                <a:solidFill>
                  <a:srgbClr val="002060"/>
                </a:solidFill>
              </a:rPr>
              <a:t>init</a:t>
            </a:r>
            <a:r>
              <a:rPr lang="en-US" dirty="0" err="1"/>
              <a:t>.</a:t>
            </a:r>
            <a:r>
              <a:rPr lang="en-US" dirty="0"/>
              <a:t> </a:t>
            </a:r>
          </a:p>
          <a:p>
            <a:r>
              <a:rPr lang="en-US" dirty="0"/>
              <a:t>Doing this will create a .</a:t>
            </a:r>
            <a:r>
              <a:rPr lang="en-US" dirty="0" err="1"/>
              <a:t>git</a:t>
            </a:r>
            <a:r>
              <a:rPr lang="en-US" dirty="0"/>
              <a:t> file in the project folder which indicates that the repository has been created.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a:t>
            </a:r>
            <a:r>
              <a:rPr lang="en-US" b="1" dirty="0" smtClean="0"/>
              <a:t> init</a:t>
            </a:r>
            <a:endParaRPr lang="en-US" b="1" dirty="0"/>
          </a:p>
        </p:txBody>
      </p:sp>
      <p:pic>
        <p:nvPicPr>
          <p:cNvPr id="34818" name="Picture 2"/>
          <p:cNvPicPr>
            <a:picLocks noGrp="1" noChangeAspect="1" noChangeArrowheads="1"/>
          </p:cNvPicPr>
          <p:nvPr>
            <p:ph idx="1"/>
          </p:nvPr>
        </p:nvPicPr>
        <p:blipFill>
          <a:blip r:embed="rId2" cstate="print"/>
          <a:srcRect/>
          <a:stretch>
            <a:fillRect/>
          </a:stretch>
        </p:blipFill>
        <p:spPr bwMode="auto">
          <a:xfrm>
            <a:off x="1057275" y="3120231"/>
            <a:ext cx="7029450" cy="14859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q"/>
            </a:pPr>
            <a:r>
              <a:rPr lang="en-US" dirty="0" smtClean="0"/>
              <a:t> Go inside the Project folder. </a:t>
            </a:r>
          </a:p>
          <a:p>
            <a:pPr>
              <a:buFont typeface="Wingdings" pitchFamily="2" charset="2"/>
              <a:buChar char="q"/>
            </a:pPr>
            <a:r>
              <a:rPr lang="en-US" dirty="0" smtClean="0"/>
              <a:t> Create Folder ‘March’</a:t>
            </a:r>
          </a:p>
          <a:p>
            <a:pPr>
              <a:buFont typeface="Wingdings" pitchFamily="2" charset="2"/>
              <a:buChar char="q"/>
            </a:pPr>
            <a:r>
              <a:rPr lang="en-US" dirty="0" smtClean="0"/>
              <a:t> Create folders ‘Week1’, ‘Week2’, ‘Week3’, ‘Week4’ and ‘Week5’ inside that March folder.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cstate="print"/>
          <a:srcRect/>
          <a:stretch>
            <a:fillRect/>
          </a:stretch>
        </p:blipFill>
        <p:spPr bwMode="auto">
          <a:xfrm>
            <a:off x="611560" y="1484784"/>
            <a:ext cx="4848225" cy="1247775"/>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539552" y="2708920"/>
            <a:ext cx="4867275" cy="1971675"/>
          </a:xfrm>
          <a:prstGeom prst="rect">
            <a:avLst/>
          </a:prstGeom>
          <a:noFill/>
          <a:ln w="9525">
            <a:noFill/>
            <a:miter lim="800000"/>
            <a:headEnd/>
            <a:tailEnd/>
          </a:ln>
        </p:spPr>
      </p:pic>
      <p:pic>
        <p:nvPicPr>
          <p:cNvPr id="31748" name="Picture 4"/>
          <p:cNvPicPr>
            <a:picLocks noChangeAspect="1" noChangeArrowheads="1"/>
          </p:cNvPicPr>
          <p:nvPr/>
        </p:nvPicPr>
        <p:blipFill>
          <a:blip r:embed="rId4" cstate="print"/>
          <a:srcRect/>
          <a:stretch>
            <a:fillRect/>
          </a:stretch>
        </p:blipFill>
        <p:spPr bwMode="auto">
          <a:xfrm>
            <a:off x="611560" y="4941168"/>
            <a:ext cx="6105525" cy="1143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30723" name="Picture 3"/>
          <p:cNvPicPr>
            <a:picLocks noChangeAspect="1" noChangeArrowheads="1"/>
          </p:cNvPicPr>
          <p:nvPr/>
        </p:nvPicPr>
        <p:blipFill>
          <a:blip r:embed="rId2" cstate="print"/>
          <a:srcRect/>
          <a:stretch>
            <a:fillRect/>
          </a:stretch>
        </p:blipFill>
        <p:spPr bwMode="auto">
          <a:xfrm>
            <a:off x="804863" y="1743075"/>
            <a:ext cx="7534275" cy="33718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cstate="print"/>
          <a:srcRect/>
          <a:stretch>
            <a:fillRect/>
          </a:stretch>
        </p:blipFill>
        <p:spPr bwMode="auto">
          <a:xfrm>
            <a:off x="457200" y="2290822"/>
            <a:ext cx="8229600" cy="314471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empty index.html file in assignement</a:t>
            </a:r>
            <a:r>
              <a:rPr lang="en-US" dirty="0"/>
              <a:t>1</a:t>
            </a:r>
          </a:p>
        </p:txBody>
      </p:sp>
      <p:pic>
        <p:nvPicPr>
          <p:cNvPr id="35842" name="Picture 2"/>
          <p:cNvPicPr>
            <a:picLocks noGrp="1" noChangeAspect="1" noChangeArrowheads="1"/>
          </p:cNvPicPr>
          <p:nvPr>
            <p:ph idx="1"/>
          </p:nvPr>
        </p:nvPicPr>
        <p:blipFill>
          <a:blip r:embed="rId2" cstate="print"/>
          <a:srcRect/>
          <a:stretch>
            <a:fillRect/>
          </a:stretch>
        </p:blipFill>
        <p:spPr bwMode="auto">
          <a:xfrm>
            <a:off x="539552" y="2132856"/>
            <a:ext cx="8204360" cy="114657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does </a:t>
            </a:r>
            <a:r>
              <a:rPr lang="en-US" b="1" dirty="0" err="1">
                <a:solidFill>
                  <a:srgbClr val="002060"/>
                </a:solidFill>
              </a:rPr>
              <a:t>git</a:t>
            </a:r>
            <a:r>
              <a:rPr lang="en-US" b="1" dirty="0">
                <a:solidFill>
                  <a:srgbClr val="002060"/>
                </a:solidFill>
              </a:rPr>
              <a:t> status </a:t>
            </a:r>
            <a:r>
              <a:rPr lang="en-US" b="1" dirty="0"/>
              <a:t>command do</a:t>
            </a:r>
            <a:r>
              <a:rPr lang="en-US" b="1"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status</a:t>
            </a:r>
            <a:r>
              <a:rPr lang="en-US" dirty="0"/>
              <a:t> command is used </a:t>
            </a:r>
            <a:r>
              <a:rPr lang="en-US" dirty="0" smtClean="0"/>
              <a:t>for</a:t>
            </a:r>
          </a:p>
          <a:p>
            <a:pPr lvl="1"/>
            <a:r>
              <a:rPr lang="en-US" dirty="0" smtClean="0"/>
              <a:t> </a:t>
            </a:r>
            <a:r>
              <a:rPr lang="en-US" dirty="0"/>
              <a:t>showing the difference between the working directory </a:t>
            </a:r>
            <a:endParaRPr lang="en-US" dirty="0" smtClean="0"/>
          </a:p>
          <a:p>
            <a:pPr lvl="1"/>
            <a:r>
              <a:rPr lang="en-US" dirty="0" smtClean="0"/>
              <a:t>also </a:t>
            </a:r>
            <a:r>
              <a:rPr lang="en-US" dirty="0"/>
              <a:t>keep track of the </a:t>
            </a:r>
            <a:r>
              <a:rPr lang="en-US" dirty="0">
                <a:solidFill>
                  <a:srgbClr val="002060"/>
                </a:solidFill>
              </a:rPr>
              <a:t>tracked</a:t>
            </a:r>
            <a:r>
              <a:rPr lang="en-US" dirty="0"/>
              <a:t> and </a:t>
            </a:r>
            <a:r>
              <a:rPr lang="en-US" dirty="0">
                <a:solidFill>
                  <a:srgbClr val="002060"/>
                </a:solidFill>
              </a:rPr>
              <a:t>non-tracked</a:t>
            </a:r>
            <a:r>
              <a:rPr lang="en-US" dirty="0"/>
              <a:t> changes.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43608" y="1628800"/>
            <a:ext cx="7313772" cy="347679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cstate="print"/>
          <a:srcRect/>
          <a:stretch>
            <a:fillRect/>
          </a:stretch>
        </p:blipFill>
        <p:spPr bwMode="auto">
          <a:xfrm>
            <a:off x="1115616" y="1484784"/>
            <a:ext cx="7535517" cy="4176464"/>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does </a:t>
            </a:r>
            <a:r>
              <a:rPr lang="en-US" b="1" dirty="0" smtClean="0"/>
              <a:t>‘</a:t>
            </a:r>
            <a:r>
              <a:rPr lang="en-US" b="1" dirty="0" err="1" smtClean="0">
                <a:solidFill>
                  <a:srgbClr val="002060"/>
                </a:solidFill>
              </a:rPr>
              <a:t>git</a:t>
            </a:r>
            <a:r>
              <a:rPr lang="en-US" b="1" dirty="0" smtClean="0">
                <a:solidFill>
                  <a:srgbClr val="002060"/>
                </a:solidFill>
              </a:rPr>
              <a:t> add’ </a:t>
            </a:r>
            <a:r>
              <a:rPr lang="en-US" b="1" dirty="0"/>
              <a:t>command do</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command adds files and changes to the index of the existing directory.</a:t>
            </a:r>
            <a:br>
              <a:rPr lang="en-US" dirty="0"/>
            </a:br>
            <a:r>
              <a:rPr lang="en-US" dirty="0"/>
              <a:t> </a:t>
            </a:r>
          </a:p>
          <a:p>
            <a:r>
              <a:rPr lang="en-US" dirty="0" smtClean="0"/>
              <a:t>add </a:t>
            </a:r>
            <a:r>
              <a:rPr lang="en-US" dirty="0"/>
              <a:t>all changes at once using </a:t>
            </a:r>
            <a:r>
              <a:rPr lang="en-US" dirty="0" smtClean="0"/>
              <a:t>command</a:t>
            </a:r>
          </a:p>
          <a:p>
            <a:pPr lvl="1"/>
            <a:r>
              <a:rPr lang="en-US" b="1" dirty="0" err="1" smtClean="0">
                <a:solidFill>
                  <a:schemeClr val="accent6">
                    <a:lumMod val="75000"/>
                  </a:schemeClr>
                </a:solidFill>
              </a:rPr>
              <a:t>git</a:t>
            </a:r>
            <a:r>
              <a:rPr lang="en-US" b="1" dirty="0" smtClean="0">
                <a:solidFill>
                  <a:schemeClr val="accent6">
                    <a:lumMod val="75000"/>
                  </a:schemeClr>
                </a:solidFill>
              </a:rPr>
              <a:t> </a:t>
            </a:r>
            <a:r>
              <a:rPr lang="en-US" b="1" dirty="0">
                <a:solidFill>
                  <a:schemeClr val="accent6">
                    <a:lumMod val="75000"/>
                  </a:schemeClr>
                </a:solidFill>
              </a:rPr>
              <a:t>add -</a:t>
            </a:r>
            <a:r>
              <a:rPr lang="en-US" b="1" dirty="0" smtClean="0">
                <a:solidFill>
                  <a:schemeClr val="accent6">
                    <a:lumMod val="75000"/>
                  </a:schemeClr>
                </a:solidFill>
              </a:rPr>
              <a:t>A</a:t>
            </a:r>
            <a:r>
              <a:rPr lang="en-US" b="1" dirty="0">
                <a:solidFill>
                  <a:schemeClr val="accent6">
                    <a:lumMod val="75000"/>
                  </a:schemeClr>
                </a:solidFill>
              </a:rPr>
              <a:t> </a:t>
            </a:r>
            <a:r>
              <a:rPr lang="en-US" dirty="0"/>
              <a:t/>
            </a:r>
            <a:br>
              <a:rPr lang="en-US" dirty="0"/>
            </a:br>
            <a:r>
              <a:rPr lang="en-US" dirty="0"/>
              <a:t> </a:t>
            </a:r>
          </a:p>
          <a:p>
            <a:r>
              <a:rPr lang="en-US" dirty="0" smtClean="0"/>
              <a:t>add </a:t>
            </a:r>
            <a:r>
              <a:rPr lang="en-US" dirty="0"/>
              <a:t>files one by one specifically using </a:t>
            </a:r>
            <a:endParaRPr lang="en-US" dirty="0" smtClean="0"/>
          </a:p>
          <a:p>
            <a:pPr lvl="1"/>
            <a:r>
              <a:rPr lang="en-US" b="1" dirty="0" err="1" smtClean="0">
                <a:solidFill>
                  <a:schemeClr val="accent6">
                    <a:lumMod val="75000"/>
                  </a:schemeClr>
                </a:solidFill>
              </a:rPr>
              <a:t>git</a:t>
            </a:r>
            <a:r>
              <a:rPr lang="en-US" b="1" dirty="0" smtClean="0">
                <a:solidFill>
                  <a:schemeClr val="accent6">
                    <a:lumMod val="75000"/>
                  </a:schemeClr>
                </a:solidFill>
              </a:rPr>
              <a:t> </a:t>
            </a:r>
            <a:r>
              <a:rPr lang="en-US" b="1" dirty="0">
                <a:solidFill>
                  <a:schemeClr val="accent6">
                    <a:lumMod val="75000"/>
                  </a:schemeClr>
                </a:solidFill>
              </a:rPr>
              <a:t>add &lt;</a:t>
            </a:r>
            <a:r>
              <a:rPr lang="en-US" b="1" dirty="0" err="1">
                <a:solidFill>
                  <a:schemeClr val="accent6">
                    <a:lumMod val="75000"/>
                  </a:schemeClr>
                </a:solidFill>
              </a:rPr>
              <a:t>file_name</a:t>
            </a:r>
            <a:r>
              <a:rPr lang="en-US" b="1" dirty="0">
                <a:solidFill>
                  <a:schemeClr val="accent6">
                    <a:lumMod val="75000"/>
                  </a:schemeClr>
                </a:solidFill>
              </a:rPr>
              <a:t>&gt; </a:t>
            </a:r>
            <a:r>
              <a:rPr lang="en-US" dirty="0"/>
              <a:t/>
            </a:r>
            <a:br>
              <a:rPr lang="en-US" dirty="0"/>
            </a:br>
            <a:r>
              <a:rPr lang="en-US" dirty="0"/>
              <a:t> </a:t>
            </a:r>
          </a:p>
          <a:p>
            <a:r>
              <a:rPr lang="en-US" dirty="0" smtClean="0"/>
              <a:t>add </a:t>
            </a:r>
            <a:r>
              <a:rPr lang="en-US" dirty="0"/>
              <a:t>contents of a particular folder by using </a:t>
            </a:r>
            <a:endParaRPr lang="en-US" dirty="0" smtClean="0"/>
          </a:p>
          <a:p>
            <a:pPr lvl="1"/>
            <a:r>
              <a:rPr lang="en-US" b="1" dirty="0" err="1" smtClean="0">
                <a:solidFill>
                  <a:schemeClr val="accent6">
                    <a:lumMod val="75000"/>
                  </a:schemeClr>
                </a:solidFill>
              </a:rPr>
              <a:t>git</a:t>
            </a:r>
            <a:r>
              <a:rPr lang="en-US" b="1" dirty="0" smtClean="0">
                <a:solidFill>
                  <a:schemeClr val="accent6">
                    <a:lumMod val="75000"/>
                  </a:schemeClr>
                </a:solidFill>
              </a:rPr>
              <a:t> </a:t>
            </a:r>
            <a:r>
              <a:rPr lang="en-US" b="1" dirty="0">
                <a:solidFill>
                  <a:schemeClr val="accent6">
                    <a:lumMod val="75000"/>
                  </a:schemeClr>
                </a:solidFill>
              </a:rPr>
              <a:t>add /&lt;</a:t>
            </a:r>
            <a:r>
              <a:rPr lang="en-US" b="1" dirty="0" err="1">
                <a:solidFill>
                  <a:schemeClr val="accent6">
                    <a:lumMod val="75000"/>
                  </a:schemeClr>
                </a:solidFill>
              </a:rPr>
              <a:t>folder_name</a:t>
            </a:r>
            <a:r>
              <a:rPr lang="en-US" b="1" dirty="0">
                <a:solidFill>
                  <a:schemeClr val="accent6">
                    <a:lumMod val="75000"/>
                  </a:schemeClr>
                </a:solidFill>
              </a:rPr>
              <a:t>&gt;/</a:t>
            </a:r>
            <a:r>
              <a:rPr lang="en-US" dirty="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cstate="print"/>
          <a:srcRect/>
          <a:stretch>
            <a:fillRect/>
          </a:stretch>
        </p:blipFill>
        <p:spPr bwMode="auto">
          <a:xfrm>
            <a:off x="539552" y="2564904"/>
            <a:ext cx="8142173" cy="273630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p:txBody>
          <a:bodyPr/>
          <a:lstStyle/>
          <a:p>
            <a:r>
              <a:rPr lang="en-US" dirty="0"/>
              <a:t>Create a new commit containing the current contents </a:t>
            </a:r>
            <a:r>
              <a:rPr lang="en-US" dirty="0" smtClean="0"/>
              <a:t>and </a:t>
            </a:r>
            <a:r>
              <a:rPr lang="en-US" dirty="0"/>
              <a:t>the given log message describing the changes. </a:t>
            </a:r>
            <a:endParaRPr lang="en-US" dirty="0" smtClean="0"/>
          </a:p>
          <a:p>
            <a:endParaRPr lang="en-US" dirty="0"/>
          </a:p>
          <a:p>
            <a:pPr lvl="1"/>
            <a:r>
              <a:rPr lang="en-US" b="1" dirty="0" err="1" smtClean="0">
                <a:solidFill>
                  <a:schemeClr val="accent6">
                    <a:lumMod val="75000"/>
                  </a:schemeClr>
                </a:solidFill>
              </a:rPr>
              <a:t>Git</a:t>
            </a:r>
            <a:r>
              <a:rPr lang="en-US" b="1" dirty="0" smtClean="0">
                <a:solidFill>
                  <a:schemeClr val="accent6">
                    <a:lumMod val="75000"/>
                  </a:schemeClr>
                </a:solidFill>
              </a:rPr>
              <a:t> commit –m ‘log message’</a:t>
            </a:r>
            <a:endParaRPr lang="en-US" b="1" dirty="0">
              <a:solidFill>
                <a:schemeClr val="accent6">
                  <a:lumMod val="75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cstate="print"/>
          <a:srcRect/>
          <a:stretch>
            <a:fillRect/>
          </a:stretch>
        </p:blipFill>
        <p:spPr bwMode="auto">
          <a:xfrm>
            <a:off x="611560" y="2132856"/>
            <a:ext cx="8167445" cy="2069454"/>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vs</a:t>
            </a:r>
            <a:r>
              <a:rPr lang="en-US" dirty="0" smtClean="0"/>
              <a:t> </a:t>
            </a:r>
            <a:r>
              <a:rPr lang="en-US" dirty="0" err="1" smtClean="0"/>
              <a:t>Git</a:t>
            </a:r>
            <a:endParaRPr lang="en-US" dirty="0"/>
          </a:p>
        </p:txBody>
      </p:sp>
      <p:pic>
        <p:nvPicPr>
          <p:cNvPr id="39938" name="Picture 2"/>
          <p:cNvPicPr>
            <a:picLocks noGrp="1" noChangeAspect="1" noChangeArrowheads="1"/>
          </p:cNvPicPr>
          <p:nvPr>
            <p:ph idx="1"/>
          </p:nvPr>
        </p:nvPicPr>
        <p:blipFill>
          <a:blip r:embed="rId2" cstate="print"/>
          <a:srcRect/>
          <a:stretch>
            <a:fillRect/>
          </a:stretch>
        </p:blipFill>
        <p:spPr bwMode="auto">
          <a:xfrm>
            <a:off x="1259632" y="1988840"/>
            <a:ext cx="6965924"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Create the </a:t>
            </a:r>
            <a:r>
              <a:rPr lang="en-US" dirty="0" err="1" smtClean="0"/>
              <a:t>github</a:t>
            </a:r>
            <a:r>
              <a:rPr lang="en-US" dirty="0" smtClean="0"/>
              <a:t> account</a:t>
            </a:r>
          </a:p>
          <a:p>
            <a:r>
              <a:rPr lang="en-US" dirty="0" smtClean="0"/>
              <a:t>Create the repository.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Click on ‘+’ sign to create repository</a:t>
            </a:r>
            <a:endParaRPr lang="en-US" dirty="0"/>
          </a:p>
        </p:txBody>
      </p:sp>
      <p:pic>
        <p:nvPicPr>
          <p:cNvPr id="40963" name="Picture 3"/>
          <p:cNvPicPr>
            <a:picLocks noChangeAspect="1" noChangeArrowheads="1"/>
          </p:cNvPicPr>
          <p:nvPr/>
        </p:nvPicPr>
        <p:blipFill>
          <a:blip r:embed="rId2" cstate="print"/>
          <a:srcRect/>
          <a:stretch>
            <a:fillRect/>
          </a:stretch>
        </p:blipFill>
        <p:spPr bwMode="auto">
          <a:xfrm>
            <a:off x="899592" y="1844824"/>
            <a:ext cx="7052485" cy="1389754"/>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986" name="Picture 2"/>
          <p:cNvPicPr>
            <a:picLocks noGrp="1" noChangeAspect="1" noChangeArrowheads="1"/>
          </p:cNvPicPr>
          <p:nvPr>
            <p:ph idx="1"/>
          </p:nvPr>
        </p:nvPicPr>
        <p:blipFill>
          <a:blip r:embed="rId2" cstate="print"/>
          <a:srcRect/>
          <a:stretch>
            <a:fillRect/>
          </a:stretch>
        </p:blipFill>
        <p:spPr bwMode="auto">
          <a:xfrm>
            <a:off x="1624693" y="1600200"/>
            <a:ext cx="5894614" cy="4525963"/>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2" cstate="print"/>
          <a:srcRect/>
          <a:stretch>
            <a:fillRect/>
          </a:stretch>
        </p:blipFill>
        <p:spPr bwMode="auto">
          <a:xfrm>
            <a:off x="1138994" y="1600200"/>
            <a:ext cx="6866012" cy="452596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323528" y="188640"/>
            <a:ext cx="8229600" cy="4440489"/>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827584" y="5085184"/>
            <a:ext cx="2609850" cy="8382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Repository</a:t>
            </a:r>
            <a:endParaRPr lang="en-US" dirty="0"/>
          </a:p>
        </p:txBody>
      </p:sp>
      <p:sp>
        <p:nvSpPr>
          <p:cNvPr id="3" name="Content Placeholder 2"/>
          <p:cNvSpPr>
            <a:spLocks noGrp="1"/>
          </p:cNvSpPr>
          <p:nvPr>
            <p:ph idx="1"/>
          </p:nvPr>
        </p:nvSpPr>
        <p:spPr/>
        <p:txBody>
          <a:bodyPr/>
          <a:lstStyle/>
          <a:p>
            <a:r>
              <a:rPr lang="en-US" b="1" dirty="0">
                <a:solidFill>
                  <a:schemeClr val="accent6">
                    <a:lumMod val="75000"/>
                  </a:schemeClr>
                </a:solidFill>
              </a:rPr>
              <a:t>Local repositories </a:t>
            </a:r>
            <a:r>
              <a:rPr lang="en-US" dirty="0"/>
              <a:t>reside on the computers of team members. </a:t>
            </a:r>
          </a:p>
          <a:p>
            <a:endParaRPr lang="en-US" dirty="0" smtClean="0"/>
          </a:p>
          <a:p>
            <a:r>
              <a:rPr lang="en-US" b="1" dirty="0" smtClean="0">
                <a:solidFill>
                  <a:schemeClr val="accent6">
                    <a:lumMod val="75000"/>
                  </a:schemeClr>
                </a:solidFill>
              </a:rPr>
              <a:t>Remote </a:t>
            </a:r>
            <a:r>
              <a:rPr lang="en-US" b="1" dirty="0">
                <a:solidFill>
                  <a:schemeClr val="accent6">
                    <a:lumMod val="75000"/>
                  </a:schemeClr>
                </a:solidFill>
              </a:rPr>
              <a:t>repositories </a:t>
            </a:r>
            <a:r>
              <a:rPr lang="en-US" dirty="0"/>
              <a:t>are hosted on a server that is accessible for all team members - most likely on the internet or on a local network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have created a local repository .</a:t>
            </a:r>
          </a:p>
          <a:p>
            <a:pPr lvl="1"/>
            <a:r>
              <a:rPr lang="en-US" dirty="0" smtClean="0"/>
              <a:t>Using </a:t>
            </a:r>
            <a:r>
              <a:rPr lang="en-US" b="1" dirty="0" err="1" smtClean="0">
                <a:solidFill>
                  <a:schemeClr val="accent6">
                    <a:lumMod val="75000"/>
                  </a:schemeClr>
                </a:solidFill>
              </a:rPr>
              <a:t>git</a:t>
            </a:r>
            <a:r>
              <a:rPr lang="en-US" b="1" dirty="0" smtClean="0">
                <a:solidFill>
                  <a:schemeClr val="accent6">
                    <a:lumMod val="75000"/>
                  </a:schemeClr>
                </a:solidFill>
              </a:rPr>
              <a:t> init</a:t>
            </a:r>
          </a:p>
          <a:p>
            <a:pPr lvl="1">
              <a:buNone/>
            </a:pPr>
            <a:endParaRPr lang="en-US" dirty="0" smtClean="0"/>
          </a:p>
          <a:p>
            <a:r>
              <a:rPr lang="en-US" dirty="0" smtClean="0"/>
              <a:t>Now we will push content of local repository to the remote repository.</a:t>
            </a:r>
          </a:p>
          <a:p>
            <a:endParaRPr lang="en-US" dirty="0"/>
          </a:p>
          <a:p>
            <a:r>
              <a:rPr lang="en-US" dirty="0" smtClean="0"/>
              <a:t>Now we have to connect our local repository with remote repository.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p:cNvPicPr>
            <a:picLocks noGrp="1" noChangeAspect="1" noChangeArrowheads="1"/>
          </p:cNvPicPr>
          <p:nvPr>
            <p:ph idx="1"/>
          </p:nvPr>
        </p:nvPicPr>
        <p:blipFill>
          <a:blip r:embed="rId2" cstate="print"/>
          <a:srcRect/>
          <a:stretch>
            <a:fillRect/>
          </a:stretch>
        </p:blipFill>
        <p:spPr bwMode="auto">
          <a:xfrm>
            <a:off x="0" y="2996952"/>
            <a:ext cx="8820472" cy="162263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remote</a:t>
            </a:r>
            <a:endParaRPr lang="en-US" dirty="0"/>
          </a:p>
        </p:txBody>
      </p:sp>
      <p:sp>
        <p:nvSpPr>
          <p:cNvPr id="3" name="Content Placeholder 2"/>
          <p:cNvSpPr>
            <a:spLocks noGrp="1"/>
          </p:cNvSpPr>
          <p:nvPr>
            <p:ph idx="1"/>
          </p:nvPr>
        </p:nvSpPr>
        <p:spPr/>
        <p:txBody>
          <a:bodyPr/>
          <a:lstStyle/>
          <a:p>
            <a:r>
              <a:rPr lang="en-US" b="1" dirty="0"/>
              <a:t>To communicate with the outside world</a:t>
            </a:r>
            <a:r>
              <a:rPr lang="en-US" dirty="0"/>
              <a:t>, </a:t>
            </a:r>
            <a:r>
              <a:rPr lang="en-US" dirty="0" err="1"/>
              <a:t>git</a:t>
            </a:r>
            <a:r>
              <a:rPr lang="en-US" dirty="0"/>
              <a:t> uses what are called remotes. </a:t>
            </a:r>
            <a:endParaRPr lang="en-US" dirty="0" smtClean="0"/>
          </a:p>
          <a:p>
            <a:r>
              <a:rPr lang="en-US" dirty="0" smtClean="0"/>
              <a:t>These </a:t>
            </a:r>
            <a:r>
              <a:rPr lang="en-US" dirty="0"/>
              <a:t>are repositories other than the one on your local disk which you can push your changes into (so that other people can see them) or pull from (so that you can get others changes).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Grp="1" noChangeAspect="1" noChangeArrowheads="1"/>
          </p:cNvPicPr>
          <p:nvPr>
            <p:ph idx="1"/>
          </p:nvPr>
        </p:nvPicPr>
        <p:blipFill>
          <a:blip r:embed="rId2" cstate="print"/>
          <a:srcRect/>
          <a:stretch>
            <a:fillRect/>
          </a:stretch>
        </p:blipFill>
        <p:spPr bwMode="auto">
          <a:xfrm>
            <a:off x="467544" y="980728"/>
            <a:ext cx="8212853" cy="1832620"/>
          </a:xfrm>
          <a:prstGeom prst="rect">
            <a:avLst/>
          </a:prstGeom>
          <a:noFill/>
          <a:ln w="9525">
            <a:noFill/>
            <a:miter lim="800000"/>
            <a:headEnd/>
            <a:tailEnd/>
          </a:ln>
        </p:spPr>
      </p:pic>
      <p:pic>
        <p:nvPicPr>
          <p:cNvPr id="45059" name="Picture 3"/>
          <p:cNvPicPr>
            <a:picLocks noChangeAspect="1" noChangeArrowheads="1"/>
          </p:cNvPicPr>
          <p:nvPr/>
        </p:nvPicPr>
        <p:blipFill>
          <a:blip r:embed="rId3" cstate="print"/>
          <a:srcRect/>
          <a:stretch>
            <a:fillRect/>
          </a:stretch>
        </p:blipFill>
        <p:spPr bwMode="auto">
          <a:xfrm>
            <a:off x="539552" y="3068960"/>
            <a:ext cx="8280920" cy="96728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 origin master</a:t>
            </a:r>
            <a:endParaRPr lang="en-US" dirty="0"/>
          </a:p>
        </p:txBody>
      </p:sp>
      <p:pic>
        <p:nvPicPr>
          <p:cNvPr id="47106" name="Picture 2"/>
          <p:cNvPicPr>
            <a:picLocks noGrp="1" noChangeAspect="1" noChangeArrowheads="1"/>
          </p:cNvPicPr>
          <p:nvPr>
            <p:ph idx="1"/>
          </p:nvPr>
        </p:nvPicPr>
        <p:blipFill>
          <a:blip r:embed="rId2" cstate="print"/>
          <a:srcRect/>
          <a:stretch>
            <a:fillRect/>
          </a:stretch>
        </p:blipFill>
        <p:spPr bwMode="auto">
          <a:xfrm>
            <a:off x="0" y="1772816"/>
            <a:ext cx="8997561" cy="118048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6082" name="Picture 2"/>
          <p:cNvPicPr>
            <a:picLocks noGrp="1" noChangeAspect="1" noChangeArrowheads="1"/>
          </p:cNvPicPr>
          <p:nvPr>
            <p:ph idx="1"/>
          </p:nvPr>
        </p:nvPicPr>
        <p:blipFill>
          <a:blip r:embed="rId2" cstate="print"/>
          <a:srcRect/>
          <a:stretch>
            <a:fillRect/>
          </a:stretch>
        </p:blipFill>
        <p:spPr bwMode="auto">
          <a:xfrm>
            <a:off x="2496129" y="1600200"/>
            <a:ext cx="4151741" cy="4525963"/>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Grp="1" noChangeAspect="1" noChangeArrowheads="1"/>
          </p:cNvPicPr>
          <p:nvPr>
            <p:ph idx="1"/>
          </p:nvPr>
        </p:nvPicPr>
        <p:blipFill>
          <a:blip r:embed="rId2" cstate="print"/>
          <a:srcRect/>
          <a:stretch>
            <a:fillRect/>
          </a:stretch>
        </p:blipFill>
        <p:spPr bwMode="auto">
          <a:xfrm>
            <a:off x="271040" y="2348880"/>
            <a:ext cx="8055353" cy="216024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authorize window is not coming then </a:t>
            </a:r>
            <a:endParaRPr lang="en-US" dirty="0"/>
          </a:p>
        </p:txBody>
      </p:sp>
      <p:pic>
        <p:nvPicPr>
          <p:cNvPr id="49154" name="Picture 2"/>
          <p:cNvPicPr>
            <a:picLocks noGrp="1" noChangeAspect="1" noChangeArrowheads="1"/>
          </p:cNvPicPr>
          <p:nvPr>
            <p:ph idx="1"/>
          </p:nvPr>
        </p:nvPicPr>
        <p:blipFill>
          <a:blip r:embed="rId2" cstate="print"/>
          <a:srcRect/>
          <a:stretch>
            <a:fillRect/>
          </a:stretch>
        </p:blipFill>
        <p:spPr bwMode="auto">
          <a:xfrm>
            <a:off x="2734132" y="1600200"/>
            <a:ext cx="3675735" cy="4525963"/>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178" name="Picture 2"/>
          <p:cNvPicPr>
            <a:picLocks noGrp="1" noChangeAspect="1" noChangeArrowheads="1"/>
          </p:cNvPicPr>
          <p:nvPr>
            <p:ph idx="1"/>
          </p:nvPr>
        </p:nvPicPr>
        <p:blipFill>
          <a:blip r:embed="rId2" cstate="print"/>
          <a:srcRect/>
          <a:stretch>
            <a:fillRect/>
          </a:stretch>
        </p:blipFill>
        <p:spPr bwMode="auto">
          <a:xfrm>
            <a:off x="457200" y="1766511"/>
            <a:ext cx="8229600" cy="419334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2114550" y="1438275"/>
            <a:ext cx="4914900" cy="398145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will give access to the our computer for our </a:t>
            </a:r>
            <a:r>
              <a:rPr lang="en-US" dirty="0" err="1" smtClean="0"/>
              <a:t>github</a:t>
            </a:r>
            <a:r>
              <a:rPr lang="en-US" dirty="0" smtClean="0"/>
              <a:t> accoun</a:t>
            </a:r>
            <a:r>
              <a:rPr lang="en-US" dirty="0"/>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02" name="Picture 2"/>
          <p:cNvPicPr>
            <a:picLocks noGrp="1" noChangeAspect="1" noChangeArrowheads="1"/>
          </p:cNvPicPr>
          <p:nvPr>
            <p:ph idx="1"/>
          </p:nvPr>
        </p:nvPicPr>
        <p:blipFill>
          <a:blip r:embed="rId2" cstate="print"/>
          <a:srcRect/>
          <a:stretch>
            <a:fillRect/>
          </a:stretch>
        </p:blipFill>
        <p:spPr bwMode="auto">
          <a:xfrm>
            <a:off x="457200" y="2644755"/>
            <a:ext cx="8229600" cy="2436853"/>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2226" name="Picture 2"/>
          <p:cNvPicPr>
            <a:picLocks noGrp="1" noChangeAspect="1" noChangeArrowheads="1"/>
          </p:cNvPicPr>
          <p:nvPr>
            <p:ph idx="1"/>
          </p:nvPr>
        </p:nvPicPr>
        <p:blipFill>
          <a:blip r:embed="rId2" cstate="print"/>
          <a:srcRect/>
          <a:stretch>
            <a:fillRect/>
          </a:stretch>
        </p:blipFill>
        <p:spPr bwMode="auto">
          <a:xfrm>
            <a:off x="1095375" y="1786731"/>
            <a:ext cx="6953250" cy="41529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50" name="Picture 2"/>
          <p:cNvPicPr>
            <a:picLocks noGrp="1" noChangeAspect="1" noChangeArrowheads="1"/>
          </p:cNvPicPr>
          <p:nvPr>
            <p:ph idx="1"/>
          </p:nvPr>
        </p:nvPicPr>
        <p:blipFill>
          <a:blip r:embed="rId2" cstate="print"/>
          <a:srcRect/>
          <a:stretch>
            <a:fillRect/>
          </a:stretch>
        </p:blipFill>
        <p:spPr bwMode="auto">
          <a:xfrm>
            <a:off x="1919260" y="1600200"/>
            <a:ext cx="5305479" cy="4525963"/>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5" name="Picture 3"/>
          <p:cNvPicPr>
            <a:picLocks noGrp="1" noChangeAspect="1" noChangeArrowheads="1"/>
          </p:cNvPicPr>
          <p:nvPr>
            <p:ph idx="1"/>
          </p:nvPr>
        </p:nvPicPr>
        <p:blipFill>
          <a:blip r:embed="rId2" cstate="print"/>
          <a:srcRect/>
          <a:stretch>
            <a:fillRect/>
          </a:stretch>
        </p:blipFill>
        <p:spPr bwMode="auto">
          <a:xfrm>
            <a:off x="785736" y="1628800"/>
            <a:ext cx="7579771" cy="4464496"/>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p:cNvPicPr>
            <a:picLocks noGrp="1" noChangeAspect="1" noChangeArrowheads="1"/>
          </p:cNvPicPr>
          <p:nvPr>
            <p:ph idx="1"/>
          </p:nvPr>
        </p:nvPicPr>
        <p:blipFill>
          <a:blip r:embed="rId2" cstate="print"/>
          <a:srcRect/>
          <a:stretch>
            <a:fillRect/>
          </a:stretch>
        </p:blipFill>
        <p:spPr bwMode="auto">
          <a:xfrm>
            <a:off x="1691841" y="1600200"/>
            <a:ext cx="5760317" cy="4525963"/>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get the process id </a:t>
            </a:r>
            <a:endParaRPr lang="en-US" dirty="0"/>
          </a:p>
        </p:txBody>
      </p:sp>
      <p:pic>
        <p:nvPicPr>
          <p:cNvPr id="56322" name="Picture 2"/>
          <p:cNvPicPr>
            <a:picLocks noGrp="1" noChangeAspect="1" noChangeArrowheads="1"/>
          </p:cNvPicPr>
          <p:nvPr>
            <p:ph idx="1"/>
          </p:nvPr>
        </p:nvPicPr>
        <p:blipFill>
          <a:blip r:embed="rId2" cstate="print"/>
          <a:srcRect/>
          <a:stretch>
            <a:fillRect/>
          </a:stretch>
        </p:blipFill>
        <p:spPr bwMode="auto">
          <a:xfrm>
            <a:off x="1115616" y="1772816"/>
            <a:ext cx="6798755" cy="79208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ssh</a:t>
            </a:r>
            <a:r>
              <a:rPr lang="en-US" dirty="0" smtClean="0"/>
              <a:t> add command</a:t>
            </a:r>
            <a:endParaRPr lang="en-US" dirty="0"/>
          </a:p>
        </p:txBody>
      </p:sp>
      <p:pic>
        <p:nvPicPr>
          <p:cNvPr id="57346" name="Picture 2"/>
          <p:cNvPicPr>
            <a:picLocks noGrp="1" noChangeAspect="1" noChangeArrowheads="1"/>
          </p:cNvPicPr>
          <p:nvPr>
            <p:ph idx="1"/>
          </p:nvPr>
        </p:nvPicPr>
        <p:blipFill>
          <a:blip r:embed="rId2" cstate="print"/>
          <a:srcRect/>
          <a:stretch>
            <a:fillRect/>
          </a:stretch>
        </p:blipFill>
        <p:spPr bwMode="auto">
          <a:xfrm>
            <a:off x="1695450" y="1705769"/>
            <a:ext cx="5753100" cy="43148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8370" name="Picture 2"/>
          <p:cNvPicPr>
            <a:picLocks noGrp="1" noChangeAspect="1" noChangeArrowheads="1"/>
          </p:cNvPicPr>
          <p:nvPr>
            <p:ph idx="1"/>
          </p:nvPr>
        </p:nvPicPr>
        <p:blipFill>
          <a:blip r:embed="rId2" cstate="print"/>
          <a:srcRect/>
          <a:stretch>
            <a:fillRect/>
          </a:stretch>
        </p:blipFill>
        <p:spPr bwMode="auto">
          <a:xfrm>
            <a:off x="683568" y="2420888"/>
            <a:ext cx="7300984" cy="864096"/>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ssh</a:t>
            </a:r>
            <a:r>
              <a:rPr lang="en-US" dirty="0" smtClean="0"/>
              <a:t> key to the </a:t>
            </a:r>
            <a:r>
              <a:rPr lang="en-US" dirty="0" err="1" smtClean="0"/>
              <a:t>github</a:t>
            </a:r>
            <a:r>
              <a:rPr lang="en-US" dirty="0" smtClean="0"/>
              <a:t> account</a:t>
            </a:r>
            <a:endParaRPr lang="en-US" dirty="0"/>
          </a:p>
        </p:txBody>
      </p:sp>
      <p:pic>
        <p:nvPicPr>
          <p:cNvPr id="59394" name="Picture 2"/>
          <p:cNvPicPr>
            <a:picLocks noGrp="1" noChangeAspect="1" noChangeArrowheads="1"/>
          </p:cNvPicPr>
          <p:nvPr>
            <p:ph idx="1"/>
          </p:nvPr>
        </p:nvPicPr>
        <p:blipFill>
          <a:blip r:embed="rId2" cstate="print"/>
          <a:srcRect/>
          <a:stretch>
            <a:fillRect/>
          </a:stretch>
        </p:blipFill>
        <p:spPr bwMode="auto">
          <a:xfrm>
            <a:off x="1404937" y="2315369"/>
            <a:ext cx="6334125" cy="30956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2190750" y="1519238"/>
            <a:ext cx="4762500" cy="381952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0418" name="Picture 2"/>
          <p:cNvPicPr>
            <a:picLocks noGrp="1" noChangeAspect="1" noChangeArrowheads="1"/>
          </p:cNvPicPr>
          <p:nvPr>
            <p:ph idx="1"/>
          </p:nvPr>
        </p:nvPicPr>
        <p:blipFill>
          <a:blip r:embed="rId2" cstate="print"/>
          <a:srcRect/>
          <a:stretch>
            <a:fillRect/>
          </a:stretch>
        </p:blipFill>
        <p:spPr bwMode="auto">
          <a:xfrm>
            <a:off x="1452984" y="1600200"/>
            <a:ext cx="6238031" cy="4525963"/>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42" name="Picture 2"/>
          <p:cNvPicPr>
            <a:picLocks noGrp="1" noChangeAspect="1" noChangeArrowheads="1"/>
          </p:cNvPicPr>
          <p:nvPr>
            <p:ph idx="1"/>
          </p:nvPr>
        </p:nvPicPr>
        <p:blipFill>
          <a:blip r:embed="rId2" cstate="print"/>
          <a:srcRect/>
          <a:stretch>
            <a:fillRect/>
          </a:stretch>
        </p:blipFill>
        <p:spPr bwMode="auto">
          <a:xfrm>
            <a:off x="440368" y="3201194"/>
            <a:ext cx="7593970" cy="1451942"/>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2466" name="Picture 2"/>
          <p:cNvPicPr>
            <a:picLocks noGrp="1" noChangeAspect="1" noChangeArrowheads="1"/>
          </p:cNvPicPr>
          <p:nvPr>
            <p:ph idx="1"/>
          </p:nvPr>
        </p:nvPicPr>
        <p:blipFill>
          <a:blip r:embed="rId2" cstate="print"/>
          <a:srcRect/>
          <a:stretch>
            <a:fillRect/>
          </a:stretch>
        </p:blipFill>
        <p:spPr bwMode="auto">
          <a:xfrm>
            <a:off x="457200" y="2385393"/>
            <a:ext cx="8229600" cy="295557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3490" name="Picture 2"/>
          <p:cNvPicPr>
            <a:picLocks noGrp="1" noChangeAspect="1" noChangeArrowheads="1"/>
          </p:cNvPicPr>
          <p:nvPr>
            <p:ph idx="1"/>
          </p:nvPr>
        </p:nvPicPr>
        <p:blipFill>
          <a:blip r:embed="rId2" cstate="print"/>
          <a:srcRect/>
          <a:stretch>
            <a:fillRect/>
          </a:stretch>
        </p:blipFill>
        <p:spPr bwMode="auto">
          <a:xfrm>
            <a:off x="750378" y="1600200"/>
            <a:ext cx="7643243" cy="4525963"/>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4514" name="Picture 2"/>
          <p:cNvPicPr>
            <a:picLocks noGrp="1" noChangeAspect="1" noChangeArrowheads="1"/>
          </p:cNvPicPr>
          <p:nvPr>
            <p:ph idx="1"/>
          </p:nvPr>
        </p:nvPicPr>
        <p:blipFill>
          <a:blip r:embed="rId2" cstate="print"/>
          <a:srcRect/>
          <a:stretch>
            <a:fillRect/>
          </a:stretch>
        </p:blipFill>
        <p:spPr bwMode="auto">
          <a:xfrm>
            <a:off x="561975" y="2243931"/>
            <a:ext cx="8020050" cy="32385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_cheat_sheet.jpeg"/>
          <p:cNvPicPr>
            <a:picLocks noChangeAspect="1"/>
          </p:cNvPicPr>
          <p:nvPr/>
        </p:nvPicPr>
        <p:blipFill>
          <a:blip r:embed="rId2" cstate="print"/>
          <a:stretch>
            <a:fillRect/>
          </a:stretch>
        </p:blipFill>
        <p:spPr>
          <a:xfrm>
            <a:off x="0" y="2309"/>
            <a:ext cx="9144000" cy="68533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2228850" y="1600200"/>
            <a:ext cx="4686300" cy="3657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2224088" y="1581150"/>
            <a:ext cx="4695825" cy="36957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322</Words>
  <Application>Microsoft Office PowerPoint</Application>
  <PresentationFormat>On-screen Show (4:3)</PresentationFormat>
  <Paragraphs>57</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Git and Github</vt:lpstr>
      <vt:lpstr>Download Git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Git config</vt:lpstr>
      <vt:lpstr>Download Visual studio code</vt:lpstr>
      <vt:lpstr>Slide 24</vt:lpstr>
      <vt:lpstr>Slide 25</vt:lpstr>
      <vt:lpstr>Slide 26</vt:lpstr>
      <vt:lpstr>Slide 27</vt:lpstr>
      <vt:lpstr>Slide 28</vt:lpstr>
      <vt:lpstr>Slide 29</vt:lpstr>
      <vt:lpstr>Slide 30</vt:lpstr>
      <vt:lpstr>Slide 31</vt:lpstr>
      <vt:lpstr>How will you create a git repository?</vt:lpstr>
      <vt:lpstr>Git init</vt:lpstr>
      <vt:lpstr>Slide 34</vt:lpstr>
      <vt:lpstr>Slide 35</vt:lpstr>
      <vt:lpstr>Slide 36</vt:lpstr>
      <vt:lpstr>Slide 37</vt:lpstr>
      <vt:lpstr>Create a empty index.html file in assignement1</vt:lpstr>
      <vt:lpstr>What does git status command do?</vt:lpstr>
      <vt:lpstr>Slide 40</vt:lpstr>
      <vt:lpstr>What does ‘git add’ command do?</vt:lpstr>
      <vt:lpstr>Slide 42</vt:lpstr>
      <vt:lpstr>Git commit</vt:lpstr>
      <vt:lpstr>Slide 44</vt:lpstr>
      <vt:lpstr>Github vs Git</vt:lpstr>
      <vt:lpstr>Slide 46</vt:lpstr>
      <vt:lpstr>Click on ‘+’ sign to create repository</vt:lpstr>
      <vt:lpstr>Slide 48</vt:lpstr>
      <vt:lpstr>Slide 49</vt:lpstr>
      <vt:lpstr>Remote Repository</vt:lpstr>
      <vt:lpstr>Slide 51</vt:lpstr>
      <vt:lpstr>Slide 52</vt:lpstr>
      <vt:lpstr>Git remote</vt:lpstr>
      <vt:lpstr>Slide 54</vt:lpstr>
      <vt:lpstr>Git push origin master</vt:lpstr>
      <vt:lpstr>Slide 56</vt:lpstr>
      <vt:lpstr>Slide 57</vt:lpstr>
      <vt:lpstr>If authorize window is not coming then </vt:lpstr>
      <vt:lpstr>Slide 59</vt:lpstr>
      <vt:lpstr>Slide 60</vt:lpstr>
      <vt:lpstr>Slide 61</vt:lpstr>
      <vt:lpstr>Slide 62</vt:lpstr>
      <vt:lpstr>Slide 63</vt:lpstr>
      <vt:lpstr>Slide 64</vt:lpstr>
      <vt:lpstr>Slide 65</vt:lpstr>
      <vt:lpstr>To get the process id </vt:lpstr>
      <vt:lpstr>Run ssh add command</vt:lpstr>
      <vt:lpstr>Slide 68</vt:lpstr>
      <vt:lpstr>Add ssh key to the github account</vt:lpstr>
      <vt:lpstr>Slide 70</vt:lpstr>
      <vt:lpstr>Slide 71</vt:lpstr>
      <vt:lpstr>Slide 72</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HP</dc:creator>
  <cp:lastModifiedBy>HP</cp:lastModifiedBy>
  <cp:revision>43</cp:revision>
  <dcterms:created xsi:type="dcterms:W3CDTF">2022-03-15T19:05:19Z</dcterms:created>
  <dcterms:modified xsi:type="dcterms:W3CDTF">2022-03-15T13:35:29Z</dcterms:modified>
</cp:coreProperties>
</file>