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5" r:id="rId20"/>
    <p:sldId id="276" r:id="rId21"/>
    <p:sldId id="274" r:id="rId22"/>
    <p:sldId id="277" r:id="rId23"/>
    <p:sldId id="278"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p:cViewPr varScale="1">
        <p:scale>
          <a:sx n="92" d="100"/>
          <a:sy n="92" d="100"/>
        </p:scale>
        <p:origin x="-702"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24303C-8A1E-4CCC-BCAA-6982D10F8266}" type="datetimeFigureOut">
              <a:rPr lang="en-US" smtClean="0"/>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91179-7331-4941-92C8-D4EC379EFE26}" type="slidenum">
              <a:rPr lang="en-US" smtClean="0"/>
              <a:t>‹#›</a:t>
            </a:fld>
            <a:endParaRPr lang="en-US" dirty="0"/>
          </a:p>
        </p:txBody>
      </p:sp>
    </p:spTree>
    <p:extLst>
      <p:ext uri="{BB962C8B-B14F-4D97-AF65-F5344CB8AC3E}">
        <p14:creationId xmlns:p14="http://schemas.microsoft.com/office/powerpoint/2010/main" val="1197002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24303C-8A1E-4CCC-BCAA-6982D10F8266}" type="datetimeFigureOut">
              <a:rPr lang="en-US" smtClean="0"/>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91179-7331-4941-92C8-D4EC379EFE26}" type="slidenum">
              <a:rPr lang="en-US" smtClean="0"/>
              <a:t>‹#›</a:t>
            </a:fld>
            <a:endParaRPr lang="en-US" dirty="0"/>
          </a:p>
        </p:txBody>
      </p:sp>
    </p:spTree>
    <p:extLst>
      <p:ext uri="{BB962C8B-B14F-4D97-AF65-F5344CB8AC3E}">
        <p14:creationId xmlns:p14="http://schemas.microsoft.com/office/powerpoint/2010/main" val="229641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24303C-8A1E-4CCC-BCAA-6982D10F8266}" type="datetimeFigureOut">
              <a:rPr lang="en-US" smtClean="0"/>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91179-7331-4941-92C8-D4EC379EFE26}" type="slidenum">
              <a:rPr lang="en-US" smtClean="0"/>
              <a:t>‹#›</a:t>
            </a:fld>
            <a:endParaRPr lang="en-US" dirty="0"/>
          </a:p>
        </p:txBody>
      </p:sp>
    </p:spTree>
    <p:extLst>
      <p:ext uri="{BB962C8B-B14F-4D97-AF65-F5344CB8AC3E}">
        <p14:creationId xmlns:p14="http://schemas.microsoft.com/office/powerpoint/2010/main" val="207655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24303C-8A1E-4CCC-BCAA-6982D10F8266}" type="datetimeFigureOut">
              <a:rPr lang="en-US" smtClean="0"/>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91179-7331-4941-92C8-D4EC379EFE26}" type="slidenum">
              <a:rPr lang="en-US" smtClean="0"/>
              <a:t>‹#›</a:t>
            </a:fld>
            <a:endParaRPr lang="en-US" dirty="0"/>
          </a:p>
        </p:txBody>
      </p:sp>
    </p:spTree>
    <p:extLst>
      <p:ext uri="{BB962C8B-B14F-4D97-AF65-F5344CB8AC3E}">
        <p14:creationId xmlns:p14="http://schemas.microsoft.com/office/powerpoint/2010/main" val="2521444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24303C-8A1E-4CCC-BCAA-6982D10F8266}" type="datetimeFigureOut">
              <a:rPr lang="en-US" smtClean="0"/>
              <a:t>11/14/2021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E91179-7331-4941-92C8-D4EC379EFE26}" type="slidenum">
              <a:rPr lang="en-US" smtClean="0"/>
              <a:t>‹#›</a:t>
            </a:fld>
            <a:endParaRPr lang="en-US" dirty="0"/>
          </a:p>
        </p:txBody>
      </p:sp>
    </p:spTree>
    <p:extLst>
      <p:ext uri="{BB962C8B-B14F-4D97-AF65-F5344CB8AC3E}">
        <p14:creationId xmlns:p14="http://schemas.microsoft.com/office/powerpoint/2010/main" val="373787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24303C-8A1E-4CCC-BCAA-6982D10F8266}" type="datetimeFigureOut">
              <a:rPr lang="en-US" smtClean="0"/>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E91179-7331-4941-92C8-D4EC379EFE26}" type="slidenum">
              <a:rPr lang="en-US" smtClean="0"/>
              <a:t>‹#›</a:t>
            </a:fld>
            <a:endParaRPr lang="en-US" dirty="0"/>
          </a:p>
        </p:txBody>
      </p:sp>
    </p:spTree>
    <p:extLst>
      <p:ext uri="{BB962C8B-B14F-4D97-AF65-F5344CB8AC3E}">
        <p14:creationId xmlns:p14="http://schemas.microsoft.com/office/powerpoint/2010/main" val="2431775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24303C-8A1E-4CCC-BCAA-6982D10F8266}" type="datetimeFigureOut">
              <a:rPr lang="en-US" smtClean="0"/>
              <a:t>11/14/2021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E91179-7331-4941-92C8-D4EC379EFE26}" type="slidenum">
              <a:rPr lang="en-US" smtClean="0"/>
              <a:t>‹#›</a:t>
            </a:fld>
            <a:endParaRPr lang="en-US" dirty="0"/>
          </a:p>
        </p:txBody>
      </p:sp>
    </p:spTree>
    <p:extLst>
      <p:ext uri="{BB962C8B-B14F-4D97-AF65-F5344CB8AC3E}">
        <p14:creationId xmlns:p14="http://schemas.microsoft.com/office/powerpoint/2010/main" val="375504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24303C-8A1E-4CCC-BCAA-6982D10F8266}" type="datetimeFigureOut">
              <a:rPr lang="en-US" smtClean="0"/>
              <a:t>11/14/2021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E91179-7331-4941-92C8-D4EC379EFE26}" type="slidenum">
              <a:rPr lang="en-US" smtClean="0"/>
              <a:t>‹#›</a:t>
            </a:fld>
            <a:endParaRPr lang="en-US" dirty="0"/>
          </a:p>
        </p:txBody>
      </p:sp>
    </p:spTree>
    <p:extLst>
      <p:ext uri="{BB962C8B-B14F-4D97-AF65-F5344CB8AC3E}">
        <p14:creationId xmlns:p14="http://schemas.microsoft.com/office/powerpoint/2010/main" val="1883657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4303C-8A1E-4CCC-BCAA-6982D10F8266}" type="datetimeFigureOut">
              <a:rPr lang="en-US" smtClean="0"/>
              <a:t>11/14/2021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E91179-7331-4941-92C8-D4EC379EFE26}" type="slidenum">
              <a:rPr lang="en-US" smtClean="0"/>
              <a:t>‹#›</a:t>
            </a:fld>
            <a:endParaRPr lang="en-US" dirty="0"/>
          </a:p>
        </p:txBody>
      </p:sp>
    </p:spTree>
    <p:extLst>
      <p:ext uri="{BB962C8B-B14F-4D97-AF65-F5344CB8AC3E}">
        <p14:creationId xmlns:p14="http://schemas.microsoft.com/office/powerpoint/2010/main" val="97970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4303C-8A1E-4CCC-BCAA-6982D10F8266}" type="datetimeFigureOut">
              <a:rPr lang="en-US" smtClean="0"/>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E91179-7331-4941-92C8-D4EC379EFE26}" type="slidenum">
              <a:rPr lang="en-US" smtClean="0"/>
              <a:t>‹#›</a:t>
            </a:fld>
            <a:endParaRPr lang="en-US" dirty="0"/>
          </a:p>
        </p:txBody>
      </p:sp>
    </p:spTree>
    <p:extLst>
      <p:ext uri="{BB962C8B-B14F-4D97-AF65-F5344CB8AC3E}">
        <p14:creationId xmlns:p14="http://schemas.microsoft.com/office/powerpoint/2010/main" val="354174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4303C-8A1E-4CCC-BCAA-6982D10F8266}" type="datetimeFigureOut">
              <a:rPr lang="en-US" smtClean="0"/>
              <a:t>11/14/2021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E91179-7331-4941-92C8-D4EC379EFE26}" type="slidenum">
              <a:rPr lang="en-US" smtClean="0"/>
              <a:t>‹#›</a:t>
            </a:fld>
            <a:endParaRPr lang="en-US" dirty="0"/>
          </a:p>
        </p:txBody>
      </p:sp>
    </p:spTree>
    <p:extLst>
      <p:ext uri="{BB962C8B-B14F-4D97-AF65-F5344CB8AC3E}">
        <p14:creationId xmlns:p14="http://schemas.microsoft.com/office/powerpoint/2010/main" val="134195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824303C-8A1E-4CCC-BCAA-6982D10F8266}" type="datetimeFigureOut">
              <a:rPr lang="en-US" smtClean="0"/>
              <a:t>11/14/2021</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3E91179-7331-4941-92C8-D4EC379EFE26}" type="slidenum">
              <a:rPr lang="en-US" smtClean="0"/>
              <a:t>‹#›</a:t>
            </a:fld>
            <a:endParaRPr lang="en-US" dirty="0"/>
          </a:p>
        </p:txBody>
      </p:sp>
    </p:spTree>
    <p:extLst>
      <p:ext uri="{BB962C8B-B14F-4D97-AF65-F5344CB8AC3E}">
        <p14:creationId xmlns:p14="http://schemas.microsoft.com/office/powerpoint/2010/main" val="364015264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public.tableau.com/app/profile/thakur.arun.singh/viz/MRAProjectMilestone-1_16368945616080/Country-ordercount?publish=yes"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14869" y="190500"/>
            <a:ext cx="2123531" cy="10858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14869" y="1657350"/>
            <a:ext cx="8448131" cy="1371600"/>
          </a:xfrm>
        </p:spPr>
        <p:txBody>
          <a:bodyPr>
            <a:normAutofit fontScale="90000"/>
          </a:bodyPr>
          <a:lstStyle/>
          <a:p>
            <a:r>
              <a:rPr lang="en-US" b="1" dirty="0" smtClean="0">
                <a:solidFill>
                  <a:schemeClr val="accent1">
                    <a:lumMod val="60000"/>
                    <a:lumOff val="40000"/>
                  </a:schemeClr>
                </a:solidFill>
                <a:effectLst>
                  <a:outerShdw blurRad="38100" dist="38100" dir="2700000" algn="tl">
                    <a:srgbClr val="000000">
                      <a:alpha val="43137"/>
                    </a:srgbClr>
                  </a:outerShdw>
                </a:effectLst>
              </a:rPr>
              <a:t>Marketing &amp; Retail </a:t>
            </a:r>
            <a:r>
              <a:rPr lang="en-US" b="1" dirty="0" smtClean="0">
                <a:solidFill>
                  <a:schemeClr val="accent1">
                    <a:lumMod val="60000"/>
                    <a:lumOff val="40000"/>
                  </a:schemeClr>
                </a:solidFill>
                <a:effectLst>
                  <a:outerShdw blurRad="38100" dist="38100" dir="2700000" algn="tl">
                    <a:srgbClr val="000000">
                      <a:alpha val="43137"/>
                    </a:srgbClr>
                  </a:outerShdw>
                </a:effectLst>
              </a:rPr>
              <a:t>Analytics</a:t>
            </a:r>
            <a:r>
              <a:rPr lang="en-US" dirty="0" smtClean="0">
                <a:solidFill>
                  <a:schemeClr val="accent1">
                    <a:lumMod val="60000"/>
                    <a:lumOff val="40000"/>
                  </a:schemeClr>
                </a:solidFill>
                <a:effectLst>
                  <a:outerShdw blurRad="38100" dist="38100" dir="2700000" algn="tl">
                    <a:srgbClr val="000000">
                      <a:alpha val="43137"/>
                    </a:srgbClr>
                  </a:outerShdw>
                </a:effectLst>
              </a:rPr>
              <a:t/>
            </a:r>
            <a:br>
              <a:rPr lang="en-US" dirty="0" smtClean="0">
                <a:solidFill>
                  <a:schemeClr val="accent1">
                    <a:lumMod val="60000"/>
                    <a:lumOff val="40000"/>
                  </a:schemeClr>
                </a:solidFill>
                <a:effectLst>
                  <a:outerShdw blurRad="38100" dist="38100" dir="2700000" algn="tl">
                    <a:srgbClr val="000000">
                      <a:alpha val="43137"/>
                    </a:srgbClr>
                  </a:outerShdw>
                </a:effectLst>
              </a:rPr>
            </a:br>
            <a:r>
              <a:rPr lang="en-US" dirty="0" smtClean="0">
                <a:solidFill>
                  <a:schemeClr val="accent1">
                    <a:lumMod val="60000"/>
                    <a:lumOff val="40000"/>
                  </a:schemeClr>
                </a:solidFill>
                <a:effectLst>
                  <a:outerShdw blurRad="38100" dist="38100" dir="2700000" algn="tl">
                    <a:srgbClr val="000000">
                      <a:alpha val="43137"/>
                    </a:srgbClr>
                  </a:outerShdw>
                </a:effectLst>
              </a:rPr>
              <a:t> </a:t>
            </a:r>
            <a:r>
              <a:rPr lang="en-US" sz="3600" dirty="0" smtClean="0">
                <a:solidFill>
                  <a:schemeClr val="accent1">
                    <a:lumMod val="60000"/>
                    <a:lumOff val="40000"/>
                  </a:schemeClr>
                </a:solidFill>
                <a:effectLst>
                  <a:outerShdw blurRad="38100" dist="38100" dir="2700000" algn="tl">
                    <a:srgbClr val="000000">
                      <a:alpha val="43137"/>
                    </a:srgbClr>
                  </a:outerShdw>
                </a:effectLst>
              </a:rPr>
              <a:t>Milestone – 1</a:t>
            </a:r>
            <a:endParaRPr lang="en-US" sz="2200" dirty="0">
              <a:solidFill>
                <a:schemeClr val="accent1">
                  <a:lumMod val="60000"/>
                  <a:lumOff val="40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791200" y="4095750"/>
            <a:ext cx="3159370" cy="838200"/>
          </a:xfrm>
        </p:spPr>
        <p:txBody>
          <a:bodyPr>
            <a:noAutofit/>
          </a:bodyPr>
          <a:lstStyle/>
          <a:p>
            <a:r>
              <a:rPr lang="en-US" sz="2400" b="1" dirty="0" smtClean="0"/>
              <a:t>Thakur Arun Singh</a:t>
            </a:r>
          </a:p>
          <a:p>
            <a:r>
              <a:rPr lang="en-US" sz="1800" dirty="0" smtClean="0"/>
              <a:t>November 2021</a:t>
            </a:r>
            <a:endParaRPr lang="en-US" sz="1800" dirty="0"/>
          </a:p>
        </p:txBody>
      </p:sp>
      <p:sp>
        <p:nvSpPr>
          <p:cNvPr id="4" name="TextBox 19">
            <a:extLst>
              <a:ext uri="{FF2B5EF4-FFF2-40B4-BE49-F238E27FC236}">
                <a16:creationId xmlns:lc="http://schemas.openxmlformats.org/drawingml/2006/lockedCanvas" xmlns:a16="http://schemas.microsoft.com/office/drawing/2014/main" xmlns="" id="{94DF2E04-7632-4FED-B0BF-8FB243D982A3}"/>
              </a:ext>
            </a:extLst>
          </p:cNvPr>
          <p:cNvSpPr txBox="1"/>
          <p:nvPr/>
        </p:nvSpPr>
        <p:spPr>
          <a:xfrm>
            <a:off x="457200" y="287119"/>
            <a:ext cx="1816285"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000" b="1" dirty="0">
                <a:latin typeface="Arial Black" panose="020B0A04020102020204" pitchFamily="34" charset="0"/>
              </a:rPr>
              <a:t>MRA</a:t>
            </a:r>
          </a:p>
        </p:txBody>
      </p:sp>
      <p:sp>
        <p:nvSpPr>
          <p:cNvPr id="5" name="TextBox 20">
            <a:extLst>
              <a:ext uri="{FF2B5EF4-FFF2-40B4-BE49-F238E27FC236}">
                <a16:creationId xmlns:lc="http://schemas.openxmlformats.org/drawingml/2006/lockedCanvas" xmlns:a16="http://schemas.microsoft.com/office/drawing/2014/main" xmlns="" id="{FC9A1C71-347B-44A9-88B4-692D9731582D}"/>
              </a:ext>
            </a:extLst>
          </p:cNvPr>
          <p:cNvSpPr txBox="1"/>
          <p:nvPr/>
        </p:nvSpPr>
        <p:spPr>
          <a:xfrm>
            <a:off x="533400" y="885051"/>
            <a:ext cx="166388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latin typeface="Calibri Light" panose="020F0302020204030204" pitchFamily="34" charset="0"/>
                <a:cs typeface="Calibri Light" panose="020F0302020204030204" pitchFamily="34" charset="0"/>
              </a:rPr>
              <a:t>SALES </a:t>
            </a:r>
            <a:r>
              <a:rPr lang="en-US" dirty="0">
                <a:latin typeface="Calibri Light" panose="020F0302020204030204" pitchFamily="34" charset="0"/>
                <a:cs typeface="Calibri Light" panose="020F0302020204030204" pitchFamily="34" charset="0"/>
              </a:rPr>
              <a:t>DATA</a:t>
            </a:r>
          </a:p>
        </p:txBody>
      </p:sp>
    </p:spTree>
    <p:extLst>
      <p:ext uri="{BB962C8B-B14F-4D97-AF65-F5344CB8AC3E}">
        <p14:creationId xmlns:p14="http://schemas.microsoft.com/office/powerpoint/2010/main" val="1659949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245" y="75107"/>
            <a:ext cx="3962400" cy="369332"/>
          </a:xfrm>
          <a:prstGeom prst="rect">
            <a:avLst/>
          </a:prstGeom>
          <a:noFill/>
        </p:spPr>
        <p:txBody>
          <a:bodyPr wrap="square" rtlCol="0">
            <a:spAutoFit/>
          </a:bodyPr>
          <a:lstStyle/>
          <a:p>
            <a:r>
              <a:rPr lang="en-US" dirty="0" smtClean="0"/>
              <a:t>Multi Variate Analysis</a:t>
            </a:r>
            <a:endParaRPr lang="en-IN"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60025"/>
            <a:ext cx="4419600" cy="2679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44439"/>
            <a:ext cx="429895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3139610"/>
            <a:ext cx="4623955" cy="1446550"/>
          </a:xfrm>
          <a:prstGeom prst="rect">
            <a:avLst/>
          </a:prstGeom>
          <a:noFill/>
        </p:spPr>
        <p:txBody>
          <a:bodyPr wrap="square" rtlCol="0">
            <a:spAutoFit/>
          </a:bodyPr>
          <a:lstStyle/>
          <a:p>
            <a:pPr marL="285750" indent="-285750">
              <a:buFont typeface="Arial" panose="020B0604020202020204" pitchFamily="34" charset="0"/>
              <a:buChar char="•"/>
            </a:pPr>
            <a:r>
              <a:rPr lang="en-US" sz="1100" dirty="0" smtClean="0"/>
              <a:t>Variables </a:t>
            </a:r>
            <a:r>
              <a:rPr lang="en-US" sz="1100" b="1" dirty="0" smtClean="0"/>
              <a:t>‘Sales</a:t>
            </a:r>
            <a:r>
              <a:rPr lang="en-US" sz="1100" dirty="0" smtClean="0"/>
              <a:t>’ and </a:t>
            </a:r>
            <a:r>
              <a:rPr lang="en-US" sz="1100" b="1" dirty="0" smtClean="0"/>
              <a:t>‘Price each</a:t>
            </a:r>
            <a:r>
              <a:rPr lang="en-US" sz="1100" dirty="0" smtClean="0"/>
              <a:t>’ have </a:t>
            </a:r>
            <a:r>
              <a:rPr lang="en-US" sz="1100" b="1" dirty="0" smtClean="0"/>
              <a:t>highest positive </a:t>
            </a:r>
            <a:r>
              <a:rPr lang="en-US" sz="1100" dirty="0" smtClean="0"/>
              <a:t>Correlation (0.81) and Variables ‘</a:t>
            </a:r>
            <a:r>
              <a:rPr lang="en-US" sz="1100" b="1" dirty="0" smtClean="0"/>
              <a:t>Days_since_lastorder</a:t>
            </a:r>
            <a:r>
              <a:rPr lang="en-US" sz="1100" dirty="0" smtClean="0"/>
              <a:t>’ and ‘</a:t>
            </a:r>
            <a:r>
              <a:rPr lang="en-US" sz="1100" b="1" dirty="0" smtClean="0"/>
              <a:t>MSRP</a:t>
            </a:r>
            <a:r>
              <a:rPr lang="en-US" sz="1100" dirty="0" smtClean="0"/>
              <a:t>’ has the highest </a:t>
            </a:r>
            <a:r>
              <a:rPr lang="en-US" sz="1100" b="1" dirty="0" smtClean="0"/>
              <a:t>negative </a:t>
            </a:r>
            <a:r>
              <a:rPr lang="en-US" sz="1100" dirty="0" smtClean="0"/>
              <a:t>Correlation (-0.52)</a:t>
            </a:r>
          </a:p>
          <a:p>
            <a:pPr marL="285750" indent="-285750">
              <a:buFont typeface="Arial" panose="020B0604020202020204" pitchFamily="34" charset="0"/>
              <a:buChar char="•"/>
            </a:pPr>
            <a:r>
              <a:rPr lang="en-US" sz="1100" dirty="0" smtClean="0"/>
              <a:t>From the plot, we can see that none of the variables are symmetric. </a:t>
            </a:r>
          </a:p>
          <a:p>
            <a:pPr marL="285750" indent="-285750">
              <a:buFont typeface="Arial" panose="020B0604020202020204" pitchFamily="34" charset="0"/>
              <a:buChar char="•"/>
            </a:pPr>
            <a:r>
              <a:rPr lang="en-US" sz="1100" dirty="0" smtClean="0"/>
              <a:t>Variables </a:t>
            </a:r>
            <a:r>
              <a:rPr lang="en-US" sz="1100" b="1" dirty="0" smtClean="0"/>
              <a:t>‘Sales</a:t>
            </a:r>
            <a:r>
              <a:rPr lang="en-US" sz="1100" dirty="0" smtClean="0"/>
              <a:t>’ and </a:t>
            </a:r>
            <a:r>
              <a:rPr lang="en-US" sz="1100" b="1" dirty="0" smtClean="0"/>
              <a:t>‘Price each</a:t>
            </a:r>
            <a:r>
              <a:rPr lang="en-US" sz="1100" dirty="0" smtClean="0"/>
              <a:t>’ have almost  linear relationship.</a:t>
            </a:r>
          </a:p>
          <a:p>
            <a:pPr marL="285750" indent="-285750">
              <a:buFont typeface="Arial" panose="020B0604020202020204" pitchFamily="34" charset="0"/>
              <a:buChar char="•"/>
            </a:pPr>
            <a:r>
              <a:rPr lang="en-US" sz="1100" dirty="0" smtClean="0"/>
              <a:t>From the plots, we can see there is higher spread of data along the trend line for MSRP compared to Price each. So we need to maximize sales by identifying respective items for which there is higher price change.</a:t>
            </a:r>
            <a:endParaRPr lang="en-IN" sz="1100" dirty="0" smtClean="0"/>
          </a:p>
        </p:txBody>
      </p:sp>
    </p:spTree>
    <p:extLst>
      <p:ext uri="{BB962C8B-B14F-4D97-AF65-F5344CB8AC3E}">
        <p14:creationId xmlns:p14="http://schemas.microsoft.com/office/powerpoint/2010/main" val="3266484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lc="http://schemas.openxmlformats.org/drawingml/2006/lockedCanvas" xmlns:a16="http://schemas.microsoft.com/office/drawing/2014/main" xmlns="" id="{9FB422D8-96D0-4659-8C62-08ADAAE3819B}"/>
              </a:ext>
            </a:extLst>
          </p:cNvPr>
          <p:cNvSpPr txBox="1"/>
          <p:nvPr/>
        </p:nvSpPr>
        <p:spPr>
          <a:xfrm>
            <a:off x="0" y="-19050"/>
            <a:ext cx="849398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0" i="0" dirty="0">
                <a:effectLst/>
              </a:rPr>
              <a:t>Weekly, Monthly, Quarterly, Yearly Trends in Sales</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399" y="361951"/>
            <a:ext cx="4387595" cy="211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361950"/>
            <a:ext cx="4170218" cy="211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1" y="2579475"/>
            <a:ext cx="4387594" cy="203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68982" y="2568305"/>
            <a:ext cx="4170218" cy="2060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16">
            <a:extLst>
              <a:ext uri="{FF2B5EF4-FFF2-40B4-BE49-F238E27FC236}">
                <a16:creationId xmlns:lc="http://schemas.openxmlformats.org/drawingml/2006/lockedCanvas" xmlns:a16="http://schemas.microsoft.com/office/drawing/2014/main" xmlns="" id="{53B7C2BF-C0E3-4541-92F9-41926108C0E3}"/>
              </a:ext>
            </a:extLst>
          </p:cNvPr>
          <p:cNvSpPr txBox="1"/>
          <p:nvPr/>
        </p:nvSpPr>
        <p:spPr>
          <a:xfrm>
            <a:off x="17319" y="4629150"/>
            <a:ext cx="90678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i="0" dirty="0">
                <a:effectLst/>
              </a:rPr>
              <a:t>Yearly, Quarterly, </a:t>
            </a:r>
            <a:r>
              <a:rPr lang="en-US" sz="1200" i="0" dirty="0" smtClean="0">
                <a:effectLst/>
              </a:rPr>
              <a:t>Monthly</a:t>
            </a:r>
            <a:r>
              <a:rPr lang="en-US" sz="1200" i="0" dirty="0">
                <a:effectLst/>
              </a:rPr>
              <a:t>, Weekly time series analysis </a:t>
            </a:r>
            <a:r>
              <a:rPr lang="en-US" sz="1200" i="0" dirty="0" smtClean="0">
                <a:effectLst/>
              </a:rPr>
              <a:t>and it’s</a:t>
            </a:r>
            <a:r>
              <a:rPr lang="en-US" sz="1200" i="0" dirty="0">
                <a:effectLst/>
              </a:rPr>
              <a:t> </a:t>
            </a:r>
            <a:r>
              <a:rPr lang="en-US" sz="1200" dirty="0" smtClean="0"/>
              <a:t>t</a:t>
            </a:r>
            <a:r>
              <a:rPr lang="en-US" sz="1200" i="0" dirty="0" smtClean="0">
                <a:effectLst/>
              </a:rPr>
              <a:t>rends are</a:t>
            </a:r>
            <a:r>
              <a:rPr lang="en-US" sz="1200" i="0" dirty="0">
                <a:effectLst/>
              </a:rPr>
              <a:t> shown. We observed that in </a:t>
            </a:r>
            <a:r>
              <a:rPr lang="en-US" sz="1200" i="0" dirty="0" smtClean="0">
                <a:effectLst/>
              </a:rPr>
              <a:t>last </a:t>
            </a:r>
            <a:r>
              <a:rPr lang="en-US" sz="1200" i="0" dirty="0">
                <a:effectLst/>
              </a:rPr>
              <a:t>quarter sales are high as compared to other quarters. There is a seasonality seen.</a:t>
            </a:r>
            <a:endParaRPr lang="en-IN" sz="1200" dirty="0"/>
          </a:p>
        </p:txBody>
      </p:sp>
    </p:spTree>
    <p:extLst>
      <p:ext uri="{BB962C8B-B14F-4D97-AF65-F5344CB8AC3E}">
        <p14:creationId xmlns:p14="http://schemas.microsoft.com/office/powerpoint/2010/main" val="1507430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1" y="319504"/>
            <a:ext cx="7620000" cy="418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6">
            <a:extLst>
              <a:ext uri="{FF2B5EF4-FFF2-40B4-BE49-F238E27FC236}">
                <a16:creationId xmlns:lc="http://schemas.openxmlformats.org/drawingml/2006/lockedCanvas" xmlns:a16="http://schemas.microsoft.com/office/drawing/2014/main" xmlns="" id="{9FB422D8-96D0-4659-8C62-08ADAAE3819B}"/>
              </a:ext>
            </a:extLst>
          </p:cNvPr>
          <p:cNvSpPr txBox="1"/>
          <p:nvPr/>
        </p:nvSpPr>
        <p:spPr>
          <a:xfrm>
            <a:off x="0" y="-19050"/>
            <a:ext cx="8493984"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600" b="0" i="0" dirty="0" smtClean="0">
                <a:effectLst/>
              </a:rPr>
              <a:t>Country wise Quantity Ordered</a:t>
            </a:r>
            <a:endParaRPr lang="en-US" sz="1600" b="0" i="0" dirty="0">
              <a:effectLst/>
            </a:endParaRPr>
          </a:p>
        </p:txBody>
      </p:sp>
      <p:sp>
        <p:nvSpPr>
          <p:cNvPr id="5" name="TextBox 16">
            <a:extLst>
              <a:ext uri="{FF2B5EF4-FFF2-40B4-BE49-F238E27FC236}">
                <a16:creationId xmlns:lc="http://schemas.openxmlformats.org/drawingml/2006/lockedCanvas" xmlns:a16="http://schemas.microsoft.com/office/drawing/2014/main" xmlns="" id="{53B7C2BF-C0E3-4541-92F9-41926108C0E3}"/>
              </a:ext>
            </a:extLst>
          </p:cNvPr>
          <p:cNvSpPr txBox="1"/>
          <p:nvPr/>
        </p:nvSpPr>
        <p:spPr>
          <a:xfrm>
            <a:off x="76201" y="4563130"/>
            <a:ext cx="89154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i="0" dirty="0">
                <a:effectLst/>
              </a:rPr>
              <a:t>USA has the highest count of </a:t>
            </a:r>
            <a:r>
              <a:rPr lang="en-US" sz="1400" i="0" dirty="0" smtClean="0">
                <a:effectLst/>
              </a:rPr>
              <a:t>customers (</a:t>
            </a:r>
            <a:r>
              <a:rPr lang="en-US" sz="1400" i="0" dirty="0">
                <a:effectLst/>
              </a:rPr>
              <a:t>32) and Ireland has the least count of </a:t>
            </a:r>
            <a:r>
              <a:rPr lang="en-US" sz="1400" i="0" dirty="0" smtClean="0">
                <a:effectLst/>
              </a:rPr>
              <a:t>customers (</a:t>
            </a:r>
            <a:r>
              <a:rPr lang="en-US" sz="1400" i="0" dirty="0">
                <a:effectLst/>
              </a:rPr>
              <a:t>1).</a:t>
            </a:r>
          </a:p>
          <a:p>
            <a:pPr marL="285750" indent="-285750">
              <a:buFont typeface="Arial" panose="020B0604020202020204" pitchFamily="34" charset="0"/>
              <a:buChar char="•"/>
            </a:pPr>
            <a:r>
              <a:rPr lang="en-IN" sz="1400" dirty="0" smtClean="0"/>
              <a:t>Also, </a:t>
            </a:r>
            <a:r>
              <a:rPr lang="en-IN" sz="1400" dirty="0"/>
              <a:t>USA has the highest quantity </a:t>
            </a:r>
            <a:r>
              <a:rPr lang="en-IN" sz="1400" dirty="0" smtClean="0"/>
              <a:t>ordered </a:t>
            </a:r>
            <a:r>
              <a:rPr lang="en-IN" sz="1400" dirty="0"/>
              <a:t>in which San </a:t>
            </a:r>
            <a:r>
              <a:rPr lang="en-IN" sz="1400" dirty="0" smtClean="0"/>
              <a:t>Rafael and </a:t>
            </a:r>
            <a:r>
              <a:rPr lang="en-IN" sz="1400" dirty="0"/>
              <a:t>NYC </a:t>
            </a:r>
            <a:r>
              <a:rPr lang="en-IN" sz="1400" dirty="0" smtClean="0"/>
              <a:t>hold </a:t>
            </a:r>
            <a:r>
              <a:rPr lang="en-IN" sz="1400" dirty="0"/>
              <a:t>the highest record.</a:t>
            </a:r>
          </a:p>
        </p:txBody>
      </p:sp>
    </p:spTree>
    <p:extLst>
      <p:ext uri="{BB962C8B-B14F-4D97-AF65-F5344CB8AC3E}">
        <p14:creationId xmlns:p14="http://schemas.microsoft.com/office/powerpoint/2010/main" val="2948786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lc="http://schemas.openxmlformats.org/drawingml/2006/lockedCanvas" xmlns:a16="http://schemas.microsoft.com/office/drawing/2014/main" xmlns="" id="{1ABD613F-111C-41D6-9F8E-8B2C42A5E047}"/>
              </a:ext>
            </a:extLst>
          </p:cNvPr>
          <p:cNvSpPr>
            <a:spLocks noGrp="1"/>
          </p:cNvSpPr>
          <p:nvPr>
            <p:ph type="title"/>
          </p:nvPr>
        </p:nvSpPr>
        <p:spPr>
          <a:xfrm>
            <a:off x="152400" y="57150"/>
            <a:ext cx="8229600" cy="460771"/>
          </a:xfrm>
          <a:prstGeom prst="rect">
            <a:avLst/>
          </a:prstGeom>
        </p:spPr>
        <p:txBody>
          <a:bodyPr vert="horz" lIns="91440" tIns="45720" rIns="91440" bIns="0" rtlCol="0" anchor="b">
            <a:normAutofit fontScale="90000"/>
          </a:bodyPr>
          <a:lst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a:lstStyle>
          <a:p>
            <a:r>
              <a:rPr lang="en-US" sz="3600" dirty="0"/>
              <a:t>Inferences</a:t>
            </a:r>
            <a:endParaRPr lang="en-US" sz="3600" b="0" dirty="0"/>
          </a:p>
        </p:txBody>
      </p:sp>
      <p:sp>
        <p:nvSpPr>
          <p:cNvPr id="4" name="Content Placeholder 6">
            <a:extLst>
              <a:ext uri="{FF2B5EF4-FFF2-40B4-BE49-F238E27FC236}">
                <a16:creationId xmlns:lc="http://schemas.openxmlformats.org/drawingml/2006/lockedCanvas" xmlns:a16="http://schemas.microsoft.com/office/drawing/2014/main" xmlns="" id="{55EACD59-7C51-4810-94C6-BCB4D12346DC}"/>
              </a:ext>
            </a:extLst>
          </p:cNvPr>
          <p:cNvSpPr>
            <a:spLocks noGrp="1"/>
          </p:cNvSpPr>
          <p:nvPr/>
        </p:nvSpPr>
        <p:spPr>
          <a:xfrm>
            <a:off x="381000" y="677878"/>
            <a:ext cx="8534400" cy="4408472"/>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lang="en-US"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lang="en-US"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lang="en-IN"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en-US" sz="1800" dirty="0"/>
              <a:t>Using histogram on sales variable, we did univariate analysis.</a:t>
            </a:r>
          </a:p>
          <a:p>
            <a:pPr>
              <a:buClr>
                <a:schemeClr val="tx1"/>
              </a:buClr>
            </a:pPr>
            <a:r>
              <a:rPr lang="en-US" sz="1800" dirty="0"/>
              <a:t>For categorical variable like product line we did univariate analysis using bar plot.</a:t>
            </a:r>
          </a:p>
          <a:p>
            <a:pPr>
              <a:buClr>
                <a:schemeClr val="tx1"/>
              </a:buClr>
            </a:pPr>
            <a:r>
              <a:rPr lang="en-US" sz="1800" dirty="0"/>
              <a:t>Using boxplot on sales, product line, deal size </a:t>
            </a:r>
            <a:r>
              <a:rPr lang="en-US" sz="1800" dirty="0" smtClean="0"/>
              <a:t>variable, </a:t>
            </a:r>
            <a:r>
              <a:rPr lang="en-US" sz="1800" dirty="0"/>
              <a:t>we have plotted bivariate analysis.</a:t>
            </a:r>
          </a:p>
          <a:p>
            <a:pPr>
              <a:buClr>
                <a:schemeClr val="tx1"/>
              </a:buClr>
            </a:pPr>
            <a:r>
              <a:rPr lang="en-US" sz="1800" dirty="0"/>
              <a:t>Using MSRP, Price each, status, sales &amp; product line variables we did multivariate analysis.</a:t>
            </a:r>
          </a:p>
          <a:p>
            <a:pPr>
              <a:buClr>
                <a:schemeClr val="tx1"/>
              </a:buClr>
            </a:pPr>
            <a:r>
              <a:rPr lang="en-US" sz="1800" dirty="0"/>
              <a:t>After doing the </a:t>
            </a:r>
            <a:r>
              <a:rPr lang="en-US" sz="1800" dirty="0" smtClean="0"/>
              <a:t>analyses</a:t>
            </a:r>
            <a:r>
              <a:rPr lang="en-US" sz="1800" dirty="0"/>
              <a:t>, we can see there is a high demand of </a:t>
            </a:r>
            <a:r>
              <a:rPr lang="en-US" sz="1800" dirty="0" smtClean="0"/>
              <a:t>classic </a:t>
            </a:r>
            <a:r>
              <a:rPr lang="en-US" sz="1800" dirty="0"/>
              <a:t>cars followed by vintage cars and the least is for trains.</a:t>
            </a:r>
          </a:p>
          <a:p>
            <a:pPr>
              <a:buClr>
                <a:schemeClr val="tx1"/>
              </a:buClr>
            </a:pPr>
            <a:r>
              <a:rPr lang="en-US" sz="1800" dirty="0"/>
              <a:t>The sales are high for the last q</a:t>
            </a:r>
            <a:r>
              <a:rPr lang="en-US" sz="1800" dirty="0" smtClean="0"/>
              <a:t>uarter </a:t>
            </a:r>
            <a:r>
              <a:rPr lang="en-US" sz="1800" dirty="0"/>
              <a:t>of the year.</a:t>
            </a:r>
          </a:p>
          <a:p>
            <a:pPr>
              <a:buClr>
                <a:schemeClr val="tx1"/>
              </a:buClr>
            </a:pPr>
            <a:r>
              <a:rPr lang="en-US" sz="1800" dirty="0"/>
              <a:t>The demand for classic cars </a:t>
            </a:r>
            <a:r>
              <a:rPr lang="en-US" sz="1800" dirty="0" smtClean="0"/>
              <a:t>is so </a:t>
            </a:r>
            <a:r>
              <a:rPr lang="en-US" sz="1800" dirty="0"/>
              <a:t>high that the company </a:t>
            </a:r>
            <a:r>
              <a:rPr lang="en-US" sz="1800" dirty="0" smtClean="0"/>
              <a:t>has sold </a:t>
            </a:r>
            <a:r>
              <a:rPr lang="en-US" sz="1800" dirty="0"/>
              <a:t>the product below </a:t>
            </a:r>
            <a:r>
              <a:rPr lang="en-US" sz="1800" dirty="0" smtClean="0"/>
              <a:t>MSRP, giving </a:t>
            </a:r>
            <a:r>
              <a:rPr lang="en-US" sz="1800" dirty="0"/>
              <a:t>the customers a good discount.</a:t>
            </a:r>
          </a:p>
          <a:p>
            <a:pPr>
              <a:buClr>
                <a:schemeClr val="tx1"/>
              </a:buClr>
            </a:pPr>
            <a:r>
              <a:rPr lang="en-US" sz="1800" dirty="0" smtClean="0"/>
              <a:t>Vintage </a:t>
            </a:r>
            <a:r>
              <a:rPr lang="en-US" sz="1800" dirty="0"/>
              <a:t>were sold above MSRP</a:t>
            </a:r>
            <a:r>
              <a:rPr lang="en-US" sz="1800" dirty="0" smtClean="0"/>
              <a:t>.</a:t>
            </a:r>
            <a:endParaRPr lang="en-US" sz="1800" dirty="0"/>
          </a:p>
        </p:txBody>
      </p:sp>
    </p:spTree>
    <p:extLst>
      <p:ext uri="{BB962C8B-B14F-4D97-AF65-F5344CB8AC3E}">
        <p14:creationId xmlns:p14="http://schemas.microsoft.com/office/powerpoint/2010/main" val="394417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lc="http://schemas.openxmlformats.org/drawingml/2006/lockedCanvas" xmlns:a16="http://schemas.microsoft.com/office/drawing/2014/main" xmlns="" id="{8A3D35E3-C9B2-42F4-B9B1-9CBB92F3E1CF}"/>
              </a:ext>
            </a:extLst>
          </p:cNvPr>
          <p:cNvSpPr>
            <a:spLocks noGrp="1"/>
          </p:cNvSpPr>
          <p:nvPr>
            <p:ph type="title"/>
          </p:nvPr>
        </p:nvSpPr>
        <p:spPr>
          <a:xfrm>
            <a:off x="228600" y="205979"/>
            <a:ext cx="8229600" cy="384571"/>
          </a:xfrm>
          <a:prstGeom prst="rect">
            <a:avLst/>
          </a:prstGeom>
        </p:spPr>
        <p:txBody>
          <a:bodyPr vert="horz" lIns="91440" tIns="45720" rIns="91440" bIns="0" rtlCol="0" anchor="b">
            <a:noAutofit/>
          </a:bodyPr>
          <a:lstStyle>
            <a:lvl1pPr algn="l" defTabSz="914400" rtl="0" eaLnBrk="1" latinLnBrk="0" hangingPunct="1">
              <a:lnSpc>
                <a:spcPct val="90000"/>
              </a:lnSpc>
              <a:spcBef>
                <a:spcPct val="0"/>
              </a:spcBef>
              <a:buNone/>
              <a:defRPr lang="en-IN" sz="4400" b="1" kern="1200">
                <a:solidFill>
                  <a:schemeClr val="bg1"/>
                </a:solidFill>
                <a:latin typeface="+mj-lt"/>
                <a:ea typeface="+mj-ea"/>
                <a:cs typeface="+mj-cs"/>
              </a:defRPr>
            </a:lvl1pPr>
          </a:lstStyle>
          <a:p>
            <a:r>
              <a:rPr lang="en-US" sz="2800" dirty="0">
                <a:solidFill>
                  <a:schemeClr val="accent1"/>
                </a:solidFill>
              </a:rPr>
              <a:t>Customer Segmentation using RFM analysis</a:t>
            </a:r>
            <a:endParaRPr lang="en-IN" sz="2800" dirty="0">
              <a:solidFill>
                <a:schemeClr val="accent1"/>
              </a:solidFill>
            </a:endParaRPr>
          </a:p>
        </p:txBody>
      </p:sp>
      <p:sp>
        <p:nvSpPr>
          <p:cNvPr id="4" name="TextBox 8">
            <a:extLst>
              <a:ext uri="{FF2B5EF4-FFF2-40B4-BE49-F238E27FC236}">
                <a16:creationId xmlns:lc="http://schemas.openxmlformats.org/drawingml/2006/lockedCanvas" xmlns:a16="http://schemas.microsoft.com/office/drawing/2014/main" xmlns="" id="{5B24F0AF-BDEA-4305-A222-7F3D05AC76B4}"/>
              </a:ext>
            </a:extLst>
          </p:cNvPr>
          <p:cNvSpPr txBox="1"/>
          <p:nvPr/>
        </p:nvSpPr>
        <p:spPr>
          <a:xfrm>
            <a:off x="76200" y="666750"/>
            <a:ext cx="6142959" cy="37548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t>Customer Segmentation done by using KNIME and MS Excel by dividing the data based on Recency, Frequency and Monetary variables through grouping data by variable </a:t>
            </a:r>
            <a:r>
              <a:rPr lang="en-US" sz="1400" dirty="0" smtClean="0"/>
              <a:t>‘Order </a:t>
            </a:r>
            <a:r>
              <a:rPr lang="en-US" sz="1400" dirty="0"/>
              <a:t>Number’.</a:t>
            </a:r>
          </a:p>
          <a:p>
            <a:pPr marL="285750" indent="-285750" algn="l">
              <a:buFont typeface="Arial" panose="020B0604020202020204" pitchFamily="34" charset="0"/>
              <a:buChar char="•"/>
            </a:pPr>
            <a:r>
              <a:rPr lang="en-US" sz="1400" dirty="0"/>
              <a:t>As </a:t>
            </a:r>
            <a:r>
              <a:rPr lang="en-US" sz="1400" dirty="0" smtClean="0"/>
              <a:t>per suggestion, ignoring </a:t>
            </a:r>
            <a:r>
              <a:rPr lang="en-US" sz="1400" dirty="0"/>
              <a:t>the column </a:t>
            </a:r>
            <a:r>
              <a:rPr lang="en-US" sz="1400" dirty="0" smtClean="0"/>
              <a:t>“Days </a:t>
            </a:r>
            <a:r>
              <a:rPr lang="en-US" sz="1400" dirty="0"/>
              <a:t>Since last </a:t>
            </a:r>
            <a:r>
              <a:rPr lang="en-US" sz="1400" dirty="0" smtClean="0"/>
              <a:t>order”.</a:t>
            </a:r>
            <a:endParaRPr lang="en-US" sz="1400" dirty="0"/>
          </a:p>
          <a:p>
            <a:pPr marL="285750" indent="-285750" algn="l">
              <a:buFont typeface="Arial" panose="020B0604020202020204" pitchFamily="34" charset="0"/>
              <a:buChar char="•"/>
            </a:pPr>
            <a:r>
              <a:rPr lang="en-US" sz="1400" dirty="0" smtClean="0"/>
              <a:t>Created </a:t>
            </a:r>
            <a:r>
              <a:rPr lang="en-US" sz="1400" dirty="0"/>
              <a:t>new column name Recency as </a:t>
            </a:r>
            <a:r>
              <a:rPr lang="en-US" sz="1400" dirty="0" smtClean="0"/>
              <a:t>“[Max (</a:t>
            </a:r>
            <a:r>
              <a:rPr lang="en-US" sz="1400" dirty="0"/>
              <a:t>order date) - order date</a:t>
            </a:r>
            <a:r>
              <a:rPr lang="en-US" sz="1400" dirty="0" smtClean="0"/>
              <a:t>)]“. We </a:t>
            </a:r>
            <a:r>
              <a:rPr lang="en-US" sz="1400" dirty="0"/>
              <a:t>have assumed “30-05-2020“ as a reference date and created recency column. </a:t>
            </a:r>
          </a:p>
          <a:p>
            <a:pPr marL="285750" indent="-285750" algn="l">
              <a:buFont typeface="Arial" panose="020B0604020202020204" pitchFamily="34" charset="0"/>
              <a:buChar char="•"/>
            </a:pPr>
            <a:r>
              <a:rPr lang="en-US" sz="1400" dirty="0" smtClean="0"/>
              <a:t>Based on the data, the</a:t>
            </a:r>
            <a:r>
              <a:rPr lang="en-US" sz="1400" dirty="0"/>
              <a:t> same order number </a:t>
            </a:r>
            <a:r>
              <a:rPr lang="en-US" sz="1400" dirty="0" smtClean="0"/>
              <a:t>is repeated </a:t>
            </a:r>
            <a:r>
              <a:rPr lang="en-US" sz="1400" dirty="0"/>
              <a:t>for different product </a:t>
            </a:r>
            <a:r>
              <a:rPr lang="en-US" sz="1400" dirty="0" smtClean="0"/>
              <a:t>codes. </a:t>
            </a:r>
            <a:r>
              <a:rPr lang="en-US" sz="1400" dirty="0"/>
              <a:t>So we can assume </a:t>
            </a:r>
            <a:r>
              <a:rPr lang="en-US" sz="1400" dirty="0" smtClean="0"/>
              <a:t>count </a:t>
            </a:r>
            <a:r>
              <a:rPr lang="en-US" sz="1400" dirty="0"/>
              <a:t>of each order number as frequency of an order number</a:t>
            </a:r>
            <a:r>
              <a:rPr lang="en-US" sz="1400" dirty="0" smtClean="0"/>
              <a:t>.</a:t>
            </a:r>
            <a:endParaRPr lang="en-US" sz="1400" dirty="0"/>
          </a:p>
          <a:p>
            <a:pPr marL="285750" indent="-285750" algn="l">
              <a:buFont typeface="Arial" panose="020B0604020202020204" pitchFamily="34" charset="0"/>
              <a:buChar char="•"/>
            </a:pPr>
            <a:r>
              <a:rPr lang="en-US" sz="1400" dirty="0"/>
              <a:t>In SALES column we get sales amount for each transaction. We can use SALES parameter and using an assumption of sum of aggregation we created a new column as </a:t>
            </a:r>
            <a:r>
              <a:rPr lang="en-US" sz="1400" dirty="0" smtClean="0"/>
              <a:t>Monetary.</a:t>
            </a:r>
            <a:endParaRPr lang="en-US" sz="1400" dirty="0"/>
          </a:p>
          <a:p>
            <a:pPr marL="285750" indent="-285750" algn="l">
              <a:buFont typeface="Arial" panose="020B0604020202020204" pitchFamily="34" charset="0"/>
              <a:buChar char="•"/>
            </a:pPr>
            <a:r>
              <a:rPr lang="en-US" sz="1400" dirty="0" smtClean="0"/>
              <a:t>Created </a:t>
            </a:r>
            <a:r>
              <a:rPr lang="en-US" sz="1400" dirty="0"/>
              <a:t>four different </a:t>
            </a:r>
            <a:r>
              <a:rPr lang="en-US" sz="1400" dirty="0" smtClean="0"/>
              <a:t>bins </a:t>
            </a:r>
            <a:r>
              <a:rPr lang="en-US" sz="1400" dirty="0"/>
              <a:t>for each Recency, </a:t>
            </a:r>
            <a:r>
              <a:rPr lang="en-US" sz="1400" dirty="0" smtClean="0"/>
              <a:t>Frequency </a:t>
            </a:r>
            <a:r>
              <a:rPr lang="en-US" sz="1400" dirty="0"/>
              <a:t>&amp; Monetary using percentile </a:t>
            </a:r>
            <a:r>
              <a:rPr lang="en-US" sz="1400" dirty="0" smtClean="0"/>
              <a:t>range (</a:t>
            </a:r>
            <a:r>
              <a:rPr lang="en-US" sz="1400" dirty="0"/>
              <a:t>0,0.10, 0.70,100</a:t>
            </a:r>
            <a:r>
              <a:rPr lang="en-US" sz="1400" dirty="0" smtClean="0"/>
              <a:t>). Based </a:t>
            </a:r>
            <a:r>
              <a:rPr lang="en-US" sz="1400" dirty="0"/>
              <a:t>on above </a:t>
            </a:r>
            <a:r>
              <a:rPr lang="en-US" sz="1400" dirty="0" smtClean="0"/>
              <a:t>four bins </a:t>
            </a:r>
            <a:r>
              <a:rPr lang="en-US" sz="1400" dirty="0"/>
              <a:t>assumption we have considered </a:t>
            </a:r>
            <a:r>
              <a:rPr lang="en-US" sz="1400" dirty="0" smtClean="0"/>
              <a:t>four segments </a:t>
            </a:r>
            <a:r>
              <a:rPr lang="en-US" sz="1400" dirty="0"/>
              <a:t>like </a:t>
            </a:r>
            <a:r>
              <a:rPr lang="en-US" sz="1400" dirty="0" smtClean="0"/>
              <a:t>Loyal, Best, Lost, </a:t>
            </a:r>
            <a:r>
              <a:rPr lang="en-US" sz="1400" dirty="0"/>
              <a:t>and </a:t>
            </a:r>
            <a:r>
              <a:rPr lang="en-US" sz="1400" dirty="0" smtClean="0"/>
              <a:t>customers </a:t>
            </a:r>
            <a:r>
              <a:rPr lang="en-US" sz="1400" dirty="0"/>
              <a:t>on the verge of Churn.</a:t>
            </a:r>
          </a:p>
        </p:txBody>
      </p:sp>
      <p:pic>
        <p:nvPicPr>
          <p:cNvPr id="5" name="Picture 4">
            <a:extLst>
              <a:ext uri="{FF2B5EF4-FFF2-40B4-BE49-F238E27FC236}">
                <a16:creationId xmlns:lc="http://schemas.openxmlformats.org/drawingml/2006/lockedCanvas" xmlns:a16="http://schemas.microsoft.com/office/drawing/2014/main" xmlns="" id="{49A05928-D7F1-451E-85EB-9E363D1E1B82}"/>
              </a:ext>
            </a:extLst>
          </p:cNvPr>
          <p:cNvPicPr>
            <a:picLocks noChangeAspect="1"/>
          </p:cNvPicPr>
          <p:nvPr/>
        </p:nvPicPr>
        <p:blipFill>
          <a:blip r:embed="rId2"/>
          <a:stretch>
            <a:fillRect/>
          </a:stretch>
        </p:blipFill>
        <p:spPr>
          <a:xfrm>
            <a:off x="6205304" y="666750"/>
            <a:ext cx="2834358" cy="3308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77097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lc="http://schemas.openxmlformats.org/drawingml/2006/lockedCanvas" xmlns:a16="http://schemas.microsoft.com/office/drawing/2014/main" xmlns="" id="{9BA983A8-68F7-4FD6-B288-0C9884FCEF8E}"/>
              </a:ext>
            </a:extLst>
          </p:cNvPr>
          <p:cNvSpPr txBox="1">
            <a:spLocks noGrp="1"/>
          </p:cNvSpPr>
          <p:nvPr>
            <p:ph type="title"/>
          </p:nvPr>
        </p:nvSpPr>
        <p:spPr>
          <a:xfrm>
            <a:off x="76200" y="-8126"/>
            <a:ext cx="82296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solidFill>
                <a:latin typeface="+mj-lt"/>
                <a:ea typeface="+mj-ea"/>
                <a:cs typeface="+mj-cs"/>
              </a:rPr>
              <a:t>KNIME Workflow and Output Table Image</a:t>
            </a:r>
            <a:endParaRPr lang="en-IN" sz="2800" b="1" dirty="0">
              <a:solidFill>
                <a:schemeClr val="accent1"/>
              </a:solidFill>
              <a:latin typeface="+mj-lt"/>
              <a:ea typeface="+mj-ea"/>
              <a:cs typeface="+mj-cs"/>
            </a:endParaRPr>
          </a:p>
        </p:txBody>
      </p:sp>
      <p:pic>
        <p:nvPicPr>
          <p:cNvPr id="4" name="Picture 3">
            <a:extLst>
              <a:ext uri="{FF2B5EF4-FFF2-40B4-BE49-F238E27FC236}">
                <a16:creationId xmlns:lc="http://schemas.openxmlformats.org/drawingml/2006/lockedCanvas" xmlns:a16="http://schemas.microsoft.com/office/drawing/2014/main" xmlns="" id="{CC6411E6-E55A-4F12-A736-33CDDDCB1A8B}"/>
              </a:ext>
            </a:extLst>
          </p:cNvPr>
          <p:cNvPicPr>
            <a:picLocks noChangeAspect="1"/>
          </p:cNvPicPr>
          <p:nvPr/>
        </p:nvPicPr>
        <p:blipFill>
          <a:blip r:embed="rId2"/>
          <a:stretch>
            <a:fillRect/>
          </a:stretch>
        </p:blipFill>
        <p:spPr>
          <a:xfrm>
            <a:off x="304800" y="590549"/>
            <a:ext cx="8305800" cy="42774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30184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lc="http://schemas.openxmlformats.org/drawingml/2006/lockedCanvas" xmlns:a16="http://schemas.microsoft.com/office/drawing/2014/main" xmlns="" id="{9BA983A8-68F7-4FD6-B288-0C9884FCEF8E}"/>
              </a:ext>
            </a:extLst>
          </p:cNvPr>
          <p:cNvSpPr txBox="1">
            <a:spLocks noGrp="1"/>
          </p:cNvSpPr>
          <p:nvPr>
            <p:ph type="title"/>
          </p:nvPr>
        </p:nvSpPr>
        <p:spPr>
          <a:xfrm>
            <a:off x="76200" y="-8126"/>
            <a:ext cx="822960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1"/>
                </a:solidFill>
                <a:latin typeface="+mj-lt"/>
                <a:ea typeface="+mj-ea"/>
                <a:cs typeface="+mj-cs"/>
              </a:rPr>
              <a:t>KNIME </a:t>
            </a:r>
            <a:r>
              <a:rPr lang="en-US" sz="2800" b="1" dirty="0" smtClean="0">
                <a:solidFill>
                  <a:schemeClr val="accent1"/>
                </a:solidFill>
                <a:latin typeface="+mj-lt"/>
                <a:ea typeface="+mj-ea"/>
                <a:cs typeface="+mj-cs"/>
              </a:rPr>
              <a:t>Workflow and </a:t>
            </a:r>
            <a:r>
              <a:rPr lang="en-US" sz="2800" b="1" dirty="0">
                <a:solidFill>
                  <a:schemeClr val="accent1"/>
                </a:solidFill>
                <a:latin typeface="+mj-lt"/>
                <a:ea typeface="+mj-ea"/>
                <a:cs typeface="+mj-cs"/>
              </a:rPr>
              <a:t>Output Table Image</a:t>
            </a:r>
            <a:endParaRPr lang="en-IN" sz="2800" b="1" dirty="0">
              <a:solidFill>
                <a:schemeClr val="accent1"/>
              </a:solidFill>
              <a:latin typeface="+mj-lt"/>
              <a:ea typeface="+mj-ea"/>
              <a:cs typeface="+mj-cs"/>
            </a:endParaRPr>
          </a:p>
        </p:txBody>
      </p:sp>
      <p:pic>
        <p:nvPicPr>
          <p:cNvPr id="5" name="Picture 4">
            <a:extLst>
              <a:ext uri="{FF2B5EF4-FFF2-40B4-BE49-F238E27FC236}">
                <a16:creationId xmlns:lc="http://schemas.openxmlformats.org/drawingml/2006/lockedCanvas" xmlns:a16="http://schemas.microsoft.com/office/drawing/2014/main" xmlns="" id="{671D53EE-71EB-428F-B701-0D839B9A9D28}"/>
              </a:ext>
            </a:extLst>
          </p:cNvPr>
          <p:cNvPicPr>
            <a:picLocks noChangeAspect="1"/>
          </p:cNvPicPr>
          <p:nvPr/>
        </p:nvPicPr>
        <p:blipFill>
          <a:blip r:embed="rId2"/>
          <a:stretch>
            <a:fillRect/>
          </a:stretch>
        </p:blipFill>
        <p:spPr>
          <a:xfrm>
            <a:off x="228600" y="514350"/>
            <a:ext cx="8616877" cy="4114799"/>
          </a:xfrm>
          <a:prstGeom prst="rect">
            <a:avLst/>
          </a:prstGeom>
        </p:spPr>
      </p:pic>
    </p:spTree>
    <p:extLst>
      <p:ext uri="{BB962C8B-B14F-4D97-AF65-F5344CB8AC3E}">
        <p14:creationId xmlns:p14="http://schemas.microsoft.com/office/powerpoint/2010/main" val="156963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lc="http://schemas.openxmlformats.org/drawingml/2006/lockedCanvas" xmlns:a16="http://schemas.microsoft.com/office/drawing/2014/main" xmlns="" id="{9BA983A8-68F7-4FD6-B288-0C9884FCEF8E}"/>
              </a:ext>
            </a:extLst>
          </p:cNvPr>
          <p:cNvSpPr txBox="1">
            <a:spLocks noGrp="1"/>
          </p:cNvSpPr>
          <p:nvPr>
            <p:ph type="title"/>
          </p:nvPr>
        </p:nvSpPr>
        <p:spPr>
          <a:xfrm>
            <a:off x="58189" y="-34499"/>
            <a:ext cx="82296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accent1"/>
                </a:solidFill>
                <a:latin typeface="+mj-lt"/>
                <a:ea typeface="+mj-ea"/>
                <a:cs typeface="+mj-cs"/>
              </a:rPr>
              <a:t>Inferences from RFM Analysis and Identified Segments</a:t>
            </a:r>
            <a:endParaRPr lang="en-IN" sz="2400" b="1" dirty="0">
              <a:solidFill>
                <a:schemeClr val="accent1"/>
              </a:solidFill>
              <a:latin typeface="+mj-lt"/>
              <a:ea typeface="+mj-ea"/>
              <a:cs typeface="+mj-cs"/>
            </a:endParaRPr>
          </a:p>
        </p:txBody>
      </p:sp>
      <p:sp>
        <p:nvSpPr>
          <p:cNvPr id="4" name="TextBox 7">
            <a:extLst>
              <a:ext uri="{FF2B5EF4-FFF2-40B4-BE49-F238E27FC236}">
                <a16:creationId xmlns:lc="http://schemas.openxmlformats.org/drawingml/2006/lockedCanvas" xmlns:a16="http://schemas.microsoft.com/office/drawing/2014/main" xmlns="" id="{424CB327-CF04-4366-843D-294879AAFFC7}"/>
              </a:ext>
            </a:extLst>
          </p:cNvPr>
          <p:cNvSpPr txBox="1"/>
          <p:nvPr/>
        </p:nvSpPr>
        <p:spPr>
          <a:xfrm>
            <a:off x="27709" y="381000"/>
            <a:ext cx="324804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accent1"/>
                </a:solidFill>
                <a:effectLst>
                  <a:outerShdw blurRad="38100" dist="38100" dir="2700000" algn="tl">
                    <a:srgbClr val="000000">
                      <a:alpha val="43137"/>
                    </a:srgbClr>
                  </a:outerShdw>
                </a:effectLst>
              </a:rPr>
              <a:t>BEST CUSTOMER:</a:t>
            </a:r>
            <a:endParaRPr lang="en-IN" sz="1400" b="1" dirty="0">
              <a:solidFill>
                <a:schemeClr val="accent1"/>
              </a:solidFill>
              <a:effectLst>
                <a:outerShdw blurRad="38100" dist="38100" dir="2700000" algn="tl">
                  <a:srgbClr val="000000">
                    <a:alpha val="43137"/>
                  </a:srgbClr>
                </a:outerShdw>
              </a:effectLst>
            </a:endParaRPr>
          </a:p>
        </p:txBody>
      </p:sp>
      <p:pic>
        <p:nvPicPr>
          <p:cNvPr id="5" name="Picture 4">
            <a:extLst>
              <a:ext uri="{FF2B5EF4-FFF2-40B4-BE49-F238E27FC236}">
                <a16:creationId xmlns:lc="http://schemas.openxmlformats.org/drawingml/2006/lockedCanvas" xmlns:a16="http://schemas.microsoft.com/office/drawing/2014/main" xmlns="" id="{07398335-D976-4C2E-A0C6-C57D7F2C978B}"/>
              </a:ext>
            </a:extLst>
          </p:cNvPr>
          <p:cNvPicPr>
            <a:picLocks noChangeAspect="1"/>
          </p:cNvPicPr>
          <p:nvPr/>
        </p:nvPicPr>
        <p:blipFill>
          <a:blip r:embed="rId2"/>
          <a:stretch>
            <a:fillRect/>
          </a:stretch>
        </p:blipFill>
        <p:spPr>
          <a:xfrm>
            <a:off x="163166" y="705586"/>
            <a:ext cx="8828434" cy="2132188"/>
          </a:xfrm>
          <a:prstGeom prst="rect">
            <a:avLst/>
          </a:prstGeom>
        </p:spPr>
      </p:pic>
      <p:sp>
        <p:nvSpPr>
          <p:cNvPr id="6" name="TextBox 8">
            <a:extLst>
              <a:ext uri="{FF2B5EF4-FFF2-40B4-BE49-F238E27FC236}">
                <a16:creationId xmlns:lc="http://schemas.openxmlformats.org/drawingml/2006/lockedCanvas" xmlns:a16="http://schemas.microsoft.com/office/drawing/2014/main" xmlns="" id="{524FA1D1-08B6-4288-9930-28CDEA7A4CFE}"/>
              </a:ext>
            </a:extLst>
          </p:cNvPr>
          <p:cNvSpPr txBox="1"/>
          <p:nvPr/>
        </p:nvSpPr>
        <p:spPr>
          <a:xfrm>
            <a:off x="23317" y="2952750"/>
            <a:ext cx="8968283" cy="206210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sz="1600" b="0" i="0" dirty="0" smtClean="0">
                <a:effectLst/>
              </a:rPr>
              <a:t>Based on </a:t>
            </a:r>
            <a:r>
              <a:rPr lang="en-IN" sz="1600" dirty="0" smtClean="0"/>
              <a:t>r</a:t>
            </a:r>
            <a:r>
              <a:rPr lang="en-IN" sz="1600" b="0" i="0" dirty="0" smtClean="0">
                <a:effectLst/>
              </a:rPr>
              <a:t>ecency</a:t>
            </a:r>
            <a:r>
              <a:rPr lang="en-IN" sz="1600" b="0" i="0" dirty="0">
                <a:effectLst/>
              </a:rPr>
              <a:t>, frequency &amp; </a:t>
            </a:r>
            <a:r>
              <a:rPr lang="en-IN" sz="1600" b="0" i="0" dirty="0" smtClean="0">
                <a:effectLst/>
              </a:rPr>
              <a:t>monetary, </a:t>
            </a:r>
            <a:r>
              <a:rPr lang="en-IN" sz="1600" b="0" i="0" dirty="0">
                <a:effectLst/>
              </a:rPr>
              <a:t>we have grouped our top customers. </a:t>
            </a:r>
          </a:p>
          <a:p>
            <a:pPr marL="285750" indent="-285750">
              <a:buFont typeface="Arial" panose="020B0604020202020204" pitchFamily="34" charset="0"/>
              <a:buChar char="•"/>
            </a:pPr>
            <a:r>
              <a:rPr lang="en-IN" sz="1600" b="0" i="0" dirty="0">
                <a:effectLst/>
              </a:rPr>
              <a:t>We have given the most signi</a:t>
            </a:r>
            <a:r>
              <a:rPr lang="en-IN" sz="1600" dirty="0"/>
              <a:t>fi</a:t>
            </a:r>
            <a:r>
              <a:rPr lang="en-IN" sz="1600" b="0" i="0" dirty="0">
                <a:effectLst/>
              </a:rPr>
              <a:t>cance </a:t>
            </a:r>
            <a:r>
              <a:rPr lang="en-IN" sz="1600" dirty="0"/>
              <a:t>t</a:t>
            </a:r>
            <a:r>
              <a:rPr lang="en-IN" sz="1600" b="0" i="0" dirty="0">
                <a:effectLst/>
              </a:rPr>
              <a:t>o recency parameter as these customers </a:t>
            </a:r>
            <a:r>
              <a:rPr lang="en-IN" sz="1600" b="0" i="0" dirty="0" smtClean="0">
                <a:effectLst/>
              </a:rPr>
              <a:t>have </a:t>
            </a:r>
            <a:r>
              <a:rPr lang="en-IN" sz="1600" b="0" i="0" dirty="0">
                <a:effectLst/>
              </a:rPr>
              <a:t>recently purchased our products. </a:t>
            </a:r>
          </a:p>
          <a:p>
            <a:pPr marL="285750" indent="-285750">
              <a:buFont typeface="Arial" panose="020B0604020202020204" pitchFamily="34" charset="0"/>
              <a:buChar char="•"/>
            </a:pPr>
            <a:r>
              <a:rPr lang="en-IN" sz="1600" b="0" i="0" dirty="0">
                <a:effectLst/>
              </a:rPr>
              <a:t>Also according to RFM model the most importan</a:t>
            </a:r>
            <a:r>
              <a:rPr lang="en-IN" sz="1600" dirty="0"/>
              <a:t>t </a:t>
            </a:r>
            <a:r>
              <a:rPr lang="en-IN" sz="1600" b="0" i="0" dirty="0">
                <a:effectLst/>
              </a:rPr>
              <a:t>is given to recency. Hence we have kept i</a:t>
            </a:r>
            <a:r>
              <a:rPr lang="en-IN" sz="1600" dirty="0"/>
              <a:t>t</a:t>
            </a:r>
            <a:r>
              <a:rPr lang="en-IN" sz="1600" b="0" i="0" dirty="0">
                <a:effectLst/>
              </a:rPr>
              <a:t> as our first parameter for selecting top </a:t>
            </a:r>
            <a:r>
              <a:rPr lang="en-IN" sz="1600" b="0" i="0" dirty="0" smtClean="0">
                <a:effectLst/>
              </a:rPr>
              <a:t>customers- </a:t>
            </a:r>
            <a:r>
              <a:rPr lang="en-IN" sz="1600" b="0" i="0" dirty="0">
                <a:effectLst/>
              </a:rPr>
              <a:t>for e.g. Customer number -10181,10182, </a:t>
            </a:r>
            <a:r>
              <a:rPr lang="en-IN" sz="1600" b="0" i="0" dirty="0" smtClean="0">
                <a:effectLst/>
              </a:rPr>
              <a:t>10185. </a:t>
            </a:r>
            <a:endParaRPr lang="en-IN" sz="1600" b="0" i="0" dirty="0">
              <a:effectLst/>
            </a:endParaRPr>
          </a:p>
          <a:p>
            <a:pPr marL="285750" indent="-285750">
              <a:buFont typeface="Arial" panose="020B0604020202020204" pitchFamily="34" charset="0"/>
              <a:buChar char="•"/>
            </a:pPr>
            <a:r>
              <a:rPr lang="en-US" sz="1600" dirty="0"/>
              <a:t>We should not loose these customers at any cost as they are the biggest contributors of the business.</a:t>
            </a:r>
          </a:p>
        </p:txBody>
      </p:sp>
    </p:spTree>
    <p:extLst>
      <p:ext uri="{BB962C8B-B14F-4D97-AF65-F5344CB8AC3E}">
        <p14:creationId xmlns:p14="http://schemas.microsoft.com/office/powerpoint/2010/main" val="3118015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lc="http://schemas.openxmlformats.org/drawingml/2006/lockedCanvas" xmlns:a16="http://schemas.microsoft.com/office/drawing/2014/main" xmlns="" id="{9BA983A8-68F7-4FD6-B288-0C9884FCEF8E}"/>
              </a:ext>
            </a:extLst>
          </p:cNvPr>
          <p:cNvSpPr txBox="1">
            <a:spLocks noGrp="1"/>
          </p:cNvSpPr>
          <p:nvPr>
            <p:ph type="title"/>
          </p:nvPr>
        </p:nvSpPr>
        <p:spPr>
          <a:xfrm>
            <a:off x="6927" y="10984"/>
            <a:ext cx="82296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accent1"/>
                </a:solidFill>
                <a:latin typeface="+mj-lt"/>
                <a:ea typeface="+mj-ea"/>
                <a:cs typeface="+mj-cs"/>
              </a:rPr>
              <a:t>Inferences from RFM Analysis and identified segments</a:t>
            </a:r>
            <a:endParaRPr lang="en-IN" sz="2400" b="1" dirty="0">
              <a:solidFill>
                <a:schemeClr val="accent1"/>
              </a:solidFill>
              <a:latin typeface="+mj-lt"/>
              <a:ea typeface="+mj-ea"/>
              <a:cs typeface="+mj-cs"/>
            </a:endParaRPr>
          </a:p>
        </p:txBody>
      </p:sp>
      <p:sp>
        <p:nvSpPr>
          <p:cNvPr id="4" name="TextBox 7">
            <a:extLst>
              <a:ext uri="{FF2B5EF4-FFF2-40B4-BE49-F238E27FC236}">
                <a16:creationId xmlns:lc="http://schemas.openxmlformats.org/drawingml/2006/lockedCanvas" xmlns:a16="http://schemas.microsoft.com/office/drawing/2014/main" xmlns="" id="{424CB327-CF04-4366-843D-294879AAFFC7}"/>
              </a:ext>
            </a:extLst>
          </p:cNvPr>
          <p:cNvSpPr txBox="1"/>
          <p:nvPr/>
        </p:nvSpPr>
        <p:spPr>
          <a:xfrm>
            <a:off x="13855" y="361950"/>
            <a:ext cx="324804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accent1"/>
                </a:solidFill>
                <a:effectLst>
                  <a:outerShdw blurRad="38100" dist="38100" dir="2700000" algn="tl">
                    <a:srgbClr val="000000">
                      <a:alpha val="43137"/>
                    </a:srgbClr>
                  </a:outerShdw>
                </a:effectLst>
              </a:rPr>
              <a:t>LOYAL CUSTOMER:</a:t>
            </a:r>
            <a:endParaRPr lang="en-IN" sz="1400" dirty="0">
              <a:solidFill>
                <a:schemeClr val="accent1"/>
              </a:solidFill>
              <a:effectLst>
                <a:outerShdw blurRad="38100" dist="38100" dir="2700000" algn="tl">
                  <a:srgbClr val="000000">
                    <a:alpha val="43137"/>
                  </a:srgbClr>
                </a:outerShdw>
              </a:effectLst>
            </a:endParaRPr>
          </a:p>
        </p:txBody>
      </p:sp>
      <p:pic>
        <p:nvPicPr>
          <p:cNvPr id="5" name="Picture 4">
            <a:extLst>
              <a:ext uri="{FF2B5EF4-FFF2-40B4-BE49-F238E27FC236}">
                <a16:creationId xmlns:lc="http://schemas.openxmlformats.org/drawingml/2006/lockedCanvas" xmlns:a16="http://schemas.microsoft.com/office/drawing/2014/main" xmlns="" id="{5B7028F4-2195-420D-B5E5-FD4EB2012733}"/>
              </a:ext>
            </a:extLst>
          </p:cNvPr>
          <p:cNvPicPr>
            <a:picLocks noChangeAspect="1"/>
          </p:cNvPicPr>
          <p:nvPr/>
        </p:nvPicPr>
        <p:blipFill>
          <a:blip r:embed="rId2"/>
          <a:stretch>
            <a:fillRect/>
          </a:stretch>
        </p:blipFill>
        <p:spPr>
          <a:xfrm>
            <a:off x="132189" y="669727"/>
            <a:ext cx="8859411" cy="2235613"/>
          </a:xfrm>
          <a:prstGeom prst="rect">
            <a:avLst/>
          </a:prstGeom>
          <a:ln>
            <a:noFill/>
          </a:ln>
          <a:effectLst>
            <a:outerShdw blurRad="292100" dist="139700" dir="2700000" algn="tl" rotWithShape="0">
              <a:srgbClr val="333333">
                <a:alpha val="65000"/>
              </a:srgbClr>
            </a:outerShdw>
          </a:effectLst>
        </p:spPr>
      </p:pic>
      <p:sp>
        <p:nvSpPr>
          <p:cNvPr id="6" name="TextBox 8">
            <a:extLst>
              <a:ext uri="{FF2B5EF4-FFF2-40B4-BE49-F238E27FC236}">
                <a16:creationId xmlns:lc="http://schemas.openxmlformats.org/drawingml/2006/lockedCanvas" xmlns:a16="http://schemas.microsoft.com/office/drawing/2014/main" xmlns="" id="{524FA1D1-08B6-4288-9930-28CDEA7A4CFE}"/>
              </a:ext>
            </a:extLst>
          </p:cNvPr>
          <p:cNvSpPr txBox="1"/>
          <p:nvPr/>
        </p:nvSpPr>
        <p:spPr>
          <a:xfrm>
            <a:off x="76200" y="3024247"/>
            <a:ext cx="8991600" cy="181588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sz="1600" b="0" i="0" dirty="0" smtClean="0">
                <a:effectLst/>
              </a:rPr>
              <a:t>Based on </a:t>
            </a:r>
            <a:r>
              <a:rPr lang="en-IN" sz="1600" dirty="0"/>
              <a:t>r</a:t>
            </a:r>
            <a:r>
              <a:rPr lang="en-IN" sz="1600" b="0" i="0" dirty="0" smtClean="0">
                <a:effectLst/>
              </a:rPr>
              <a:t>ecency</a:t>
            </a:r>
            <a:r>
              <a:rPr lang="en-IN" sz="1600" b="0" i="0" dirty="0">
                <a:effectLst/>
              </a:rPr>
              <a:t>, frequency &amp; </a:t>
            </a:r>
            <a:r>
              <a:rPr lang="en-IN" sz="1600" b="0" i="0" dirty="0" smtClean="0">
                <a:effectLst/>
              </a:rPr>
              <a:t>monetary, </a:t>
            </a:r>
            <a:r>
              <a:rPr lang="en-IN" sz="1600" b="0" i="0" dirty="0">
                <a:effectLst/>
              </a:rPr>
              <a:t>we have grouped our loyal </a:t>
            </a:r>
            <a:r>
              <a:rPr lang="en-IN" sz="1600" b="0" i="0" dirty="0" smtClean="0">
                <a:effectLst/>
              </a:rPr>
              <a:t>customers</a:t>
            </a:r>
            <a:r>
              <a:rPr lang="en-IN" sz="1600" b="0" i="0" dirty="0">
                <a:effectLst/>
              </a:rPr>
              <a:t>. These customers have purchased multiple times with good monetary value. </a:t>
            </a:r>
          </a:p>
          <a:p>
            <a:pPr marL="285750" indent="-285750">
              <a:buFont typeface="Arial" panose="020B0604020202020204" pitchFamily="34" charset="0"/>
              <a:buChar char="•"/>
            </a:pPr>
            <a:r>
              <a:rPr lang="en-IN" sz="1600" b="0" i="0" dirty="0">
                <a:effectLst/>
              </a:rPr>
              <a:t>If we focus more on this </a:t>
            </a:r>
            <a:r>
              <a:rPr lang="en-IN" sz="1600" b="0" i="0" dirty="0" smtClean="0">
                <a:effectLst/>
              </a:rPr>
              <a:t>segment, </a:t>
            </a:r>
            <a:r>
              <a:rPr lang="en-IN" sz="1600" b="0" i="0" dirty="0">
                <a:effectLst/>
              </a:rPr>
              <a:t>we can easily turn </a:t>
            </a:r>
            <a:r>
              <a:rPr lang="en-IN" sz="1600" dirty="0"/>
              <a:t>t</a:t>
            </a:r>
            <a:r>
              <a:rPr lang="en-IN" sz="1600" b="0" i="0" dirty="0">
                <a:effectLst/>
              </a:rPr>
              <a:t>hem into our </a:t>
            </a:r>
            <a:r>
              <a:rPr lang="en-IN" sz="1600" dirty="0"/>
              <a:t>t</a:t>
            </a:r>
            <a:r>
              <a:rPr lang="en-IN" sz="1600" b="0" i="0" dirty="0">
                <a:effectLst/>
              </a:rPr>
              <a:t>op best customers too. Also, in this segment we can see the customers for product line - classic cars are many.</a:t>
            </a:r>
          </a:p>
          <a:p>
            <a:pPr marL="285750" indent="-285750">
              <a:buFont typeface="Arial" panose="020B0604020202020204" pitchFamily="34" charset="0"/>
              <a:buChar char="•"/>
            </a:pPr>
            <a:r>
              <a:rPr lang="en-US" sz="1600" dirty="0"/>
              <a:t>These are the still valuable customers as </a:t>
            </a:r>
            <a:r>
              <a:rPr lang="en-US" sz="1600" dirty="0" smtClean="0"/>
              <a:t>they </a:t>
            </a:r>
            <a:r>
              <a:rPr lang="en-US" sz="1600" dirty="0"/>
              <a:t>are with better level in all aspects Frequency and Monetary. We have to look after the needs of these customers to bring them into the pool of best.</a:t>
            </a:r>
          </a:p>
        </p:txBody>
      </p:sp>
    </p:spTree>
    <p:extLst>
      <p:ext uri="{BB962C8B-B14F-4D97-AF65-F5344CB8AC3E}">
        <p14:creationId xmlns:p14="http://schemas.microsoft.com/office/powerpoint/2010/main" val="1687823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lc="http://schemas.openxmlformats.org/drawingml/2006/lockedCanvas" xmlns:a16="http://schemas.microsoft.com/office/drawing/2014/main" xmlns="" id="{9BA983A8-68F7-4FD6-B288-0C9884FCEF8E}"/>
              </a:ext>
            </a:extLst>
          </p:cNvPr>
          <p:cNvSpPr txBox="1">
            <a:spLocks noGrp="1"/>
          </p:cNvSpPr>
          <p:nvPr>
            <p:ph type="title"/>
          </p:nvPr>
        </p:nvSpPr>
        <p:spPr>
          <a:xfrm>
            <a:off x="6927" y="10984"/>
            <a:ext cx="82296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accent1"/>
                </a:solidFill>
                <a:latin typeface="+mj-lt"/>
                <a:ea typeface="+mj-ea"/>
                <a:cs typeface="+mj-cs"/>
              </a:rPr>
              <a:t>Inferences from RFM Analysis and </a:t>
            </a:r>
            <a:r>
              <a:rPr lang="en-US" sz="2400" b="1" dirty="0" smtClean="0">
                <a:solidFill>
                  <a:schemeClr val="accent1"/>
                </a:solidFill>
                <a:latin typeface="+mj-lt"/>
                <a:ea typeface="+mj-ea"/>
                <a:cs typeface="+mj-cs"/>
              </a:rPr>
              <a:t>Identified </a:t>
            </a:r>
            <a:r>
              <a:rPr lang="en-US" sz="2400" b="1" dirty="0">
                <a:solidFill>
                  <a:schemeClr val="accent1"/>
                </a:solidFill>
                <a:latin typeface="+mj-lt"/>
                <a:ea typeface="+mj-ea"/>
                <a:cs typeface="+mj-cs"/>
              </a:rPr>
              <a:t>S</a:t>
            </a:r>
            <a:r>
              <a:rPr lang="en-US" sz="2400" b="1" dirty="0" smtClean="0">
                <a:solidFill>
                  <a:schemeClr val="accent1"/>
                </a:solidFill>
                <a:latin typeface="+mj-lt"/>
                <a:ea typeface="+mj-ea"/>
                <a:cs typeface="+mj-cs"/>
              </a:rPr>
              <a:t>egments</a:t>
            </a:r>
            <a:endParaRPr lang="en-IN" sz="2400" b="1" dirty="0">
              <a:solidFill>
                <a:schemeClr val="accent1"/>
              </a:solidFill>
              <a:latin typeface="+mj-lt"/>
              <a:ea typeface="+mj-ea"/>
              <a:cs typeface="+mj-cs"/>
            </a:endParaRPr>
          </a:p>
        </p:txBody>
      </p:sp>
      <p:sp>
        <p:nvSpPr>
          <p:cNvPr id="4" name="TextBox 7">
            <a:extLst>
              <a:ext uri="{FF2B5EF4-FFF2-40B4-BE49-F238E27FC236}">
                <a16:creationId xmlns:lc="http://schemas.openxmlformats.org/drawingml/2006/lockedCanvas" xmlns:a16="http://schemas.microsoft.com/office/drawing/2014/main" xmlns="" id="{424CB327-CF04-4366-843D-294879AAFFC7}"/>
              </a:ext>
            </a:extLst>
          </p:cNvPr>
          <p:cNvSpPr txBox="1"/>
          <p:nvPr/>
        </p:nvSpPr>
        <p:spPr>
          <a:xfrm>
            <a:off x="13855" y="361950"/>
            <a:ext cx="450993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accent1"/>
                </a:solidFill>
                <a:effectLst>
                  <a:outerShdw blurRad="38100" dist="38100" dir="2700000" algn="tl">
                    <a:srgbClr val="000000">
                      <a:alpha val="43137"/>
                    </a:srgbClr>
                  </a:outerShdw>
                </a:effectLst>
              </a:rPr>
              <a:t>CUSTOMERS ON THE VERGE OF </a:t>
            </a:r>
            <a:r>
              <a:rPr lang="en-US" sz="1400" dirty="0" smtClean="0">
                <a:solidFill>
                  <a:schemeClr val="accent1"/>
                </a:solidFill>
                <a:effectLst>
                  <a:outerShdw blurRad="38100" dist="38100" dir="2700000" algn="tl">
                    <a:srgbClr val="000000">
                      <a:alpha val="43137"/>
                    </a:srgbClr>
                  </a:outerShdw>
                </a:effectLst>
              </a:rPr>
              <a:t>CHURN</a:t>
            </a:r>
            <a:endParaRPr lang="en-IN" sz="1400" dirty="0">
              <a:solidFill>
                <a:schemeClr val="accent1"/>
              </a:solidFill>
              <a:effectLst>
                <a:outerShdw blurRad="38100" dist="38100" dir="2700000" algn="tl">
                  <a:srgbClr val="000000">
                    <a:alpha val="43137"/>
                  </a:srgbClr>
                </a:outerShdw>
              </a:effectLst>
            </a:endParaRPr>
          </a:p>
        </p:txBody>
      </p:sp>
      <p:sp>
        <p:nvSpPr>
          <p:cNvPr id="6" name="TextBox 8">
            <a:extLst>
              <a:ext uri="{FF2B5EF4-FFF2-40B4-BE49-F238E27FC236}">
                <a16:creationId xmlns:lc="http://schemas.openxmlformats.org/drawingml/2006/lockedCanvas" xmlns:a16="http://schemas.microsoft.com/office/drawing/2014/main" xmlns="" id="{524FA1D1-08B6-4288-9930-28CDEA7A4CFE}"/>
              </a:ext>
            </a:extLst>
          </p:cNvPr>
          <p:cNvSpPr txBox="1"/>
          <p:nvPr/>
        </p:nvSpPr>
        <p:spPr>
          <a:xfrm>
            <a:off x="76200" y="2800350"/>
            <a:ext cx="8991600" cy="206210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smtClean="0"/>
              <a:t>Based on recency</a:t>
            </a:r>
            <a:r>
              <a:rPr lang="en-US" sz="1600" dirty="0"/>
              <a:t>, frequency &amp; monetary we have grouped our Customers who are on verge of churning. We should definitely focus on this group before we lose them and try to convert them into our regular customers.</a:t>
            </a:r>
          </a:p>
          <a:p>
            <a:pPr marL="285750" indent="-285750">
              <a:buFont typeface="Arial" panose="020B0604020202020204" pitchFamily="34" charset="0"/>
              <a:buChar char="•"/>
            </a:pPr>
            <a:r>
              <a:rPr lang="en-US" sz="1600" dirty="0"/>
              <a:t>For e.g. 10103, 10104– Their frequency is good with good monetary value, but low recency made them stand in this group. If the company pays more attention and </a:t>
            </a:r>
            <a:r>
              <a:rPr lang="en-US" sz="1600" dirty="0" smtClean="0"/>
              <a:t>fulfills </a:t>
            </a:r>
            <a:r>
              <a:rPr lang="en-US" sz="1600" dirty="0"/>
              <a:t>their </a:t>
            </a:r>
            <a:r>
              <a:rPr lang="en-US" sz="1600" dirty="0" smtClean="0"/>
              <a:t>requirement(s), </a:t>
            </a:r>
            <a:r>
              <a:rPr lang="en-US" sz="1600" dirty="0"/>
              <a:t>then we can easily turn them into our regular </a:t>
            </a:r>
            <a:r>
              <a:rPr lang="en-US" sz="1600" dirty="0" smtClean="0"/>
              <a:t>customers </a:t>
            </a:r>
            <a:r>
              <a:rPr lang="en-US" sz="1600" dirty="0"/>
              <a:t>and </a:t>
            </a:r>
            <a:r>
              <a:rPr lang="en-US" sz="1600" dirty="0" smtClean="0"/>
              <a:t>save </a:t>
            </a:r>
            <a:r>
              <a:rPr lang="en-US" sz="1600" dirty="0"/>
              <a:t>them from churning out.</a:t>
            </a:r>
          </a:p>
          <a:p>
            <a:pPr marL="285750" indent="-285750">
              <a:buFont typeface="Arial" panose="020B0604020202020204" pitchFamily="34" charset="0"/>
              <a:buChar char="•"/>
            </a:pPr>
            <a:r>
              <a:rPr lang="en-US" sz="1600" dirty="0"/>
              <a:t>We can still concentrate on them to increase business as they have got High Recency level.</a:t>
            </a:r>
          </a:p>
        </p:txBody>
      </p:sp>
      <p:pic>
        <p:nvPicPr>
          <p:cNvPr id="9" name="Picture 8">
            <a:extLst>
              <a:ext uri="{FF2B5EF4-FFF2-40B4-BE49-F238E27FC236}">
                <a16:creationId xmlns:lc="http://schemas.openxmlformats.org/drawingml/2006/lockedCanvas" xmlns:a16="http://schemas.microsoft.com/office/drawing/2014/main" xmlns="" id="{DC11C530-848A-4503-9DE2-51F287499BBB}"/>
              </a:ext>
            </a:extLst>
          </p:cNvPr>
          <p:cNvPicPr>
            <a:picLocks noChangeAspect="1"/>
          </p:cNvPicPr>
          <p:nvPr/>
        </p:nvPicPr>
        <p:blipFill>
          <a:blip r:embed="rId2"/>
          <a:stretch>
            <a:fillRect/>
          </a:stretch>
        </p:blipFill>
        <p:spPr>
          <a:xfrm>
            <a:off x="146084" y="719256"/>
            <a:ext cx="8755420" cy="2004894"/>
          </a:xfrm>
          <a:prstGeom prst="rect">
            <a:avLst/>
          </a:prstGeom>
        </p:spPr>
      </p:pic>
    </p:spTree>
    <p:extLst>
      <p:ext uri="{BB962C8B-B14F-4D97-AF65-F5344CB8AC3E}">
        <p14:creationId xmlns:p14="http://schemas.microsoft.com/office/powerpoint/2010/main" val="3790485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8229600" cy="857250"/>
          </a:xfrm>
        </p:spPr>
        <p:txBody>
          <a:bodyPr>
            <a:noAutofit/>
          </a:bodyPr>
          <a:lstStyle/>
          <a:p>
            <a:r>
              <a:rPr lang="en-US" sz="3600" dirty="0"/>
              <a:t>Agenda &amp;</a:t>
            </a:r>
            <a:r>
              <a:rPr lang="en-US" sz="3600" dirty="0" smtClean="0"/>
              <a:t> Executive </a:t>
            </a:r>
            <a:r>
              <a:rPr lang="en-US" sz="3600" dirty="0"/>
              <a:t>Summary </a:t>
            </a:r>
            <a:r>
              <a:rPr lang="en-US" sz="3200" dirty="0">
                <a:solidFill>
                  <a:schemeClr val="accent1"/>
                </a:solidFill>
              </a:rPr>
              <a:t/>
            </a:r>
            <a:br>
              <a:rPr lang="en-US" sz="3200" dirty="0">
                <a:solidFill>
                  <a:schemeClr val="accent1"/>
                </a:solidFill>
              </a:rPr>
            </a:br>
            <a:endParaRPr lang="en-US" sz="3200" dirty="0"/>
          </a:p>
        </p:txBody>
      </p:sp>
      <p:sp>
        <p:nvSpPr>
          <p:cNvPr id="3" name="TextBox 2"/>
          <p:cNvSpPr txBox="1"/>
          <p:nvPr/>
        </p:nvSpPr>
        <p:spPr>
          <a:xfrm>
            <a:off x="762000" y="1200150"/>
            <a:ext cx="7772400" cy="3662541"/>
          </a:xfrm>
          <a:prstGeom prst="rect">
            <a:avLst/>
          </a:prstGeom>
          <a:noFill/>
        </p:spPr>
        <p:txBody>
          <a:bodyPr wrap="square" rtlCol="0">
            <a:spAutoFit/>
          </a:bodyPr>
          <a:lstStyle/>
          <a:p>
            <a:r>
              <a:rPr lang="en-US" sz="3600" b="1" dirty="0" smtClean="0">
                <a:solidFill>
                  <a:srgbClr val="92D050"/>
                </a:solidFill>
              </a:rPr>
              <a:t>Agenda:</a:t>
            </a:r>
            <a:endParaRPr lang="en-US" sz="3600" b="1" dirty="0">
              <a:solidFill>
                <a:srgbClr val="92D050"/>
              </a:solidFill>
            </a:endParaRPr>
          </a:p>
          <a:p>
            <a:r>
              <a:rPr lang="en-US" sz="2000" b="0" i="0" dirty="0" smtClean="0">
                <a:effectLst/>
              </a:rPr>
              <a:t>Agenda of this project is to find the underlying buying patterns of the customers of an automobile part manufacturer. based on the past 3 years of the Company's transaction data and recommend them customized marketing strategies for different segments of customers.</a:t>
            </a:r>
          </a:p>
          <a:p>
            <a:r>
              <a:rPr lang="en-US" sz="3600" b="1" dirty="0">
                <a:solidFill>
                  <a:srgbClr val="92D050"/>
                </a:solidFill>
              </a:rPr>
              <a:t>Executive </a:t>
            </a:r>
            <a:r>
              <a:rPr lang="en-US" sz="3600" b="1" dirty="0" smtClean="0">
                <a:solidFill>
                  <a:srgbClr val="92D050"/>
                </a:solidFill>
              </a:rPr>
              <a:t>Summary:</a:t>
            </a:r>
            <a:endParaRPr lang="en-US" sz="3600" b="1" dirty="0">
              <a:solidFill>
                <a:srgbClr val="92D050"/>
              </a:solidFill>
            </a:endParaRPr>
          </a:p>
          <a:p>
            <a:r>
              <a:rPr lang="en-US" sz="2000" b="0" i="0" dirty="0" smtClean="0">
                <a:effectLst/>
              </a:rPr>
              <a:t>We have received the 3 years data of automobile part manufacture. Consisting 2747 entries with 20 variable details regarding the demography of the product and customer information.</a:t>
            </a:r>
          </a:p>
        </p:txBody>
      </p:sp>
    </p:spTree>
    <p:extLst>
      <p:ext uri="{BB962C8B-B14F-4D97-AF65-F5344CB8AC3E}">
        <p14:creationId xmlns:p14="http://schemas.microsoft.com/office/powerpoint/2010/main" val="2049005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lc="http://schemas.openxmlformats.org/drawingml/2006/lockedCanvas" xmlns:a16="http://schemas.microsoft.com/office/drawing/2014/main" xmlns="" id="{9BA983A8-68F7-4FD6-B288-0C9884FCEF8E}"/>
              </a:ext>
            </a:extLst>
          </p:cNvPr>
          <p:cNvSpPr txBox="1">
            <a:spLocks noGrp="1"/>
          </p:cNvSpPr>
          <p:nvPr>
            <p:ph type="title"/>
          </p:nvPr>
        </p:nvSpPr>
        <p:spPr>
          <a:xfrm>
            <a:off x="6927" y="10984"/>
            <a:ext cx="82296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accent1"/>
                </a:solidFill>
                <a:latin typeface="+mj-lt"/>
                <a:ea typeface="+mj-ea"/>
                <a:cs typeface="+mj-cs"/>
              </a:rPr>
              <a:t>Inferences from RFM Analysis and </a:t>
            </a:r>
            <a:r>
              <a:rPr lang="en-US" sz="2400" b="1" dirty="0" smtClean="0">
                <a:solidFill>
                  <a:schemeClr val="accent1"/>
                </a:solidFill>
                <a:latin typeface="+mj-lt"/>
                <a:ea typeface="+mj-ea"/>
                <a:cs typeface="+mj-cs"/>
              </a:rPr>
              <a:t>Identified Segments</a:t>
            </a:r>
            <a:endParaRPr lang="en-IN" sz="2400" b="1" dirty="0">
              <a:solidFill>
                <a:schemeClr val="accent1"/>
              </a:solidFill>
              <a:latin typeface="+mj-lt"/>
              <a:ea typeface="+mj-ea"/>
              <a:cs typeface="+mj-cs"/>
            </a:endParaRPr>
          </a:p>
        </p:txBody>
      </p:sp>
      <p:sp>
        <p:nvSpPr>
          <p:cNvPr id="4" name="TextBox 7">
            <a:extLst>
              <a:ext uri="{FF2B5EF4-FFF2-40B4-BE49-F238E27FC236}">
                <a16:creationId xmlns:lc="http://schemas.openxmlformats.org/drawingml/2006/lockedCanvas" xmlns:a16="http://schemas.microsoft.com/office/drawing/2014/main" xmlns="" id="{424CB327-CF04-4366-843D-294879AAFFC7}"/>
              </a:ext>
            </a:extLst>
          </p:cNvPr>
          <p:cNvSpPr txBox="1"/>
          <p:nvPr/>
        </p:nvSpPr>
        <p:spPr>
          <a:xfrm>
            <a:off x="13855" y="361950"/>
            <a:ext cx="450993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accent1"/>
                </a:solidFill>
                <a:effectLst>
                  <a:outerShdw blurRad="38100" dist="38100" dir="2700000" algn="tl">
                    <a:srgbClr val="000000">
                      <a:alpha val="43137"/>
                    </a:srgbClr>
                  </a:outerShdw>
                </a:effectLst>
              </a:rPr>
              <a:t>LOST CUSTOMERS :</a:t>
            </a:r>
          </a:p>
        </p:txBody>
      </p:sp>
      <p:sp>
        <p:nvSpPr>
          <p:cNvPr id="6" name="TextBox 8">
            <a:extLst>
              <a:ext uri="{FF2B5EF4-FFF2-40B4-BE49-F238E27FC236}">
                <a16:creationId xmlns:lc="http://schemas.openxmlformats.org/drawingml/2006/lockedCanvas" xmlns:a16="http://schemas.microsoft.com/office/drawing/2014/main" xmlns="" id="{524FA1D1-08B6-4288-9930-28CDEA7A4CFE}"/>
              </a:ext>
            </a:extLst>
          </p:cNvPr>
          <p:cNvSpPr txBox="1"/>
          <p:nvPr/>
        </p:nvSpPr>
        <p:spPr>
          <a:xfrm>
            <a:off x="76200" y="2800350"/>
            <a:ext cx="8991600" cy="206210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smtClean="0"/>
              <a:t>Based on recency</a:t>
            </a:r>
            <a:r>
              <a:rPr lang="en-US" sz="1600" dirty="0"/>
              <a:t>, frequency &amp; monetary parameters we have grouped our </a:t>
            </a:r>
            <a:r>
              <a:rPr lang="en-US" sz="1600" dirty="0" smtClean="0"/>
              <a:t>customers </a:t>
            </a:r>
            <a:r>
              <a:rPr lang="en-US" sz="1600" dirty="0"/>
              <a:t>who </a:t>
            </a:r>
            <a:r>
              <a:rPr lang="en-US" sz="1600" dirty="0" smtClean="0"/>
              <a:t>we have lost.</a:t>
            </a:r>
            <a:endParaRPr lang="en-US" sz="1600" dirty="0"/>
          </a:p>
          <a:p>
            <a:pPr marL="285750" indent="-285750">
              <a:buFont typeface="Arial" panose="020B0604020202020204" pitchFamily="34" charset="0"/>
              <a:buChar char="•"/>
            </a:pPr>
            <a:r>
              <a:rPr lang="en-US" sz="1600" dirty="0"/>
              <a:t>Their recency is very low and </a:t>
            </a:r>
            <a:r>
              <a:rPr lang="en-US" sz="1600" dirty="0" smtClean="0"/>
              <a:t>they have not </a:t>
            </a:r>
            <a:r>
              <a:rPr lang="en-US" sz="1600" dirty="0"/>
              <a:t>made any purchase since </a:t>
            </a:r>
            <a:r>
              <a:rPr lang="en-US" sz="1600" dirty="0" smtClean="0"/>
              <a:t>a long time. </a:t>
            </a:r>
            <a:r>
              <a:rPr lang="en-US" sz="1600" dirty="0"/>
              <a:t>So we can say these are our lost customers. If </a:t>
            </a:r>
            <a:r>
              <a:rPr lang="en-US" sz="1600" dirty="0" smtClean="0"/>
              <a:t>we take </a:t>
            </a:r>
            <a:r>
              <a:rPr lang="en-US" sz="1600" dirty="0"/>
              <a:t>feedback </a:t>
            </a:r>
            <a:r>
              <a:rPr lang="en-US" sz="1600" dirty="0" smtClean="0"/>
              <a:t>and </a:t>
            </a:r>
            <a:r>
              <a:rPr lang="en-US" sz="1600" dirty="0"/>
              <a:t>fulfill their </a:t>
            </a:r>
            <a:r>
              <a:rPr lang="en-US" sz="1600" dirty="0" smtClean="0"/>
              <a:t>demands, </a:t>
            </a:r>
            <a:r>
              <a:rPr lang="en-US" sz="1600" dirty="0"/>
              <a:t>we might </a:t>
            </a:r>
            <a:r>
              <a:rPr lang="en-US" sz="1600" dirty="0" smtClean="0"/>
              <a:t>be able to convert them. But the suggestion </a:t>
            </a:r>
            <a:r>
              <a:rPr lang="en-US" sz="1600" dirty="0"/>
              <a:t>is to not to invest much time on </a:t>
            </a:r>
            <a:r>
              <a:rPr lang="en-US" sz="1600" dirty="0" smtClean="0"/>
              <a:t>them.</a:t>
            </a:r>
          </a:p>
          <a:p>
            <a:pPr marL="285750" indent="-285750">
              <a:buFont typeface="Arial" panose="020B0604020202020204" pitchFamily="34" charset="0"/>
              <a:buChar char="•"/>
            </a:pPr>
            <a:r>
              <a:rPr lang="en-US" sz="1600" dirty="0" smtClean="0"/>
              <a:t>These </a:t>
            </a:r>
            <a:r>
              <a:rPr lang="en-US" sz="1600" dirty="0"/>
              <a:t>are the most avoidable customers as they are with lowest level in all aspects Recency, Frequency and Monetary. There is no point in spending time and effort to maintain business with these customers.</a:t>
            </a:r>
          </a:p>
        </p:txBody>
      </p:sp>
      <p:pic>
        <p:nvPicPr>
          <p:cNvPr id="9" name="Picture 8">
            <a:extLst>
              <a:ext uri="{FF2B5EF4-FFF2-40B4-BE49-F238E27FC236}">
                <a16:creationId xmlns:lc="http://schemas.openxmlformats.org/drawingml/2006/lockedCanvas" xmlns:a16="http://schemas.microsoft.com/office/drawing/2014/main" xmlns="" id="{DC11C530-848A-4503-9DE2-51F287499BBB}"/>
              </a:ext>
            </a:extLst>
          </p:cNvPr>
          <p:cNvPicPr>
            <a:picLocks noChangeAspect="1"/>
          </p:cNvPicPr>
          <p:nvPr/>
        </p:nvPicPr>
        <p:blipFill>
          <a:blip r:embed="rId2"/>
          <a:stretch>
            <a:fillRect/>
          </a:stretch>
        </p:blipFill>
        <p:spPr>
          <a:xfrm>
            <a:off x="146084" y="719256"/>
            <a:ext cx="8755420" cy="2004894"/>
          </a:xfrm>
          <a:prstGeom prst="rect">
            <a:avLst/>
          </a:prstGeom>
        </p:spPr>
      </p:pic>
    </p:spTree>
    <p:extLst>
      <p:ext uri="{BB962C8B-B14F-4D97-AF65-F5344CB8AC3E}">
        <p14:creationId xmlns:p14="http://schemas.microsoft.com/office/powerpoint/2010/main" val="3115883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lc="http://schemas.openxmlformats.org/drawingml/2006/lockedCanvas" xmlns:a16="http://schemas.microsoft.com/office/drawing/2014/main" xmlns="" id="{9BA983A8-68F7-4FD6-B288-0C9884FCEF8E}"/>
              </a:ext>
            </a:extLst>
          </p:cNvPr>
          <p:cNvSpPr txBox="1">
            <a:spLocks noGrp="1"/>
          </p:cNvSpPr>
          <p:nvPr>
            <p:ph type="title"/>
          </p:nvPr>
        </p:nvSpPr>
        <p:spPr>
          <a:xfrm>
            <a:off x="76200" y="87184"/>
            <a:ext cx="82296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solidFill>
                  <a:schemeClr val="accent1"/>
                </a:solidFill>
                <a:effectLst>
                  <a:outerShdw blurRad="38100" dist="38100" dir="2700000" algn="tl">
                    <a:srgbClr val="000000">
                      <a:alpha val="43137"/>
                    </a:srgbClr>
                  </a:outerShdw>
                </a:effectLst>
                <a:latin typeface="+mj-lt"/>
                <a:ea typeface="+mj-ea"/>
                <a:cs typeface="+mj-cs"/>
              </a:rPr>
              <a:t>Recommendations</a:t>
            </a:r>
            <a:r>
              <a:rPr lang="en-US" sz="2400" dirty="0" smtClean="0">
                <a:solidFill>
                  <a:schemeClr val="accent1"/>
                </a:solidFill>
                <a:latin typeface="+mj-lt"/>
                <a:ea typeface="+mj-ea"/>
                <a:cs typeface="+mj-cs"/>
              </a:rPr>
              <a:t>:</a:t>
            </a:r>
            <a:endParaRPr lang="en-IN" sz="2400" dirty="0">
              <a:solidFill>
                <a:schemeClr val="accent1"/>
              </a:solidFill>
              <a:latin typeface="+mj-lt"/>
              <a:ea typeface="+mj-ea"/>
              <a:cs typeface="+mj-cs"/>
            </a:endParaRPr>
          </a:p>
        </p:txBody>
      </p:sp>
      <p:sp>
        <p:nvSpPr>
          <p:cNvPr id="4" name="TextBox 1">
            <a:extLst>
              <a:ext uri="{FF2B5EF4-FFF2-40B4-BE49-F238E27FC236}">
                <a16:creationId xmlns:lc="http://schemas.openxmlformats.org/drawingml/2006/lockedCanvas" xmlns:a16="http://schemas.microsoft.com/office/drawing/2014/main" xmlns="" id="{7D4F28E5-B8E0-422F-8D0C-3539B8AB3C33}"/>
              </a:ext>
            </a:extLst>
          </p:cNvPr>
          <p:cNvSpPr txBox="1"/>
          <p:nvPr/>
        </p:nvSpPr>
        <p:spPr>
          <a:xfrm>
            <a:off x="152400" y="590550"/>
            <a:ext cx="8763000" cy="36471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lnSpc>
                <a:spcPct val="150000"/>
              </a:lnSpc>
              <a:buFont typeface="Arial" panose="020B0604020202020204" pitchFamily="34" charset="0"/>
              <a:buChar char="•"/>
            </a:pPr>
            <a:r>
              <a:rPr lang="en-IN" sz="1400" b="0" i="0" dirty="0">
                <a:effectLst/>
              </a:rPr>
              <a:t>Using Recency, frequency &amp; monetary parameters we have grouped our </a:t>
            </a:r>
            <a:r>
              <a:rPr lang="en-IN" sz="1400" dirty="0"/>
              <a:t>t</a:t>
            </a:r>
            <a:r>
              <a:rPr lang="en-IN" sz="1400" b="0" i="0" dirty="0" smtClean="0">
                <a:effectLst/>
              </a:rPr>
              <a:t>op, </a:t>
            </a:r>
            <a:r>
              <a:rPr lang="en-IN" sz="1400" b="0" i="0" dirty="0">
                <a:effectLst/>
              </a:rPr>
              <a:t>loyal, on the verge of churning and lose customers. Customers with good recency has been our top customers were as we also have lost customer lists.</a:t>
            </a:r>
          </a:p>
          <a:p>
            <a:pPr marL="285750" indent="-285750" algn="l">
              <a:lnSpc>
                <a:spcPct val="150000"/>
              </a:lnSpc>
              <a:buFont typeface="Arial" panose="020B0604020202020204" pitchFamily="34" charset="0"/>
              <a:buChar char="•"/>
            </a:pPr>
            <a:r>
              <a:rPr lang="en-IN" sz="1400" b="0" i="0" dirty="0">
                <a:effectLst/>
              </a:rPr>
              <a:t>Customers on verge of churning can be saved and can be converted into a good buyer.</a:t>
            </a:r>
          </a:p>
          <a:p>
            <a:pPr marL="285750" indent="-285750" algn="l">
              <a:lnSpc>
                <a:spcPct val="150000"/>
              </a:lnSpc>
              <a:buFont typeface="Arial" panose="020B0604020202020204" pitchFamily="34" charset="0"/>
              <a:buChar char="•"/>
            </a:pPr>
            <a:r>
              <a:rPr lang="en-IN" sz="1400" b="0" i="0" dirty="0">
                <a:effectLst/>
              </a:rPr>
              <a:t>RFM model is used for deriving the customers types like Loyal, top or best, on verge of churning &amp; lost customers.</a:t>
            </a:r>
          </a:p>
          <a:p>
            <a:pPr marL="285750" indent="-285750" algn="l">
              <a:lnSpc>
                <a:spcPct val="150000"/>
              </a:lnSpc>
              <a:buFont typeface="Arial" panose="020B0604020202020204" pitchFamily="34" charset="0"/>
              <a:buChar char="•"/>
            </a:pPr>
            <a:r>
              <a:rPr lang="en-IN" sz="1400" b="0" i="0" dirty="0">
                <a:effectLst/>
              </a:rPr>
              <a:t>Recency, frequency &amp; monetary parameters were widely used to bifurcate the types of customer's.</a:t>
            </a:r>
          </a:p>
          <a:p>
            <a:pPr marL="285750" indent="-285750" algn="l">
              <a:lnSpc>
                <a:spcPct val="150000"/>
              </a:lnSpc>
              <a:buFont typeface="Arial" panose="020B0604020202020204" pitchFamily="34" charset="0"/>
              <a:buChar char="•"/>
            </a:pPr>
            <a:r>
              <a:rPr lang="en-IN" sz="1400" b="0" i="0" dirty="0">
                <a:effectLst/>
              </a:rPr>
              <a:t>This model can be very helpful to </a:t>
            </a:r>
            <a:r>
              <a:rPr lang="en-IN" sz="1400" dirty="0"/>
              <a:t>t</a:t>
            </a:r>
            <a:r>
              <a:rPr lang="en-IN" sz="1400" b="0" i="0" dirty="0">
                <a:effectLst/>
              </a:rPr>
              <a:t>he company to maintain its sales and customers and can focus on how the company has lost the customers &amp; can take various actions to bring them back.</a:t>
            </a:r>
          </a:p>
          <a:p>
            <a:pPr marL="285750" indent="-285750" algn="l">
              <a:lnSpc>
                <a:spcPct val="150000"/>
              </a:lnSpc>
              <a:buFont typeface="Arial" panose="020B0604020202020204" pitchFamily="34" charset="0"/>
              <a:buChar char="•"/>
            </a:pPr>
            <a:r>
              <a:rPr lang="en-IN" sz="1400" b="0" i="0" dirty="0">
                <a:effectLst/>
              </a:rPr>
              <a:t>It is vital for the company to convert the customers who are on verge of churning into a regular customer or at least maintain them.</a:t>
            </a:r>
          </a:p>
          <a:p>
            <a:pPr marL="285750" indent="-285750" algn="l">
              <a:lnSpc>
                <a:spcPct val="150000"/>
              </a:lnSpc>
              <a:buFont typeface="Arial" panose="020B0604020202020204" pitchFamily="34" charset="0"/>
              <a:buChar char="•"/>
            </a:pPr>
            <a:r>
              <a:rPr lang="en-IN" sz="1400" b="0" i="0" dirty="0" smtClean="0">
                <a:effectLst/>
              </a:rPr>
              <a:t>Also, </a:t>
            </a:r>
            <a:r>
              <a:rPr lang="en-IN" sz="1400" b="0" i="0" dirty="0">
                <a:effectLst/>
              </a:rPr>
              <a:t>how to increase the sales ratio can be identified.</a:t>
            </a:r>
          </a:p>
        </p:txBody>
      </p:sp>
    </p:spTree>
    <p:extLst>
      <p:ext uri="{BB962C8B-B14F-4D97-AF65-F5344CB8AC3E}">
        <p14:creationId xmlns:p14="http://schemas.microsoft.com/office/powerpoint/2010/main" val="1214427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229600" cy="384571"/>
          </a:xfrm>
        </p:spPr>
        <p:txBody>
          <a:bodyPr>
            <a:noAutofit/>
          </a:bodyPr>
          <a:lstStyle/>
          <a:p>
            <a:pPr algn="l"/>
            <a:r>
              <a:rPr lang="en-US" sz="2400" dirty="0">
                <a:solidFill>
                  <a:schemeClr val="accent1"/>
                </a:solidFill>
              </a:rPr>
              <a:t>Working Files</a:t>
            </a:r>
          </a:p>
        </p:txBody>
      </p:sp>
      <p:sp>
        <p:nvSpPr>
          <p:cNvPr id="3" name="TextBox 2"/>
          <p:cNvSpPr txBox="1"/>
          <p:nvPr/>
        </p:nvSpPr>
        <p:spPr>
          <a:xfrm>
            <a:off x="838200" y="819150"/>
            <a:ext cx="7315200" cy="2585323"/>
          </a:xfrm>
          <a:prstGeom prst="rect">
            <a:avLst/>
          </a:prstGeom>
          <a:noFill/>
        </p:spPr>
        <p:txBody>
          <a:bodyPr wrap="square" rtlCol="0">
            <a:spAutoFit/>
          </a:bodyPr>
          <a:lstStyle/>
          <a:p>
            <a:r>
              <a:rPr lang="en-US" dirty="0" smtClean="0"/>
              <a:t>Jupyter Notebook - MRA Project Milestone - 1 Thakur Arun Singh</a:t>
            </a:r>
          </a:p>
          <a:p>
            <a:endParaRPr lang="en-US" dirty="0"/>
          </a:p>
          <a:p>
            <a:r>
              <a:rPr lang="en-US" dirty="0" smtClean="0"/>
              <a:t>Tableau Work Book – Please </a:t>
            </a:r>
            <a:r>
              <a:rPr lang="en-US" dirty="0" smtClean="0">
                <a:hlinkClick r:id="rId2"/>
              </a:rPr>
              <a:t>click here</a:t>
            </a:r>
            <a:r>
              <a:rPr lang="en-US" dirty="0" smtClean="0"/>
              <a:t> </a:t>
            </a:r>
            <a:r>
              <a:rPr lang="en-US" dirty="0" smtClean="0">
                <a:hlinkClick r:id="rId2"/>
              </a:rPr>
              <a:t>–</a:t>
            </a:r>
            <a:r>
              <a:rPr lang="en-US" dirty="0" smtClean="0"/>
              <a:t> </a:t>
            </a:r>
          </a:p>
          <a:p>
            <a:endParaRPr lang="en-US" dirty="0">
              <a:hlinkClick r:id="rId2"/>
            </a:endParaRPr>
          </a:p>
          <a:p>
            <a:r>
              <a:rPr lang="en-US" dirty="0" smtClean="0">
                <a:hlinkClick r:id="rId2"/>
              </a:rPr>
              <a:t>https://public.tableau.com/app/profile/thakur.arun.singh/viz/MRAProjectMilestone-1_16368945616080/Country-ordercount?publish=yes</a:t>
            </a:r>
            <a:endParaRPr lang="en-US" dirty="0" smtClean="0"/>
          </a:p>
          <a:p>
            <a:endParaRPr lang="en-US" dirty="0" smtClean="0"/>
          </a:p>
          <a:p>
            <a:r>
              <a:rPr lang="en-US" dirty="0" smtClean="0"/>
              <a:t>Excel – Sales_Data_Final.xlxs</a:t>
            </a:r>
          </a:p>
          <a:p>
            <a:endParaRPr lang="en-US" dirty="0"/>
          </a:p>
        </p:txBody>
      </p:sp>
    </p:spTree>
    <p:extLst>
      <p:ext uri="{BB962C8B-B14F-4D97-AF65-F5344CB8AC3E}">
        <p14:creationId xmlns:p14="http://schemas.microsoft.com/office/powerpoint/2010/main" val="3958996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532007" y="1504950"/>
            <a:ext cx="4409531" cy="3448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19">
            <a:extLst>
              <a:ext uri="{FF2B5EF4-FFF2-40B4-BE49-F238E27FC236}">
                <a16:creationId xmlns:lc="http://schemas.openxmlformats.org/drawingml/2006/lockedCanvas" xmlns:a16="http://schemas.microsoft.com/office/drawing/2014/main" xmlns="" id="{94DF2E04-7632-4FED-B0BF-8FB243D982A3}"/>
              </a:ext>
            </a:extLst>
          </p:cNvPr>
          <p:cNvSpPr txBox="1"/>
          <p:nvPr/>
        </p:nvSpPr>
        <p:spPr>
          <a:xfrm>
            <a:off x="4717472" y="2620062"/>
            <a:ext cx="4038600"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000" b="1" dirty="0" smtClean="0">
                <a:latin typeface="Arial Black" panose="020B0A04020102020204" pitchFamily="34" charset="0"/>
              </a:rPr>
              <a:t>Thank you</a:t>
            </a:r>
            <a:endParaRPr lang="en-US" sz="5000" b="1" dirty="0">
              <a:latin typeface="Arial Black" panose="020B0A04020102020204" pitchFamily="34" charset="0"/>
            </a:endParaRPr>
          </a:p>
        </p:txBody>
      </p:sp>
      <p:sp>
        <p:nvSpPr>
          <p:cNvPr id="5" name="TextBox 4"/>
          <p:cNvSpPr txBox="1"/>
          <p:nvPr/>
        </p:nvSpPr>
        <p:spPr>
          <a:xfrm>
            <a:off x="5479472" y="3481836"/>
            <a:ext cx="2514600" cy="584775"/>
          </a:xfrm>
          <a:prstGeom prst="rect">
            <a:avLst/>
          </a:prstGeom>
          <a:noFill/>
        </p:spPr>
        <p:txBody>
          <a:bodyPr wrap="square" rtlCol="0">
            <a:spAutoFit/>
          </a:bodyPr>
          <a:lstStyle/>
          <a:p>
            <a:r>
              <a:rPr lang="en-US" dirty="0" smtClean="0"/>
              <a:t>Thakur Arun Singh</a:t>
            </a:r>
          </a:p>
          <a:p>
            <a:r>
              <a:rPr lang="en-US" sz="1400" dirty="0" smtClean="0"/>
              <a:t>November 2021</a:t>
            </a:r>
            <a:endParaRPr lang="en-US" dirty="0"/>
          </a:p>
        </p:txBody>
      </p:sp>
      <p:sp>
        <p:nvSpPr>
          <p:cNvPr id="6" name="Oval 5"/>
          <p:cNvSpPr/>
          <p:nvPr/>
        </p:nvSpPr>
        <p:spPr>
          <a:xfrm>
            <a:off x="314869" y="190500"/>
            <a:ext cx="2123531" cy="10858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19">
            <a:extLst>
              <a:ext uri="{FF2B5EF4-FFF2-40B4-BE49-F238E27FC236}">
                <a16:creationId xmlns:lc="http://schemas.openxmlformats.org/drawingml/2006/lockedCanvas" xmlns:a16="http://schemas.microsoft.com/office/drawing/2014/main" xmlns="" id="{94DF2E04-7632-4FED-B0BF-8FB243D982A3}"/>
              </a:ext>
            </a:extLst>
          </p:cNvPr>
          <p:cNvSpPr txBox="1"/>
          <p:nvPr/>
        </p:nvSpPr>
        <p:spPr>
          <a:xfrm>
            <a:off x="457200" y="287119"/>
            <a:ext cx="1816285"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000" b="1" dirty="0">
                <a:latin typeface="Arial Black" panose="020B0A04020102020204" pitchFamily="34" charset="0"/>
              </a:rPr>
              <a:t>MRA</a:t>
            </a:r>
          </a:p>
        </p:txBody>
      </p:sp>
      <p:sp>
        <p:nvSpPr>
          <p:cNvPr id="8" name="TextBox 20">
            <a:extLst>
              <a:ext uri="{FF2B5EF4-FFF2-40B4-BE49-F238E27FC236}">
                <a16:creationId xmlns:lc="http://schemas.openxmlformats.org/drawingml/2006/lockedCanvas" xmlns:a16="http://schemas.microsoft.com/office/drawing/2014/main" xmlns="" id="{FC9A1C71-347B-44A9-88B4-692D9731582D}"/>
              </a:ext>
            </a:extLst>
          </p:cNvPr>
          <p:cNvSpPr txBox="1"/>
          <p:nvPr/>
        </p:nvSpPr>
        <p:spPr>
          <a:xfrm>
            <a:off x="533400" y="885051"/>
            <a:ext cx="166388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latin typeface="Calibri Light" panose="020F0302020204030204" pitchFamily="34" charset="0"/>
                <a:cs typeface="Calibri Light" panose="020F0302020204030204" pitchFamily="34" charset="0"/>
              </a:rPr>
              <a:t>SALES </a:t>
            </a:r>
            <a:r>
              <a:rPr lang="en-US" dirty="0">
                <a:latin typeface="Calibri Light" panose="020F0302020204030204" pitchFamily="34" charset="0"/>
                <a:cs typeface="Calibri Light" panose="020F0302020204030204" pitchFamily="34" charset="0"/>
              </a:rPr>
              <a:t>DATA</a:t>
            </a:r>
          </a:p>
        </p:txBody>
      </p:sp>
    </p:spTree>
    <p:extLst>
      <p:ext uri="{BB962C8B-B14F-4D97-AF65-F5344CB8AC3E}">
        <p14:creationId xmlns:p14="http://schemas.microsoft.com/office/powerpoint/2010/main" val="3186988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Contents</a:t>
            </a:r>
          </a:p>
        </p:txBody>
      </p:sp>
      <p:sp>
        <p:nvSpPr>
          <p:cNvPr id="3" name="TextBox 2"/>
          <p:cNvSpPr txBox="1"/>
          <p:nvPr/>
        </p:nvSpPr>
        <p:spPr>
          <a:xfrm>
            <a:off x="838200" y="1085850"/>
            <a:ext cx="7315200" cy="3416320"/>
          </a:xfrm>
          <a:prstGeom prst="rect">
            <a:avLst/>
          </a:prstGeom>
          <a:noFill/>
        </p:spPr>
        <p:txBody>
          <a:bodyPr wrap="square" rtlCol="0">
            <a:spAutoFit/>
          </a:bodyPr>
          <a:lstStyle/>
          <a:p>
            <a:pPr marL="342900" lvl="0" indent="-342900">
              <a:buFont typeface="Wingdings" pitchFamily="2" charset="2"/>
              <a:buChar char="§"/>
            </a:pPr>
            <a:r>
              <a:rPr lang="en-US" sz="2400" dirty="0" smtClean="0"/>
              <a:t>Problem Statement</a:t>
            </a:r>
          </a:p>
          <a:p>
            <a:pPr marL="342900" lvl="0" indent="-342900">
              <a:buFont typeface="Wingdings" pitchFamily="2" charset="2"/>
              <a:buChar char="§"/>
            </a:pPr>
            <a:r>
              <a:rPr lang="en-US" sz="2400" dirty="0" smtClean="0"/>
              <a:t>Data Summary</a:t>
            </a:r>
          </a:p>
          <a:p>
            <a:pPr marL="342900" lvl="0" indent="-342900">
              <a:buFont typeface="Wingdings" pitchFamily="2" charset="2"/>
              <a:buChar char="§"/>
            </a:pPr>
            <a:r>
              <a:rPr lang="en-US" sz="2400" dirty="0" smtClean="0"/>
              <a:t>EDA</a:t>
            </a:r>
          </a:p>
          <a:p>
            <a:pPr marL="342900" lvl="0" indent="-342900">
              <a:buFont typeface="Wingdings" pitchFamily="2" charset="2"/>
              <a:buChar char="§"/>
            </a:pPr>
            <a:r>
              <a:rPr lang="en-US" sz="2400" dirty="0" smtClean="0"/>
              <a:t>Customer Segmentation using RFM Analysis</a:t>
            </a:r>
          </a:p>
          <a:p>
            <a:pPr marL="342900" lvl="0" indent="-342900">
              <a:buFont typeface="Wingdings" pitchFamily="2" charset="2"/>
              <a:buChar char="§"/>
            </a:pPr>
            <a:r>
              <a:rPr lang="en-US" sz="2400" dirty="0" smtClean="0"/>
              <a:t>KNIME Workflow Image</a:t>
            </a:r>
          </a:p>
          <a:p>
            <a:pPr marL="342900" lvl="0" indent="-342900">
              <a:buFont typeface="Wingdings" pitchFamily="2" charset="2"/>
              <a:buChar char="§"/>
            </a:pPr>
            <a:r>
              <a:rPr lang="en-US" sz="2400" dirty="0" smtClean="0"/>
              <a:t>RFM Analysis Output</a:t>
            </a:r>
          </a:p>
          <a:p>
            <a:pPr marL="342900" lvl="0" indent="-342900">
              <a:buFont typeface="Wingdings" pitchFamily="2" charset="2"/>
              <a:buChar char="§"/>
            </a:pPr>
            <a:r>
              <a:rPr lang="en-US" sz="2400" dirty="0" smtClean="0"/>
              <a:t>Inferences</a:t>
            </a:r>
          </a:p>
          <a:p>
            <a:pPr marL="342900" lvl="0" indent="-342900">
              <a:buFont typeface="Wingdings" pitchFamily="2" charset="2"/>
              <a:buChar char="§"/>
            </a:pPr>
            <a:r>
              <a:rPr lang="en-US" sz="2400" dirty="0" smtClean="0"/>
              <a:t>Recommendation</a:t>
            </a:r>
          </a:p>
          <a:p>
            <a:pPr marL="342900" lvl="0" indent="-342900">
              <a:buFont typeface="Wingdings" pitchFamily="2" charset="2"/>
              <a:buChar char="§"/>
            </a:pPr>
            <a:r>
              <a:rPr lang="en-US" sz="2400" dirty="0" smtClean="0"/>
              <a:t>Working Files</a:t>
            </a:r>
          </a:p>
        </p:txBody>
      </p:sp>
    </p:spTree>
    <p:extLst>
      <p:ext uri="{BB962C8B-B14F-4D97-AF65-F5344CB8AC3E}">
        <p14:creationId xmlns:p14="http://schemas.microsoft.com/office/powerpoint/2010/main" val="2213501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Problem Statement</a:t>
            </a:r>
            <a:endParaRPr lang="en-US" sz="3600" dirty="0"/>
          </a:p>
        </p:txBody>
      </p:sp>
      <p:sp>
        <p:nvSpPr>
          <p:cNvPr id="3" name="TextBox 2"/>
          <p:cNvSpPr txBox="1"/>
          <p:nvPr/>
        </p:nvSpPr>
        <p:spPr>
          <a:xfrm>
            <a:off x="914400" y="1314450"/>
            <a:ext cx="7620000" cy="1477328"/>
          </a:xfrm>
          <a:prstGeom prst="rect">
            <a:avLst/>
          </a:prstGeom>
          <a:noFill/>
        </p:spPr>
        <p:txBody>
          <a:bodyPr wrap="square" rtlCol="0">
            <a:spAutoFit/>
          </a:bodyPr>
          <a:lstStyle/>
          <a:p>
            <a:r>
              <a:rPr lang="en-US" dirty="0" smtClean="0"/>
              <a:t>An </a:t>
            </a:r>
            <a:r>
              <a:rPr lang="en-US" dirty="0"/>
              <a:t>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p>
        </p:txBody>
      </p:sp>
    </p:spTree>
    <p:extLst>
      <p:ext uri="{BB962C8B-B14F-4D97-AF65-F5344CB8AC3E}">
        <p14:creationId xmlns:p14="http://schemas.microsoft.com/office/powerpoint/2010/main" val="3200152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Data </a:t>
            </a:r>
            <a:r>
              <a:rPr lang="en-US" sz="3600" dirty="0"/>
              <a:t>Dictionary</a:t>
            </a:r>
          </a:p>
        </p:txBody>
      </p:sp>
      <p:graphicFrame>
        <p:nvGraphicFramePr>
          <p:cNvPr id="3" name="Table 2"/>
          <p:cNvGraphicFramePr>
            <a:graphicFrameLocks noGrp="1"/>
          </p:cNvGraphicFramePr>
          <p:nvPr>
            <p:extLst>
              <p:ext uri="{D42A27DB-BD31-4B8C-83A1-F6EECF244321}">
                <p14:modId xmlns:p14="http://schemas.microsoft.com/office/powerpoint/2010/main" val="4197176939"/>
              </p:ext>
            </p:extLst>
          </p:nvPr>
        </p:nvGraphicFramePr>
        <p:xfrm>
          <a:off x="762001" y="1200150"/>
          <a:ext cx="7848601" cy="3531395"/>
        </p:xfrm>
        <a:graphic>
          <a:graphicData uri="http://schemas.openxmlformats.org/drawingml/2006/table">
            <a:tbl>
              <a:tblPr/>
              <a:tblGrid>
                <a:gridCol w="1546563"/>
                <a:gridCol w="2406684"/>
                <a:gridCol w="1257099"/>
                <a:gridCol w="2638255"/>
              </a:tblGrid>
              <a:tr h="321036">
                <a:tc>
                  <a:txBody>
                    <a:bodyPr/>
                    <a:lstStyle/>
                    <a:p>
                      <a:r>
                        <a:rPr lang="en-US" sz="900" dirty="0">
                          <a:effectLst/>
                        </a:rPr>
                        <a:t>ORDERNUMBER :</a:t>
                      </a:r>
                    </a:p>
                  </a:txBody>
                  <a:tcPr marL="52201" marR="52201" marT="19575" marB="19575" anchor="ctr">
                    <a:lnL>
                      <a:noFill/>
                    </a:lnL>
                    <a:lnR>
                      <a:noFill/>
                    </a:lnR>
                    <a:lnT>
                      <a:noFill/>
                    </a:lnT>
                    <a:lnB>
                      <a:noFill/>
                    </a:lnB>
                  </a:tcPr>
                </a:tc>
                <a:tc>
                  <a:txBody>
                    <a:bodyPr/>
                    <a:lstStyle/>
                    <a:p>
                      <a:r>
                        <a:rPr lang="en-US" sz="900" dirty="0">
                          <a:effectLst/>
                        </a:rPr>
                        <a:t>Order Number</a:t>
                      </a:r>
                    </a:p>
                  </a:txBody>
                  <a:tcPr marL="52201" marR="52201" marT="19575" marB="19575" anchor="ctr">
                    <a:lnL>
                      <a:noFill/>
                    </a:lnL>
                    <a:lnR>
                      <a:noFill/>
                    </a:lnR>
                    <a:lnT>
                      <a:noFill/>
                    </a:lnT>
                    <a:lnB>
                      <a:noFill/>
                    </a:lnB>
                  </a:tcPr>
                </a:tc>
                <a:tc>
                  <a:txBody>
                    <a:bodyPr/>
                    <a:lstStyle/>
                    <a:p>
                      <a:r>
                        <a:rPr lang="en-US" sz="900" dirty="0">
                          <a:effectLst/>
                        </a:rPr>
                        <a:t>CUSTOMERNAME :</a:t>
                      </a:r>
                    </a:p>
                  </a:txBody>
                  <a:tcPr marL="52201" marR="52201" marT="19575" marB="19575" anchor="ctr">
                    <a:lnL>
                      <a:noFill/>
                    </a:lnL>
                    <a:lnR>
                      <a:noFill/>
                    </a:lnR>
                    <a:lnT>
                      <a:noFill/>
                    </a:lnT>
                    <a:lnB>
                      <a:noFill/>
                    </a:lnB>
                  </a:tcPr>
                </a:tc>
                <a:tc>
                  <a:txBody>
                    <a:bodyPr/>
                    <a:lstStyle/>
                    <a:p>
                      <a:r>
                        <a:rPr lang="en-US" sz="900" dirty="0">
                          <a:effectLst/>
                        </a:rPr>
                        <a:t>customer</a:t>
                      </a:r>
                    </a:p>
                  </a:txBody>
                  <a:tcPr marL="52201" marR="52201" marT="19575" marB="19575" anchor="ctr">
                    <a:lnL>
                      <a:noFill/>
                    </a:lnL>
                    <a:lnR>
                      <a:noFill/>
                    </a:lnR>
                    <a:lnT>
                      <a:noFill/>
                    </a:lnT>
                    <a:lnB>
                      <a:noFill/>
                    </a:lnB>
                  </a:tcPr>
                </a:tc>
              </a:tr>
              <a:tr h="321036">
                <a:tc>
                  <a:txBody>
                    <a:bodyPr/>
                    <a:lstStyle/>
                    <a:p>
                      <a:r>
                        <a:rPr lang="en-US" sz="900" dirty="0">
                          <a:effectLst/>
                        </a:rPr>
                        <a:t>QUANTITYORDERED :</a:t>
                      </a:r>
                    </a:p>
                  </a:txBody>
                  <a:tcPr marL="52201" marR="52201" marT="19575" marB="19575" anchor="ctr">
                    <a:lnL>
                      <a:noFill/>
                    </a:lnL>
                    <a:lnR>
                      <a:noFill/>
                    </a:lnR>
                    <a:lnT>
                      <a:noFill/>
                    </a:lnT>
                    <a:lnB>
                      <a:noFill/>
                    </a:lnB>
                  </a:tcPr>
                </a:tc>
                <a:tc>
                  <a:txBody>
                    <a:bodyPr/>
                    <a:lstStyle/>
                    <a:p>
                      <a:r>
                        <a:rPr lang="en-US" sz="900" dirty="0">
                          <a:effectLst/>
                        </a:rPr>
                        <a:t>Quantity ordered</a:t>
                      </a:r>
                    </a:p>
                  </a:txBody>
                  <a:tcPr marL="52201" marR="52201" marT="19575" marB="19575" anchor="ctr">
                    <a:lnL>
                      <a:noFill/>
                    </a:lnL>
                    <a:lnR>
                      <a:noFill/>
                    </a:lnR>
                    <a:lnT>
                      <a:noFill/>
                    </a:lnT>
                    <a:lnB>
                      <a:noFill/>
                    </a:lnB>
                  </a:tcPr>
                </a:tc>
                <a:tc>
                  <a:txBody>
                    <a:bodyPr/>
                    <a:lstStyle/>
                    <a:p>
                      <a:r>
                        <a:rPr lang="en-US" sz="900" dirty="0">
                          <a:effectLst/>
                        </a:rPr>
                        <a:t>PHONE :</a:t>
                      </a:r>
                    </a:p>
                  </a:txBody>
                  <a:tcPr marL="52201" marR="52201" marT="19575" marB="19575" anchor="ctr">
                    <a:lnL>
                      <a:noFill/>
                    </a:lnL>
                    <a:lnR>
                      <a:noFill/>
                    </a:lnR>
                    <a:lnT>
                      <a:noFill/>
                    </a:lnT>
                    <a:lnB>
                      <a:noFill/>
                    </a:lnB>
                  </a:tcPr>
                </a:tc>
                <a:tc>
                  <a:txBody>
                    <a:bodyPr/>
                    <a:lstStyle/>
                    <a:p>
                      <a:r>
                        <a:rPr lang="en-US" sz="900" dirty="0">
                          <a:effectLst/>
                        </a:rPr>
                        <a:t>Phone of the customer</a:t>
                      </a:r>
                    </a:p>
                  </a:txBody>
                  <a:tcPr marL="52201" marR="52201" marT="19575" marB="19575" anchor="ctr">
                    <a:lnL>
                      <a:noFill/>
                    </a:lnL>
                    <a:lnR>
                      <a:noFill/>
                    </a:lnR>
                    <a:lnT>
                      <a:noFill/>
                    </a:lnT>
                    <a:lnB>
                      <a:noFill/>
                    </a:lnB>
                  </a:tcPr>
                </a:tc>
              </a:tr>
              <a:tr h="321036">
                <a:tc>
                  <a:txBody>
                    <a:bodyPr/>
                    <a:lstStyle/>
                    <a:p>
                      <a:r>
                        <a:rPr lang="en-US" sz="900" dirty="0">
                          <a:effectLst/>
                        </a:rPr>
                        <a:t>PRICEEACH :</a:t>
                      </a:r>
                    </a:p>
                  </a:txBody>
                  <a:tcPr marL="52201" marR="52201" marT="19575" marB="19575" anchor="ctr">
                    <a:lnL>
                      <a:noFill/>
                    </a:lnL>
                    <a:lnR>
                      <a:noFill/>
                    </a:lnR>
                    <a:lnT>
                      <a:noFill/>
                    </a:lnT>
                    <a:lnB>
                      <a:noFill/>
                    </a:lnB>
                  </a:tcPr>
                </a:tc>
                <a:tc>
                  <a:txBody>
                    <a:bodyPr/>
                    <a:lstStyle/>
                    <a:p>
                      <a:r>
                        <a:rPr lang="en-US" sz="900" dirty="0">
                          <a:effectLst/>
                        </a:rPr>
                        <a:t>Price of Each item</a:t>
                      </a:r>
                    </a:p>
                  </a:txBody>
                  <a:tcPr marL="52201" marR="52201" marT="19575" marB="19575" anchor="ctr">
                    <a:lnL>
                      <a:noFill/>
                    </a:lnL>
                    <a:lnR>
                      <a:noFill/>
                    </a:lnR>
                    <a:lnT>
                      <a:noFill/>
                    </a:lnT>
                    <a:lnB>
                      <a:noFill/>
                    </a:lnB>
                  </a:tcPr>
                </a:tc>
                <a:tc>
                  <a:txBody>
                    <a:bodyPr/>
                    <a:lstStyle/>
                    <a:p>
                      <a:r>
                        <a:rPr lang="en-US" sz="900" dirty="0">
                          <a:effectLst/>
                        </a:rPr>
                        <a:t>ADDRESSLINE1 :</a:t>
                      </a:r>
                    </a:p>
                  </a:txBody>
                  <a:tcPr marL="52201" marR="52201" marT="19575" marB="19575" anchor="ctr">
                    <a:lnL>
                      <a:noFill/>
                    </a:lnL>
                    <a:lnR>
                      <a:noFill/>
                    </a:lnR>
                    <a:lnT>
                      <a:noFill/>
                    </a:lnT>
                    <a:lnB>
                      <a:noFill/>
                    </a:lnB>
                  </a:tcPr>
                </a:tc>
                <a:tc>
                  <a:txBody>
                    <a:bodyPr/>
                    <a:lstStyle/>
                    <a:p>
                      <a:r>
                        <a:rPr lang="en-US" sz="900" dirty="0">
                          <a:effectLst/>
                        </a:rPr>
                        <a:t>Address of customer</a:t>
                      </a:r>
                    </a:p>
                  </a:txBody>
                  <a:tcPr marL="52201" marR="52201" marT="19575" marB="19575" anchor="ctr">
                    <a:lnL>
                      <a:noFill/>
                    </a:lnL>
                    <a:lnR>
                      <a:noFill/>
                    </a:lnR>
                    <a:lnT>
                      <a:noFill/>
                    </a:lnT>
                    <a:lnB>
                      <a:noFill/>
                    </a:lnB>
                  </a:tcPr>
                </a:tc>
              </a:tr>
              <a:tr h="321036">
                <a:tc>
                  <a:txBody>
                    <a:bodyPr/>
                    <a:lstStyle/>
                    <a:p>
                      <a:r>
                        <a:rPr lang="en-US" sz="900" dirty="0">
                          <a:effectLst/>
                        </a:rPr>
                        <a:t>ORDERLINENUMBER :</a:t>
                      </a:r>
                    </a:p>
                  </a:txBody>
                  <a:tcPr marL="52201" marR="52201" marT="19575" marB="19575" anchor="ctr">
                    <a:lnL>
                      <a:noFill/>
                    </a:lnL>
                    <a:lnR>
                      <a:noFill/>
                    </a:lnR>
                    <a:lnT>
                      <a:noFill/>
                    </a:lnT>
                    <a:lnB>
                      <a:noFill/>
                    </a:lnB>
                  </a:tcPr>
                </a:tc>
                <a:tc>
                  <a:txBody>
                    <a:bodyPr/>
                    <a:lstStyle/>
                    <a:p>
                      <a:r>
                        <a:rPr lang="en-US" sz="900" dirty="0">
                          <a:effectLst/>
                        </a:rPr>
                        <a:t>order line</a:t>
                      </a:r>
                    </a:p>
                  </a:txBody>
                  <a:tcPr marL="52201" marR="52201" marT="19575" marB="19575" anchor="ctr">
                    <a:lnL>
                      <a:noFill/>
                    </a:lnL>
                    <a:lnR>
                      <a:noFill/>
                    </a:lnR>
                    <a:lnT>
                      <a:noFill/>
                    </a:lnT>
                    <a:lnB>
                      <a:noFill/>
                    </a:lnB>
                  </a:tcPr>
                </a:tc>
                <a:tc>
                  <a:txBody>
                    <a:bodyPr/>
                    <a:lstStyle/>
                    <a:p>
                      <a:r>
                        <a:rPr lang="en-US" sz="900" dirty="0">
                          <a:effectLst/>
                        </a:rPr>
                        <a:t>CITY :</a:t>
                      </a:r>
                    </a:p>
                  </a:txBody>
                  <a:tcPr marL="52201" marR="52201" marT="19575" marB="19575" anchor="ctr">
                    <a:lnL>
                      <a:noFill/>
                    </a:lnL>
                    <a:lnR>
                      <a:noFill/>
                    </a:lnR>
                    <a:lnT>
                      <a:noFill/>
                    </a:lnT>
                    <a:lnB>
                      <a:noFill/>
                    </a:lnB>
                  </a:tcPr>
                </a:tc>
                <a:tc>
                  <a:txBody>
                    <a:bodyPr/>
                    <a:lstStyle/>
                    <a:p>
                      <a:r>
                        <a:rPr lang="en-US" sz="900" dirty="0">
                          <a:effectLst/>
                        </a:rPr>
                        <a:t>City of customer</a:t>
                      </a:r>
                    </a:p>
                  </a:txBody>
                  <a:tcPr marL="52201" marR="52201" marT="19575" marB="19575" anchor="ctr">
                    <a:lnL>
                      <a:noFill/>
                    </a:lnL>
                    <a:lnR>
                      <a:noFill/>
                    </a:lnR>
                    <a:lnT>
                      <a:noFill/>
                    </a:lnT>
                    <a:lnB>
                      <a:noFill/>
                    </a:lnB>
                  </a:tcPr>
                </a:tc>
              </a:tr>
              <a:tr h="321036">
                <a:tc>
                  <a:txBody>
                    <a:bodyPr/>
                    <a:lstStyle/>
                    <a:p>
                      <a:r>
                        <a:rPr lang="en-US" sz="900" dirty="0">
                          <a:effectLst/>
                        </a:rPr>
                        <a:t>SALES :</a:t>
                      </a:r>
                    </a:p>
                  </a:txBody>
                  <a:tcPr marL="52201" marR="52201" marT="19575" marB="19575" anchor="ctr">
                    <a:lnL>
                      <a:noFill/>
                    </a:lnL>
                    <a:lnR>
                      <a:noFill/>
                    </a:lnR>
                    <a:lnT>
                      <a:noFill/>
                    </a:lnT>
                    <a:lnB>
                      <a:noFill/>
                    </a:lnB>
                  </a:tcPr>
                </a:tc>
                <a:tc>
                  <a:txBody>
                    <a:bodyPr/>
                    <a:lstStyle/>
                    <a:p>
                      <a:r>
                        <a:rPr lang="en-US" sz="900" dirty="0">
                          <a:effectLst/>
                        </a:rPr>
                        <a:t>Sales amount</a:t>
                      </a:r>
                    </a:p>
                  </a:txBody>
                  <a:tcPr marL="52201" marR="52201" marT="19575" marB="19575" anchor="ctr">
                    <a:lnL>
                      <a:noFill/>
                    </a:lnL>
                    <a:lnR>
                      <a:noFill/>
                    </a:lnR>
                    <a:lnT>
                      <a:noFill/>
                    </a:lnT>
                    <a:lnB>
                      <a:noFill/>
                    </a:lnB>
                  </a:tcPr>
                </a:tc>
                <a:tc>
                  <a:txBody>
                    <a:bodyPr/>
                    <a:lstStyle/>
                    <a:p>
                      <a:r>
                        <a:rPr lang="en-US" sz="900" dirty="0">
                          <a:effectLst/>
                        </a:rPr>
                        <a:t>POSTALCODE :</a:t>
                      </a:r>
                    </a:p>
                  </a:txBody>
                  <a:tcPr marL="52201" marR="52201" marT="19575" marB="19575" anchor="ctr">
                    <a:lnL>
                      <a:noFill/>
                    </a:lnL>
                    <a:lnR>
                      <a:noFill/>
                    </a:lnR>
                    <a:lnT>
                      <a:noFill/>
                    </a:lnT>
                    <a:lnB>
                      <a:noFill/>
                    </a:lnB>
                  </a:tcPr>
                </a:tc>
                <a:tc>
                  <a:txBody>
                    <a:bodyPr/>
                    <a:lstStyle/>
                    <a:p>
                      <a:r>
                        <a:rPr lang="en-US" sz="900" dirty="0">
                          <a:effectLst/>
                        </a:rPr>
                        <a:t>Postal Code of customer</a:t>
                      </a:r>
                    </a:p>
                  </a:txBody>
                  <a:tcPr marL="52201" marR="52201" marT="19575" marB="19575" anchor="ctr">
                    <a:lnL>
                      <a:noFill/>
                    </a:lnL>
                    <a:lnR>
                      <a:noFill/>
                    </a:lnR>
                    <a:lnT>
                      <a:noFill/>
                    </a:lnT>
                    <a:lnB>
                      <a:noFill/>
                    </a:lnB>
                  </a:tcPr>
                </a:tc>
              </a:tr>
              <a:tr h="180093">
                <a:tc>
                  <a:txBody>
                    <a:bodyPr/>
                    <a:lstStyle/>
                    <a:p>
                      <a:r>
                        <a:rPr lang="en-US" sz="900" dirty="0">
                          <a:effectLst/>
                        </a:rPr>
                        <a:t>ORDERDATE :</a:t>
                      </a:r>
                    </a:p>
                  </a:txBody>
                  <a:tcPr marL="52201" marR="52201" marT="19575" marB="19575" anchor="ctr">
                    <a:lnL>
                      <a:noFill/>
                    </a:lnL>
                    <a:lnR>
                      <a:noFill/>
                    </a:lnR>
                    <a:lnT>
                      <a:noFill/>
                    </a:lnT>
                    <a:lnB>
                      <a:noFill/>
                    </a:lnB>
                  </a:tcPr>
                </a:tc>
                <a:tc>
                  <a:txBody>
                    <a:bodyPr/>
                    <a:lstStyle/>
                    <a:p>
                      <a:r>
                        <a:rPr lang="en-US" sz="900" dirty="0">
                          <a:effectLst/>
                        </a:rPr>
                        <a:t>Order Date</a:t>
                      </a:r>
                    </a:p>
                  </a:txBody>
                  <a:tcPr marL="52201" marR="52201" marT="19575" marB="19575" anchor="ctr">
                    <a:lnL>
                      <a:noFill/>
                    </a:lnL>
                    <a:lnR>
                      <a:noFill/>
                    </a:lnR>
                    <a:lnT>
                      <a:noFill/>
                    </a:lnT>
                    <a:lnB>
                      <a:noFill/>
                    </a:lnB>
                  </a:tcPr>
                </a:tc>
                <a:tc>
                  <a:txBody>
                    <a:bodyPr/>
                    <a:lstStyle/>
                    <a:p>
                      <a:r>
                        <a:rPr lang="en-US" sz="900" dirty="0">
                          <a:effectLst/>
                        </a:rPr>
                        <a:t>COUNTRY :</a:t>
                      </a:r>
                    </a:p>
                  </a:txBody>
                  <a:tcPr marL="52201" marR="52201" marT="19575" marB="19575" anchor="ctr">
                    <a:lnL>
                      <a:noFill/>
                    </a:lnL>
                    <a:lnR>
                      <a:noFill/>
                    </a:lnR>
                    <a:lnT>
                      <a:noFill/>
                    </a:lnT>
                    <a:lnB>
                      <a:noFill/>
                    </a:lnB>
                  </a:tcPr>
                </a:tc>
                <a:tc>
                  <a:txBody>
                    <a:bodyPr/>
                    <a:lstStyle/>
                    <a:p>
                      <a:r>
                        <a:rPr lang="en-US" sz="900" dirty="0">
                          <a:effectLst/>
                        </a:rPr>
                        <a:t>Country customer</a:t>
                      </a:r>
                    </a:p>
                  </a:txBody>
                  <a:tcPr marL="52201" marR="52201" marT="19575" marB="19575" anchor="ctr">
                    <a:lnL>
                      <a:noFill/>
                    </a:lnL>
                    <a:lnR>
                      <a:noFill/>
                    </a:lnR>
                    <a:lnT>
                      <a:noFill/>
                    </a:lnT>
                    <a:lnB>
                      <a:noFill/>
                    </a:lnB>
                  </a:tcPr>
                </a:tc>
              </a:tr>
              <a:tr h="321036">
                <a:tc>
                  <a:txBody>
                    <a:bodyPr/>
                    <a:lstStyle/>
                    <a:p>
                      <a:r>
                        <a:rPr lang="en-US" sz="900" dirty="0">
                          <a:effectLst/>
                        </a:rPr>
                        <a:t>DAYS_SINCE_LASTORDER :</a:t>
                      </a:r>
                    </a:p>
                  </a:txBody>
                  <a:tcPr marL="52201" marR="52201" marT="19575" marB="19575" anchor="ctr">
                    <a:lnL>
                      <a:noFill/>
                    </a:lnL>
                    <a:lnR>
                      <a:noFill/>
                    </a:lnR>
                    <a:lnT>
                      <a:noFill/>
                    </a:lnT>
                    <a:lnB>
                      <a:noFill/>
                    </a:lnB>
                  </a:tcPr>
                </a:tc>
                <a:tc>
                  <a:txBody>
                    <a:bodyPr/>
                    <a:lstStyle/>
                    <a:p>
                      <a:r>
                        <a:rPr lang="en-US" sz="900" dirty="0">
                          <a:effectLst/>
                        </a:rPr>
                        <a:t>Days_ Since_Lastorder</a:t>
                      </a:r>
                    </a:p>
                  </a:txBody>
                  <a:tcPr marL="52201" marR="52201" marT="19575" marB="19575" anchor="ctr">
                    <a:lnL>
                      <a:noFill/>
                    </a:lnL>
                    <a:lnR>
                      <a:noFill/>
                    </a:lnR>
                    <a:lnT>
                      <a:noFill/>
                    </a:lnT>
                    <a:lnB>
                      <a:noFill/>
                    </a:lnB>
                  </a:tcPr>
                </a:tc>
                <a:tc>
                  <a:txBody>
                    <a:bodyPr/>
                    <a:lstStyle/>
                    <a:p>
                      <a:r>
                        <a:rPr lang="en-US" sz="900" dirty="0">
                          <a:effectLst/>
                        </a:rPr>
                        <a:t>CONTACTLASTNAME :</a:t>
                      </a:r>
                    </a:p>
                  </a:txBody>
                  <a:tcPr marL="52201" marR="52201" marT="19575" marB="19575" anchor="ctr">
                    <a:lnL>
                      <a:noFill/>
                    </a:lnL>
                    <a:lnR>
                      <a:noFill/>
                    </a:lnR>
                    <a:lnT>
                      <a:noFill/>
                    </a:lnT>
                    <a:lnB>
                      <a:noFill/>
                    </a:lnB>
                  </a:tcPr>
                </a:tc>
                <a:tc>
                  <a:txBody>
                    <a:bodyPr/>
                    <a:lstStyle/>
                    <a:p>
                      <a:r>
                        <a:rPr lang="en-US" sz="900" dirty="0">
                          <a:effectLst/>
                        </a:rPr>
                        <a:t>Contact person customer</a:t>
                      </a:r>
                    </a:p>
                  </a:txBody>
                  <a:tcPr marL="52201" marR="52201" marT="19575" marB="19575" anchor="ctr">
                    <a:lnL>
                      <a:noFill/>
                    </a:lnL>
                    <a:lnR>
                      <a:noFill/>
                    </a:lnR>
                    <a:lnT>
                      <a:noFill/>
                    </a:lnT>
                    <a:lnB>
                      <a:noFill/>
                    </a:lnB>
                  </a:tcPr>
                </a:tc>
              </a:tr>
              <a:tr h="461978">
                <a:tc>
                  <a:txBody>
                    <a:bodyPr/>
                    <a:lstStyle/>
                    <a:p>
                      <a:r>
                        <a:rPr lang="en-US" sz="900" dirty="0">
                          <a:effectLst/>
                        </a:rPr>
                        <a:t>STATUS :</a:t>
                      </a:r>
                    </a:p>
                  </a:txBody>
                  <a:tcPr marL="52201" marR="52201" marT="19575" marB="19575" anchor="ctr">
                    <a:lnL>
                      <a:noFill/>
                    </a:lnL>
                    <a:lnR>
                      <a:noFill/>
                    </a:lnR>
                    <a:lnT>
                      <a:noFill/>
                    </a:lnT>
                    <a:lnB>
                      <a:noFill/>
                    </a:lnB>
                  </a:tcPr>
                </a:tc>
                <a:tc>
                  <a:txBody>
                    <a:bodyPr/>
                    <a:lstStyle/>
                    <a:p>
                      <a:r>
                        <a:rPr lang="en-US" sz="900" dirty="0">
                          <a:effectLst/>
                        </a:rPr>
                        <a:t>Status of order like Shipped or not</a:t>
                      </a:r>
                    </a:p>
                  </a:txBody>
                  <a:tcPr marL="52201" marR="52201" marT="19575" marB="19575" anchor="ctr">
                    <a:lnL>
                      <a:noFill/>
                    </a:lnL>
                    <a:lnR>
                      <a:noFill/>
                    </a:lnR>
                    <a:lnT>
                      <a:noFill/>
                    </a:lnT>
                    <a:lnB>
                      <a:noFill/>
                    </a:lnB>
                  </a:tcPr>
                </a:tc>
                <a:tc>
                  <a:txBody>
                    <a:bodyPr/>
                    <a:lstStyle/>
                    <a:p>
                      <a:r>
                        <a:rPr lang="en-US" sz="900" dirty="0">
                          <a:effectLst/>
                        </a:rPr>
                        <a:t>CONTACTFIRSTNAME :</a:t>
                      </a:r>
                    </a:p>
                  </a:txBody>
                  <a:tcPr marL="52201" marR="52201" marT="19575" marB="19575" anchor="ctr">
                    <a:lnL>
                      <a:noFill/>
                    </a:lnL>
                    <a:lnR>
                      <a:noFill/>
                    </a:lnR>
                    <a:lnT>
                      <a:noFill/>
                    </a:lnT>
                    <a:lnB>
                      <a:noFill/>
                    </a:lnB>
                  </a:tcPr>
                </a:tc>
                <a:tc>
                  <a:txBody>
                    <a:bodyPr/>
                    <a:lstStyle/>
                    <a:p>
                      <a:r>
                        <a:rPr lang="en-US" sz="900" dirty="0">
                          <a:effectLst/>
                        </a:rPr>
                        <a:t>Contact person customer</a:t>
                      </a:r>
                    </a:p>
                  </a:txBody>
                  <a:tcPr marL="52201" marR="52201" marT="19575" marB="19575" anchor="ctr">
                    <a:lnL>
                      <a:noFill/>
                    </a:lnL>
                    <a:lnR>
                      <a:noFill/>
                    </a:lnR>
                    <a:lnT>
                      <a:noFill/>
                    </a:lnT>
                    <a:lnB>
                      <a:noFill/>
                    </a:lnB>
                  </a:tcPr>
                </a:tc>
              </a:tr>
              <a:tr h="321036">
                <a:tc>
                  <a:txBody>
                    <a:bodyPr/>
                    <a:lstStyle/>
                    <a:p>
                      <a:r>
                        <a:rPr lang="en-US" sz="900" dirty="0">
                          <a:effectLst/>
                        </a:rPr>
                        <a:t>PRODUCTLINE :</a:t>
                      </a:r>
                    </a:p>
                  </a:txBody>
                  <a:tcPr marL="52201" marR="52201" marT="19575" marB="19575" anchor="ctr">
                    <a:lnL>
                      <a:noFill/>
                    </a:lnL>
                    <a:lnR>
                      <a:noFill/>
                    </a:lnR>
                    <a:lnT>
                      <a:noFill/>
                    </a:lnT>
                    <a:lnB>
                      <a:noFill/>
                    </a:lnB>
                  </a:tcPr>
                </a:tc>
                <a:tc>
                  <a:txBody>
                    <a:bodyPr/>
                    <a:lstStyle/>
                    <a:p>
                      <a:r>
                        <a:rPr lang="en-US" sz="900" dirty="0">
                          <a:effectLst/>
                        </a:rPr>
                        <a:t>Product line – CATEGORY</a:t>
                      </a:r>
                    </a:p>
                  </a:txBody>
                  <a:tcPr marL="52201" marR="52201" marT="19575" marB="19575" anchor="ctr">
                    <a:lnL>
                      <a:noFill/>
                    </a:lnL>
                    <a:lnR>
                      <a:noFill/>
                    </a:lnR>
                    <a:lnT>
                      <a:noFill/>
                    </a:lnT>
                    <a:lnB>
                      <a:noFill/>
                    </a:lnB>
                  </a:tcPr>
                </a:tc>
                <a:tc>
                  <a:txBody>
                    <a:bodyPr/>
                    <a:lstStyle/>
                    <a:p>
                      <a:r>
                        <a:rPr lang="en-US" sz="900" dirty="0">
                          <a:effectLst/>
                        </a:rPr>
                        <a:t>DEALSIZE :</a:t>
                      </a:r>
                    </a:p>
                  </a:txBody>
                  <a:tcPr marL="52201" marR="52201" marT="19575" marB="19575" anchor="ctr">
                    <a:lnL>
                      <a:noFill/>
                    </a:lnL>
                    <a:lnR>
                      <a:noFill/>
                    </a:lnR>
                    <a:lnT>
                      <a:noFill/>
                    </a:lnT>
                    <a:lnB>
                      <a:noFill/>
                    </a:lnB>
                  </a:tcPr>
                </a:tc>
                <a:tc>
                  <a:txBody>
                    <a:bodyPr/>
                    <a:lstStyle/>
                    <a:p>
                      <a:r>
                        <a:rPr lang="en-US" sz="900" dirty="0">
                          <a:effectLst/>
                        </a:rPr>
                        <a:t>Size of the deal based on Quantity and Item Price</a:t>
                      </a:r>
                    </a:p>
                  </a:txBody>
                  <a:tcPr marL="52201" marR="52201" marT="19575" marB="19575" anchor="ctr">
                    <a:lnL>
                      <a:noFill/>
                    </a:lnL>
                    <a:lnR>
                      <a:noFill/>
                    </a:lnR>
                    <a:lnT>
                      <a:noFill/>
                    </a:lnT>
                    <a:lnB>
                      <a:noFill/>
                    </a:lnB>
                  </a:tcPr>
                </a:tc>
              </a:tr>
              <a:tr h="321036">
                <a:tc>
                  <a:txBody>
                    <a:bodyPr/>
                    <a:lstStyle/>
                    <a:p>
                      <a:r>
                        <a:rPr lang="en-US" sz="900" dirty="0">
                          <a:effectLst/>
                        </a:rPr>
                        <a:t>MSRP :</a:t>
                      </a:r>
                    </a:p>
                  </a:txBody>
                  <a:tcPr marL="52201" marR="52201" marT="19575" marB="19575" anchor="ctr">
                    <a:lnL>
                      <a:noFill/>
                    </a:lnL>
                    <a:lnR>
                      <a:noFill/>
                    </a:lnR>
                    <a:lnT>
                      <a:noFill/>
                    </a:lnT>
                    <a:lnB>
                      <a:noFill/>
                    </a:lnB>
                  </a:tcPr>
                </a:tc>
                <a:tc>
                  <a:txBody>
                    <a:bodyPr/>
                    <a:lstStyle/>
                    <a:p>
                      <a:r>
                        <a:rPr lang="en-US" sz="900" dirty="0">
                          <a:effectLst/>
                        </a:rPr>
                        <a:t>Manufacturer's Suggested Retail Price</a:t>
                      </a:r>
                    </a:p>
                  </a:txBody>
                  <a:tcPr marL="52201" marR="52201" marT="19575" marB="19575" anchor="ctr">
                    <a:lnL>
                      <a:noFill/>
                    </a:lnL>
                    <a:lnR>
                      <a:noFill/>
                    </a:lnR>
                    <a:lnT>
                      <a:noFill/>
                    </a:lnT>
                    <a:lnB>
                      <a:noFill/>
                    </a:lnB>
                  </a:tcPr>
                </a:tc>
                <a:tc>
                  <a:txBody>
                    <a:bodyPr/>
                    <a:lstStyle/>
                    <a:p>
                      <a:endParaRPr lang="en-US" sz="900" dirty="0">
                        <a:effectLst/>
                      </a:endParaRPr>
                    </a:p>
                  </a:txBody>
                  <a:tcPr marL="52201" marR="52201" marT="19575" marB="19575" anchor="ctr">
                    <a:lnL>
                      <a:noFill/>
                    </a:lnL>
                    <a:lnR>
                      <a:noFill/>
                    </a:lnR>
                    <a:lnT>
                      <a:noFill/>
                    </a:lnT>
                    <a:lnB>
                      <a:noFill/>
                    </a:lnB>
                  </a:tcPr>
                </a:tc>
                <a:tc>
                  <a:txBody>
                    <a:bodyPr/>
                    <a:lstStyle/>
                    <a:p>
                      <a:endParaRPr lang="en-US" sz="900" dirty="0">
                        <a:effectLst/>
                      </a:endParaRPr>
                    </a:p>
                  </a:txBody>
                  <a:tcPr marL="52201" marR="52201" marT="19575" marB="19575" anchor="ctr">
                    <a:lnL>
                      <a:noFill/>
                    </a:lnL>
                    <a:lnR>
                      <a:noFill/>
                    </a:lnR>
                    <a:lnT>
                      <a:noFill/>
                    </a:lnT>
                    <a:lnB>
                      <a:noFill/>
                    </a:lnB>
                  </a:tcPr>
                </a:tc>
              </a:tr>
              <a:tr h="321036">
                <a:tc>
                  <a:txBody>
                    <a:bodyPr/>
                    <a:lstStyle/>
                    <a:p>
                      <a:pPr algn="l"/>
                      <a:r>
                        <a:rPr lang="en-US" sz="900" b="0" i="0" dirty="0">
                          <a:solidFill>
                            <a:srgbClr val="000000"/>
                          </a:solidFill>
                          <a:effectLst/>
                          <a:latin typeface="Arial"/>
                        </a:rPr>
                        <a:t>PRODUCTCODE :</a:t>
                      </a:r>
                    </a:p>
                  </a:txBody>
                  <a:tcPr marL="52201" marR="52201" marT="19575" marB="19575" anchor="ctr">
                    <a:lnL>
                      <a:noFill/>
                    </a:lnL>
                    <a:lnR>
                      <a:noFill/>
                    </a:lnR>
                    <a:lnT>
                      <a:noFill/>
                    </a:lnT>
                    <a:lnB>
                      <a:noFill/>
                    </a:lnB>
                    <a:solidFill>
                      <a:srgbClr val="FFFFFF"/>
                    </a:solidFill>
                  </a:tcPr>
                </a:tc>
                <a:tc>
                  <a:txBody>
                    <a:bodyPr/>
                    <a:lstStyle/>
                    <a:p>
                      <a:pPr algn="l"/>
                      <a:r>
                        <a:rPr lang="en-US" sz="900" b="0" i="0" dirty="0">
                          <a:solidFill>
                            <a:srgbClr val="000000"/>
                          </a:solidFill>
                          <a:effectLst/>
                          <a:latin typeface="Arial"/>
                        </a:rPr>
                        <a:t>Code of Product</a:t>
                      </a:r>
                    </a:p>
                  </a:txBody>
                  <a:tcPr marL="52201" marR="52201" marT="19575" marB="19575" anchor="ctr">
                    <a:lnL>
                      <a:noFill/>
                    </a:lnL>
                    <a:lnR>
                      <a:noFill/>
                    </a:lnR>
                    <a:lnT>
                      <a:noFill/>
                    </a:lnT>
                    <a:lnB>
                      <a:noFill/>
                    </a:lnB>
                    <a:solidFill>
                      <a:srgbClr val="FFFFFF"/>
                    </a:solidFill>
                  </a:tcPr>
                </a:tc>
                <a:tc>
                  <a:txBody>
                    <a:bodyPr/>
                    <a:lstStyle/>
                    <a:p>
                      <a:pPr algn="l"/>
                      <a:endParaRPr lang="en-US" sz="900" b="0" i="0" dirty="0">
                        <a:solidFill>
                          <a:srgbClr val="000000"/>
                        </a:solidFill>
                        <a:effectLst/>
                        <a:latin typeface="Arial"/>
                      </a:endParaRPr>
                    </a:p>
                  </a:txBody>
                  <a:tcPr marL="52201" marR="52201" marT="19575" marB="19575" anchor="ctr">
                    <a:lnL>
                      <a:noFill/>
                    </a:lnL>
                    <a:lnR>
                      <a:noFill/>
                    </a:lnR>
                    <a:lnT>
                      <a:noFill/>
                    </a:lnT>
                    <a:lnB>
                      <a:noFill/>
                    </a:lnB>
                    <a:solidFill>
                      <a:srgbClr val="FFFFFF"/>
                    </a:solidFill>
                  </a:tcPr>
                </a:tc>
                <a:tc>
                  <a:txBody>
                    <a:bodyPr/>
                    <a:lstStyle/>
                    <a:p>
                      <a:endParaRPr lang="en-US" sz="900" dirty="0"/>
                    </a:p>
                  </a:txBody>
                  <a:tcPr marL="62641" marR="62641" marT="23491" marB="23491">
                    <a:lnL>
                      <a:noFill/>
                    </a:lnL>
                    <a:lnT>
                      <a:noFill/>
                    </a:lnT>
                  </a:tcPr>
                </a:tc>
              </a:tr>
            </a:tbl>
          </a:graphicData>
        </a:graphic>
      </p:graphicFrame>
    </p:spTree>
    <p:extLst>
      <p:ext uri="{BB962C8B-B14F-4D97-AF65-F5344CB8AC3E}">
        <p14:creationId xmlns:p14="http://schemas.microsoft.com/office/powerpoint/2010/main" val="1811698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Data Summary</a:t>
            </a:r>
          </a:p>
        </p:txBody>
      </p:sp>
      <p:sp>
        <p:nvSpPr>
          <p:cNvPr id="3" name="TextBox 2"/>
          <p:cNvSpPr txBox="1"/>
          <p:nvPr/>
        </p:nvSpPr>
        <p:spPr>
          <a:xfrm>
            <a:off x="304800" y="1143001"/>
            <a:ext cx="8382000" cy="3754874"/>
          </a:xfrm>
          <a:prstGeom prst="rect">
            <a:avLst/>
          </a:prstGeom>
          <a:noFill/>
        </p:spPr>
        <p:txBody>
          <a:bodyPr wrap="square" rtlCol="0">
            <a:spAutoFit/>
          </a:bodyPr>
          <a:lstStyle/>
          <a:p>
            <a:pPr marL="285750" indent="-285750" algn="just">
              <a:buFont typeface="Arial" panose="020B0604020202020204" pitchFamily="34" charset="0"/>
              <a:buChar char="•"/>
            </a:pPr>
            <a:r>
              <a:rPr lang="en-US" sz="1400" b="0" i="0" dirty="0" smtClean="0">
                <a:effectLst/>
              </a:rPr>
              <a:t>The data is about an automobile parts manufacturing company. They have provided the data collected of   transac</a:t>
            </a:r>
            <a:r>
              <a:rPr lang="en-US" sz="1400" dirty="0" smtClean="0"/>
              <a:t>ti</a:t>
            </a:r>
            <a:r>
              <a:rPr lang="en-US" sz="1400" b="0" i="0" dirty="0" smtClean="0">
                <a:effectLst/>
              </a:rPr>
              <a:t>ons for 3 years.</a:t>
            </a:r>
          </a:p>
          <a:p>
            <a:pPr marL="285750" indent="-285750">
              <a:buFont typeface="Arial" panose="020B0604020202020204" pitchFamily="34" charset="0"/>
              <a:buChar char="•"/>
            </a:pPr>
            <a:r>
              <a:rPr lang="en-US" sz="1400" b="0" i="0" dirty="0" smtClean="0">
                <a:effectLst/>
              </a:rPr>
              <a:t>The data has 2747 entries (0 To 2746) of rows and 20 columns. The data has 1 datetime64 , 2 foat64, 5 int64,and 12 Object data types. </a:t>
            </a:r>
          </a:p>
          <a:p>
            <a:pPr marL="285750" indent="-285750" algn="just">
              <a:buFont typeface="Arial" panose="020B0604020202020204" pitchFamily="34" charset="0"/>
              <a:buChar char="•"/>
            </a:pPr>
            <a:r>
              <a:rPr lang="en-US" sz="1400" dirty="0" smtClean="0"/>
              <a:t>The dataset has both no null values and no duplicate rows of data.</a:t>
            </a:r>
          </a:p>
          <a:p>
            <a:pPr marL="285750" indent="-285750" algn="just">
              <a:buFont typeface="Arial" panose="020B0604020202020204" pitchFamily="34" charset="0"/>
              <a:buChar char="•"/>
            </a:pPr>
            <a:r>
              <a:rPr lang="en-US" sz="1400" b="0" i="0" dirty="0" smtClean="0">
                <a:effectLst/>
              </a:rPr>
              <a:t>This data more or less reflects the purchasing behavior of customers in different categories . The company is into automobile part manufacture, and they have different product line like Classic car , Motorcycle, plane, train, ship, Bus truck, vintage cars etc.</a:t>
            </a:r>
            <a:r>
              <a:rPr lang="en-US" sz="1400" dirty="0" smtClean="0"/>
              <a:t> </a:t>
            </a:r>
          </a:p>
          <a:p>
            <a:pPr marL="285750" indent="-285750" algn="just">
              <a:buFont typeface="Arial" panose="020B0604020202020204" pitchFamily="34" charset="0"/>
              <a:buChar char="•"/>
            </a:pPr>
            <a:r>
              <a:rPr lang="en-US" sz="1400" dirty="0" smtClean="0"/>
              <a:t>There is presence of outliers in variables such as Quantity ordered, Price and Sales.</a:t>
            </a:r>
          </a:p>
          <a:p>
            <a:pPr marL="285750" indent="-285750" algn="just">
              <a:buFont typeface="Arial" panose="020B0604020202020204" pitchFamily="34" charset="0"/>
              <a:buChar char="•"/>
            </a:pPr>
            <a:r>
              <a:rPr lang="en-US" sz="1400" dirty="0" smtClean="0"/>
              <a:t>Variable ‘Sales’ has highest positive skewness(0.784) and Variable ‘Days_since_lastorder’ has lowest negative skewness(-0.002).</a:t>
            </a:r>
          </a:p>
          <a:p>
            <a:pPr marL="285750" indent="-285750" algn="just">
              <a:buFont typeface="Arial" panose="020B0604020202020204" pitchFamily="34" charset="0"/>
              <a:buChar char="•"/>
            </a:pPr>
            <a:r>
              <a:rPr lang="en-US" sz="1400" dirty="0" smtClean="0"/>
              <a:t>The data maintained each transactions entry as order number and for each order number maintained all required information like customer identity details , and product details like price , quantity , product code, and sales for each customer.</a:t>
            </a:r>
          </a:p>
          <a:p>
            <a:pPr marL="285750" indent="-285750" algn="just">
              <a:buFont typeface="Arial" panose="020B0604020202020204" pitchFamily="34" charset="0"/>
              <a:buChar char="•"/>
            </a:pPr>
            <a:r>
              <a:rPr lang="en-US" sz="1400" dirty="0" smtClean="0"/>
              <a:t>We noticed that one order number has many different entries with different product codes.</a:t>
            </a:r>
          </a:p>
          <a:p>
            <a:pPr marL="285750" indent="-285750" algn="just">
              <a:buFont typeface="Arial" panose="020B0604020202020204" pitchFamily="34" charset="0"/>
              <a:buChar char="•"/>
            </a:pPr>
            <a:r>
              <a:rPr lang="en-US" sz="1400" dirty="0" smtClean="0"/>
              <a:t>Manufacturer's Suggested Retail Price(MSRP) for each product code is decided but we found that this is not matching with Price of Each item &amp; is inconsistent with MSRP.</a:t>
            </a:r>
            <a:endParaRPr lang="en-US" sz="1400" dirty="0"/>
          </a:p>
        </p:txBody>
      </p:sp>
    </p:spTree>
    <p:extLst>
      <p:ext uri="{BB962C8B-B14F-4D97-AF65-F5344CB8AC3E}">
        <p14:creationId xmlns:p14="http://schemas.microsoft.com/office/powerpoint/2010/main" val="2603729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92D050"/>
                </a:solidFill>
              </a:rPr>
              <a:t>Exploratory Data Analysis</a:t>
            </a:r>
            <a:endParaRPr lang="en-US" sz="3600" dirty="0">
              <a:solidFill>
                <a:srgbClr val="92D050"/>
              </a:solidFill>
            </a:endParaRPr>
          </a:p>
        </p:txBody>
      </p:sp>
      <p:sp>
        <p:nvSpPr>
          <p:cNvPr id="3" name="TextBox 2"/>
          <p:cNvSpPr txBox="1"/>
          <p:nvPr/>
        </p:nvSpPr>
        <p:spPr>
          <a:xfrm>
            <a:off x="990600" y="1028700"/>
            <a:ext cx="7772400" cy="338554"/>
          </a:xfrm>
          <a:prstGeom prst="rect">
            <a:avLst/>
          </a:prstGeom>
          <a:noFill/>
        </p:spPr>
        <p:txBody>
          <a:bodyPr wrap="square" rtlCol="0">
            <a:spAutoFit/>
          </a:bodyPr>
          <a:lstStyle/>
          <a:p>
            <a:r>
              <a:rPr lang="en-US" sz="1600" b="0" i="0" dirty="0" smtClean="0">
                <a:effectLst/>
              </a:rPr>
              <a:t>Univariate, Bivariate, and Multivariate analysis using data visualization</a:t>
            </a:r>
            <a:endParaRPr lang="en-IN" sz="16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1504950"/>
            <a:ext cx="4748494" cy="228600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5424" y="1504950"/>
            <a:ext cx="413232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8600" y="3932932"/>
            <a:ext cx="8686744" cy="1077218"/>
          </a:xfrm>
          <a:prstGeom prst="rect">
            <a:avLst/>
          </a:prstGeom>
          <a:noFill/>
        </p:spPr>
        <p:txBody>
          <a:bodyPr wrap="square" rtlCol="0">
            <a:spAutoFit/>
          </a:bodyPr>
          <a:lstStyle/>
          <a:p>
            <a:r>
              <a:rPr lang="en-US" sz="1600" b="0" i="0" dirty="0" smtClean="0">
                <a:effectLst/>
              </a:rPr>
              <a:t>Using boxplot on sales &amp; status variable we have plotted univariate analysis. We can clearly see that outlier is present there. Also using histogram on sales variable we did univariate analysis. For Categorical variable like product line we also did univariate analysis using bar plot.</a:t>
            </a:r>
            <a:endParaRPr lang="en-IN" sz="1600" dirty="0" smtClean="0"/>
          </a:p>
        </p:txBody>
      </p:sp>
    </p:spTree>
    <p:extLst>
      <p:ext uri="{BB962C8B-B14F-4D97-AF65-F5344CB8AC3E}">
        <p14:creationId xmlns:p14="http://schemas.microsoft.com/office/powerpoint/2010/main" val="764878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01084"/>
            <a:ext cx="8763000" cy="338554"/>
          </a:xfrm>
          <a:prstGeom prst="rect">
            <a:avLst/>
          </a:prstGeom>
          <a:noFill/>
        </p:spPr>
        <p:txBody>
          <a:bodyPr wrap="square" rtlCol="0">
            <a:spAutoFit/>
          </a:bodyPr>
          <a:lstStyle/>
          <a:p>
            <a:pPr algn="ctr"/>
            <a:r>
              <a:rPr lang="en-US" sz="1600" dirty="0" smtClean="0"/>
              <a:t>Analyses on Sales, Country, Deal Size, Quantity order, Product line and MSRP</a:t>
            </a:r>
            <a:endParaRPr lang="en-IN" sz="1600" dirty="0" smtClean="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10" y="488997"/>
            <a:ext cx="3732725" cy="1947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88997"/>
            <a:ext cx="3962400" cy="1947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10" y="2508133"/>
            <a:ext cx="3732725" cy="1892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7200" y="2508133"/>
            <a:ext cx="3971751" cy="1892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 y="4423886"/>
            <a:ext cx="8991600" cy="738664"/>
          </a:xfrm>
          <a:prstGeom prst="rect">
            <a:avLst/>
          </a:prstGeom>
          <a:noFill/>
        </p:spPr>
        <p:txBody>
          <a:bodyPr wrap="square" rtlCol="0">
            <a:spAutoFit/>
          </a:bodyPr>
          <a:lstStyle/>
          <a:p>
            <a:r>
              <a:rPr lang="en-US" sz="1400" dirty="0" smtClean="0"/>
              <a:t>S</a:t>
            </a:r>
            <a:r>
              <a:rPr lang="en-US" sz="1400" i="0" dirty="0" smtClean="0">
                <a:effectLst/>
              </a:rPr>
              <a:t>ales are high for classic cars, the company has even sold below MSRP. </a:t>
            </a:r>
            <a:r>
              <a:rPr lang="en-US" sz="1400" dirty="0"/>
              <a:t>T</a:t>
            </a:r>
            <a:r>
              <a:rPr lang="en-US" sz="1400" i="0" dirty="0" smtClean="0">
                <a:effectLst/>
              </a:rPr>
              <a:t>here migh</a:t>
            </a:r>
            <a:r>
              <a:rPr lang="en-US" sz="1400" dirty="0" smtClean="0"/>
              <a:t>t </a:t>
            </a:r>
            <a:r>
              <a:rPr lang="en-US" sz="1400" i="0" dirty="0" smtClean="0">
                <a:effectLst/>
              </a:rPr>
              <a:t>be a chance that the company has given more discoun</a:t>
            </a:r>
            <a:r>
              <a:rPr lang="en-US" sz="1400" dirty="0" smtClean="0"/>
              <a:t>t</a:t>
            </a:r>
            <a:r>
              <a:rPr lang="en-US" sz="1400" i="0" dirty="0" smtClean="0">
                <a:effectLst/>
              </a:rPr>
              <a:t>s </a:t>
            </a:r>
            <a:r>
              <a:rPr lang="en-US" sz="1400" dirty="0" smtClean="0"/>
              <a:t>t</a:t>
            </a:r>
            <a:r>
              <a:rPr lang="en-US" sz="1400" i="0" dirty="0" smtClean="0">
                <a:effectLst/>
              </a:rPr>
              <a:t>o its customers. Additionally, for vintage cars company has sold above MSRP.</a:t>
            </a:r>
            <a:endParaRPr lang="en-IN" sz="1400" dirty="0" smtClean="0"/>
          </a:p>
        </p:txBody>
      </p:sp>
    </p:spTree>
    <p:extLst>
      <p:ext uri="{BB962C8B-B14F-4D97-AF65-F5344CB8AC3E}">
        <p14:creationId xmlns:p14="http://schemas.microsoft.com/office/powerpoint/2010/main" val="3030284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61950"/>
            <a:ext cx="465769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688" t="27043" r="9446"/>
          <a:stretch/>
        </p:blipFill>
        <p:spPr bwMode="auto">
          <a:xfrm>
            <a:off x="4876800" y="361950"/>
            <a:ext cx="3276600" cy="2492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1" y="1552935"/>
            <a:ext cx="1026510" cy="1306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733890" y="2945815"/>
            <a:ext cx="4333910" cy="2123658"/>
          </a:xfrm>
          <a:prstGeom prst="rect">
            <a:avLst/>
          </a:prstGeom>
          <a:noFill/>
        </p:spPr>
        <p:txBody>
          <a:bodyPr wrap="square" rtlCol="0">
            <a:spAutoFit/>
          </a:bodyPr>
          <a:lstStyle/>
          <a:p>
            <a:pPr marL="171450" indent="-171450">
              <a:buFont typeface="Arial" pitchFamily="34" charset="0"/>
              <a:buChar char="•"/>
            </a:pPr>
            <a:r>
              <a:rPr lang="en-US" sz="1100" dirty="0" smtClean="0"/>
              <a:t>There is presence of </a:t>
            </a:r>
            <a:r>
              <a:rPr lang="en-US" sz="1100" b="1" dirty="0" smtClean="0"/>
              <a:t>outliers</a:t>
            </a:r>
            <a:r>
              <a:rPr lang="en-US" sz="1100" dirty="0" smtClean="0"/>
              <a:t> in variables such as </a:t>
            </a:r>
            <a:r>
              <a:rPr lang="en-US" sz="1100" b="1" dirty="0" smtClean="0"/>
              <a:t>Quantity ordered, Price and Sales</a:t>
            </a:r>
            <a:r>
              <a:rPr lang="en-US" sz="1100" dirty="0" smtClean="0"/>
              <a:t>.</a:t>
            </a:r>
          </a:p>
          <a:p>
            <a:pPr marL="171450" indent="-171450">
              <a:buFont typeface="Arial" pitchFamily="34" charset="0"/>
              <a:buChar char="•"/>
            </a:pPr>
            <a:r>
              <a:rPr lang="en-US" sz="1100" dirty="0" smtClean="0"/>
              <a:t>Variable </a:t>
            </a:r>
            <a:r>
              <a:rPr lang="en-US" sz="1100" b="1" dirty="0" smtClean="0"/>
              <a:t>Sales </a:t>
            </a:r>
            <a:r>
              <a:rPr lang="en-US" sz="1100" dirty="0" smtClean="0"/>
              <a:t>has highest </a:t>
            </a:r>
            <a:r>
              <a:rPr lang="en-US" sz="1100" b="1" dirty="0" smtClean="0"/>
              <a:t>positive </a:t>
            </a:r>
            <a:r>
              <a:rPr lang="en-US" sz="1100" dirty="0" smtClean="0"/>
              <a:t>skewness (0.784) and Variable </a:t>
            </a:r>
            <a:r>
              <a:rPr lang="en-US" sz="1100" b="1" dirty="0" smtClean="0"/>
              <a:t>Days_since_lastorder </a:t>
            </a:r>
            <a:r>
              <a:rPr lang="en-US" sz="1100" dirty="0" smtClean="0"/>
              <a:t>has lowest </a:t>
            </a:r>
            <a:r>
              <a:rPr lang="en-US" sz="1100" b="1" dirty="0" smtClean="0"/>
              <a:t>negative</a:t>
            </a:r>
            <a:r>
              <a:rPr lang="en-US" sz="1100" dirty="0" smtClean="0"/>
              <a:t> skewness (-0.002)</a:t>
            </a:r>
          </a:p>
          <a:p>
            <a:pPr marL="171450" indent="-171450">
              <a:buFont typeface="Arial" pitchFamily="34" charset="0"/>
              <a:buChar char="•"/>
            </a:pPr>
            <a:r>
              <a:rPr lang="en-US" sz="1100" b="0" i="0" dirty="0" smtClean="0">
                <a:effectLst/>
              </a:rPr>
              <a:t>Using boxplot on sales &amp; product line variables we have plotted bivariate analysis. We can clearly see that outlier is present in each product line category. Using boxplot on sales &amp; deal size variables we have plotted bivariate analysis. We can clearly see that outlier is present in Large deal size. </a:t>
            </a:r>
            <a:r>
              <a:rPr lang="en-US" sz="1100" dirty="0" smtClean="0"/>
              <a:t>In</a:t>
            </a:r>
            <a:r>
              <a:rPr lang="en-US" sz="1100" b="0" i="0" dirty="0" smtClean="0">
                <a:effectLst/>
              </a:rPr>
              <a:t> Pie chart we can see the larger portion is of classic cars, followed by vintage cars whereas, trains have the least demand.</a:t>
            </a:r>
          </a:p>
        </p:txBody>
      </p:sp>
      <p:sp>
        <p:nvSpPr>
          <p:cNvPr id="4" name="TextBox 3"/>
          <p:cNvSpPr txBox="1"/>
          <p:nvPr/>
        </p:nvSpPr>
        <p:spPr>
          <a:xfrm>
            <a:off x="62345" y="23396"/>
            <a:ext cx="3657600" cy="338554"/>
          </a:xfrm>
          <a:prstGeom prst="rect">
            <a:avLst/>
          </a:prstGeom>
          <a:noFill/>
        </p:spPr>
        <p:txBody>
          <a:bodyPr wrap="square" rtlCol="0">
            <a:spAutoFit/>
          </a:bodyPr>
          <a:lstStyle/>
          <a:p>
            <a:r>
              <a:rPr lang="en-US" sz="1600" dirty="0" smtClean="0"/>
              <a:t>Distplot and Boxplot</a:t>
            </a:r>
            <a:endParaRPr lang="en-IN" sz="1600" dirty="0" smtClean="0"/>
          </a:p>
        </p:txBody>
      </p:sp>
      <p:sp>
        <p:nvSpPr>
          <p:cNvPr id="9" name="TextBox 8"/>
          <p:cNvSpPr txBox="1"/>
          <p:nvPr/>
        </p:nvSpPr>
        <p:spPr>
          <a:xfrm>
            <a:off x="4876800" y="23396"/>
            <a:ext cx="3657600" cy="338554"/>
          </a:xfrm>
          <a:prstGeom prst="rect">
            <a:avLst/>
          </a:prstGeom>
          <a:noFill/>
        </p:spPr>
        <p:txBody>
          <a:bodyPr wrap="square" rtlCol="0">
            <a:spAutoFit/>
          </a:bodyPr>
          <a:lstStyle/>
          <a:p>
            <a:r>
              <a:rPr lang="en-US" sz="1600" dirty="0" smtClean="0"/>
              <a:t>Product line-sales</a:t>
            </a:r>
            <a:endParaRPr lang="en-IN" sz="1600" dirty="0" smtClean="0"/>
          </a:p>
        </p:txBody>
      </p:sp>
    </p:spTree>
    <p:extLst>
      <p:ext uri="{BB962C8B-B14F-4D97-AF65-F5344CB8AC3E}">
        <p14:creationId xmlns:p14="http://schemas.microsoft.com/office/powerpoint/2010/main" val="3670963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65E9C"/>
      </a:dk2>
      <a:lt2>
        <a:srgbClr val="CCDDEA"/>
      </a:lt2>
      <a:accent1>
        <a:srgbClr val="92D050"/>
      </a:accent1>
      <a:accent2>
        <a:srgbClr val="AA2B1E"/>
      </a:accent2>
      <a:accent3>
        <a:srgbClr val="92D050"/>
      </a:accent3>
      <a:accent4>
        <a:srgbClr val="64A73B"/>
      </a:accent4>
      <a:accent5>
        <a:srgbClr val="EB5605"/>
      </a:accent5>
      <a:accent6>
        <a:srgbClr val="92D050"/>
      </a:accent6>
      <a:hlink>
        <a:srgbClr val="D83E2C"/>
      </a:hlink>
      <a:folHlink>
        <a:srgbClr val="ED7D2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TotalTime>
  <Words>1315</Words>
  <Application>Microsoft Office PowerPoint</Application>
  <PresentationFormat>On-screen Show (16:9)</PresentationFormat>
  <Paragraphs>153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Marketing &amp; Retail Analytics  Milestone – 1</vt:lpstr>
      <vt:lpstr>Agenda &amp; Executive Summary  </vt:lpstr>
      <vt:lpstr>Contents</vt:lpstr>
      <vt:lpstr>Problem Statement</vt:lpstr>
      <vt:lpstr>Data Dictionary</vt:lpstr>
      <vt:lpstr>Data Summary</vt:lpstr>
      <vt:lpstr>Exploratory Data Analysis</vt:lpstr>
      <vt:lpstr>PowerPoint Presentation</vt:lpstr>
      <vt:lpstr>PowerPoint Presentation</vt:lpstr>
      <vt:lpstr>PowerPoint Presentation</vt:lpstr>
      <vt:lpstr>PowerPoint Presentation</vt:lpstr>
      <vt:lpstr>PowerPoint Presentation</vt:lpstr>
      <vt:lpstr>Inferences</vt:lpstr>
      <vt:lpstr>Customer Segmentation using RFM analysis</vt:lpstr>
      <vt:lpstr>KNIME Workflow and Output Table Image</vt:lpstr>
      <vt:lpstr>KNIME Workflow and Output Table Image</vt:lpstr>
      <vt:lpstr>Inferences from RFM Analysis and Identified Segments</vt:lpstr>
      <vt:lpstr>Inferences from RFM Analysis and identified segments</vt:lpstr>
      <vt:lpstr>Inferences from RFM Analysis and Identified Segments</vt:lpstr>
      <vt:lpstr>Inferences from RFM Analysis and Identified Segments</vt:lpstr>
      <vt:lpstr>Recommendations:</vt:lpstr>
      <vt:lpstr>Working Files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&amp; RETAIL ANALYSIS</dc:title>
  <dc:creator>Welcome</dc:creator>
  <cp:lastModifiedBy>Welcome</cp:lastModifiedBy>
  <cp:revision>76</cp:revision>
  <dcterms:created xsi:type="dcterms:W3CDTF">2021-11-14T14:16:44Z</dcterms:created>
  <dcterms:modified xsi:type="dcterms:W3CDTF">2021-11-14T17:39:51Z</dcterms:modified>
</cp:coreProperties>
</file>