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61" r:id="rId2"/>
    <p:sldId id="265" r:id="rId3"/>
    <p:sldId id="273" r:id="rId4"/>
    <p:sldId id="272"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D8E"/>
    <a:srgbClr val="436FC1"/>
    <a:srgbClr val="A2A4A4"/>
    <a:srgbClr val="5999D3"/>
    <a:srgbClr val="254175"/>
    <a:srgbClr val="6D6868"/>
    <a:srgbClr val="005296"/>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9" autoAdjust="0"/>
    <p:restoredTop sz="90618" autoAdjust="0"/>
  </p:normalViewPr>
  <p:slideViewPr>
    <p:cSldViewPr snapToGrid="0" snapToObjects="1" showGuides="1">
      <p:cViewPr>
        <p:scale>
          <a:sx n="100" d="100"/>
          <a:sy n="100" d="100"/>
        </p:scale>
        <p:origin x="-744" y="-216"/>
      </p:cViewPr>
      <p:guideLst>
        <p:guide orient="horz" pos="3748"/>
        <p:guide pos="166"/>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4A4155-14C0-418A-BA64-BFA6245B7439}" type="datetimeFigureOut">
              <a:rPr lang="en-US" smtClean="0"/>
              <a:t>1/29/2022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F4EB5-FD2F-4412-8BD3-A66FF9913F33}" type="slidenum">
              <a:rPr lang="en-US" smtClean="0"/>
              <a:t>‹#›</a:t>
            </a:fld>
            <a:endParaRPr lang="en-US"/>
          </a:p>
        </p:txBody>
      </p:sp>
    </p:spTree>
    <p:extLst>
      <p:ext uri="{BB962C8B-B14F-4D97-AF65-F5344CB8AC3E}">
        <p14:creationId xmlns:p14="http://schemas.microsoft.com/office/powerpoint/2010/main" val="811155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3F4EB5-FD2F-4412-8BD3-A66FF9913F33}" type="slidenum">
              <a:rPr lang="en-US" smtClean="0"/>
              <a:t>1</a:t>
            </a:fld>
            <a:endParaRPr lang="en-US"/>
          </a:p>
        </p:txBody>
      </p:sp>
    </p:spTree>
    <p:extLst>
      <p:ext uri="{BB962C8B-B14F-4D97-AF65-F5344CB8AC3E}">
        <p14:creationId xmlns:p14="http://schemas.microsoft.com/office/powerpoint/2010/main" val="23734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Academics and practitioners have studied over the years models for predicting firm’s various aspects, using statistical and machine-learning approaches. We are going to discuss one of the various aspects. An earlier sign that company employees are dissatisfied is the firm policies, work load, pay scale and bonuses. We are going to dive deeper and predict the bonus for its employees, so that we may designed an appropriate engagement activity for their high performing employees and up skill programs for low performing employees.</a:t>
            </a:r>
          </a:p>
          <a:p>
            <a:endParaRPr lang="en-US" dirty="0"/>
          </a:p>
        </p:txBody>
      </p:sp>
      <p:sp>
        <p:nvSpPr>
          <p:cNvPr id="4" name="Slide Number Placeholder 3"/>
          <p:cNvSpPr>
            <a:spLocks noGrp="1"/>
          </p:cNvSpPr>
          <p:nvPr>
            <p:ph type="sldNum" sz="quarter" idx="10"/>
          </p:nvPr>
        </p:nvSpPr>
        <p:spPr/>
        <p:txBody>
          <a:bodyPr/>
          <a:lstStyle/>
          <a:p>
            <a:fld id="{593F4EB5-FD2F-4412-8BD3-A66FF9913F33}" type="slidenum">
              <a:rPr lang="en-US" smtClean="0"/>
              <a:t>2</a:t>
            </a:fld>
            <a:endParaRPr lang="en-US"/>
          </a:p>
        </p:txBody>
      </p:sp>
    </p:spTree>
    <p:extLst>
      <p:ext uri="{BB962C8B-B14F-4D97-AF65-F5344CB8AC3E}">
        <p14:creationId xmlns:p14="http://schemas.microsoft.com/office/powerpoint/2010/main" val="326312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itchFamily="34" charset="0"/>
              <a:buChar char="•"/>
            </a:pPr>
            <a:r>
              <a:rPr lang="en-US" sz="1800" dirty="0" smtClean="0"/>
              <a:t>Merged data from other sources such as, demographic information, account details etc. for further deep analysis</a:t>
            </a:r>
          </a:p>
          <a:p>
            <a:pPr marL="285750" indent="-285750">
              <a:buFont typeface="Arial" pitchFamily="34" charset="0"/>
              <a:buChar char="•"/>
            </a:pPr>
            <a:r>
              <a:rPr lang="en-US" sz="1800" dirty="0" smtClean="0"/>
              <a:t>Data Quality and preparation activities were performed such as  missing value treatment, imputation, data type conversions for homogeneity in the data set</a:t>
            </a:r>
          </a:p>
          <a:p>
            <a:pPr marL="285750" indent="-285750">
              <a:buFont typeface="Arial" pitchFamily="34" charset="0"/>
              <a:buChar char="•"/>
            </a:pPr>
            <a:r>
              <a:rPr lang="en-US" sz="1800" dirty="0" smtClean="0"/>
              <a:t>Performed EDA on the data to understand the data and to determine any outlier and treatment for the same</a:t>
            </a:r>
          </a:p>
          <a:p>
            <a:pPr marL="285750" indent="-285750">
              <a:buFont typeface="Arial" pitchFamily="34" charset="0"/>
              <a:buChar char="•"/>
            </a:pPr>
            <a:r>
              <a:rPr lang="en-US" sz="1800" dirty="0" smtClean="0"/>
              <a:t>The purpose of Univariate Analysis is to find out which variables have clear separation for the target variable – separation of mean &amp; median of continuation variables and their </a:t>
            </a:r>
            <a:r>
              <a:rPr lang="en-US" sz="1800" dirty="0" err="1" smtClean="0"/>
              <a:t>skewness</a:t>
            </a:r>
            <a:r>
              <a:rPr lang="en-US" sz="1800" dirty="0" smtClean="0"/>
              <a:t> affecting the target variable – Agent bonus. </a:t>
            </a:r>
          </a:p>
          <a:p>
            <a:pPr marL="285750" indent="-285750">
              <a:buFont typeface="Arial" pitchFamily="34" charset="0"/>
              <a:buChar char="•"/>
            </a:pPr>
            <a:r>
              <a:rPr lang="en-US" sz="1800" dirty="0" smtClean="0"/>
              <a:t>Bivariate analysis is to establish the relationship among various independent variables and with dependent variables.</a:t>
            </a:r>
          </a:p>
          <a:p>
            <a:pPr marL="285750" indent="-285750">
              <a:buFont typeface="Arial" pitchFamily="34" charset="0"/>
              <a:buChar char="•"/>
            </a:pPr>
            <a:r>
              <a:rPr lang="en-US" sz="1800" dirty="0" smtClean="0"/>
              <a:t>Also used ANNOVA to understand if the model performance can be improved and very significance test of variable through ANNOVA</a:t>
            </a:r>
            <a:endParaRPr lang="en-IN" sz="1800" dirty="0" smtClean="0">
              <a:solidFill>
                <a:srgbClr val="6D6868"/>
              </a:solidFill>
              <a:cs typeface="Arial" panose="020B0604020202020204" pitchFamily="34" charset="0"/>
            </a:endParaRPr>
          </a:p>
          <a:p>
            <a:pPr marL="285750" indent="-285750">
              <a:buFont typeface="Arial" pitchFamily="34" charset="0"/>
              <a:buChar char="•"/>
            </a:pPr>
            <a:r>
              <a:rPr lang="en-US" sz="1800" dirty="0" smtClean="0"/>
              <a:t>Checking unbalance data  which is very critical to classification problem</a:t>
            </a:r>
          </a:p>
          <a:p>
            <a:r>
              <a:rPr lang="en-US" sz="1200" b="1" dirty="0" smtClean="0"/>
              <a:t>Model building and interpretation.</a:t>
            </a:r>
            <a:endParaRPr lang="en-US" sz="1200" dirty="0" smtClean="0"/>
          </a:p>
          <a:p>
            <a:pPr marL="285750" indent="-285750">
              <a:buFont typeface="Arial" pitchFamily="34" charset="0"/>
              <a:buChar char="•"/>
            </a:pPr>
            <a:r>
              <a:rPr lang="en-US" sz="1200" dirty="0" smtClean="0"/>
              <a:t>Liner discrimination analysis </a:t>
            </a:r>
            <a:r>
              <a:rPr lang="en-US" sz="1200" dirty="0" smtClean="0"/>
              <a:t>&amp; </a:t>
            </a:r>
            <a:r>
              <a:rPr lang="en-US" sz="1200" dirty="0" err="1" smtClean="0"/>
              <a:t>Kmeans</a:t>
            </a:r>
            <a:r>
              <a:rPr lang="en-US" sz="1200" dirty="0" smtClean="0"/>
              <a:t> are suited for classification problem</a:t>
            </a:r>
          </a:p>
          <a:p>
            <a:pPr marL="285750" indent="-285750">
              <a:buFont typeface="Arial" pitchFamily="34" charset="0"/>
              <a:buChar char="•"/>
            </a:pPr>
            <a:r>
              <a:rPr lang="en-US" sz="1200" dirty="0" smtClean="0"/>
              <a:t>Model building approach (</a:t>
            </a:r>
            <a:r>
              <a:rPr lang="en-US" sz="1200" dirty="0" err="1" smtClean="0"/>
              <a:t>Multicollinearity</a:t>
            </a:r>
            <a:r>
              <a:rPr lang="en-US" sz="1200" dirty="0" smtClean="0"/>
              <a:t> – VIF, significant features &amp; their selection process based on p-values &amp; coefficient estimates etc.)</a:t>
            </a:r>
          </a:p>
          <a:p>
            <a:r>
              <a:rPr lang="en-US" sz="1200" b="1" dirty="0" smtClean="0"/>
              <a:t>Model Tuning </a:t>
            </a:r>
          </a:p>
          <a:p>
            <a:pPr marL="285750" indent="-285750">
              <a:buFont typeface="Arial" pitchFamily="34" charset="0"/>
              <a:buChar char="•"/>
            </a:pPr>
            <a:r>
              <a:rPr lang="en-US" sz="1200" dirty="0" smtClean="0"/>
              <a:t>Actionable business insights like identification of features which are contributing to increase in bonus (e.g. sum assured) so that company could focus on those features for up skilling agents.</a:t>
            </a:r>
          </a:p>
          <a:p>
            <a:r>
              <a:rPr lang="en-US" sz="1200" b="1" dirty="0" smtClean="0"/>
              <a:t>Insights</a:t>
            </a:r>
          </a:p>
          <a:p>
            <a:pPr marL="285750" indent="-285750">
              <a:buFont typeface="Arial" pitchFamily="34" charset="0"/>
              <a:buChar char="•"/>
            </a:pPr>
            <a:r>
              <a:rPr lang="en-US" sz="1200" dirty="0" smtClean="0"/>
              <a:t>Insights from models, one unit change of a significant feature resulting how much change in bonus. - Delta of coefficients from linear models.  Likewise, feature importance of optimum model.</a:t>
            </a:r>
          </a:p>
          <a:p>
            <a:pPr marL="285750" indent="-285750">
              <a:buFont typeface="Arial" pitchFamily="34" charset="0"/>
              <a:buChar char="•"/>
            </a:pPr>
            <a:r>
              <a:rPr lang="en-US" sz="1200" dirty="0" smtClean="0"/>
              <a:t>specific recommendations to up skilling the low performing agents and incentivizing the high performing agents.</a:t>
            </a:r>
            <a:endParaRPr lang="en-US" sz="1200" b="1" dirty="0" smtClean="0"/>
          </a:p>
          <a:p>
            <a:endParaRPr lang="en-US" dirty="0"/>
          </a:p>
        </p:txBody>
      </p:sp>
      <p:sp>
        <p:nvSpPr>
          <p:cNvPr id="4" name="Slide Number Placeholder 3"/>
          <p:cNvSpPr>
            <a:spLocks noGrp="1"/>
          </p:cNvSpPr>
          <p:nvPr>
            <p:ph type="sldNum" sz="quarter" idx="10"/>
          </p:nvPr>
        </p:nvSpPr>
        <p:spPr/>
        <p:txBody>
          <a:bodyPr/>
          <a:lstStyle/>
          <a:p>
            <a:fld id="{593F4EB5-FD2F-4412-8BD3-A66FF9913F33}" type="slidenum">
              <a:rPr lang="en-US" smtClean="0"/>
              <a:t>3</a:t>
            </a:fld>
            <a:endParaRPr lang="en-US"/>
          </a:p>
        </p:txBody>
      </p:sp>
    </p:spTree>
    <p:extLst>
      <p:ext uri="{BB962C8B-B14F-4D97-AF65-F5344CB8AC3E}">
        <p14:creationId xmlns:p14="http://schemas.microsoft.com/office/powerpoint/2010/main" val="117275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Project Approach</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work that we have completed:</a:t>
            </a:r>
          </a:p>
          <a:p>
            <a:r>
              <a:rPr lang="en-US" sz="1200" kern="1200" dirty="0" smtClean="0">
                <a:solidFill>
                  <a:schemeClr val="tx1"/>
                </a:solidFill>
                <a:effectLst/>
                <a:latin typeface="+mn-lt"/>
                <a:ea typeface="+mn-ea"/>
                <a:cs typeface="+mn-cs"/>
              </a:rPr>
              <a:t>We have created multiple models and applied them on different sets of data as required. All the different models which were created were then evaluated using the AUC / F1 score at the end for the testing data set. Based on this an optimal model was chosen. Eventually we also found the feature importance for the most optimal model.</a:t>
            </a:r>
          </a:p>
          <a:p>
            <a:r>
              <a:rPr lang="en-US" sz="1200" b="1" kern="1200" dirty="0" smtClean="0">
                <a:solidFill>
                  <a:schemeClr val="tx1"/>
                </a:solidFill>
                <a:effectLst/>
                <a:latin typeface="+mn-lt"/>
                <a:ea typeface="+mn-ea"/>
                <a:cs typeface="+mn-cs"/>
              </a:rPr>
              <a:t>Models Built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Various tree based as well as distance based models were built as part of this exercise using the different data sets as elaborated earlier. These models were built using </a:t>
            </a:r>
            <a:r>
              <a:rPr lang="en-US" sz="1200" kern="1200" dirty="0" err="1" smtClean="0">
                <a:solidFill>
                  <a:schemeClr val="tx1"/>
                </a:solidFill>
                <a:effectLst/>
                <a:latin typeface="+mn-lt"/>
                <a:ea typeface="+mn-ea"/>
                <a:cs typeface="+mn-cs"/>
              </a:rPr>
              <a:t>sklearn</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statsmodel</a:t>
            </a:r>
            <a:r>
              <a:rPr lang="en-US" sz="1200" kern="1200" dirty="0" smtClean="0">
                <a:solidFill>
                  <a:schemeClr val="tx1"/>
                </a:solidFill>
                <a:effectLst/>
                <a:latin typeface="+mn-lt"/>
                <a:ea typeface="+mn-ea"/>
                <a:cs typeface="+mn-cs"/>
              </a:rPr>
              <a:t> libraries. There were various constraints, biggest one being the Type 2 error, which we had to minimize, as bonus variable was the main objective of this exercise. This will discuss in detail later in the report.</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Model Tuning method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Various model tuning approaches were followed. Primarily we made use of </a:t>
            </a:r>
            <a:r>
              <a:rPr lang="en-US" sz="1200" kern="1200" dirty="0" err="1" smtClean="0">
                <a:solidFill>
                  <a:schemeClr val="tx1"/>
                </a:solidFill>
                <a:effectLst/>
                <a:latin typeface="+mn-lt"/>
                <a:ea typeface="+mn-ea"/>
                <a:cs typeface="+mn-cs"/>
              </a:rPr>
              <a:t>GridSearchCV</a:t>
            </a:r>
            <a:r>
              <a:rPr lang="en-US" sz="1200" kern="1200" dirty="0" smtClean="0">
                <a:solidFill>
                  <a:schemeClr val="tx1"/>
                </a:solidFill>
                <a:effectLst/>
                <a:latin typeface="+mn-lt"/>
                <a:ea typeface="+mn-ea"/>
                <a:cs typeface="+mn-cs"/>
              </a:rPr>
              <a:t> function with cv = 3 for model hyper parameter tuning. Also we had to tweak the threshold values to maximize the recall values. Threshold tweaking was required as we had a typical problem of recall precision trade off.</a:t>
            </a:r>
          </a:p>
          <a:p>
            <a:r>
              <a:rPr lang="en-US" sz="1200" kern="1200" dirty="0" smtClean="0">
                <a:solidFill>
                  <a:schemeClr val="tx1"/>
                </a:solidFill>
                <a:effectLst/>
                <a:latin typeface="+mn-lt"/>
                <a:ea typeface="+mn-ea"/>
                <a:cs typeface="+mn-cs"/>
              </a:rPr>
              <a:t>Various different approaches were followed to create multiple models. As mentioned earlier we had created multiple data sets like tree, </a:t>
            </a:r>
            <a:r>
              <a:rPr lang="en-US" sz="1200" kern="1200" dirty="0" err="1" smtClean="0">
                <a:solidFill>
                  <a:schemeClr val="tx1"/>
                </a:solidFill>
                <a:effectLst/>
                <a:latin typeface="+mn-lt"/>
                <a:ea typeface="+mn-ea"/>
                <a:cs typeface="+mn-cs"/>
              </a:rPr>
              <a:t>tree_scaled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tree_smote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tree_smote_scaled</a:t>
            </a:r>
            <a:r>
              <a:rPr lang="en-US" sz="1200" kern="1200" dirty="0" smtClean="0">
                <a:solidFill>
                  <a:schemeClr val="tx1"/>
                </a:solidFill>
                <a:effectLst/>
                <a:latin typeface="+mn-lt"/>
                <a:ea typeface="+mn-ea"/>
                <a:cs typeface="+mn-cs"/>
              </a:rPr>
              <a:t>, linear, </a:t>
            </a:r>
            <a:r>
              <a:rPr lang="en-US" sz="1200" kern="1200" dirty="0" err="1" smtClean="0">
                <a:solidFill>
                  <a:schemeClr val="tx1"/>
                </a:solidFill>
                <a:effectLst/>
                <a:latin typeface="+mn-lt"/>
                <a:ea typeface="+mn-ea"/>
                <a:cs typeface="+mn-cs"/>
              </a:rPr>
              <a:t>linear_scaled,linear_smote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linear_smote_scaled</a:t>
            </a:r>
            <a:r>
              <a:rPr lang="en-US" sz="1200" kern="1200" dirty="0" smtClean="0">
                <a:solidFill>
                  <a:schemeClr val="tx1"/>
                </a:solidFill>
                <a:effectLst/>
                <a:latin typeface="+mn-lt"/>
                <a:ea typeface="+mn-ea"/>
                <a:cs typeface="+mn-cs"/>
              </a:rPr>
              <a:t> etc.</a:t>
            </a:r>
          </a:p>
          <a:p>
            <a:r>
              <a:rPr lang="en-US" sz="1200" kern="1200" dirty="0" smtClean="0">
                <a:solidFill>
                  <a:schemeClr val="tx1"/>
                </a:solidFill>
                <a:effectLst/>
                <a:latin typeface="+mn-lt"/>
                <a:ea typeface="+mn-ea"/>
                <a:cs typeface="+mn-cs"/>
              </a:rPr>
              <a:t>We have also creating two generic functions which will be used to evaluate various models and also to tweak their threshold to maximize the recall.</a:t>
            </a:r>
          </a:p>
          <a:p>
            <a:endParaRPr lang="en-US" dirty="0" smtClean="0"/>
          </a:p>
          <a:p>
            <a:r>
              <a:rPr lang="en-US" sz="1200" kern="1200" dirty="0" smtClean="0">
                <a:solidFill>
                  <a:schemeClr val="tx1"/>
                </a:solidFill>
                <a:effectLst/>
                <a:latin typeface="+mn-lt"/>
                <a:ea typeface="+mn-ea"/>
                <a:cs typeface="+mn-cs"/>
              </a:rPr>
              <a:t>We have created multiple models as part of the Agent bonus prediction. The models include descriptive models like </a:t>
            </a:r>
            <a:r>
              <a:rPr lang="en-US" sz="1200" kern="1200" dirty="0" err="1" smtClean="0">
                <a:solidFill>
                  <a:schemeClr val="tx1"/>
                </a:solidFill>
                <a:effectLst/>
                <a:latin typeface="+mn-lt"/>
                <a:ea typeface="+mn-ea"/>
                <a:cs typeface="+mn-cs"/>
              </a:rPr>
              <a:t>KMeans</a:t>
            </a:r>
            <a:r>
              <a:rPr lang="en-US" sz="1200" kern="1200" dirty="0" smtClean="0">
                <a:solidFill>
                  <a:schemeClr val="tx1"/>
                </a:solidFill>
                <a:effectLst/>
                <a:latin typeface="+mn-lt"/>
                <a:ea typeface="+mn-ea"/>
                <a:cs typeface="+mn-cs"/>
              </a:rPr>
              <a:t> where we try to segment the gain insights and also predictive classification models like Random Forest, Gradient Boosting model, Logistic regression in order to predict bonus. Combined they can provide prescriptive analysis to the life insurance company and help them with the strategies.</a:t>
            </a:r>
          </a:p>
          <a:p>
            <a:r>
              <a:rPr lang="en-US" sz="1200" kern="1200" dirty="0" smtClean="0">
                <a:solidFill>
                  <a:schemeClr val="tx1"/>
                </a:solidFill>
                <a:effectLst/>
                <a:latin typeface="+mn-lt"/>
                <a:ea typeface="+mn-ea"/>
                <a:cs typeface="+mn-cs"/>
              </a:rPr>
              <a:t>Various permutation and combinations were tried for various models.</a:t>
            </a:r>
          </a:p>
          <a:p>
            <a:r>
              <a:rPr lang="en-US" sz="1200" kern="1200" dirty="0" smtClean="0">
                <a:solidFill>
                  <a:schemeClr val="tx1"/>
                </a:solidFill>
                <a:effectLst/>
                <a:latin typeface="+mn-lt"/>
                <a:ea typeface="+mn-ea"/>
                <a:cs typeface="+mn-cs"/>
              </a:rPr>
              <a:t>We have included the distribution of price at different percentile</a:t>
            </a:r>
            <a:endParaRPr lang="en-US" dirty="0"/>
          </a:p>
        </p:txBody>
      </p:sp>
      <p:sp>
        <p:nvSpPr>
          <p:cNvPr id="4" name="Slide Number Placeholder 3"/>
          <p:cNvSpPr>
            <a:spLocks noGrp="1"/>
          </p:cNvSpPr>
          <p:nvPr>
            <p:ph type="sldNum" sz="quarter" idx="10"/>
          </p:nvPr>
        </p:nvSpPr>
        <p:spPr/>
        <p:txBody>
          <a:bodyPr/>
          <a:lstStyle/>
          <a:p>
            <a:fld id="{593F4EB5-FD2F-4412-8BD3-A66FF9913F33}" type="slidenum">
              <a:rPr lang="en-US" smtClean="0"/>
              <a:t>17</a:t>
            </a:fld>
            <a:endParaRPr lang="en-US"/>
          </a:p>
        </p:txBody>
      </p:sp>
    </p:spTree>
    <p:extLst>
      <p:ext uri="{BB962C8B-B14F-4D97-AF65-F5344CB8AC3E}">
        <p14:creationId xmlns:p14="http://schemas.microsoft.com/office/powerpoint/2010/main" val="2098422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1/29/2022</a:t>
            </a:fld>
            <a:endParaRPr lang="en-US"/>
          </a:p>
        </p:txBody>
      </p:sp>
      <p:sp>
        <p:nvSpPr>
          <p:cNvPr id="5" name="Footer Placeholder 4">
            <a:extLst>
              <a:ext uri="{FF2B5EF4-FFF2-40B4-BE49-F238E27FC236}">
                <a16:creationId xmlns=""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1/29/2022</a:t>
            </a:fld>
            <a:endParaRPr lang="en-US"/>
          </a:p>
        </p:txBody>
      </p:sp>
      <p:sp>
        <p:nvSpPr>
          <p:cNvPr id="6" name="Footer Placeholder 5">
            <a:extLst>
              <a:ext uri="{FF2B5EF4-FFF2-40B4-BE49-F238E27FC236}">
                <a16:creationId xmlns=""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1/29/2022</a:t>
            </a:fld>
            <a:endParaRPr lang="en-US"/>
          </a:p>
        </p:txBody>
      </p:sp>
      <p:sp>
        <p:nvSpPr>
          <p:cNvPr id="6" name="Footer Placeholder 5">
            <a:extLst>
              <a:ext uri="{FF2B5EF4-FFF2-40B4-BE49-F238E27FC236}">
                <a16:creationId xmlns=""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1/29/2022</a:t>
            </a:fld>
            <a:endParaRPr lang="en-US"/>
          </a:p>
        </p:txBody>
      </p:sp>
      <p:sp>
        <p:nvSpPr>
          <p:cNvPr id="5" name="Footer Placeholder 4">
            <a:extLst>
              <a:ext uri="{FF2B5EF4-FFF2-40B4-BE49-F238E27FC236}">
                <a16:creationId xmlns=""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1/29/2022</a:t>
            </a:fld>
            <a:endParaRPr lang="en-US"/>
          </a:p>
        </p:txBody>
      </p:sp>
      <p:sp>
        <p:nvSpPr>
          <p:cNvPr id="5" name="Footer Placeholder 4">
            <a:extLst>
              <a:ext uri="{FF2B5EF4-FFF2-40B4-BE49-F238E27FC236}">
                <a16:creationId xmlns=""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1/29/2022</a:t>
            </a:fld>
            <a:endParaRPr lang="en-US"/>
          </a:p>
        </p:txBody>
      </p:sp>
      <p:sp>
        <p:nvSpPr>
          <p:cNvPr id="5" name="Footer Placeholder 4">
            <a:extLst>
              <a:ext uri="{FF2B5EF4-FFF2-40B4-BE49-F238E27FC236}">
                <a16:creationId xmlns=""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1/29/2022</a:t>
            </a:fld>
            <a:endParaRPr lang="en-US"/>
          </a:p>
        </p:txBody>
      </p:sp>
      <p:sp>
        <p:nvSpPr>
          <p:cNvPr id="5" name="Footer Placeholder 4">
            <a:extLst>
              <a:ext uri="{FF2B5EF4-FFF2-40B4-BE49-F238E27FC236}">
                <a16:creationId xmlns=""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1/29/2022</a:t>
            </a:fld>
            <a:endParaRPr lang="en-US"/>
          </a:p>
        </p:txBody>
      </p:sp>
      <p:sp>
        <p:nvSpPr>
          <p:cNvPr id="6" name="Footer Placeholder 5">
            <a:extLst>
              <a:ext uri="{FF2B5EF4-FFF2-40B4-BE49-F238E27FC236}">
                <a16:creationId xmlns=""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1/29/2022</a:t>
            </a:fld>
            <a:endParaRPr lang="en-US"/>
          </a:p>
        </p:txBody>
      </p:sp>
      <p:sp>
        <p:nvSpPr>
          <p:cNvPr id="8" name="Footer Placeholder 7">
            <a:extLst>
              <a:ext uri="{FF2B5EF4-FFF2-40B4-BE49-F238E27FC236}">
                <a16:creationId xmlns=""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1/29/2022</a:t>
            </a:fld>
            <a:endParaRPr lang="en-US"/>
          </a:p>
        </p:txBody>
      </p:sp>
      <p:sp>
        <p:nvSpPr>
          <p:cNvPr id="4" name="Footer Placeholder 3">
            <a:extLst>
              <a:ext uri="{FF2B5EF4-FFF2-40B4-BE49-F238E27FC236}">
                <a16:creationId xmlns=""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1/29/2022</a:t>
            </a:fld>
            <a:endParaRPr lang="en-US"/>
          </a:p>
        </p:txBody>
      </p:sp>
      <p:sp>
        <p:nvSpPr>
          <p:cNvPr id="5" name="Footer Placeholder 4">
            <a:extLst>
              <a:ext uri="{FF2B5EF4-FFF2-40B4-BE49-F238E27FC236}">
                <a16:creationId xmlns=""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1.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F8621ED-814E-F441-93A2-B7DC230A79A3}"/>
              </a:ext>
            </a:extLst>
          </p:cNvPr>
          <p:cNvPicPr>
            <a:picLocks noChangeAspect="1"/>
          </p:cNvPicPr>
          <p:nvPr/>
        </p:nvPicPr>
        <p:blipFill>
          <a:blip r:embed="rId3"/>
          <a:stretch>
            <a:fillRect/>
          </a:stretch>
        </p:blipFill>
        <p:spPr>
          <a:xfrm>
            <a:off x="179119" y="595020"/>
            <a:ext cx="3021463" cy="590312"/>
          </a:xfrm>
          <a:prstGeom prst="rect">
            <a:avLst/>
          </a:prstGeom>
        </p:spPr>
      </p:pic>
      <p:sp>
        <p:nvSpPr>
          <p:cNvPr id="2" name="TextBox 1">
            <a:extLst>
              <a:ext uri="{FF2B5EF4-FFF2-40B4-BE49-F238E27FC236}">
                <a16:creationId xmlns="" xmlns:a16="http://schemas.microsoft.com/office/drawing/2014/main" id="{DF890AA6-3288-7A41-9F48-31D099259D5C}"/>
              </a:ext>
            </a:extLst>
          </p:cNvPr>
          <p:cNvSpPr txBox="1"/>
          <p:nvPr/>
        </p:nvSpPr>
        <p:spPr>
          <a:xfrm>
            <a:off x="282104" y="2367874"/>
            <a:ext cx="8591439" cy="907941"/>
          </a:xfrm>
          <a:prstGeom prst="rect">
            <a:avLst/>
          </a:prstGeom>
          <a:noFill/>
        </p:spPr>
        <p:txBody>
          <a:bodyPr wrap="square" rtlCol="0">
            <a:spAutoFit/>
          </a:bodyPr>
          <a:lstStyle/>
          <a:p>
            <a:r>
              <a:rPr lang="en-US" sz="5300" b="1" dirty="0">
                <a:solidFill>
                  <a:srgbClr val="0070C0"/>
                </a:solidFill>
                <a:latin typeface="Arial" panose="020B0604020202020204" pitchFamily="34" charset="0"/>
                <a:cs typeface="Arial" panose="020B0604020202020204" pitchFamily="34" charset="0"/>
              </a:rPr>
              <a:t>Life </a:t>
            </a:r>
            <a:r>
              <a:rPr lang="en-US" sz="5300" b="1" dirty="0" smtClean="0">
                <a:solidFill>
                  <a:srgbClr val="0070C0"/>
                </a:solidFill>
                <a:latin typeface="Arial" panose="020B0604020202020204" pitchFamily="34" charset="0"/>
                <a:cs typeface="Arial" panose="020B0604020202020204" pitchFamily="34" charset="0"/>
              </a:rPr>
              <a:t>Insurance Capstone</a:t>
            </a:r>
            <a:endParaRPr lang="en-US" sz="5300" b="1" dirty="0">
              <a:solidFill>
                <a:srgbClr val="0070C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5A740E41-0F8D-4151-979A-4270FBA95E57}"/>
              </a:ext>
            </a:extLst>
          </p:cNvPr>
          <p:cNvSpPr txBox="1"/>
          <p:nvPr/>
        </p:nvSpPr>
        <p:spPr>
          <a:xfrm>
            <a:off x="689316" y="3429000"/>
            <a:ext cx="4881489" cy="1200329"/>
          </a:xfrm>
          <a:prstGeom prst="rect">
            <a:avLst/>
          </a:prstGeom>
          <a:noFill/>
        </p:spPr>
        <p:txBody>
          <a:bodyPr wrap="square" rtlCol="0">
            <a:spAutoFit/>
          </a:bodyPr>
          <a:lstStyle/>
          <a:p>
            <a:pPr marL="25400" indent="0" algn="just"/>
            <a:r>
              <a:rPr lang="en-IN" b="1" dirty="0" smtClean="0">
                <a:solidFill>
                  <a:srgbClr val="014D8E"/>
                </a:solidFill>
              </a:rPr>
              <a:t>Compiled by:</a:t>
            </a:r>
            <a:endParaRPr lang="en-IN" b="1" dirty="0">
              <a:solidFill>
                <a:srgbClr val="014D8E"/>
              </a:solidFill>
            </a:endParaRPr>
          </a:p>
          <a:p>
            <a:pPr marL="25400" algn="just"/>
            <a:r>
              <a:rPr lang="en-IN" b="1" dirty="0" smtClean="0">
                <a:solidFill>
                  <a:srgbClr val="014D8E"/>
                </a:solidFill>
              </a:rPr>
              <a:t>	Thakur Arun Singh</a:t>
            </a:r>
          </a:p>
          <a:p>
            <a:pPr marL="25400" algn="just"/>
            <a:r>
              <a:rPr lang="en-IN" b="1" dirty="0">
                <a:solidFill>
                  <a:srgbClr val="014D8E"/>
                </a:solidFill>
              </a:rPr>
              <a:t>	</a:t>
            </a:r>
            <a:r>
              <a:rPr lang="en-IN" b="1" dirty="0" smtClean="0">
                <a:solidFill>
                  <a:srgbClr val="014D8E"/>
                </a:solidFill>
              </a:rPr>
              <a:t>January 2022</a:t>
            </a:r>
            <a:endParaRPr lang="en-IN" b="1" dirty="0">
              <a:solidFill>
                <a:srgbClr val="014D8E"/>
              </a:solidFill>
            </a:endParaRPr>
          </a:p>
          <a:p>
            <a:endParaRPr lang="en-IN" dirty="0"/>
          </a:p>
        </p:txBody>
      </p:sp>
    </p:spTree>
    <p:extLst>
      <p:ext uri="{BB962C8B-B14F-4D97-AF65-F5344CB8AC3E}">
        <p14:creationId xmlns:p14="http://schemas.microsoft.com/office/powerpoint/2010/main" val="3252274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3408571" y="917294"/>
            <a:ext cx="6521040" cy="646331"/>
          </a:xfrm>
          <a:prstGeom prst="rect">
            <a:avLst/>
          </a:prstGeom>
        </p:spPr>
        <p:txBody>
          <a:bodyPr wrap="square" anchor="t">
            <a:spAutoFit/>
          </a:bodyPr>
          <a:lstStyle/>
          <a:p>
            <a:r>
              <a:rPr lang="en-US" sz="3600" b="1" dirty="0">
                <a:solidFill>
                  <a:srgbClr val="0070C0"/>
                </a:solidFill>
                <a:cs typeface="Arial" panose="020B0604020202020204" pitchFamily="34" charset="0"/>
              </a:rPr>
              <a:t>Exploratory D</a:t>
            </a:r>
            <a:r>
              <a:rPr lang="en-US" sz="3600" b="1" dirty="0" smtClean="0">
                <a:solidFill>
                  <a:srgbClr val="0070C0"/>
                </a:solidFill>
                <a:cs typeface="Arial" panose="020B0604020202020204" pitchFamily="34" charset="0"/>
              </a:rPr>
              <a:t>ata Analysis</a:t>
            </a:r>
            <a:endParaRPr lang="en-US" sz="3600" b="1" dirty="0">
              <a:solidFill>
                <a:srgbClr val="0070C0"/>
              </a:solidFill>
              <a:cs typeface="Arial" panose="020B0604020202020204" pitchFamily="34" charset="0"/>
            </a:endParaRPr>
          </a:p>
        </p:txBody>
      </p:sp>
      <p:sp>
        <p:nvSpPr>
          <p:cNvPr id="5" name="TextBox 4"/>
          <p:cNvSpPr txBox="1"/>
          <p:nvPr/>
        </p:nvSpPr>
        <p:spPr>
          <a:xfrm>
            <a:off x="731949" y="1563624"/>
            <a:ext cx="7884017" cy="307777"/>
          </a:xfrm>
          <a:prstGeom prst="rect">
            <a:avLst/>
          </a:prstGeom>
          <a:noFill/>
          <a:ln>
            <a:noFill/>
          </a:ln>
        </p:spPr>
        <p:txBody>
          <a:bodyPr wrap="square" rtlCol="0">
            <a:spAutoFit/>
          </a:bodyPr>
          <a:lstStyle/>
          <a:p>
            <a:r>
              <a:rPr lang="en-US" sz="1400" dirty="0"/>
              <a:t>Below box plots shows the relationship between </a:t>
            </a:r>
            <a:r>
              <a:rPr lang="en-US" sz="1400" dirty="0" err="1"/>
              <a:t>CustTenure</a:t>
            </a:r>
            <a:r>
              <a:rPr lang="en-US" sz="1400" dirty="0"/>
              <a:t> &amp; categorical variables</a:t>
            </a:r>
          </a:p>
        </p:txBody>
      </p:sp>
      <p:pic>
        <p:nvPicPr>
          <p:cNvPr id="8" name="Picture 7"/>
          <p:cNvPicPr/>
          <p:nvPr/>
        </p:nvPicPr>
        <p:blipFill>
          <a:blip r:embed="rId2"/>
          <a:stretch>
            <a:fillRect/>
          </a:stretch>
        </p:blipFill>
        <p:spPr>
          <a:xfrm>
            <a:off x="190030" y="1948719"/>
            <a:ext cx="6170448" cy="2025607"/>
          </a:xfrm>
          <a:prstGeom prst="rect">
            <a:avLst/>
          </a:prstGeom>
          <a:ln>
            <a:solidFill>
              <a:schemeClr val="tx1"/>
            </a:solidFill>
          </a:ln>
        </p:spPr>
      </p:pic>
      <p:pic>
        <p:nvPicPr>
          <p:cNvPr id="9" name="Picture 8"/>
          <p:cNvPicPr/>
          <p:nvPr/>
        </p:nvPicPr>
        <p:blipFill>
          <a:blip r:embed="rId3"/>
          <a:stretch>
            <a:fillRect/>
          </a:stretch>
        </p:blipFill>
        <p:spPr>
          <a:xfrm>
            <a:off x="152399" y="4110963"/>
            <a:ext cx="6209763" cy="2089607"/>
          </a:xfrm>
          <a:prstGeom prst="rect">
            <a:avLst/>
          </a:prstGeom>
          <a:ln>
            <a:solidFill>
              <a:schemeClr val="tx1"/>
            </a:solidFill>
          </a:ln>
        </p:spPr>
      </p:pic>
      <p:pic>
        <p:nvPicPr>
          <p:cNvPr id="10" name="Picture 9"/>
          <p:cNvPicPr/>
          <p:nvPr/>
        </p:nvPicPr>
        <p:blipFill rotWithShape="1">
          <a:blip r:embed="rId4"/>
          <a:srcRect r="50000"/>
          <a:stretch/>
        </p:blipFill>
        <p:spPr>
          <a:xfrm>
            <a:off x="6454462" y="1948719"/>
            <a:ext cx="2971800" cy="2025607"/>
          </a:xfrm>
          <a:prstGeom prst="rect">
            <a:avLst/>
          </a:prstGeom>
          <a:ln>
            <a:solidFill>
              <a:schemeClr val="tx1"/>
            </a:solidFill>
          </a:ln>
        </p:spPr>
      </p:pic>
      <p:pic>
        <p:nvPicPr>
          <p:cNvPr id="15" name="Picture 14"/>
          <p:cNvPicPr/>
          <p:nvPr/>
        </p:nvPicPr>
        <p:blipFill rotWithShape="1">
          <a:blip r:embed="rId4"/>
          <a:srcRect l="50000"/>
          <a:stretch/>
        </p:blipFill>
        <p:spPr>
          <a:xfrm>
            <a:off x="6454462" y="4110963"/>
            <a:ext cx="2971800" cy="2089607"/>
          </a:xfrm>
          <a:prstGeom prst="rect">
            <a:avLst/>
          </a:prstGeom>
          <a:ln>
            <a:solidFill>
              <a:schemeClr val="tx1"/>
            </a:solidFill>
          </a:ln>
        </p:spPr>
      </p:pic>
    </p:spTree>
    <p:extLst>
      <p:ext uri="{BB962C8B-B14F-4D97-AF65-F5344CB8AC3E}">
        <p14:creationId xmlns:p14="http://schemas.microsoft.com/office/powerpoint/2010/main" val="1249013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3408571" y="917294"/>
            <a:ext cx="6521040" cy="646331"/>
          </a:xfrm>
          <a:prstGeom prst="rect">
            <a:avLst/>
          </a:prstGeom>
        </p:spPr>
        <p:txBody>
          <a:bodyPr wrap="square" anchor="t">
            <a:spAutoFit/>
          </a:bodyPr>
          <a:lstStyle/>
          <a:p>
            <a:r>
              <a:rPr lang="en-US" sz="3600" b="1" dirty="0">
                <a:solidFill>
                  <a:srgbClr val="0070C0"/>
                </a:solidFill>
                <a:cs typeface="Arial" panose="020B0604020202020204" pitchFamily="34" charset="0"/>
              </a:rPr>
              <a:t>Exploratory </a:t>
            </a:r>
            <a:r>
              <a:rPr lang="en-US" sz="3600" b="1" dirty="0" smtClean="0">
                <a:solidFill>
                  <a:srgbClr val="0070C0"/>
                </a:solidFill>
                <a:cs typeface="Arial" panose="020B0604020202020204" pitchFamily="34" charset="0"/>
              </a:rPr>
              <a:t>Data Analysis</a:t>
            </a:r>
            <a:endParaRPr lang="en-US" sz="3600" b="1" dirty="0">
              <a:solidFill>
                <a:srgbClr val="0070C0"/>
              </a:solidFill>
              <a:cs typeface="Arial" panose="020B0604020202020204" pitchFamily="34" charset="0"/>
            </a:endParaRPr>
          </a:p>
        </p:txBody>
      </p:sp>
      <p:sp>
        <p:nvSpPr>
          <p:cNvPr id="5" name="TextBox 4"/>
          <p:cNvSpPr txBox="1"/>
          <p:nvPr/>
        </p:nvSpPr>
        <p:spPr>
          <a:xfrm>
            <a:off x="193181" y="1563625"/>
            <a:ext cx="4185635" cy="523220"/>
          </a:xfrm>
          <a:prstGeom prst="rect">
            <a:avLst/>
          </a:prstGeom>
          <a:noFill/>
          <a:ln>
            <a:noFill/>
          </a:ln>
        </p:spPr>
        <p:txBody>
          <a:bodyPr wrap="square" rtlCol="0">
            <a:spAutoFit/>
          </a:bodyPr>
          <a:lstStyle/>
          <a:p>
            <a:r>
              <a:rPr lang="en-US" sz="1400" dirty="0"/>
              <a:t>Below graphs shows the relationship between Customer tenure VS Sum Assured and age</a:t>
            </a:r>
          </a:p>
        </p:txBody>
      </p:sp>
      <p:pic>
        <p:nvPicPr>
          <p:cNvPr id="11" name="Picture 10"/>
          <p:cNvPicPr/>
          <p:nvPr/>
        </p:nvPicPr>
        <p:blipFill>
          <a:blip r:embed="rId2"/>
          <a:stretch>
            <a:fillRect/>
          </a:stretch>
        </p:blipFill>
        <p:spPr>
          <a:xfrm>
            <a:off x="180302" y="2086845"/>
            <a:ext cx="4185635" cy="2558931"/>
          </a:xfrm>
          <a:prstGeom prst="rect">
            <a:avLst/>
          </a:prstGeom>
          <a:ln>
            <a:solidFill>
              <a:schemeClr val="tx1"/>
            </a:solidFill>
          </a:ln>
        </p:spPr>
      </p:pic>
      <p:pic>
        <p:nvPicPr>
          <p:cNvPr id="12" name="Picture 11"/>
          <p:cNvPicPr/>
          <p:nvPr/>
        </p:nvPicPr>
        <p:blipFill>
          <a:blip r:embed="rId3"/>
          <a:stretch>
            <a:fillRect/>
          </a:stretch>
        </p:blipFill>
        <p:spPr>
          <a:xfrm>
            <a:off x="4775911" y="1871401"/>
            <a:ext cx="5548650" cy="2378627"/>
          </a:xfrm>
          <a:prstGeom prst="rect">
            <a:avLst/>
          </a:prstGeom>
          <a:ln>
            <a:solidFill>
              <a:schemeClr val="tx1"/>
            </a:solidFill>
          </a:ln>
        </p:spPr>
      </p:pic>
      <p:pic>
        <p:nvPicPr>
          <p:cNvPr id="13" name="Picture 12"/>
          <p:cNvPicPr/>
          <p:nvPr/>
        </p:nvPicPr>
        <p:blipFill>
          <a:blip r:embed="rId4"/>
          <a:stretch>
            <a:fillRect/>
          </a:stretch>
        </p:blipFill>
        <p:spPr>
          <a:xfrm>
            <a:off x="4775911" y="4430327"/>
            <a:ext cx="5548650" cy="2318197"/>
          </a:xfrm>
          <a:prstGeom prst="rect">
            <a:avLst/>
          </a:prstGeom>
          <a:ln>
            <a:solidFill>
              <a:schemeClr val="tx1"/>
            </a:solidFill>
          </a:ln>
        </p:spPr>
      </p:pic>
      <p:pic>
        <p:nvPicPr>
          <p:cNvPr id="14" name="Picture 13"/>
          <p:cNvPicPr/>
          <p:nvPr/>
        </p:nvPicPr>
        <p:blipFill>
          <a:blip r:embed="rId5"/>
          <a:stretch>
            <a:fillRect/>
          </a:stretch>
        </p:blipFill>
        <p:spPr>
          <a:xfrm>
            <a:off x="167424" y="4790941"/>
            <a:ext cx="4211393" cy="1957583"/>
          </a:xfrm>
          <a:prstGeom prst="rect">
            <a:avLst/>
          </a:prstGeom>
          <a:ln>
            <a:solidFill>
              <a:schemeClr val="tx1"/>
            </a:solidFill>
          </a:ln>
        </p:spPr>
      </p:pic>
      <p:sp>
        <p:nvSpPr>
          <p:cNvPr id="16" name="TextBox 15"/>
          <p:cNvSpPr txBox="1"/>
          <p:nvPr/>
        </p:nvSpPr>
        <p:spPr>
          <a:xfrm>
            <a:off x="4494734" y="1550746"/>
            <a:ext cx="6065948" cy="307777"/>
          </a:xfrm>
          <a:prstGeom prst="rect">
            <a:avLst/>
          </a:prstGeom>
          <a:noFill/>
          <a:ln>
            <a:noFill/>
          </a:ln>
        </p:spPr>
        <p:txBody>
          <a:bodyPr wrap="square" rtlCol="0">
            <a:spAutoFit/>
          </a:bodyPr>
          <a:lstStyle/>
          <a:p>
            <a:r>
              <a:rPr lang="en-US" sz="1400" dirty="0"/>
              <a:t>Below Box plots shows relationship between </a:t>
            </a:r>
            <a:r>
              <a:rPr lang="en-US" sz="1400" dirty="0" err="1"/>
              <a:t>AgentBonus</a:t>
            </a:r>
            <a:r>
              <a:rPr lang="en-US" sz="1400" dirty="0"/>
              <a:t> &amp; categorical variables</a:t>
            </a:r>
          </a:p>
        </p:txBody>
      </p:sp>
    </p:spTree>
    <p:extLst>
      <p:ext uri="{BB962C8B-B14F-4D97-AF65-F5344CB8AC3E}">
        <p14:creationId xmlns:p14="http://schemas.microsoft.com/office/powerpoint/2010/main" val="1231482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2422919" y="917294"/>
            <a:ext cx="6521040" cy="646331"/>
          </a:xfrm>
          <a:prstGeom prst="rect">
            <a:avLst/>
          </a:prstGeom>
        </p:spPr>
        <p:txBody>
          <a:bodyPr wrap="square" anchor="t">
            <a:spAutoFit/>
          </a:bodyPr>
          <a:lstStyle/>
          <a:p>
            <a:pPr algn="ctr"/>
            <a:r>
              <a:rPr lang="en-US" sz="3600" b="1" dirty="0">
                <a:solidFill>
                  <a:srgbClr val="0070C0"/>
                </a:solidFill>
                <a:cs typeface="Arial" panose="020B0604020202020204" pitchFamily="34" charset="0"/>
              </a:rPr>
              <a:t>Outlier T</a:t>
            </a:r>
            <a:r>
              <a:rPr lang="en-US" sz="3600" b="1" dirty="0" smtClean="0">
                <a:solidFill>
                  <a:srgbClr val="0070C0"/>
                </a:solidFill>
                <a:cs typeface="Arial" panose="020B0604020202020204" pitchFamily="34" charset="0"/>
              </a:rPr>
              <a:t>reatment </a:t>
            </a:r>
            <a:endParaRPr lang="en-US" sz="3600" b="1" dirty="0">
              <a:solidFill>
                <a:srgbClr val="0070C0"/>
              </a:solidFill>
              <a:cs typeface="Arial" panose="020B0604020202020204" pitchFamily="34" charset="0"/>
            </a:endParaRPr>
          </a:p>
        </p:txBody>
      </p:sp>
      <p:sp>
        <p:nvSpPr>
          <p:cNvPr id="5" name="TextBox 4"/>
          <p:cNvSpPr txBox="1"/>
          <p:nvPr/>
        </p:nvSpPr>
        <p:spPr>
          <a:xfrm>
            <a:off x="193180" y="1563625"/>
            <a:ext cx="5434887" cy="523220"/>
          </a:xfrm>
          <a:prstGeom prst="rect">
            <a:avLst/>
          </a:prstGeom>
          <a:noFill/>
          <a:ln>
            <a:noFill/>
          </a:ln>
        </p:spPr>
        <p:txBody>
          <a:bodyPr wrap="square" rtlCol="0">
            <a:spAutoFit/>
          </a:bodyPr>
          <a:lstStyle/>
          <a:p>
            <a:r>
              <a:rPr lang="en-US" sz="1400" dirty="0" smtClean="0"/>
              <a:t>First </a:t>
            </a:r>
            <a:r>
              <a:rPr lang="en-US" sz="1400" dirty="0"/>
              <a:t>we check for the outliers and </a:t>
            </a:r>
            <a:r>
              <a:rPr lang="en-US" sz="1400" dirty="0" smtClean="0"/>
              <a:t>below box </a:t>
            </a:r>
            <a:r>
              <a:rPr lang="en-US" sz="1400" dirty="0"/>
              <a:t>plots shows the </a:t>
            </a:r>
            <a:r>
              <a:rPr lang="en-US" sz="1400" dirty="0" smtClean="0"/>
              <a:t>outliers without treatment</a:t>
            </a:r>
            <a:endParaRPr lang="en-US" sz="1400" dirty="0"/>
          </a:p>
        </p:txBody>
      </p:sp>
      <p:sp>
        <p:nvSpPr>
          <p:cNvPr id="16" name="TextBox 15"/>
          <p:cNvSpPr txBox="1"/>
          <p:nvPr/>
        </p:nvSpPr>
        <p:spPr>
          <a:xfrm rot="10800000" flipV="1">
            <a:off x="5782612" y="1563625"/>
            <a:ext cx="5460644" cy="523220"/>
          </a:xfrm>
          <a:prstGeom prst="rect">
            <a:avLst/>
          </a:prstGeom>
          <a:noFill/>
          <a:ln>
            <a:noFill/>
          </a:ln>
        </p:spPr>
        <p:txBody>
          <a:bodyPr wrap="square" rtlCol="0">
            <a:spAutoFit/>
          </a:bodyPr>
          <a:lstStyle/>
          <a:p>
            <a:r>
              <a:rPr lang="en-US" sz="1400" dirty="0" smtClean="0"/>
              <a:t>Then we </a:t>
            </a:r>
            <a:r>
              <a:rPr lang="en-US" sz="1400" dirty="0"/>
              <a:t>check for the outliers and below box plots shows the outliers </a:t>
            </a:r>
            <a:r>
              <a:rPr lang="en-US" sz="1400" dirty="0" smtClean="0"/>
              <a:t>with </a:t>
            </a:r>
            <a:r>
              <a:rPr lang="en-US" sz="1400" dirty="0"/>
              <a:t>treatment</a:t>
            </a:r>
          </a:p>
        </p:txBody>
      </p:sp>
      <p:pic>
        <p:nvPicPr>
          <p:cNvPr id="9" name="Picture 8"/>
          <p:cNvPicPr/>
          <p:nvPr/>
        </p:nvPicPr>
        <p:blipFill>
          <a:blip r:embed="rId2"/>
          <a:stretch>
            <a:fillRect/>
          </a:stretch>
        </p:blipFill>
        <p:spPr>
          <a:xfrm>
            <a:off x="167423" y="2191708"/>
            <a:ext cx="5460644" cy="3951514"/>
          </a:xfrm>
          <a:prstGeom prst="rect">
            <a:avLst/>
          </a:prstGeom>
          <a:ln>
            <a:solidFill>
              <a:schemeClr val="tx1"/>
            </a:solidFill>
          </a:ln>
        </p:spPr>
      </p:pic>
      <p:pic>
        <p:nvPicPr>
          <p:cNvPr id="10" name="Picture 9"/>
          <p:cNvPicPr/>
          <p:nvPr/>
        </p:nvPicPr>
        <p:blipFill>
          <a:blip r:embed="rId3"/>
          <a:stretch>
            <a:fillRect/>
          </a:stretch>
        </p:blipFill>
        <p:spPr>
          <a:xfrm>
            <a:off x="5782612" y="2194567"/>
            <a:ext cx="5460644" cy="3951514"/>
          </a:xfrm>
          <a:prstGeom prst="rect">
            <a:avLst/>
          </a:prstGeom>
          <a:ln>
            <a:solidFill>
              <a:schemeClr val="tx1"/>
            </a:solidFill>
          </a:ln>
        </p:spPr>
      </p:pic>
    </p:spTree>
    <p:extLst>
      <p:ext uri="{BB962C8B-B14F-4D97-AF65-F5344CB8AC3E}">
        <p14:creationId xmlns:p14="http://schemas.microsoft.com/office/powerpoint/2010/main" val="106840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682580" y="917294"/>
            <a:ext cx="9852338" cy="646331"/>
          </a:xfrm>
          <a:prstGeom prst="rect">
            <a:avLst/>
          </a:prstGeom>
        </p:spPr>
        <p:txBody>
          <a:bodyPr wrap="square" anchor="t">
            <a:spAutoFit/>
          </a:bodyPr>
          <a:lstStyle/>
          <a:p>
            <a:pPr algn="ctr"/>
            <a:r>
              <a:rPr lang="en-US" sz="3600" b="1" dirty="0" smtClean="0">
                <a:solidFill>
                  <a:srgbClr val="0070C0"/>
                </a:solidFill>
                <a:cs typeface="Arial" panose="020B0604020202020204" pitchFamily="34" charset="0"/>
              </a:rPr>
              <a:t>Normality Test of </a:t>
            </a:r>
            <a:r>
              <a:rPr lang="en-US" sz="3600" b="1" dirty="0">
                <a:solidFill>
                  <a:srgbClr val="0070C0"/>
                </a:solidFill>
                <a:cs typeface="Arial" panose="020B0604020202020204" pitchFamily="34" charset="0"/>
              </a:rPr>
              <a:t>the </a:t>
            </a:r>
            <a:r>
              <a:rPr lang="en-US" sz="3600" b="1" dirty="0" smtClean="0">
                <a:solidFill>
                  <a:srgbClr val="0070C0"/>
                </a:solidFill>
                <a:cs typeface="Arial" panose="020B0604020202020204" pitchFamily="34" charset="0"/>
              </a:rPr>
              <a:t>Continues Variables</a:t>
            </a:r>
            <a:endParaRPr lang="en-US" sz="3600" b="1" dirty="0">
              <a:solidFill>
                <a:srgbClr val="0070C0"/>
              </a:solidFill>
              <a:cs typeface="Arial" panose="020B0604020202020204" pitchFamily="34" charset="0"/>
            </a:endParaRPr>
          </a:p>
        </p:txBody>
      </p:sp>
      <p:sp>
        <p:nvSpPr>
          <p:cNvPr id="5" name="TextBox 4"/>
          <p:cNvSpPr txBox="1"/>
          <p:nvPr/>
        </p:nvSpPr>
        <p:spPr>
          <a:xfrm>
            <a:off x="193179" y="1563625"/>
            <a:ext cx="9144003" cy="1384995"/>
          </a:xfrm>
          <a:prstGeom prst="rect">
            <a:avLst/>
          </a:prstGeom>
          <a:noFill/>
          <a:ln>
            <a:noFill/>
          </a:ln>
        </p:spPr>
        <p:txBody>
          <a:bodyPr wrap="square" rtlCol="0">
            <a:spAutoFit/>
          </a:bodyPr>
          <a:lstStyle/>
          <a:p>
            <a:r>
              <a:rPr lang="en-US" sz="1400" dirty="0"/>
              <a:t>To check whether the data is unbalanced, we checked using Shapiro-</a:t>
            </a:r>
            <a:r>
              <a:rPr lang="en-US" sz="1400" dirty="0" err="1"/>
              <a:t>wilk</a:t>
            </a:r>
            <a:r>
              <a:rPr lang="en-US" sz="1400" dirty="0"/>
              <a:t> to test the normality of the continues </a:t>
            </a:r>
            <a:r>
              <a:rPr lang="en-US" sz="1400" dirty="0" smtClean="0"/>
              <a:t>variables.</a:t>
            </a:r>
          </a:p>
          <a:p>
            <a:endParaRPr lang="en-US" sz="1400" dirty="0" smtClean="0"/>
          </a:p>
          <a:p>
            <a:r>
              <a:rPr lang="en-US" sz="1400" dirty="0"/>
              <a:t>The Shapiro-</a:t>
            </a:r>
            <a:r>
              <a:rPr lang="en-US" sz="1400" dirty="0" err="1"/>
              <a:t>Wilk</a:t>
            </a:r>
            <a:r>
              <a:rPr lang="en-US" sz="1400" dirty="0"/>
              <a:t> test for normality is available when using the Distribution platform to examine a continuous variable. The null hypothesis for this test is that the data are normally </a:t>
            </a:r>
            <a:r>
              <a:rPr lang="en-US" sz="1400" dirty="0" smtClean="0"/>
              <a:t>distributed. </a:t>
            </a:r>
            <a:r>
              <a:rPr lang="en-US" sz="1400" dirty="0"/>
              <a:t>If the p-value is greater than 0.05, then the null hypothesis is not </a:t>
            </a:r>
            <a:r>
              <a:rPr lang="en-US" sz="1400" dirty="0" smtClean="0"/>
              <a:t>rejected.</a:t>
            </a:r>
            <a:endParaRPr lang="en-US" sz="1400" dirty="0"/>
          </a:p>
          <a:p>
            <a:pPr fontAlgn="base"/>
            <a:r>
              <a:rPr lang="en-US" sz="1400" dirty="0"/>
              <a:t>H0- Data is normal H1 - Data is not normal </a:t>
            </a:r>
          </a:p>
        </p:txBody>
      </p:sp>
      <p:pic>
        <p:nvPicPr>
          <p:cNvPr id="7" name="Picture 6"/>
          <p:cNvPicPr/>
          <p:nvPr/>
        </p:nvPicPr>
        <p:blipFill>
          <a:blip r:embed="rId2"/>
          <a:stretch>
            <a:fillRect/>
          </a:stretch>
        </p:blipFill>
        <p:spPr>
          <a:xfrm>
            <a:off x="315667" y="3035798"/>
            <a:ext cx="3524250" cy="2228850"/>
          </a:xfrm>
          <a:prstGeom prst="rect">
            <a:avLst/>
          </a:prstGeom>
          <a:ln>
            <a:solidFill>
              <a:schemeClr val="tx1"/>
            </a:solidFill>
          </a:ln>
        </p:spPr>
      </p:pic>
      <p:pic>
        <p:nvPicPr>
          <p:cNvPr id="8" name="Picture 7"/>
          <p:cNvPicPr/>
          <p:nvPr/>
        </p:nvPicPr>
        <p:blipFill rotWithShape="1">
          <a:blip r:embed="rId3"/>
          <a:srcRect t="26598" r="29497"/>
          <a:stretch/>
        </p:blipFill>
        <p:spPr>
          <a:xfrm>
            <a:off x="4161889" y="2992398"/>
            <a:ext cx="3505536" cy="2272249"/>
          </a:xfrm>
          <a:prstGeom prst="rect">
            <a:avLst/>
          </a:prstGeom>
          <a:ln>
            <a:solidFill>
              <a:schemeClr val="tx1"/>
            </a:solidFill>
          </a:ln>
        </p:spPr>
      </p:pic>
      <p:sp>
        <p:nvSpPr>
          <p:cNvPr id="11" name="TextBox 10"/>
          <p:cNvSpPr txBox="1"/>
          <p:nvPr/>
        </p:nvSpPr>
        <p:spPr>
          <a:xfrm>
            <a:off x="332700" y="5412267"/>
            <a:ext cx="9144003" cy="523220"/>
          </a:xfrm>
          <a:prstGeom prst="rect">
            <a:avLst/>
          </a:prstGeom>
          <a:noFill/>
          <a:ln>
            <a:noFill/>
          </a:ln>
        </p:spPr>
        <p:txBody>
          <a:bodyPr wrap="square" rtlCol="0">
            <a:spAutoFit/>
          </a:bodyPr>
          <a:lstStyle/>
          <a:p>
            <a:pPr fontAlgn="base"/>
            <a:r>
              <a:rPr lang="en-US" sz="1400" dirty="0"/>
              <a:t>The dependent variable was tried to convert into a normal distribution, however the results were still unsuccessful. It will be assumed Normal for further ANNOVA test</a:t>
            </a:r>
          </a:p>
        </p:txBody>
      </p:sp>
    </p:spTree>
    <p:extLst>
      <p:ext uri="{BB962C8B-B14F-4D97-AF65-F5344CB8AC3E}">
        <p14:creationId xmlns:p14="http://schemas.microsoft.com/office/powerpoint/2010/main" val="2742864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2000248" y="1015190"/>
            <a:ext cx="6521040" cy="646331"/>
          </a:xfrm>
          <a:prstGeom prst="rect">
            <a:avLst/>
          </a:prstGeom>
        </p:spPr>
        <p:txBody>
          <a:bodyPr wrap="square" anchor="t">
            <a:spAutoFit/>
          </a:bodyPr>
          <a:lstStyle/>
          <a:p>
            <a:pPr algn="ctr"/>
            <a:r>
              <a:rPr lang="en-US" sz="3600" b="1" dirty="0" smtClean="0">
                <a:solidFill>
                  <a:srgbClr val="0070C0"/>
                </a:solidFill>
                <a:cs typeface="Arial" panose="020B0604020202020204" pitchFamily="34" charset="0"/>
              </a:rPr>
              <a:t>ANNOVA</a:t>
            </a:r>
            <a:endParaRPr lang="en-US" sz="3600" b="1" dirty="0">
              <a:solidFill>
                <a:srgbClr val="0070C0"/>
              </a:solidFill>
              <a:cs typeface="Arial" panose="020B0604020202020204" pitchFamily="34" charset="0"/>
            </a:endParaRPr>
          </a:p>
        </p:txBody>
      </p:sp>
      <p:sp>
        <p:nvSpPr>
          <p:cNvPr id="5" name="TextBox 4"/>
          <p:cNvSpPr txBox="1"/>
          <p:nvPr/>
        </p:nvSpPr>
        <p:spPr>
          <a:xfrm>
            <a:off x="86475" y="2366889"/>
            <a:ext cx="5434887" cy="523220"/>
          </a:xfrm>
          <a:prstGeom prst="rect">
            <a:avLst/>
          </a:prstGeom>
          <a:noFill/>
          <a:ln>
            <a:noFill/>
          </a:ln>
        </p:spPr>
        <p:txBody>
          <a:bodyPr wrap="square" rtlCol="0">
            <a:spAutoFit/>
          </a:bodyPr>
          <a:lstStyle/>
          <a:p>
            <a:pPr marL="285750" indent="-285750">
              <a:buFont typeface="Arial" pitchFamily="34" charset="0"/>
              <a:buChar char="•"/>
            </a:pPr>
            <a:r>
              <a:rPr lang="en-US" sz="1400" dirty="0"/>
              <a:t>Standard Errors assume that the covariance matrix of the errors is correctly specified</a:t>
            </a:r>
          </a:p>
        </p:txBody>
      </p:sp>
      <p:sp>
        <p:nvSpPr>
          <p:cNvPr id="16" name="TextBox 15"/>
          <p:cNvSpPr txBox="1"/>
          <p:nvPr/>
        </p:nvSpPr>
        <p:spPr>
          <a:xfrm rot="10800000" flipV="1">
            <a:off x="5521362" y="1797907"/>
            <a:ext cx="5460644" cy="1169551"/>
          </a:xfrm>
          <a:prstGeom prst="rect">
            <a:avLst/>
          </a:prstGeom>
          <a:noFill/>
          <a:ln>
            <a:noFill/>
          </a:ln>
        </p:spPr>
        <p:txBody>
          <a:bodyPr wrap="square" rtlCol="0">
            <a:spAutoFit/>
          </a:bodyPr>
          <a:lstStyle/>
          <a:p>
            <a:pPr marL="285750" indent="-285750" fontAlgn="base">
              <a:buFont typeface="Arial" pitchFamily="34" charset="0"/>
              <a:buChar char="•"/>
            </a:pPr>
            <a:r>
              <a:rPr lang="en-US" sz="1400" dirty="0"/>
              <a:t>S</a:t>
            </a:r>
            <a:r>
              <a:rPr lang="en-US" sz="1400" dirty="0" smtClean="0"/>
              <a:t>tandard </a:t>
            </a:r>
            <a:r>
              <a:rPr lang="en-US" sz="1400" dirty="0"/>
              <a:t>Errors assume that the covariance matrix of the errors is correctly specified.</a:t>
            </a:r>
          </a:p>
          <a:p>
            <a:pPr marL="285750" indent="-285750" fontAlgn="base">
              <a:buFont typeface="Arial" pitchFamily="34" charset="0"/>
              <a:buChar char="•"/>
            </a:pPr>
            <a:r>
              <a:rPr lang="en-US" sz="1400" dirty="0" smtClean="0"/>
              <a:t>The </a:t>
            </a:r>
            <a:r>
              <a:rPr lang="en-US" sz="1400" dirty="0"/>
              <a:t>condition number is large, 4.07e+06. This might indicate that there are</a:t>
            </a:r>
          </a:p>
          <a:p>
            <a:pPr fontAlgn="base"/>
            <a:r>
              <a:rPr lang="en-US" sz="1400" dirty="0"/>
              <a:t>Strong </a:t>
            </a:r>
            <a:r>
              <a:rPr lang="en-US" sz="1400" dirty="0" err="1"/>
              <a:t>multicollinearity</a:t>
            </a:r>
            <a:r>
              <a:rPr lang="en-US" sz="1400" dirty="0"/>
              <a:t> or other numerical problems.</a:t>
            </a:r>
          </a:p>
        </p:txBody>
      </p:sp>
      <p:pic>
        <p:nvPicPr>
          <p:cNvPr id="7" name="Picture 6"/>
          <p:cNvPicPr/>
          <p:nvPr/>
        </p:nvPicPr>
        <p:blipFill>
          <a:blip r:embed="rId2"/>
          <a:stretch>
            <a:fillRect/>
          </a:stretch>
        </p:blipFill>
        <p:spPr>
          <a:xfrm>
            <a:off x="193179" y="3086904"/>
            <a:ext cx="5067589" cy="2874509"/>
          </a:xfrm>
          <a:prstGeom prst="rect">
            <a:avLst/>
          </a:prstGeom>
          <a:ln>
            <a:solidFill>
              <a:schemeClr val="tx1"/>
            </a:solidFill>
          </a:ln>
        </p:spPr>
      </p:pic>
      <p:pic>
        <p:nvPicPr>
          <p:cNvPr id="8" name="Picture 7"/>
          <p:cNvPicPr/>
          <p:nvPr/>
        </p:nvPicPr>
        <p:blipFill>
          <a:blip r:embed="rId3"/>
          <a:stretch>
            <a:fillRect/>
          </a:stretch>
        </p:blipFill>
        <p:spPr>
          <a:xfrm>
            <a:off x="5617023" y="3086903"/>
            <a:ext cx="4894189" cy="2874510"/>
          </a:xfrm>
          <a:prstGeom prst="rect">
            <a:avLst/>
          </a:prstGeom>
          <a:ln>
            <a:solidFill>
              <a:schemeClr val="tx1"/>
            </a:solidFill>
          </a:ln>
        </p:spPr>
      </p:pic>
    </p:spTree>
    <p:extLst>
      <p:ext uri="{BB962C8B-B14F-4D97-AF65-F5344CB8AC3E}">
        <p14:creationId xmlns:p14="http://schemas.microsoft.com/office/powerpoint/2010/main" val="645877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3408571" y="917294"/>
            <a:ext cx="3835377" cy="646331"/>
          </a:xfrm>
          <a:prstGeom prst="rect">
            <a:avLst/>
          </a:prstGeom>
        </p:spPr>
        <p:txBody>
          <a:bodyPr wrap="square" anchor="t">
            <a:spAutoFit/>
          </a:bodyPr>
          <a:lstStyle/>
          <a:p>
            <a:pPr algn="ctr"/>
            <a:r>
              <a:rPr lang="en-US" sz="3600" b="1" dirty="0">
                <a:solidFill>
                  <a:srgbClr val="0070C0"/>
                </a:solidFill>
                <a:cs typeface="Arial" panose="020B0604020202020204" pitchFamily="34" charset="0"/>
              </a:rPr>
              <a:t> </a:t>
            </a:r>
            <a:r>
              <a:rPr lang="en-US" sz="3600" b="1" dirty="0" smtClean="0">
                <a:solidFill>
                  <a:srgbClr val="0070C0"/>
                </a:solidFill>
                <a:cs typeface="Arial" panose="020B0604020202020204" pitchFamily="34" charset="0"/>
              </a:rPr>
              <a:t>Clustering</a:t>
            </a:r>
            <a:endParaRPr lang="en-US" sz="3600" b="1" dirty="0">
              <a:solidFill>
                <a:srgbClr val="0070C0"/>
              </a:solidFill>
              <a:cs typeface="Arial" panose="020B0604020202020204" pitchFamily="34" charset="0"/>
            </a:endParaRPr>
          </a:p>
        </p:txBody>
      </p:sp>
      <p:sp>
        <p:nvSpPr>
          <p:cNvPr id="2" name="Rectangle 1"/>
          <p:cNvSpPr/>
          <p:nvPr/>
        </p:nvSpPr>
        <p:spPr>
          <a:xfrm>
            <a:off x="190005" y="1534512"/>
            <a:ext cx="10010899" cy="738664"/>
          </a:xfrm>
          <a:prstGeom prst="rect">
            <a:avLst/>
          </a:prstGeom>
        </p:spPr>
        <p:txBody>
          <a:bodyPr wrap="square">
            <a:spAutoFit/>
          </a:bodyPr>
          <a:lstStyle/>
          <a:p>
            <a:r>
              <a:rPr lang="en-US" sz="1400" dirty="0"/>
              <a:t>We will consider 3 ultimate clusters as that is giving us very fewer negative silhouette widths than 4 clusters</a:t>
            </a:r>
          </a:p>
          <a:p>
            <a:r>
              <a:rPr lang="en-US" sz="1400" dirty="0"/>
              <a:t>Note: Positive silhouette width suggests that the observation belong to the correct cluster, negative would be opposite.</a:t>
            </a:r>
          </a:p>
          <a:p>
            <a:r>
              <a:rPr lang="en-US" sz="1400" dirty="0"/>
              <a:t>Below graphs shows the findings with variables VS Clusters</a:t>
            </a:r>
          </a:p>
        </p:txBody>
      </p:sp>
      <p:pic>
        <p:nvPicPr>
          <p:cNvPr id="15" name="Picture 14"/>
          <p:cNvPicPr/>
          <p:nvPr/>
        </p:nvPicPr>
        <p:blipFill>
          <a:blip r:embed="rId2"/>
          <a:stretch>
            <a:fillRect/>
          </a:stretch>
        </p:blipFill>
        <p:spPr>
          <a:xfrm>
            <a:off x="193177" y="2446769"/>
            <a:ext cx="2829835" cy="2825874"/>
          </a:xfrm>
          <a:prstGeom prst="rect">
            <a:avLst/>
          </a:prstGeom>
          <a:ln>
            <a:solidFill>
              <a:schemeClr val="tx1"/>
            </a:solidFill>
          </a:ln>
        </p:spPr>
      </p:pic>
      <p:pic>
        <p:nvPicPr>
          <p:cNvPr id="16" name="Picture 15"/>
          <p:cNvPicPr/>
          <p:nvPr/>
        </p:nvPicPr>
        <p:blipFill>
          <a:blip r:embed="rId3"/>
          <a:stretch>
            <a:fillRect/>
          </a:stretch>
        </p:blipFill>
        <p:spPr>
          <a:xfrm>
            <a:off x="3023012" y="2391927"/>
            <a:ext cx="2799051" cy="2880715"/>
          </a:xfrm>
          <a:prstGeom prst="rect">
            <a:avLst/>
          </a:prstGeom>
        </p:spPr>
      </p:pic>
      <p:pic>
        <p:nvPicPr>
          <p:cNvPr id="17" name="Picture 16"/>
          <p:cNvPicPr/>
          <p:nvPr/>
        </p:nvPicPr>
        <p:blipFill>
          <a:blip r:embed="rId4"/>
          <a:stretch>
            <a:fillRect/>
          </a:stretch>
        </p:blipFill>
        <p:spPr>
          <a:xfrm>
            <a:off x="5816126" y="2391928"/>
            <a:ext cx="2671594" cy="2825874"/>
          </a:xfrm>
          <a:prstGeom prst="rect">
            <a:avLst/>
          </a:prstGeom>
        </p:spPr>
      </p:pic>
      <p:pic>
        <p:nvPicPr>
          <p:cNvPr id="24" name="Picture 23"/>
          <p:cNvPicPr/>
          <p:nvPr/>
        </p:nvPicPr>
        <p:blipFill>
          <a:blip r:embed="rId3"/>
          <a:stretch>
            <a:fillRect/>
          </a:stretch>
        </p:blipFill>
        <p:spPr>
          <a:xfrm>
            <a:off x="3113467" y="2446769"/>
            <a:ext cx="2618139" cy="2825874"/>
          </a:xfrm>
          <a:prstGeom prst="rect">
            <a:avLst/>
          </a:prstGeom>
          <a:ln>
            <a:solidFill>
              <a:schemeClr val="tx1"/>
            </a:solidFill>
          </a:ln>
        </p:spPr>
      </p:pic>
      <p:pic>
        <p:nvPicPr>
          <p:cNvPr id="25" name="Picture 24"/>
          <p:cNvPicPr/>
          <p:nvPr/>
        </p:nvPicPr>
        <p:blipFill>
          <a:blip r:embed="rId4"/>
          <a:stretch>
            <a:fillRect/>
          </a:stretch>
        </p:blipFill>
        <p:spPr>
          <a:xfrm>
            <a:off x="5810189" y="2446769"/>
            <a:ext cx="2671594" cy="2825874"/>
          </a:xfrm>
          <a:prstGeom prst="rect">
            <a:avLst/>
          </a:prstGeom>
          <a:ln>
            <a:solidFill>
              <a:schemeClr val="tx1"/>
            </a:solidFill>
          </a:ln>
        </p:spPr>
      </p:pic>
      <p:pic>
        <p:nvPicPr>
          <p:cNvPr id="26" name="Picture 25"/>
          <p:cNvPicPr/>
          <p:nvPr/>
        </p:nvPicPr>
        <p:blipFill>
          <a:blip r:embed="rId5"/>
          <a:stretch>
            <a:fillRect/>
          </a:stretch>
        </p:blipFill>
        <p:spPr>
          <a:xfrm>
            <a:off x="8582723" y="2446769"/>
            <a:ext cx="2413828" cy="2825873"/>
          </a:xfrm>
          <a:prstGeom prst="rect">
            <a:avLst/>
          </a:prstGeom>
          <a:ln>
            <a:solidFill>
              <a:schemeClr val="tx1"/>
            </a:solidFill>
          </a:ln>
        </p:spPr>
      </p:pic>
    </p:spTree>
    <p:extLst>
      <p:ext uri="{BB962C8B-B14F-4D97-AF65-F5344CB8AC3E}">
        <p14:creationId xmlns:p14="http://schemas.microsoft.com/office/powerpoint/2010/main" val="2978875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3408571" y="917294"/>
            <a:ext cx="3835377" cy="646331"/>
          </a:xfrm>
          <a:prstGeom prst="rect">
            <a:avLst/>
          </a:prstGeom>
        </p:spPr>
        <p:txBody>
          <a:bodyPr wrap="square" anchor="t">
            <a:spAutoFit/>
          </a:bodyPr>
          <a:lstStyle/>
          <a:p>
            <a:pPr algn="ctr"/>
            <a:r>
              <a:rPr lang="en-US" sz="3600" b="1" dirty="0">
                <a:solidFill>
                  <a:srgbClr val="0070C0"/>
                </a:solidFill>
                <a:cs typeface="Arial" panose="020B0604020202020204" pitchFamily="34" charset="0"/>
              </a:rPr>
              <a:t> </a:t>
            </a:r>
            <a:r>
              <a:rPr lang="en-US" sz="3600" b="1" dirty="0" smtClean="0">
                <a:solidFill>
                  <a:srgbClr val="0070C0"/>
                </a:solidFill>
                <a:cs typeface="Arial" panose="020B0604020202020204" pitchFamily="34" charset="0"/>
              </a:rPr>
              <a:t>Clustering</a:t>
            </a:r>
            <a:endParaRPr lang="en-US" sz="3600" b="1" dirty="0">
              <a:solidFill>
                <a:srgbClr val="0070C0"/>
              </a:solidFill>
              <a:cs typeface="Arial" panose="020B0604020202020204" pitchFamily="34" charset="0"/>
            </a:endParaRPr>
          </a:p>
        </p:txBody>
      </p:sp>
      <p:sp>
        <p:nvSpPr>
          <p:cNvPr id="2" name="Rectangle 1"/>
          <p:cNvSpPr/>
          <p:nvPr/>
        </p:nvSpPr>
        <p:spPr>
          <a:xfrm>
            <a:off x="190005" y="1534512"/>
            <a:ext cx="10010899" cy="738664"/>
          </a:xfrm>
          <a:prstGeom prst="rect">
            <a:avLst/>
          </a:prstGeom>
        </p:spPr>
        <p:txBody>
          <a:bodyPr wrap="square">
            <a:spAutoFit/>
          </a:bodyPr>
          <a:lstStyle/>
          <a:p>
            <a:r>
              <a:rPr lang="en-US" sz="1400" dirty="0"/>
              <a:t>We will consider 3 ultimate clusters as that is giving us very fewer negative silhouette widths than 4 clusters</a:t>
            </a:r>
          </a:p>
          <a:p>
            <a:r>
              <a:rPr lang="en-US" sz="1400" dirty="0"/>
              <a:t>Note: Positive silhouette width suggests that the observation belong to the correct cluster, negative would be opposite.</a:t>
            </a:r>
          </a:p>
          <a:p>
            <a:r>
              <a:rPr lang="en-US" sz="1400" dirty="0"/>
              <a:t>Below graphs shows the findings with variables VS Clusters</a:t>
            </a:r>
          </a:p>
        </p:txBody>
      </p:sp>
      <p:pic>
        <p:nvPicPr>
          <p:cNvPr id="19" name="Picture 18"/>
          <p:cNvPicPr/>
          <p:nvPr/>
        </p:nvPicPr>
        <p:blipFill>
          <a:blip r:embed="rId2"/>
          <a:stretch>
            <a:fillRect/>
          </a:stretch>
        </p:blipFill>
        <p:spPr>
          <a:xfrm>
            <a:off x="285008" y="2372338"/>
            <a:ext cx="2286000" cy="2011680"/>
          </a:xfrm>
          <a:prstGeom prst="rect">
            <a:avLst/>
          </a:prstGeom>
          <a:ln>
            <a:solidFill>
              <a:schemeClr val="tx1"/>
            </a:solidFill>
          </a:ln>
        </p:spPr>
      </p:pic>
      <p:pic>
        <p:nvPicPr>
          <p:cNvPr id="20" name="Picture 19"/>
          <p:cNvPicPr/>
          <p:nvPr/>
        </p:nvPicPr>
        <p:blipFill>
          <a:blip r:embed="rId3"/>
          <a:stretch>
            <a:fillRect/>
          </a:stretch>
        </p:blipFill>
        <p:spPr>
          <a:xfrm>
            <a:off x="4228316" y="2352490"/>
            <a:ext cx="2286000" cy="2011680"/>
          </a:xfrm>
          <a:prstGeom prst="rect">
            <a:avLst/>
          </a:prstGeom>
          <a:ln>
            <a:solidFill>
              <a:schemeClr val="tx1"/>
            </a:solidFill>
          </a:ln>
        </p:spPr>
      </p:pic>
      <p:pic>
        <p:nvPicPr>
          <p:cNvPr id="21" name="Picture 20"/>
          <p:cNvPicPr/>
          <p:nvPr/>
        </p:nvPicPr>
        <p:blipFill>
          <a:blip r:embed="rId4"/>
          <a:stretch>
            <a:fillRect/>
          </a:stretch>
        </p:blipFill>
        <p:spPr>
          <a:xfrm>
            <a:off x="6378449" y="4423069"/>
            <a:ext cx="2286000" cy="2011680"/>
          </a:xfrm>
          <a:prstGeom prst="rect">
            <a:avLst/>
          </a:prstGeom>
          <a:ln>
            <a:solidFill>
              <a:schemeClr val="tx1"/>
            </a:solidFill>
          </a:ln>
        </p:spPr>
      </p:pic>
      <p:pic>
        <p:nvPicPr>
          <p:cNvPr id="22" name="Picture 21"/>
          <p:cNvPicPr/>
          <p:nvPr/>
        </p:nvPicPr>
        <p:blipFill>
          <a:blip r:embed="rId5"/>
          <a:stretch>
            <a:fillRect/>
          </a:stretch>
        </p:blipFill>
        <p:spPr>
          <a:xfrm>
            <a:off x="2223105" y="4446819"/>
            <a:ext cx="2286000" cy="2011680"/>
          </a:xfrm>
          <a:prstGeom prst="rect">
            <a:avLst/>
          </a:prstGeom>
          <a:ln>
            <a:solidFill>
              <a:schemeClr val="tx1"/>
            </a:solidFill>
          </a:ln>
        </p:spPr>
      </p:pic>
      <p:pic>
        <p:nvPicPr>
          <p:cNvPr id="23" name="Picture 22"/>
          <p:cNvPicPr/>
          <p:nvPr/>
        </p:nvPicPr>
        <p:blipFill>
          <a:blip r:embed="rId6"/>
          <a:stretch>
            <a:fillRect/>
          </a:stretch>
        </p:blipFill>
        <p:spPr>
          <a:xfrm>
            <a:off x="8402758" y="2352490"/>
            <a:ext cx="2286000" cy="2011680"/>
          </a:xfrm>
          <a:prstGeom prst="rect">
            <a:avLst/>
          </a:prstGeom>
          <a:ln>
            <a:solidFill>
              <a:schemeClr val="tx1"/>
            </a:solidFill>
          </a:ln>
        </p:spPr>
      </p:pic>
    </p:spTree>
    <p:extLst>
      <p:ext uri="{BB962C8B-B14F-4D97-AF65-F5344CB8AC3E}">
        <p14:creationId xmlns:p14="http://schemas.microsoft.com/office/powerpoint/2010/main" val="426807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1603170" y="917294"/>
            <a:ext cx="7315200" cy="646331"/>
          </a:xfrm>
          <a:prstGeom prst="rect">
            <a:avLst/>
          </a:prstGeom>
        </p:spPr>
        <p:txBody>
          <a:bodyPr wrap="square" anchor="t">
            <a:spAutoFit/>
          </a:bodyPr>
          <a:lstStyle/>
          <a:p>
            <a:pPr algn="ctr"/>
            <a:r>
              <a:rPr lang="en-US" sz="3600" b="1" dirty="0">
                <a:solidFill>
                  <a:srgbClr val="0070C0"/>
                </a:solidFill>
                <a:cs typeface="Arial" panose="020B0604020202020204" pitchFamily="34" charset="0"/>
              </a:rPr>
              <a:t> Model </a:t>
            </a:r>
            <a:r>
              <a:rPr lang="en-US" sz="3600" b="1" dirty="0" smtClean="0">
                <a:solidFill>
                  <a:srgbClr val="0070C0"/>
                </a:solidFill>
                <a:cs typeface="Arial" panose="020B0604020202020204" pitchFamily="34" charset="0"/>
              </a:rPr>
              <a:t>Building </a:t>
            </a:r>
            <a:r>
              <a:rPr lang="en-US" sz="3600" b="1" dirty="0">
                <a:solidFill>
                  <a:srgbClr val="0070C0"/>
                </a:solidFill>
                <a:cs typeface="Arial" panose="020B0604020202020204" pitchFamily="34" charset="0"/>
              </a:rPr>
              <a:t>and </a:t>
            </a:r>
            <a:r>
              <a:rPr lang="en-US" sz="3600" b="1" dirty="0" smtClean="0">
                <a:solidFill>
                  <a:srgbClr val="0070C0"/>
                </a:solidFill>
                <a:cs typeface="Arial" panose="020B0604020202020204" pitchFamily="34" charset="0"/>
              </a:rPr>
              <a:t>Interpretation</a:t>
            </a:r>
            <a:endParaRPr lang="en-US" sz="3600" b="1" dirty="0">
              <a:solidFill>
                <a:srgbClr val="0070C0"/>
              </a:solidFill>
              <a:cs typeface="Arial" panose="020B0604020202020204" pitchFamily="34" charset="0"/>
            </a:endParaRPr>
          </a:p>
        </p:txBody>
      </p:sp>
      <p:sp>
        <p:nvSpPr>
          <p:cNvPr id="2" name="Rectangle 1"/>
          <p:cNvSpPr/>
          <p:nvPr/>
        </p:nvSpPr>
        <p:spPr>
          <a:xfrm>
            <a:off x="190005" y="1534512"/>
            <a:ext cx="10390909" cy="2893100"/>
          </a:xfrm>
          <a:prstGeom prst="rect">
            <a:avLst/>
          </a:prstGeom>
        </p:spPr>
        <p:txBody>
          <a:bodyPr wrap="square">
            <a:spAutoFit/>
          </a:bodyPr>
          <a:lstStyle/>
          <a:p>
            <a:r>
              <a:rPr lang="en-US" sz="1400" b="1" dirty="0"/>
              <a:t>Project </a:t>
            </a:r>
            <a:r>
              <a:rPr lang="en-US" sz="1400" b="1" dirty="0" smtClean="0"/>
              <a:t>Approach</a:t>
            </a:r>
            <a:endParaRPr lang="en-US" sz="1400" dirty="0"/>
          </a:p>
          <a:p>
            <a:pPr marL="285750" indent="-285750">
              <a:buFont typeface="Arial" pitchFamily="34" charset="0"/>
              <a:buChar char="•"/>
            </a:pPr>
            <a:r>
              <a:rPr lang="en-US" sz="1400" dirty="0" smtClean="0"/>
              <a:t>We </a:t>
            </a:r>
            <a:r>
              <a:rPr lang="en-US" sz="1400" dirty="0"/>
              <a:t>have created multiple models and applied them on different sets of data as required. All the different models which were created were then evaluated using the AUC / F1 score at the end for the testing data set. </a:t>
            </a:r>
            <a:endParaRPr lang="en-US" sz="1400" dirty="0" smtClean="0"/>
          </a:p>
          <a:p>
            <a:pPr marL="285750" indent="-285750">
              <a:buFont typeface="Arial" pitchFamily="34" charset="0"/>
              <a:buChar char="•"/>
            </a:pPr>
            <a:r>
              <a:rPr lang="en-US" sz="1400" dirty="0" smtClean="0"/>
              <a:t>Based </a:t>
            </a:r>
            <a:r>
              <a:rPr lang="en-US" sz="1400" dirty="0"/>
              <a:t>on this an optimal model was chosen. Eventually we also found the feature importance for the most optimal model</a:t>
            </a:r>
            <a:r>
              <a:rPr lang="en-US" sz="1400" dirty="0" smtClean="0"/>
              <a:t>.</a:t>
            </a:r>
          </a:p>
          <a:p>
            <a:endParaRPr lang="en-US" sz="1400" dirty="0"/>
          </a:p>
          <a:p>
            <a:r>
              <a:rPr lang="en-US" sz="1400" b="1" dirty="0"/>
              <a:t>Models </a:t>
            </a:r>
            <a:r>
              <a:rPr lang="en-US" sz="1400" b="1" dirty="0" smtClean="0"/>
              <a:t>Built</a:t>
            </a:r>
            <a:endParaRPr lang="en-US" sz="1400" dirty="0"/>
          </a:p>
          <a:p>
            <a:pPr marL="285750" indent="-285750">
              <a:buFont typeface="Arial" pitchFamily="34" charset="0"/>
              <a:buChar char="•"/>
            </a:pPr>
            <a:r>
              <a:rPr lang="en-US" sz="1400" dirty="0"/>
              <a:t>Various tree based as well as distance based models were built as part of this exercise using the different data sets as elaborated earlier. </a:t>
            </a:r>
            <a:endParaRPr lang="en-US" sz="1400" dirty="0" smtClean="0"/>
          </a:p>
          <a:p>
            <a:r>
              <a:rPr lang="en-US" sz="1400" dirty="0"/>
              <a:t> </a:t>
            </a:r>
          </a:p>
          <a:p>
            <a:r>
              <a:rPr lang="en-US" sz="1400" b="1" dirty="0"/>
              <a:t>Model Tuning </a:t>
            </a:r>
            <a:r>
              <a:rPr lang="en-US" sz="1400" b="1" dirty="0" smtClean="0"/>
              <a:t>method</a:t>
            </a:r>
            <a:endParaRPr lang="en-US" sz="1400" dirty="0"/>
          </a:p>
          <a:p>
            <a:pPr marL="285750" indent="-285750">
              <a:buFont typeface="Arial" pitchFamily="34" charset="0"/>
              <a:buChar char="•"/>
            </a:pPr>
            <a:r>
              <a:rPr lang="en-US" sz="1400" dirty="0"/>
              <a:t>Various model tuning approaches were followed. Primarily we made use of </a:t>
            </a:r>
            <a:r>
              <a:rPr lang="en-US" sz="1400" dirty="0" err="1"/>
              <a:t>GridSearchCV</a:t>
            </a:r>
            <a:r>
              <a:rPr lang="en-US" sz="1400" dirty="0"/>
              <a:t> function with cv = 3 for model hyper parameter tuning. </a:t>
            </a:r>
            <a:endParaRPr lang="en-US" sz="1400" dirty="0" smtClean="0"/>
          </a:p>
          <a:p>
            <a:pPr marL="285750" indent="-285750">
              <a:buFont typeface="Arial" pitchFamily="34" charset="0"/>
              <a:buChar char="•"/>
            </a:pPr>
            <a:r>
              <a:rPr lang="en-US" sz="1400" dirty="0" smtClean="0"/>
              <a:t>Also </a:t>
            </a:r>
            <a:r>
              <a:rPr lang="en-US" sz="1400" dirty="0"/>
              <a:t>we had to tweak the threshold values to maximize the recall values. Threshold tweaking was required as we had a typical problem of recall precision trade off</a:t>
            </a:r>
            <a:r>
              <a:rPr lang="en-US" sz="1400" dirty="0" smtClean="0"/>
              <a:t>.</a:t>
            </a:r>
          </a:p>
        </p:txBody>
      </p:sp>
      <p:graphicFrame>
        <p:nvGraphicFramePr>
          <p:cNvPr id="3" name="Table 2"/>
          <p:cNvGraphicFramePr>
            <a:graphicFrameLocks noGrp="1"/>
          </p:cNvGraphicFramePr>
          <p:nvPr>
            <p:extLst>
              <p:ext uri="{D42A27DB-BD31-4B8C-83A1-F6EECF244321}">
                <p14:modId xmlns:p14="http://schemas.microsoft.com/office/powerpoint/2010/main" val="1276737496"/>
              </p:ext>
            </p:extLst>
          </p:nvPr>
        </p:nvGraphicFramePr>
        <p:xfrm>
          <a:off x="475013" y="4593862"/>
          <a:ext cx="9915895" cy="1844040"/>
        </p:xfrm>
        <a:graphic>
          <a:graphicData uri="http://schemas.openxmlformats.org/drawingml/2006/table">
            <a:tbl>
              <a:tblPr firstRow="1" firstCol="1" bandRow="1">
                <a:tableStyleId>{5C22544A-7EE6-4342-B048-85BDC9FD1C3A}</a:tableStyleId>
              </a:tblPr>
              <a:tblGrid>
                <a:gridCol w="3218213"/>
                <a:gridCol w="3325091"/>
                <a:gridCol w="3372591"/>
              </a:tblGrid>
              <a:tr h="0">
                <a:tc>
                  <a:txBody>
                    <a:bodyPr/>
                    <a:lstStyle/>
                    <a:p>
                      <a:pPr marL="0" marR="0" algn="ctr"/>
                      <a:r>
                        <a:rPr lang="en-US" sz="1100" dirty="0">
                          <a:effectLst/>
                        </a:rPr>
                        <a:t>TREE / LINEAR</a:t>
                      </a:r>
                      <a:endParaRPr lang="en-US" sz="1100" dirty="0">
                        <a:effectLst/>
                        <a:latin typeface="Arial"/>
                        <a:ea typeface="Times New Roman"/>
                        <a:cs typeface="Arial"/>
                      </a:endParaRPr>
                    </a:p>
                  </a:txBody>
                  <a:tcPr marL="68580" marR="68580" marT="0" marB="0"/>
                </a:tc>
                <a:tc>
                  <a:txBody>
                    <a:bodyPr/>
                    <a:lstStyle/>
                    <a:p>
                      <a:pPr marL="0" marR="0" algn="ctr"/>
                      <a:r>
                        <a:rPr lang="en-US" sz="1100">
                          <a:effectLst/>
                        </a:rPr>
                        <a:t>ENSEMBLE MODELLING</a:t>
                      </a:r>
                      <a:endParaRPr lang="en-US" sz="1100">
                        <a:effectLst/>
                        <a:latin typeface="Arial"/>
                        <a:ea typeface="Times New Roman"/>
                        <a:cs typeface="Arial"/>
                      </a:endParaRPr>
                    </a:p>
                  </a:txBody>
                  <a:tcPr marL="68580" marR="68580" marT="0" marB="0"/>
                </a:tc>
                <a:tc>
                  <a:txBody>
                    <a:bodyPr/>
                    <a:lstStyle/>
                    <a:p>
                      <a:pPr marL="0" marR="0" algn="ctr"/>
                      <a:r>
                        <a:rPr lang="en-US" sz="1100">
                          <a:effectLst/>
                        </a:rPr>
                        <a:t>SCALED / UNSCALED</a:t>
                      </a:r>
                      <a:endParaRPr lang="en-US" sz="1100">
                        <a:effectLst/>
                        <a:latin typeface="Arial"/>
                        <a:ea typeface="Times New Roman"/>
                        <a:cs typeface="Arial"/>
                      </a:endParaRPr>
                    </a:p>
                  </a:txBody>
                  <a:tcPr marL="68580" marR="68580" marT="0" marB="0"/>
                </a:tc>
              </a:tr>
              <a:tr h="0">
                <a:tc>
                  <a:txBody>
                    <a:bodyPr/>
                    <a:lstStyle/>
                    <a:p>
                      <a:pPr marL="0" marR="0">
                        <a:spcBef>
                          <a:spcPts val="0"/>
                        </a:spcBef>
                        <a:spcAft>
                          <a:spcPts val="0"/>
                        </a:spcAft>
                      </a:pPr>
                      <a:r>
                        <a:rPr lang="en-US" sz="1100" dirty="0">
                          <a:effectLst/>
                        </a:rPr>
                        <a:t> </a:t>
                      </a:r>
                    </a:p>
                    <a:p>
                      <a:pPr marL="0" marR="0">
                        <a:spcBef>
                          <a:spcPts val="0"/>
                        </a:spcBef>
                        <a:spcAft>
                          <a:spcPts val="0"/>
                        </a:spcAft>
                      </a:pPr>
                      <a:r>
                        <a:rPr lang="en-US" sz="1100" dirty="0">
                          <a:effectLst/>
                        </a:rPr>
                        <a:t>1. We used two data sets.</a:t>
                      </a:r>
                    </a:p>
                    <a:p>
                      <a:pPr marL="342900" marR="0" lvl="0" indent="-342900">
                        <a:spcBef>
                          <a:spcPts val="0"/>
                        </a:spcBef>
                        <a:spcAft>
                          <a:spcPts val="0"/>
                        </a:spcAft>
                        <a:buFont typeface="Courier New"/>
                        <a:buChar char="o"/>
                      </a:pPr>
                      <a:r>
                        <a:rPr lang="en-US" sz="1100" dirty="0">
                          <a:effectLst/>
                        </a:rPr>
                        <a:t>Tree</a:t>
                      </a:r>
                    </a:p>
                    <a:p>
                      <a:pPr marL="342900" marR="0" lvl="0" indent="-342900">
                        <a:spcBef>
                          <a:spcPts val="0"/>
                        </a:spcBef>
                        <a:spcAft>
                          <a:spcPts val="0"/>
                        </a:spcAft>
                        <a:buFont typeface="Courier New"/>
                        <a:buChar char="o"/>
                      </a:pPr>
                      <a:r>
                        <a:rPr lang="en-US" sz="1100" dirty="0">
                          <a:effectLst/>
                        </a:rPr>
                        <a:t>Linear</a:t>
                      </a:r>
                    </a:p>
                    <a:p>
                      <a:pPr marL="457200" marR="0">
                        <a:spcBef>
                          <a:spcPts val="0"/>
                        </a:spcBef>
                        <a:spcAft>
                          <a:spcPts val="0"/>
                        </a:spcAft>
                      </a:pPr>
                      <a:r>
                        <a:rPr lang="en-US" sz="1100" dirty="0">
                          <a:effectLst/>
                        </a:rPr>
                        <a:t> </a:t>
                      </a:r>
                    </a:p>
                    <a:p>
                      <a:pPr marL="0" marR="0">
                        <a:spcBef>
                          <a:spcPts val="0"/>
                        </a:spcBef>
                        <a:spcAft>
                          <a:spcPts val="0"/>
                        </a:spcAft>
                      </a:pPr>
                      <a:r>
                        <a:rPr lang="en-US" sz="1100" dirty="0">
                          <a:effectLst/>
                        </a:rPr>
                        <a:t>2.Tree - For Tree based models like CART, Random Forest etc.</a:t>
                      </a:r>
                    </a:p>
                    <a:p>
                      <a:pPr marL="0" marR="0">
                        <a:spcBef>
                          <a:spcPts val="0"/>
                        </a:spcBef>
                        <a:spcAft>
                          <a:spcPts val="0"/>
                        </a:spcAft>
                      </a:pPr>
                      <a:r>
                        <a:rPr lang="en-US" sz="1100" dirty="0">
                          <a:effectLst/>
                        </a:rPr>
                        <a:t> </a:t>
                      </a:r>
                    </a:p>
                    <a:p>
                      <a:pPr marL="0" marR="0">
                        <a:spcBef>
                          <a:spcPts val="0"/>
                        </a:spcBef>
                        <a:spcAft>
                          <a:spcPts val="0"/>
                        </a:spcAft>
                      </a:pPr>
                      <a:r>
                        <a:rPr lang="en-US" sz="1100" dirty="0">
                          <a:effectLst/>
                        </a:rPr>
                        <a:t>3. Linear - For distance based models like </a:t>
                      </a:r>
                      <a:r>
                        <a:rPr lang="en-US" sz="1100" dirty="0" err="1">
                          <a:effectLst/>
                        </a:rPr>
                        <a:t>Kmeans</a:t>
                      </a:r>
                      <a:r>
                        <a:rPr lang="en-US" sz="1100" dirty="0">
                          <a:effectLst/>
                        </a:rPr>
                        <a:t>, LDA etc.</a:t>
                      </a:r>
                      <a:endParaRPr lang="en-US" sz="1100" dirty="0">
                        <a:effectLst/>
                        <a:latin typeface="Arial"/>
                        <a:ea typeface="Times New Roman"/>
                        <a:cs typeface="Arial"/>
                      </a:endParaRPr>
                    </a:p>
                  </a:txBody>
                  <a:tcPr marL="68580" marR="68580" marT="0" marB="0"/>
                </a:tc>
                <a:tc>
                  <a:txBody>
                    <a:bodyPr/>
                    <a:lstStyle/>
                    <a:p>
                      <a:pPr marL="0" marR="0">
                        <a:lnSpc>
                          <a:spcPct val="120000"/>
                        </a:lnSpc>
                        <a:spcBef>
                          <a:spcPts val="0"/>
                        </a:spcBef>
                        <a:spcAft>
                          <a:spcPts val="0"/>
                        </a:spcAft>
                      </a:pPr>
                      <a:r>
                        <a:rPr lang="en-US" sz="1100" dirty="0">
                          <a:solidFill>
                            <a:schemeClr val="tx1"/>
                          </a:solidFill>
                          <a:effectLst/>
                        </a:rPr>
                        <a:t> </a:t>
                      </a:r>
                    </a:p>
                    <a:p>
                      <a:pPr marL="0" marR="0">
                        <a:lnSpc>
                          <a:spcPct val="120000"/>
                        </a:lnSpc>
                        <a:spcBef>
                          <a:spcPts val="0"/>
                        </a:spcBef>
                        <a:spcAft>
                          <a:spcPts val="0"/>
                        </a:spcAft>
                      </a:pPr>
                      <a:r>
                        <a:rPr lang="en-US" sz="1100" dirty="0">
                          <a:solidFill>
                            <a:schemeClr val="tx1"/>
                          </a:solidFill>
                          <a:effectLst/>
                        </a:rPr>
                        <a:t>1. Various ensemble models were also used apart from regular models.</a:t>
                      </a:r>
                    </a:p>
                    <a:p>
                      <a:pPr marL="0" marR="0">
                        <a:lnSpc>
                          <a:spcPct val="120000"/>
                        </a:lnSpc>
                        <a:spcBef>
                          <a:spcPts val="0"/>
                        </a:spcBef>
                        <a:spcAft>
                          <a:spcPts val="0"/>
                        </a:spcAft>
                      </a:pPr>
                      <a:r>
                        <a:rPr lang="en-US" sz="1100" dirty="0">
                          <a:solidFill>
                            <a:schemeClr val="tx1"/>
                          </a:solidFill>
                          <a:effectLst/>
                        </a:rPr>
                        <a:t> </a:t>
                      </a:r>
                    </a:p>
                    <a:p>
                      <a:pPr marL="0" marR="0">
                        <a:lnSpc>
                          <a:spcPct val="120000"/>
                        </a:lnSpc>
                        <a:spcBef>
                          <a:spcPts val="0"/>
                        </a:spcBef>
                        <a:spcAft>
                          <a:spcPts val="0"/>
                        </a:spcAft>
                      </a:pPr>
                      <a:r>
                        <a:rPr lang="en-US" sz="1100" dirty="0">
                          <a:solidFill>
                            <a:schemeClr val="tx1"/>
                          </a:solidFill>
                          <a:effectLst/>
                        </a:rPr>
                        <a:t>2. Both Bagging and Boosting approaches were tried, evaluated and compared to determine the best model for our purpose.</a:t>
                      </a:r>
                      <a:endParaRPr lang="en-US" sz="1100" dirty="0">
                        <a:solidFill>
                          <a:schemeClr val="tx1"/>
                        </a:solidFill>
                        <a:effectLst/>
                        <a:latin typeface="Arial"/>
                        <a:ea typeface="Dotum"/>
                        <a:cs typeface="Arial"/>
                      </a:endParaRPr>
                    </a:p>
                  </a:txBody>
                  <a:tcPr marL="68580" marR="68580" marT="0" marB="0"/>
                </a:tc>
                <a:tc>
                  <a:txBody>
                    <a:bodyPr/>
                    <a:lstStyle/>
                    <a:p>
                      <a:pPr marL="0" marR="0">
                        <a:spcBef>
                          <a:spcPts val="0"/>
                        </a:spcBef>
                        <a:spcAft>
                          <a:spcPts val="0"/>
                        </a:spcAft>
                      </a:pPr>
                      <a:r>
                        <a:rPr lang="en-US" sz="1100" dirty="0">
                          <a:effectLst/>
                        </a:rPr>
                        <a:t> </a:t>
                      </a:r>
                      <a:endParaRPr lang="en-US" sz="1100" dirty="0">
                        <a:solidFill>
                          <a:schemeClr val="bg1"/>
                        </a:solidFill>
                        <a:effectLst/>
                      </a:endParaRPr>
                    </a:p>
                    <a:p>
                      <a:pPr marL="228600" marR="0" indent="-228600">
                        <a:spcBef>
                          <a:spcPts val="0"/>
                        </a:spcBef>
                        <a:spcAft>
                          <a:spcPts val="0"/>
                        </a:spcAft>
                        <a:buAutoNum type="arabicPeriod"/>
                      </a:pPr>
                      <a:r>
                        <a:rPr lang="en-US" sz="1100" dirty="0" smtClean="0">
                          <a:solidFill>
                            <a:schemeClr val="bg1"/>
                          </a:solidFill>
                          <a:effectLst/>
                        </a:rPr>
                        <a:t>Some </a:t>
                      </a:r>
                      <a:r>
                        <a:rPr lang="en-US" sz="1100" dirty="0">
                          <a:solidFill>
                            <a:schemeClr val="bg1"/>
                          </a:solidFill>
                          <a:effectLst/>
                        </a:rPr>
                        <a:t>of the models were sensitive to scaling e.g. SVM, </a:t>
                      </a:r>
                      <a:r>
                        <a:rPr lang="en-US" sz="1100" dirty="0" err="1">
                          <a:solidFill>
                            <a:schemeClr val="bg1"/>
                          </a:solidFill>
                          <a:effectLst/>
                        </a:rPr>
                        <a:t>KMeans</a:t>
                      </a:r>
                      <a:r>
                        <a:rPr lang="en-US" sz="1100" dirty="0">
                          <a:solidFill>
                            <a:schemeClr val="bg1"/>
                          </a:solidFill>
                          <a:effectLst/>
                        </a:rPr>
                        <a:t> etc</a:t>
                      </a:r>
                      <a:r>
                        <a:rPr lang="en-US" sz="1100" dirty="0" smtClean="0">
                          <a:solidFill>
                            <a:schemeClr val="bg1"/>
                          </a:solidFill>
                          <a:effectLst/>
                        </a:rPr>
                        <a:t>.</a:t>
                      </a:r>
                    </a:p>
                    <a:p>
                      <a:pPr marL="0" marR="0" indent="0">
                        <a:spcBef>
                          <a:spcPts val="0"/>
                        </a:spcBef>
                        <a:spcAft>
                          <a:spcPts val="0"/>
                        </a:spcAft>
                        <a:buNone/>
                      </a:pPr>
                      <a:endParaRPr lang="en-US" sz="1100" dirty="0">
                        <a:solidFill>
                          <a:schemeClr val="bg1"/>
                        </a:solidFill>
                        <a:effectLst/>
                      </a:endParaRPr>
                    </a:p>
                    <a:p>
                      <a:pPr marL="0" marR="0"/>
                      <a:r>
                        <a:rPr lang="en-US" sz="1100" dirty="0">
                          <a:solidFill>
                            <a:schemeClr val="bg1"/>
                          </a:solidFill>
                          <a:effectLst/>
                        </a:rPr>
                        <a:t>2. On the other hand we had models like </a:t>
                      </a:r>
                      <a:r>
                        <a:rPr lang="en-US" sz="1100" dirty="0" err="1">
                          <a:solidFill>
                            <a:schemeClr val="bg1"/>
                          </a:solidFill>
                          <a:effectLst/>
                        </a:rPr>
                        <a:t>Logit</a:t>
                      </a:r>
                      <a:r>
                        <a:rPr lang="en-US" sz="1100" dirty="0">
                          <a:solidFill>
                            <a:schemeClr val="bg1"/>
                          </a:solidFill>
                          <a:effectLst/>
                        </a:rPr>
                        <a:t> and other tree based models which are scaling agnostic, we used </a:t>
                      </a:r>
                      <a:r>
                        <a:rPr lang="en-US" sz="1100" dirty="0" err="1">
                          <a:solidFill>
                            <a:schemeClr val="bg1"/>
                          </a:solidFill>
                          <a:effectLst/>
                        </a:rPr>
                        <a:t>unscaled</a:t>
                      </a:r>
                      <a:r>
                        <a:rPr lang="en-US" sz="1100" dirty="0">
                          <a:solidFill>
                            <a:schemeClr val="bg1"/>
                          </a:solidFill>
                          <a:effectLst/>
                        </a:rPr>
                        <a:t> data set there.</a:t>
                      </a:r>
                      <a:endParaRPr lang="en-US" sz="1100" dirty="0">
                        <a:solidFill>
                          <a:schemeClr val="bg1"/>
                        </a:solidFill>
                        <a:effectLst/>
                        <a:latin typeface="Arial"/>
                        <a:ea typeface="Times New Roman"/>
                        <a:cs typeface="Arial"/>
                      </a:endParaRPr>
                    </a:p>
                  </a:txBody>
                  <a:tcPr marL="68580" marR="68580" marT="0" marB="0">
                    <a:solidFill>
                      <a:schemeClr val="accent1"/>
                    </a:solidFill>
                  </a:tcPr>
                </a:tc>
              </a:tr>
            </a:tbl>
          </a:graphicData>
        </a:graphic>
      </p:graphicFrame>
    </p:spTree>
    <p:extLst>
      <p:ext uri="{BB962C8B-B14F-4D97-AF65-F5344CB8AC3E}">
        <p14:creationId xmlns:p14="http://schemas.microsoft.com/office/powerpoint/2010/main" val="1896510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3408571" y="917294"/>
            <a:ext cx="4749777" cy="646331"/>
          </a:xfrm>
          <a:prstGeom prst="rect">
            <a:avLst/>
          </a:prstGeom>
        </p:spPr>
        <p:txBody>
          <a:bodyPr wrap="square" anchor="t">
            <a:spAutoFit/>
          </a:bodyPr>
          <a:lstStyle/>
          <a:p>
            <a:pPr algn="ctr"/>
            <a:r>
              <a:rPr lang="en-US" sz="3600" b="1" dirty="0">
                <a:solidFill>
                  <a:srgbClr val="0070C0"/>
                </a:solidFill>
                <a:cs typeface="Arial" panose="020B0604020202020204" pitchFamily="34" charset="0"/>
              </a:rPr>
              <a:t> Cumulative Variance</a:t>
            </a:r>
          </a:p>
        </p:txBody>
      </p:sp>
      <p:sp>
        <p:nvSpPr>
          <p:cNvPr id="2" name="Rectangle 1"/>
          <p:cNvSpPr/>
          <p:nvPr/>
        </p:nvSpPr>
        <p:spPr>
          <a:xfrm>
            <a:off x="190005" y="1534512"/>
            <a:ext cx="10010899" cy="523220"/>
          </a:xfrm>
          <a:prstGeom prst="rect">
            <a:avLst/>
          </a:prstGeom>
        </p:spPr>
        <p:txBody>
          <a:bodyPr wrap="square">
            <a:spAutoFit/>
          </a:bodyPr>
          <a:lstStyle/>
          <a:p>
            <a:r>
              <a:rPr lang="en-US" sz="1400" dirty="0"/>
              <a:t>Then using </a:t>
            </a:r>
            <a:r>
              <a:rPr lang="en-US" sz="1400" dirty="0" err="1"/>
              <a:t>scikit</a:t>
            </a:r>
            <a:r>
              <a:rPr lang="en-US" sz="1400" dirty="0"/>
              <a:t> learn PCA. It does all the above steps and maps data to PCA dimensions in one shot</a:t>
            </a:r>
          </a:p>
          <a:p>
            <a:r>
              <a:rPr lang="en-US" sz="1400" b="1" dirty="0"/>
              <a:t>NOTE</a:t>
            </a:r>
            <a:r>
              <a:rPr lang="en-US" sz="1400" dirty="0"/>
              <a:t> - we are generating only 4 PCA dimensions (dimensionality reduction from 18 to 4)</a:t>
            </a:r>
          </a:p>
        </p:txBody>
      </p:sp>
      <p:pic>
        <p:nvPicPr>
          <p:cNvPr id="9" name="Picture 8"/>
          <p:cNvPicPr/>
          <p:nvPr/>
        </p:nvPicPr>
        <p:blipFill>
          <a:blip r:embed="rId2"/>
          <a:stretch>
            <a:fillRect/>
          </a:stretch>
        </p:blipFill>
        <p:spPr>
          <a:xfrm>
            <a:off x="278389" y="2178182"/>
            <a:ext cx="4486275" cy="2971800"/>
          </a:xfrm>
          <a:prstGeom prst="rect">
            <a:avLst/>
          </a:prstGeom>
          <a:ln>
            <a:solidFill>
              <a:schemeClr val="tx1"/>
            </a:solidFill>
          </a:ln>
        </p:spPr>
      </p:pic>
      <p:pic>
        <p:nvPicPr>
          <p:cNvPr id="10" name="Picture 9"/>
          <p:cNvPicPr/>
          <p:nvPr/>
        </p:nvPicPr>
        <p:blipFill>
          <a:blip r:embed="rId3"/>
          <a:stretch>
            <a:fillRect/>
          </a:stretch>
        </p:blipFill>
        <p:spPr>
          <a:xfrm>
            <a:off x="4905498" y="2178182"/>
            <a:ext cx="5943600" cy="2971800"/>
          </a:xfrm>
          <a:prstGeom prst="rect">
            <a:avLst/>
          </a:prstGeom>
          <a:ln>
            <a:solidFill>
              <a:schemeClr val="tx1"/>
            </a:solidFill>
          </a:ln>
        </p:spPr>
      </p:pic>
      <p:sp>
        <p:nvSpPr>
          <p:cNvPr id="3" name="Rectangle 2"/>
          <p:cNvSpPr/>
          <p:nvPr/>
        </p:nvSpPr>
        <p:spPr>
          <a:xfrm>
            <a:off x="360571" y="5243531"/>
            <a:ext cx="10350972" cy="738664"/>
          </a:xfrm>
          <a:prstGeom prst="rect">
            <a:avLst/>
          </a:prstGeom>
        </p:spPr>
        <p:txBody>
          <a:bodyPr wrap="square">
            <a:spAutoFit/>
          </a:bodyPr>
          <a:lstStyle/>
          <a:p>
            <a:pPr marL="285750" indent="-285750">
              <a:buFont typeface="Arial" pitchFamily="34" charset="0"/>
              <a:buChar char="•"/>
            </a:pPr>
            <a:r>
              <a:rPr lang="en-US" sz="1400" dirty="0"/>
              <a:t>Visually we can observe that there is steep drop in variance explained with increase in number of PC's.</a:t>
            </a:r>
          </a:p>
          <a:p>
            <a:pPr marL="285750" indent="-285750">
              <a:buFont typeface="Arial" pitchFamily="34" charset="0"/>
              <a:buChar char="•"/>
            </a:pPr>
            <a:r>
              <a:rPr lang="en-US" sz="1400" dirty="0"/>
              <a:t>We will proceed with 5 components here. But depending on requirement 90% variation or 5 components will also do well.</a:t>
            </a:r>
          </a:p>
          <a:p>
            <a:pPr marL="285750" indent="-285750">
              <a:buFont typeface="Arial" pitchFamily="34" charset="0"/>
              <a:buChar char="•"/>
            </a:pPr>
            <a:r>
              <a:rPr lang="en-US" sz="1400" dirty="0"/>
              <a:t>Cumulative sum of variance explained with [n] features</a:t>
            </a:r>
          </a:p>
        </p:txBody>
      </p:sp>
    </p:spTree>
    <p:extLst>
      <p:ext uri="{BB962C8B-B14F-4D97-AF65-F5344CB8AC3E}">
        <p14:creationId xmlns:p14="http://schemas.microsoft.com/office/powerpoint/2010/main" val="34723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190005" y="917294"/>
            <a:ext cx="10272156" cy="523220"/>
          </a:xfrm>
          <a:prstGeom prst="rect">
            <a:avLst/>
          </a:prstGeom>
        </p:spPr>
        <p:txBody>
          <a:bodyPr wrap="square" anchor="t">
            <a:spAutoFit/>
          </a:bodyPr>
          <a:lstStyle/>
          <a:p>
            <a:pPr algn="ctr"/>
            <a:r>
              <a:rPr lang="en-US" sz="2800" b="1" dirty="0">
                <a:solidFill>
                  <a:srgbClr val="0070C0"/>
                </a:solidFill>
                <a:cs typeface="Arial" panose="020B0604020202020204" pitchFamily="34" charset="0"/>
              </a:rPr>
              <a:t>C</a:t>
            </a:r>
            <a:r>
              <a:rPr lang="en-US" sz="2800" b="1" dirty="0" smtClean="0">
                <a:solidFill>
                  <a:srgbClr val="0070C0"/>
                </a:solidFill>
                <a:cs typeface="Arial" panose="020B0604020202020204" pitchFamily="34" charset="0"/>
              </a:rPr>
              <a:t>orrelation </a:t>
            </a:r>
            <a:r>
              <a:rPr lang="en-US" sz="2800" b="1" dirty="0">
                <a:solidFill>
                  <a:srgbClr val="0070C0"/>
                </a:solidFill>
                <a:cs typeface="Arial" panose="020B0604020202020204" pitchFamily="34" charset="0"/>
              </a:rPr>
              <a:t>between the various features and P</a:t>
            </a:r>
            <a:r>
              <a:rPr lang="en-US" sz="2800" b="1" dirty="0" smtClean="0">
                <a:solidFill>
                  <a:srgbClr val="0070C0"/>
                </a:solidFill>
                <a:cs typeface="Arial" panose="020B0604020202020204" pitchFamily="34" charset="0"/>
              </a:rPr>
              <a:t>rincipal </a:t>
            </a:r>
            <a:r>
              <a:rPr lang="en-US" sz="2800" b="1" dirty="0">
                <a:solidFill>
                  <a:srgbClr val="0070C0"/>
                </a:solidFill>
                <a:cs typeface="Arial" panose="020B0604020202020204" pitchFamily="34" charset="0"/>
              </a:rPr>
              <a:t>C</a:t>
            </a:r>
            <a:r>
              <a:rPr lang="en-US" sz="2800" b="1" dirty="0" smtClean="0">
                <a:solidFill>
                  <a:srgbClr val="0070C0"/>
                </a:solidFill>
                <a:cs typeface="Arial" panose="020B0604020202020204" pitchFamily="34" charset="0"/>
              </a:rPr>
              <a:t>omponent</a:t>
            </a:r>
            <a:endParaRPr lang="en-US" sz="2800" b="1" dirty="0">
              <a:solidFill>
                <a:srgbClr val="0070C0"/>
              </a:solidFill>
              <a:cs typeface="Arial" panose="020B0604020202020204" pitchFamily="34" charset="0"/>
            </a:endParaRPr>
          </a:p>
        </p:txBody>
      </p:sp>
      <p:sp>
        <p:nvSpPr>
          <p:cNvPr id="3" name="Rectangle 2"/>
          <p:cNvSpPr/>
          <p:nvPr/>
        </p:nvSpPr>
        <p:spPr>
          <a:xfrm>
            <a:off x="8502733" y="1609682"/>
            <a:ext cx="2375064" cy="2462213"/>
          </a:xfrm>
          <a:prstGeom prst="rect">
            <a:avLst/>
          </a:prstGeom>
        </p:spPr>
        <p:txBody>
          <a:bodyPr wrap="square">
            <a:spAutoFit/>
          </a:bodyPr>
          <a:lstStyle/>
          <a:p>
            <a:r>
              <a:rPr lang="en-US" sz="1400" dirty="0"/>
              <a:t>The </a:t>
            </a:r>
            <a:r>
              <a:rPr lang="en-US" sz="1400" dirty="0" smtClean="0"/>
              <a:t>heat </a:t>
            </a:r>
            <a:r>
              <a:rPr lang="en-US" sz="1400" dirty="0"/>
              <a:t>map and the color bar basically represent the correlation between the various features and the principal component itself. Component 2 looks more related to aspect - We can label it as aspect property. Depending on </a:t>
            </a:r>
            <a:r>
              <a:rPr lang="en-US" sz="1400" dirty="0" smtClean="0"/>
              <a:t>relationship, </a:t>
            </a:r>
            <a:r>
              <a:rPr lang="en-US" sz="1400" dirty="0"/>
              <a:t>we could go ahead and label relationship with features</a:t>
            </a:r>
          </a:p>
        </p:txBody>
      </p:sp>
      <p:pic>
        <p:nvPicPr>
          <p:cNvPr id="7" name="Picture 6"/>
          <p:cNvPicPr/>
          <p:nvPr/>
        </p:nvPicPr>
        <p:blipFill>
          <a:blip r:embed="rId2"/>
          <a:stretch>
            <a:fillRect/>
          </a:stretch>
        </p:blipFill>
        <p:spPr>
          <a:xfrm>
            <a:off x="582880" y="1440513"/>
            <a:ext cx="8002980" cy="5055289"/>
          </a:xfrm>
          <a:prstGeom prst="rect">
            <a:avLst/>
          </a:prstGeom>
        </p:spPr>
      </p:pic>
    </p:spTree>
    <p:extLst>
      <p:ext uri="{BB962C8B-B14F-4D97-AF65-F5344CB8AC3E}">
        <p14:creationId xmlns:p14="http://schemas.microsoft.com/office/powerpoint/2010/main" val="2030043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1537568" y="917294"/>
            <a:ext cx="9116863" cy="646331"/>
          </a:xfrm>
          <a:prstGeom prst="rect">
            <a:avLst/>
          </a:prstGeom>
        </p:spPr>
        <p:txBody>
          <a:bodyPr wrap="square" anchor="t">
            <a:spAutoFit/>
          </a:bodyPr>
          <a:lstStyle/>
          <a:p>
            <a:pPr algn="ctr"/>
            <a:r>
              <a:rPr lang="en-US" sz="3600" b="1" dirty="0" smtClean="0">
                <a:solidFill>
                  <a:srgbClr val="0070C0"/>
                </a:solidFill>
                <a:cs typeface="Arial" panose="020B0604020202020204" pitchFamily="34" charset="0"/>
              </a:rPr>
              <a:t>Business </a:t>
            </a:r>
            <a:r>
              <a:rPr lang="en-US" sz="3600" b="1" dirty="0">
                <a:solidFill>
                  <a:srgbClr val="0070C0"/>
                </a:solidFill>
                <a:cs typeface="Arial" panose="020B0604020202020204" pitchFamily="34" charset="0"/>
              </a:rPr>
              <a:t>Problem </a:t>
            </a:r>
            <a:r>
              <a:rPr lang="en-US" sz="3600" b="1" dirty="0" smtClean="0">
                <a:solidFill>
                  <a:srgbClr val="0070C0"/>
                </a:solidFill>
                <a:cs typeface="Arial" panose="020B0604020202020204" pitchFamily="34" charset="0"/>
              </a:rPr>
              <a:t>Understanding</a:t>
            </a:r>
          </a:p>
        </p:txBody>
      </p:sp>
      <p:sp>
        <p:nvSpPr>
          <p:cNvPr id="7" name="TextBox 6">
            <a:extLst>
              <a:ext uri="{FF2B5EF4-FFF2-40B4-BE49-F238E27FC236}">
                <a16:creationId xmlns="" xmlns:a16="http://schemas.microsoft.com/office/drawing/2014/main" id="{A84B8933-F44C-374A-B677-D79AD8184284}"/>
              </a:ext>
            </a:extLst>
          </p:cNvPr>
          <p:cNvSpPr txBox="1"/>
          <p:nvPr/>
        </p:nvSpPr>
        <p:spPr>
          <a:xfrm>
            <a:off x="276462" y="1709591"/>
            <a:ext cx="10696338" cy="4001095"/>
          </a:xfrm>
          <a:prstGeom prst="rect">
            <a:avLst/>
          </a:prstGeom>
          <a:noFill/>
        </p:spPr>
        <p:txBody>
          <a:bodyPr wrap="square" rtlCol="0">
            <a:spAutoFit/>
          </a:bodyPr>
          <a:lstStyle/>
          <a:p>
            <a:r>
              <a:rPr lang="en-US" sz="1400" b="1" dirty="0" smtClean="0"/>
              <a:t>Introduction </a:t>
            </a:r>
            <a:r>
              <a:rPr lang="en-US" sz="1400" b="1" dirty="0"/>
              <a:t>of the business </a:t>
            </a:r>
            <a:r>
              <a:rPr lang="en-US" sz="1400" b="1" dirty="0" smtClean="0"/>
              <a:t>problem – </a:t>
            </a:r>
          </a:p>
          <a:p>
            <a:endParaRPr lang="en-US" sz="1400" b="1" dirty="0"/>
          </a:p>
          <a:p>
            <a:r>
              <a:rPr lang="en-US" sz="1400" dirty="0" smtClean="0"/>
              <a:t>The </a:t>
            </a:r>
            <a:r>
              <a:rPr lang="en-US" sz="1400" dirty="0"/>
              <a:t>dataset belongs to a leading life insurance company. The company wants to predict the bonus for its agents so that it may design appropriate engagement activity for their high performing agents and up skill programs for low performing </a:t>
            </a:r>
            <a:r>
              <a:rPr lang="en-US" sz="1400" dirty="0" smtClean="0"/>
              <a:t>agents</a:t>
            </a:r>
          </a:p>
          <a:p>
            <a:endParaRPr lang="en-US" sz="1400" dirty="0" smtClean="0"/>
          </a:p>
          <a:p>
            <a:r>
              <a:rPr lang="en-US" sz="1400" b="1" cap="all" dirty="0"/>
              <a:t>Executive </a:t>
            </a:r>
            <a:r>
              <a:rPr lang="en-US" sz="1400" b="1" cap="all" dirty="0" smtClean="0"/>
              <a:t>Summary</a:t>
            </a:r>
          </a:p>
          <a:p>
            <a:endParaRPr lang="en-IN" sz="1600" dirty="0" smtClean="0"/>
          </a:p>
          <a:p>
            <a:r>
              <a:rPr lang="en-US" sz="1400" b="1" dirty="0"/>
              <a:t>Understanding  the business problem – </a:t>
            </a:r>
          </a:p>
          <a:p>
            <a:r>
              <a:rPr lang="en-US" sz="1400" dirty="0" smtClean="0"/>
              <a:t>All </a:t>
            </a:r>
            <a:r>
              <a:rPr lang="en-US" sz="1400" dirty="0"/>
              <a:t>Life Insurance companies offer various incentive plans for their employees, to boost their sales and to have higher balance of insurance plans, </a:t>
            </a:r>
            <a:r>
              <a:rPr lang="en-US" sz="1400" b="1" dirty="0"/>
              <a:t>“The higher the Insurance amount the higher the bonus pay out”</a:t>
            </a:r>
            <a:r>
              <a:rPr lang="en-US" sz="1400" dirty="0"/>
              <a:t>. However, not all companies get successful in the above Mantra. Some companies fail to have a better plan for bonus payouts. For such companies we should study the data and need to understand the requirements to implement the above plan. Where in, the company can predict the bonus for its employees and design appropriate engagement activity for their high performing employees and also have training programs for non/low performing employees.</a:t>
            </a:r>
          </a:p>
          <a:p>
            <a:endParaRPr lang="en-US" sz="1400" dirty="0"/>
          </a:p>
          <a:p>
            <a:r>
              <a:rPr lang="en-US" sz="1400" dirty="0"/>
              <a:t>The business environment - Life insurance sector in India, </a:t>
            </a:r>
          </a:p>
          <a:p>
            <a:pPr marL="285750" indent="-285750">
              <a:buFontTx/>
              <a:buChar char="-"/>
            </a:pPr>
            <a:r>
              <a:rPr lang="en-US" sz="1400" dirty="0"/>
              <a:t>There of service providers (24), premium collection (INR 7.3 trillion in FY 20) </a:t>
            </a:r>
          </a:p>
          <a:p>
            <a:pPr marL="285750" indent="-285750">
              <a:buFontTx/>
              <a:buChar char="-"/>
            </a:pPr>
            <a:r>
              <a:rPr lang="en-US" sz="1400" dirty="0"/>
              <a:t>Motivate agent for more sales, increase market share &amp; profit and retaining agents. </a:t>
            </a:r>
          </a:p>
          <a:p>
            <a:pPr marL="285750" indent="-285750">
              <a:buFontTx/>
              <a:buChar char="-"/>
            </a:pPr>
            <a:r>
              <a:rPr lang="en-US" sz="1400" dirty="0"/>
              <a:t>Increasing awareness for life insurance, more lives getting insured</a:t>
            </a:r>
            <a:r>
              <a:rPr lang="en-US" sz="1400" dirty="0" smtClean="0"/>
              <a:t>.</a:t>
            </a:r>
            <a:endParaRPr lang="en-IN" sz="1400" dirty="0"/>
          </a:p>
        </p:txBody>
      </p:sp>
    </p:spTree>
    <p:extLst>
      <p:ext uri="{BB962C8B-B14F-4D97-AF65-F5344CB8AC3E}">
        <p14:creationId xmlns:p14="http://schemas.microsoft.com/office/powerpoint/2010/main" val="532695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190005" y="917294"/>
            <a:ext cx="10272156" cy="646331"/>
          </a:xfrm>
          <a:prstGeom prst="rect">
            <a:avLst/>
          </a:prstGeom>
        </p:spPr>
        <p:txBody>
          <a:bodyPr wrap="square" anchor="t">
            <a:spAutoFit/>
          </a:bodyPr>
          <a:lstStyle/>
          <a:p>
            <a:pPr algn="ctr"/>
            <a:r>
              <a:rPr lang="en-US" sz="3600" b="1" dirty="0" smtClean="0">
                <a:solidFill>
                  <a:srgbClr val="0070C0"/>
                </a:solidFill>
                <a:cs typeface="Arial" panose="020B0604020202020204" pitchFamily="34" charset="0"/>
              </a:rPr>
              <a:t>Conclusion – Insights and Recommendation</a:t>
            </a:r>
            <a:endParaRPr lang="en-US" sz="3600" b="1" dirty="0">
              <a:solidFill>
                <a:srgbClr val="0070C0"/>
              </a:solidFill>
              <a:cs typeface="Arial" panose="020B0604020202020204" pitchFamily="34" charset="0"/>
            </a:endParaRPr>
          </a:p>
        </p:txBody>
      </p:sp>
      <p:sp>
        <p:nvSpPr>
          <p:cNvPr id="2" name="Rectangle 1"/>
          <p:cNvSpPr/>
          <p:nvPr/>
        </p:nvSpPr>
        <p:spPr>
          <a:xfrm>
            <a:off x="368135" y="2136339"/>
            <a:ext cx="10450286" cy="2677656"/>
          </a:xfrm>
          <a:prstGeom prst="rect">
            <a:avLst/>
          </a:prstGeom>
        </p:spPr>
        <p:txBody>
          <a:bodyPr wrap="square">
            <a:spAutoFit/>
          </a:bodyPr>
          <a:lstStyle/>
          <a:p>
            <a:pPr marL="285750" indent="-285750">
              <a:buFont typeface="Arial" pitchFamily="34" charset="0"/>
              <a:buChar char="•"/>
            </a:pPr>
            <a:r>
              <a:rPr lang="en-US" sz="1400" dirty="0"/>
              <a:t>When Age increases by 1 unit, </a:t>
            </a:r>
            <a:r>
              <a:rPr lang="en-US" sz="1400" dirty="0" err="1"/>
              <a:t>AgentBonus</a:t>
            </a:r>
            <a:r>
              <a:rPr lang="en-US" sz="1400" dirty="0"/>
              <a:t> increases by 23.04 units, keeping all other predictors constant. similarly, when </a:t>
            </a:r>
            <a:r>
              <a:rPr lang="en-US" sz="1400" dirty="0" err="1"/>
              <a:t>MonthlyIncome</a:t>
            </a:r>
            <a:r>
              <a:rPr lang="en-US" sz="1400" dirty="0"/>
              <a:t> increases by 1 unit, </a:t>
            </a:r>
            <a:r>
              <a:rPr lang="en-US" sz="1400" dirty="0" err="1"/>
              <a:t>AgentBonus</a:t>
            </a:r>
            <a:r>
              <a:rPr lang="en-US" sz="1400" dirty="0"/>
              <a:t> increases by 0.03 units, keeping all other predictors constant</a:t>
            </a:r>
            <a:r>
              <a:rPr lang="en-US" sz="1400" dirty="0" smtClean="0"/>
              <a:t>.</a:t>
            </a:r>
          </a:p>
          <a:p>
            <a:endParaRPr lang="en-US" sz="1400" dirty="0"/>
          </a:p>
          <a:p>
            <a:pPr marL="285750" indent="-285750">
              <a:buFont typeface="Arial" pitchFamily="34" charset="0"/>
              <a:buChar char="•"/>
            </a:pPr>
            <a:r>
              <a:rPr lang="en-US" sz="1400" dirty="0"/>
              <a:t>There are also some negative co-efficient values. </a:t>
            </a:r>
            <a:r>
              <a:rPr lang="en-US" sz="1400" dirty="0" err="1"/>
              <a:t>Occupation_Large_Business</a:t>
            </a:r>
            <a:r>
              <a:rPr lang="en-US" sz="1400" dirty="0"/>
              <a:t> has its corresponding co-efficient as -39.31. This implies, when the Occupation is large business, the </a:t>
            </a:r>
            <a:r>
              <a:rPr lang="en-US" sz="1400" dirty="0" err="1"/>
              <a:t>AgentBonus</a:t>
            </a:r>
            <a:r>
              <a:rPr lang="en-US" sz="1400" dirty="0"/>
              <a:t> decreases by 39.31 units, keeping all other predictors constant</a:t>
            </a:r>
            <a:r>
              <a:rPr lang="en-US" sz="1400" dirty="0" smtClean="0"/>
              <a:t>.</a:t>
            </a:r>
          </a:p>
          <a:p>
            <a:endParaRPr lang="en-US" sz="1400" dirty="0" smtClean="0"/>
          </a:p>
          <a:p>
            <a:pPr marL="285750" indent="-285750">
              <a:buFont typeface="Arial" pitchFamily="34" charset="0"/>
              <a:buChar char="•"/>
            </a:pPr>
            <a:r>
              <a:rPr lang="en-US" sz="1400" dirty="0"/>
              <a:t>Insights from models, one unit change of a significant feature resulting how much change in </a:t>
            </a:r>
            <a:r>
              <a:rPr lang="en-US" sz="1400" dirty="0" smtClean="0"/>
              <a:t>bonus.</a:t>
            </a:r>
          </a:p>
          <a:p>
            <a:endParaRPr lang="en-US" sz="1400" dirty="0" smtClean="0"/>
          </a:p>
          <a:p>
            <a:pPr marL="285750" indent="-285750">
              <a:buFont typeface="Arial" pitchFamily="34" charset="0"/>
              <a:buChar char="•"/>
            </a:pPr>
            <a:r>
              <a:rPr lang="en-US" sz="1400" dirty="0" smtClean="0"/>
              <a:t>Delta </a:t>
            </a:r>
            <a:r>
              <a:rPr lang="en-US" sz="1400" dirty="0"/>
              <a:t>of coefficients from linear models.  Likewise, feature importance of optimum model</a:t>
            </a:r>
            <a:r>
              <a:rPr lang="en-US" sz="1400" dirty="0" smtClean="0"/>
              <a:t>.</a:t>
            </a:r>
          </a:p>
          <a:p>
            <a:endParaRPr lang="en-US" sz="1400" dirty="0"/>
          </a:p>
          <a:p>
            <a:pPr marL="285750" indent="-285750">
              <a:buFont typeface="Arial" pitchFamily="34" charset="0"/>
              <a:buChar char="•"/>
            </a:pPr>
            <a:r>
              <a:rPr lang="en-US" sz="1400" dirty="0" smtClean="0"/>
              <a:t>Specific </a:t>
            </a:r>
            <a:r>
              <a:rPr lang="en-US" sz="1400" dirty="0"/>
              <a:t>recommendations to up skilling the low performing agents and incentivizing the high performing agents.</a:t>
            </a:r>
            <a:endParaRPr lang="en-US" sz="1400" b="1" dirty="0"/>
          </a:p>
          <a:p>
            <a:endParaRPr lang="en-US" sz="1400" dirty="0"/>
          </a:p>
        </p:txBody>
      </p:sp>
    </p:spTree>
    <p:extLst>
      <p:ext uri="{BB962C8B-B14F-4D97-AF65-F5344CB8AC3E}">
        <p14:creationId xmlns:p14="http://schemas.microsoft.com/office/powerpoint/2010/main" val="2201397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1377537" y="1231476"/>
            <a:ext cx="2375065" cy="646331"/>
          </a:xfrm>
          <a:prstGeom prst="rect">
            <a:avLst/>
          </a:prstGeom>
        </p:spPr>
        <p:txBody>
          <a:bodyPr wrap="square" anchor="t">
            <a:spAutoFit/>
          </a:bodyPr>
          <a:lstStyle/>
          <a:p>
            <a:pPr algn="ctr"/>
            <a:r>
              <a:rPr lang="en-US" sz="3600" b="1" dirty="0" smtClean="0">
                <a:solidFill>
                  <a:srgbClr val="0070C0"/>
                </a:solidFill>
                <a:cs typeface="Arial" panose="020B0604020202020204" pitchFamily="34" charset="0"/>
              </a:rPr>
              <a:t>Questions</a:t>
            </a:r>
            <a:endParaRPr lang="en-US" sz="3600" b="1" dirty="0">
              <a:solidFill>
                <a:srgbClr val="0070C0"/>
              </a:solidFill>
              <a:cs typeface="Arial" panose="020B0604020202020204" pitchFamily="34" charset="0"/>
            </a:endParaRPr>
          </a:p>
        </p:txBody>
      </p:sp>
      <p:pic>
        <p:nvPicPr>
          <p:cNvPr id="15362" name="Picture 2" descr="C:\Users\Welcome\AppData\Local\Microsoft\Windows\INetCache\IE\WMI57WUH\question_mark[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309" y="1240457"/>
            <a:ext cx="4783226" cy="478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635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Welcome\AppData\Local\Microsoft\Windows\INetCache\IE\WMI57WUH\Thankful-Thank-You-Teacher-Appreciation-Pencil-519320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982" y="1442099"/>
            <a:ext cx="7392904" cy="442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532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757571" y="920188"/>
            <a:ext cx="10676857" cy="646331"/>
          </a:xfrm>
          <a:prstGeom prst="rect">
            <a:avLst/>
          </a:prstGeom>
        </p:spPr>
        <p:txBody>
          <a:bodyPr wrap="square" anchor="t">
            <a:spAutoFit/>
          </a:bodyPr>
          <a:lstStyle/>
          <a:p>
            <a:pPr algn="ctr"/>
            <a:r>
              <a:rPr lang="en-US" sz="3600" b="1" dirty="0">
                <a:solidFill>
                  <a:srgbClr val="0070C0"/>
                </a:solidFill>
                <a:cs typeface="Arial" panose="020B0604020202020204" pitchFamily="34" charset="0"/>
              </a:rPr>
              <a:t>Modeling </a:t>
            </a:r>
            <a:r>
              <a:rPr lang="en-US" sz="3600" b="1" dirty="0" smtClean="0">
                <a:solidFill>
                  <a:srgbClr val="0070C0"/>
                </a:solidFill>
                <a:cs typeface="Arial" panose="020B0604020202020204" pitchFamily="34" charset="0"/>
              </a:rPr>
              <a:t>Approach Used and Why</a:t>
            </a:r>
            <a:endParaRPr lang="en-US" sz="3600" b="1" dirty="0">
              <a:solidFill>
                <a:srgbClr val="0070C0"/>
              </a:solidFill>
              <a:cs typeface="Arial" panose="020B0604020202020204" pitchFamily="34" charset="0"/>
            </a:endParaRPr>
          </a:p>
        </p:txBody>
      </p:sp>
      <p:sp>
        <p:nvSpPr>
          <p:cNvPr id="7" name="TextBox 6">
            <a:extLst>
              <a:ext uri="{FF2B5EF4-FFF2-40B4-BE49-F238E27FC236}">
                <a16:creationId xmlns="" xmlns:a16="http://schemas.microsoft.com/office/drawing/2014/main" id="{A84B8933-F44C-374A-B677-D79AD8184284}"/>
              </a:ext>
            </a:extLst>
          </p:cNvPr>
          <p:cNvSpPr txBox="1"/>
          <p:nvPr/>
        </p:nvSpPr>
        <p:spPr>
          <a:xfrm>
            <a:off x="276462" y="1563572"/>
            <a:ext cx="10696338" cy="4616648"/>
          </a:xfrm>
          <a:prstGeom prst="rect">
            <a:avLst/>
          </a:prstGeom>
          <a:noFill/>
        </p:spPr>
        <p:txBody>
          <a:bodyPr wrap="square" rtlCol="0">
            <a:spAutoFit/>
          </a:bodyPr>
          <a:lstStyle/>
          <a:p>
            <a:r>
              <a:rPr lang="en-US" sz="1400" b="1" dirty="0"/>
              <a:t>The work that we have completed:</a:t>
            </a:r>
          </a:p>
          <a:p>
            <a:pPr marL="285750" indent="-285750">
              <a:buFont typeface="Arial" pitchFamily="34" charset="0"/>
              <a:buChar char="•"/>
            </a:pPr>
            <a:r>
              <a:rPr lang="en-US" sz="1400" dirty="0" smtClean="0"/>
              <a:t>Merged </a:t>
            </a:r>
            <a:r>
              <a:rPr lang="en-US" sz="1400" dirty="0"/>
              <a:t>data from </a:t>
            </a:r>
            <a:r>
              <a:rPr lang="en-US" sz="1400" dirty="0" smtClean="0"/>
              <a:t>various sources </a:t>
            </a:r>
          </a:p>
          <a:p>
            <a:pPr marL="285750" indent="-285750">
              <a:buFont typeface="Arial" pitchFamily="34" charset="0"/>
              <a:buChar char="•"/>
            </a:pPr>
            <a:r>
              <a:rPr lang="en-US" sz="1400" dirty="0" smtClean="0"/>
              <a:t>Performed Data </a:t>
            </a:r>
            <a:r>
              <a:rPr lang="en-US" sz="1400" dirty="0"/>
              <a:t>Quality and preparation </a:t>
            </a:r>
            <a:r>
              <a:rPr lang="en-US" sz="1400" dirty="0" smtClean="0"/>
              <a:t>activities</a:t>
            </a:r>
          </a:p>
          <a:p>
            <a:pPr marL="285750" indent="-285750">
              <a:buFont typeface="Arial" pitchFamily="34" charset="0"/>
              <a:buChar char="•"/>
            </a:pPr>
            <a:r>
              <a:rPr lang="en-US" sz="1400" dirty="0" smtClean="0"/>
              <a:t>Performed </a:t>
            </a:r>
            <a:r>
              <a:rPr lang="en-US" sz="1400" dirty="0"/>
              <a:t>EDA on the data to understand the </a:t>
            </a:r>
            <a:r>
              <a:rPr lang="en-US" sz="1400" dirty="0" smtClean="0"/>
              <a:t>dataset </a:t>
            </a:r>
            <a:r>
              <a:rPr lang="en-US" sz="1400" dirty="0"/>
              <a:t>and to determine any outlier and </a:t>
            </a:r>
            <a:r>
              <a:rPr lang="en-US" sz="1400" dirty="0" smtClean="0"/>
              <a:t>treated the same</a:t>
            </a:r>
          </a:p>
          <a:p>
            <a:pPr marL="285750" indent="-285750">
              <a:buFont typeface="Arial" pitchFamily="34" charset="0"/>
              <a:buChar char="•"/>
            </a:pPr>
            <a:r>
              <a:rPr lang="en-US" sz="1400" dirty="0" smtClean="0"/>
              <a:t>The purpose of Univariate </a:t>
            </a:r>
            <a:r>
              <a:rPr lang="en-US" sz="1400" dirty="0"/>
              <a:t>Analysis is to find out which variables have clear separation for the target variable – separation of mean &amp; median of continuation variables and their </a:t>
            </a:r>
            <a:r>
              <a:rPr lang="en-US" sz="1400" dirty="0" err="1"/>
              <a:t>skewness</a:t>
            </a:r>
            <a:r>
              <a:rPr lang="en-US" sz="1400" dirty="0"/>
              <a:t> </a:t>
            </a:r>
            <a:r>
              <a:rPr lang="en-US" sz="1400" dirty="0" smtClean="0"/>
              <a:t>impacted the targeted </a:t>
            </a:r>
            <a:r>
              <a:rPr lang="en-US" sz="1400" dirty="0"/>
              <a:t>variable – Agent </a:t>
            </a:r>
            <a:r>
              <a:rPr lang="en-US" sz="1400" dirty="0" smtClean="0"/>
              <a:t>bonus</a:t>
            </a:r>
          </a:p>
          <a:p>
            <a:pPr marL="285750" indent="-285750">
              <a:buFont typeface="Arial" pitchFamily="34" charset="0"/>
              <a:buChar char="•"/>
            </a:pPr>
            <a:r>
              <a:rPr lang="en-US" sz="1400" dirty="0"/>
              <a:t>The purpose of </a:t>
            </a:r>
            <a:r>
              <a:rPr lang="en-US" sz="1400" dirty="0" smtClean="0"/>
              <a:t>Bivariate </a:t>
            </a:r>
            <a:r>
              <a:rPr lang="en-US" sz="1400" dirty="0"/>
              <a:t>analysis is to establish the relationship among various independent variables and with dependent </a:t>
            </a:r>
            <a:r>
              <a:rPr lang="en-US" sz="1400" dirty="0" smtClean="0"/>
              <a:t>variables</a:t>
            </a:r>
            <a:endParaRPr lang="en-US" sz="1400" dirty="0"/>
          </a:p>
          <a:p>
            <a:pPr marL="285750" indent="-285750">
              <a:buFont typeface="Arial" pitchFamily="34" charset="0"/>
              <a:buChar char="•"/>
            </a:pPr>
            <a:r>
              <a:rPr lang="en-US" sz="1400" dirty="0"/>
              <a:t>U</a:t>
            </a:r>
            <a:r>
              <a:rPr lang="en-US" sz="1400" dirty="0" smtClean="0"/>
              <a:t>sed </a:t>
            </a:r>
            <a:r>
              <a:rPr lang="en-US" sz="1400" dirty="0"/>
              <a:t>ANNOVA to understand if the model performance can be </a:t>
            </a:r>
            <a:r>
              <a:rPr lang="en-US" sz="1400" dirty="0" smtClean="0"/>
              <a:t>improved and </a:t>
            </a:r>
            <a:r>
              <a:rPr lang="en-US" sz="1400" dirty="0"/>
              <a:t>v</a:t>
            </a:r>
            <a:r>
              <a:rPr lang="en-US" sz="1400" dirty="0" smtClean="0"/>
              <a:t>ery significant test </a:t>
            </a:r>
            <a:r>
              <a:rPr lang="en-US" sz="1400" dirty="0"/>
              <a:t>of variable </a:t>
            </a:r>
            <a:r>
              <a:rPr lang="en-US" sz="1400" dirty="0" smtClean="0"/>
              <a:t>through ANNOVA</a:t>
            </a:r>
            <a:endParaRPr lang="en-IN" sz="1400" dirty="0">
              <a:solidFill>
                <a:srgbClr val="6D6868"/>
              </a:solidFill>
              <a:cs typeface="Arial" panose="020B0604020202020204" pitchFamily="34" charset="0"/>
            </a:endParaRPr>
          </a:p>
          <a:p>
            <a:pPr marL="285750" indent="-285750">
              <a:buFont typeface="Arial" pitchFamily="34" charset="0"/>
              <a:buChar char="•"/>
            </a:pPr>
            <a:r>
              <a:rPr lang="en-US" sz="1400" dirty="0" smtClean="0"/>
              <a:t>Checked unbalance </a:t>
            </a:r>
            <a:r>
              <a:rPr lang="en-US" sz="1400" dirty="0"/>
              <a:t>data </a:t>
            </a:r>
            <a:endParaRPr lang="en-US" sz="1400" dirty="0" smtClean="0"/>
          </a:p>
          <a:p>
            <a:endParaRPr lang="en-US" sz="1400" b="1" dirty="0"/>
          </a:p>
          <a:p>
            <a:r>
              <a:rPr lang="en-US" sz="1400" b="1" dirty="0" smtClean="0"/>
              <a:t>Model </a:t>
            </a:r>
            <a:r>
              <a:rPr lang="en-US" sz="1400" b="1" dirty="0"/>
              <a:t>building and interpretation.</a:t>
            </a:r>
            <a:endParaRPr lang="en-US" sz="1400" dirty="0" smtClean="0"/>
          </a:p>
          <a:p>
            <a:pPr marL="285750" indent="-285750">
              <a:buFont typeface="Arial" pitchFamily="34" charset="0"/>
              <a:buChar char="•"/>
            </a:pPr>
            <a:r>
              <a:rPr lang="en-US" sz="1400" dirty="0"/>
              <a:t>LDA &amp; </a:t>
            </a:r>
            <a:r>
              <a:rPr lang="en-US" sz="1400" dirty="0" err="1"/>
              <a:t>Kmeans</a:t>
            </a:r>
            <a:r>
              <a:rPr lang="en-US" sz="1400" dirty="0"/>
              <a:t> are suited for classification </a:t>
            </a:r>
            <a:r>
              <a:rPr lang="en-US" sz="1400" dirty="0" smtClean="0"/>
              <a:t>problem</a:t>
            </a:r>
          </a:p>
          <a:p>
            <a:pPr marL="285750" indent="-285750">
              <a:buFont typeface="Arial" pitchFamily="34" charset="0"/>
              <a:buChar char="•"/>
            </a:pPr>
            <a:r>
              <a:rPr lang="en-US" sz="1400" dirty="0"/>
              <a:t>Model building approach (</a:t>
            </a:r>
            <a:r>
              <a:rPr lang="en-US" sz="1400" dirty="0" err="1"/>
              <a:t>Multicollinearity</a:t>
            </a:r>
            <a:r>
              <a:rPr lang="en-US" sz="1400" dirty="0"/>
              <a:t> – VIF, significant features &amp; their selection process based on p-values &amp; coefficient estimates etc</a:t>
            </a:r>
            <a:r>
              <a:rPr lang="en-US" sz="1400" dirty="0" smtClean="0"/>
              <a:t>.)</a:t>
            </a:r>
          </a:p>
          <a:p>
            <a:endParaRPr lang="en-US" sz="1400" b="1" dirty="0" smtClean="0"/>
          </a:p>
          <a:p>
            <a:r>
              <a:rPr lang="en-US" sz="1400" b="1" dirty="0" smtClean="0"/>
              <a:t>Model </a:t>
            </a:r>
            <a:r>
              <a:rPr lang="en-US" sz="1400" b="1" dirty="0"/>
              <a:t>Tuning </a:t>
            </a:r>
            <a:endParaRPr lang="en-US" sz="1400" b="1" dirty="0" smtClean="0"/>
          </a:p>
          <a:p>
            <a:pPr marL="285750" indent="-285750">
              <a:buFont typeface="Arial" pitchFamily="34" charset="0"/>
              <a:buChar char="•"/>
            </a:pPr>
            <a:r>
              <a:rPr lang="en-US" sz="1400" dirty="0"/>
              <a:t>Actionable business insights </a:t>
            </a:r>
            <a:r>
              <a:rPr lang="en-US" sz="1400" dirty="0" smtClean="0"/>
              <a:t>such as identification </a:t>
            </a:r>
            <a:r>
              <a:rPr lang="en-US" sz="1400" dirty="0"/>
              <a:t>of features which are contributing to increase in bonus (e.g. sum assured</a:t>
            </a:r>
            <a:r>
              <a:rPr lang="en-US" sz="1400" dirty="0" smtClean="0"/>
              <a:t>)</a:t>
            </a:r>
          </a:p>
          <a:p>
            <a:endParaRPr lang="en-US" sz="1400" b="1" dirty="0" smtClean="0"/>
          </a:p>
          <a:p>
            <a:r>
              <a:rPr lang="en-US" sz="1400" b="1" dirty="0" smtClean="0"/>
              <a:t>Insights</a:t>
            </a:r>
          </a:p>
          <a:p>
            <a:pPr marL="285750" indent="-285750">
              <a:buFont typeface="Arial" pitchFamily="34" charset="0"/>
              <a:buChar char="•"/>
            </a:pPr>
            <a:r>
              <a:rPr lang="en-US" sz="1400" dirty="0"/>
              <a:t>Insights from </a:t>
            </a:r>
            <a:r>
              <a:rPr lang="en-US" sz="1400" dirty="0" smtClean="0"/>
              <a:t>models, </a:t>
            </a:r>
            <a:r>
              <a:rPr lang="en-US" sz="1400" dirty="0"/>
              <a:t>one unit change of a significant feature resulting how much change in bonus. </a:t>
            </a:r>
            <a:endParaRPr lang="en-US" sz="1400" dirty="0" smtClean="0"/>
          </a:p>
          <a:p>
            <a:pPr marL="285750" indent="-285750">
              <a:buFont typeface="Arial" pitchFamily="34" charset="0"/>
              <a:buChar char="•"/>
            </a:pPr>
            <a:r>
              <a:rPr lang="en-US" sz="1400" dirty="0" smtClean="0"/>
              <a:t>Delta </a:t>
            </a:r>
            <a:r>
              <a:rPr lang="en-US" sz="1400" dirty="0"/>
              <a:t>of coefficients from linear models. </a:t>
            </a:r>
            <a:r>
              <a:rPr lang="en-US" sz="1400" dirty="0" smtClean="0"/>
              <a:t>Likewise</a:t>
            </a:r>
            <a:r>
              <a:rPr lang="en-US" sz="1400" dirty="0"/>
              <a:t>, feature importance of optimum model</a:t>
            </a:r>
            <a:r>
              <a:rPr lang="en-US" sz="1400" dirty="0" smtClean="0"/>
              <a:t>.</a:t>
            </a:r>
          </a:p>
          <a:p>
            <a:pPr marL="285750" indent="-285750">
              <a:buFont typeface="Arial" pitchFamily="34" charset="0"/>
              <a:buChar char="•"/>
            </a:pPr>
            <a:r>
              <a:rPr lang="en-US" sz="1400" dirty="0"/>
              <a:t>S</a:t>
            </a:r>
            <a:r>
              <a:rPr lang="en-US" sz="1400" dirty="0" smtClean="0"/>
              <a:t>pecific recommendations to up skilling </a:t>
            </a:r>
            <a:r>
              <a:rPr lang="en-US" sz="1400" dirty="0"/>
              <a:t>the low performing agents and incentivizing the high performing agents</a:t>
            </a:r>
            <a:r>
              <a:rPr lang="en-US" sz="1400" dirty="0" smtClean="0"/>
              <a:t>.</a:t>
            </a:r>
            <a:endParaRPr lang="en-US" sz="1400" b="1" dirty="0" smtClean="0"/>
          </a:p>
        </p:txBody>
      </p:sp>
    </p:spTree>
    <p:extLst>
      <p:ext uri="{BB962C8B-B14F-4D97-AF65-F5344CB8AC3E}">
        <p14:creationId xmlns:p14="http://schemas.microsoft.com/office/powerpoint/2010/main" val="2073284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3408571" y="917294"/>
            <a:ext cx="6521040" cy="646331"/>
          </a:xfrm>
          <a:prstGeom prst="rect">
            <a:avLst/>
          </a:prstGeom>
        </p:spPr>
        <p:txBody>
          <a:bodyPr wrap="square" anchor="t">
            <a:spAutoFit/>
          </a:bodyPr>
          <a:lstStyle/>
          <a:p>
            <a:r>
              <a:rPr lang="en-US" sz="3600" b="1" dirty="0">
                <a:solidFill>
                  <a:srgbClr val="0070C0"/>
                </a:solidFill>
                <a:cs typeface="Arial" panose="020B0604020202020204" pitchFamily="34" charset="0"/>
              </a:rPr>
              <a:t>Exploratory </a:t>
            </a:r>
            <a:r>
              <a:rPr lang="en-US" sz="3600" b="1" dirty="0" smtClean="0">
                <a:solidFill>
                  <a:srgbClr val="0070C0"/>
                </a:solidFill>
                <a:cs typeface="Arial" panose="020B0604020202020204" pitchFamily="34" charset="0"/>
              </a:rPr>
              <a:t>Data Analysis</a:t>
            </a:r>
            <a:endParaRPr lang="en-US" sz="3600" b="1" dirty="0">
              <a:solidFill>
                <a:srgbClr val="0070C0"/>
              </a:solidFill>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13" y="1625180"/>
            <a:ext cx="6644202" cy="368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057622" y="1547906"/>
            <a:ext cx="4018209" cy="5262979"/>
          </a:xfrm>
          <a:prstGeom prst="rect">
            <a:avLst/>
          </a:prstGeom>
          <a:noFill/>
          <a:ln>
            <a:noFill/>
          </a:ln>
        </p:spPr>
        <p:txBody>
          <a:bodyPr wrap="square" rtlCol="0">
            <a:spAutoFit/>
          </a:bodyPr>
          <a:lstStyle/>
          <a:p>
            <a:r>
              <a:rPr lang="en-US" sz="1400" b="1" dirty="0"/>
              <a:t>Agent Bonus:</a:t>
            </a:r>
            <a:r>
              <a:rPr lang="en-US" sz="1400" dirty="0"/>
              <a:t> </a:t>
            </a:r>
            <a:r>
              <a:rPr lang="en-US" sz="1400" dirty="0" smtClean="0"/>
              <a:t>From </a:t>
            </a:r>
            <a:r>
              <a:rPr lang="en-US" sz="1400" dirty="0"/>
              <a:t>the below graph we can see that the majority of the bonus falls between 3,000 to 4,000.</a:t>
            </a:r>
          </a:p>
          <a:p>
            <a:r>
              <a:rPr lang="en-US" sz="1400" dirty="0"/>
              <a:t>Below the graph shows that the average age of the </a:t>
            </a:r>
            <a:r>
              <a:rPr lang="en-US" sz="1400" b="1" dirty="0" smtClean="0"/>
              <a:t>Age: </a:t>
            </a:r>
            <a:r>
              <a:rPr lang="en-US" sz="1400" dirty="0"/>
              <a:t>C</a:t>
            </a:r>
            <a:r>
              <a:rPr lang="en-US" sz="1400" dirty="0" smtClean="0"/>
              <a:t>ustomer </a:t>
            </a:r>
            <a:r>
              <a:rPr lang="en-US" sz="1400" dirty="0"/>
              <a:t>is about 30-35 years</a:t>
            </a:r>
            <a:r>
              <a:rPr lang="en-US" sz="1400" dirty="0" smtClean="0"/>
              <a:t>.</a:t>
            </a:r>
          </a:p>
          <a:p>
            <a:r>
              <a:rPr lang="en-US" sz="1400" b="1" dirty="0"/>
              <a:t>Customer Tenure: </a:t>
            </a:r>
            <a:r>
              <a:rPr lang="en-US" sz="1400" dirty="0"/>
              <a:t>Below graph shows that there are over 1000 customer who are loyal customers for at least 10 years</a:t>
            </a:r>
            <a:r>
              <a:rPr lang="en-US" sz="1400" dirty="0" smtClean="0"/>
              <a:t>.</a:t>
            </a:r>
          </a:p>
          <a:p>
            <a:r>
              <a:rPr lang="en-US" sz="1400" b="1" dirty="0"/>
              <a:t>Existing Product Type: </a:t>
            </a:r>
            <a:r>
              <a:rPr lang="en-US" sz="1400" dirty="0"/>
              <a:t>Below graph shows that there at about 2000 people who hold at least 4 products</a:t>
            </a:r>
          </a:p>
          <a:p>
            <a:r>
              <a:rPr lang="en-US" sz="1400" b="1" dirty="0" smtClean="0"/>
              <a:t>Number of Policies: </a:t>
            </a:r>
            <a:r>
              <a:rPr lang="en-US" sz="1400" dirty="0" smtClean="0"/>
              <a:t>Below graph shows that at least 1000 people hold 4 policies each.</a:t>
            </a:r>
          </a:p>
          <a:p>
            <a:r>
              <a:rPr lang="en-US" sz="1400" b="1" dirty="0"/>
              <a:t>Monthly Income: </a:t>
            </a:r>
            <a:r>
              <a:rPr lang="en-US" sz="1400" dirty="0"/>
              <a:t>About 1200 people have a monthly income between 20,000 – 25,000.</a:t>
            </a:r>
          </a:p>
          <a:p>
            <a:r>
              <a:rPr lang="en-US" sz="1400" b="1" dirty="0"/>
              <a:t>Complaints: </a:t>
            </a:r>
            <a:r>
              <a:rPr lang="en-US" sz="1400" dirty="0"/>
              <a:t>There were about 3000+ people who had complained between 0-1 times.</a:t>
            </a:r>
          </a:p>
          <a:p>
            <a:r>
              <a:rPr lang="en-US" sz="1400" b="1" dirty="0"/>
              <a:t>Existing Policy Tenure: </a:t>
            </a:r>
            <a:r>
              <a:rPr lang="en-US" sz="1400" dirty="0"/>
              <a:t>There are about 2500 customer who took policies at least a year ago.</a:t>
            </a:r>
          </a:p>
          <a:p>
            <a:r>
              <a:rPr lang="en-US" sz="1400" b="1" dirty="0"/>
              <a:t>Sum Assured:</a:t>
            </a:r>
            <a:r>
              <a:rPr lang="en-US" sz="1400" dirty="0"/>
              <a:t> The major count of the sum assured is between 400K and 600K</a:t>
            </a:r>
          </a:p>
          <a:p>
            <a:r>
              <a:rPr lang="en-US" sz="1400" b="1" dirty="0"/>
              <a:t>Last Month Calls: </a:t>
            </a:r>
            <a:r>
              <a:rPr lang="en-US" sz="1400" dirty="0"/>
              <a:t>We have received at least 2 calls from nearly 1400 customers</a:t>
            </a:r>
          </a:p>
          <a:p>
            <a:r>
              <a:rPr lang="en-US" sz="1400" b="1" dirty="0"/>
              <a:t>Customer Care Score: </a:t>
            </a:r>
            <a:r>
              <a:rPr lang="en-US" sz="1400" dirty="0"/>
              <a:t>Marjory of the customer lies between the Customer care score of 3 – 3.5</a:t>
            </a:r>
            <a:r>
              <a:rPr lang="en-US" sz="1400" dirty="0" smtClean="0"/>
              <a:t>.</a:t>
            </a:r>
            <a:endParaRPr lang="en-US" sz="1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82" y="5305728"/>
            <a:ext cx="4378818" cy="121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734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3408571" y="917294"/>
            <a:ext cx="6521040" cy="646331"/>
          </a:xfrm>
          <a:prstGeom prst="rect">
            <a:avLst/>
          </a:prstGeom>
        </p:spPr>
        <p:txBody>
          <a:bodyPr wrap="square" anchor="t">
            <a:spAutoFit/>
          </a:bodyPr>
          <a:lstStyle/>
          <a:p>
            <a:r>
              <a:rPr lang="en-US" sz="3600" b="1" dirty="0">
                <a:solidFill>
                  <a:srgbClr val="0070C0"/>
                </a:solidFill>
                <a:cs typeface="Arial" panose="020B0604020202020204" pitchFamily="34" charset="0"/>
              </a:rPr>
              <a:t>Exploratory </a:t>
            </a:r>
            <a:r>
              <a:rPr lang="en-US" sz="3600" b="1" dirty="0" smtClean="0">
                <a:solidFill>
                  <a:srgbClr val="0070C0"/>
                </a:solidFill>
                <a:cs typeface="Arial" panose="020B0604020202020204" pitchFamily="34" charset="0"/>
              </a:rPr>
              <a:t>Data Analysis</a:t>
            </a:r>
            <a:endParaRPr lang="en-US" sz="3600" b="1" dirty="0">
              <a:solidFill>
                <a:srgbClr val="0070C0"/>
              </a:solidFill>
              <a:cs typeface="Arial" panose="020B0604020202020204" pitchFamily="34" charset="0"/>
            </a:endParaRPr>
          </a:p>
        </p:txBody>
      </p:sp>
      <p:pic>
        <p:nvPicPr>
          <p:cNvPr id="7" name="Picture 6"/>
          <p:cNvPicPr/>
          <p:nvPr/>
        </p:nvPicPr>
        <p:blipFill>
          <a:blip r:embed="rId2"/>
          <a:stretch>
            <a:fillRect/>
          </a:stretch>
        </p:blipFill>
        <p:spPr>
          <a:xfrm>
            <a:off x="190833" y="1563625"/>
            <a:ext cx="2552365" cy="2312916"/>
          </a:xfrm>
          <a:prstGeom prst="rect">
            <a:avLst/>
          </a:prstGeom>
          <a:ln>
            <a:solidFill>
              <a:schemeClr val="tx1"/>
            </a:solidFill>
          </a:ln>
        </p:spPr>
      </p:pic>
      <p:pic>
        <p:nvPicPr>
          <p:cNvPr id="8" name="Picture 7"/>
          <p:cNvPicPr/>
          <p:nvPr/>
        </p:nvPicPr>
        <p:blipFill>
          <a:blip r:embed="rId3"/>
          <a:stretch>
            <a:fillRect/>
          </a:stretch>
        </p:blipFill>
        <p:spPr>
          <a:xfrm>
            <a:off x="2820472" y="1563625"/>
            <a:ext cx="2683136" cy="2312916"/>
          </a:xfrm>
          <a:prstGeom prst="rect">
            <a:avLst/>
          </a:prstGeom>
          <a:ln>
            <a:solidFill>
              <a:schemeClr val="tx1"/>
            </a:solidFill>
          </a:ln>
        </p:spPr>
      </p:pic>
      <p:pic>
        <p:nvPicPr>
          <p:cNvPr id="9" name="Picture 8"/>
          <p:cNvPicPr/>
          <p:nvPr/>
        </p:nvPicPr>
        <p:blipFill>
          <a:blip r:embed="rId4"/>
          <a:stretch>
            <a:fillRect/>
          </a:stretch>
        </p:blipFill>
        <p:spPr>
          <a:xfrm>
            <a:off x="8212131" y="1545291"/>
            <a:ext cx="2717441" cy="2331250"/>
          </a:xfrm>
          <a:prstGeom prst="rect">
            <a:avLst/>
          </a:prstGeom>
          <a:ln>
            <a:solidFill>
              <a:schemeClr val="tx1"/>
            </a:solidFill>
          </a:ln>
        </p:spPr>
      </p:pic>
      <p:pic>
        <p:nvPicPr>
          <p:cNvPr id="10" name="Picture 9"/>
          <p:cNvPicPr/>
          <p:nvPr/>
        </p:nvPicPr>
        <p:blipFill>
          <a:blip r:embed="rId5"/>
          <a:stretch>
            <a:fillRect/>
          </a:stretch>
        </p:blipFill>
        <p:spPr>
          <a:xfrm>
            <a:off x="5568003" y="1555527"/>
            <a:ext cx="2566854" cy="2321013"/>
          </a:xfrm>
          <a:prstGeom prst="rect">
            <a:avLst/>
          </a:prstGeom>
          <a:ln>
            <a:solidFill>
              <a:schemeClr val="tx1"/>
            </a:solidFill>
          </a:ln>
        </p:spPr>
      </p:pic>
      <p:pic>
        <p:nvPicPr>
          <p:cNvPr id="11" name="Picture 10"/>
          <p:cNvPicPr/>
          <p:nvPr/>
        </p:nvPicPr>
        <p:blipFill>
          <a:blip r:embed="rId6"/>
          <a:stretch>
            <a:fillRect/>
          </a:stretch>
        </p:blipFill>
        <p:spPr>
          <a:xfrm>
            <a:off x="2820472" y="3993990"/>
            <a:ext cx="2683136" cy="2366411"/>
          </a:xfrm>
          <a:prstGeom prst="rect">
            <a:avLst/>
          </a:prstGeom>
          <a:ln>
            <a:solidFill>
              <a:schemeClr val="tx1"/>
            </a:solidFill>
          </a:ln>
        </p:spPr>
      </p:pic>
      <p:pic>
        <p:nvPicPr>
          <p:cNvPr id="12" name="Picture 11"/>
          <p:cNvPicPr/>
          <p:nvPr/>
        </p:nvPicPr>
        <p:blipFill>
          <a:blip r:embed="rId7"/>
          <a:stretch>
            <a:fillRect/>
          </a:stretch>
        </p:blipFill>
        <p:spPr>
          <a:xfrm>
            <a:off x="5568003" y="3993990"/>
            <a:ext cx="2566854" cy="2366412"/>
          </a:xfrm>
          <a:prstGeom prst="rect">
            <a:avLst/>
          </a:prstGeom>
          <a:ln>
            <a:solidFill>
              <a:schemeClr val="tx1"/>
            </a:solidFill>
          </a:ln>
        </p:spPr>
      </p:pic>
      <p:pic>
        <p:nvPicPr>
          <p:cNvPr id="13" name="Picture 12"/>
          <p:cNvPicPr/>
          <p:nvPr/>
        </p:nvPicPr>
        <p:blipFill>
          <a:blip r:embed="rId8"/>
          <a:stretch>
            <a:fillRect/>
          </a:stretch>
        </p:blipFill>
        <p:spPr>
          <a:xfrm>
            <a:off x="190833" y="3993991"/>
            <a:ext cx="2552365" cy="2366411"/>
          </a:xfrm>
          <a:prstGeom prst="rect">
            <a:avLst/>
          </a:prstGeom>
          <a:ln>
            <a:solidFill>
              <a:schemeClr val="tx1"/>
            </a:solidFill>
          </a:ln>
        </p:spPr>
      </p:pic>
      <p:pic>
        <p:nvPicPr>
          <p:cNvPr id="14" name="Picture 13"/>
          <p:cNvPicPr/>
          <p:nvPr/>
        </p:nvPicPr>
        <p:blipFill>
          <a:blip r:embed="rId9"/>
          <a:stretch>
            <a:fillRect/>
          </a:stretch>
        </p:blipFill>
        <p:spPr>
          <a:xfrm>
            <a:off x="8212132" y="3993989"/>
            <a:ext cx="2708706" cy="2366412"/>
          </a:xfrm>
          <a:prstGeom prst="rect">
            <a:avLst/>
          </a:prstGeom>
          <a:ln>
            <a:solidFill>
              <a:schemeClr val="tx1"/>
            </a:solidFill>
          </a:ln>
        </p:spPr>
      </p:pic>
    </p:spTree>
    <p:extLst>
      <p:ext uri="{BB962C8B-B14F-4D97-AF65-F5344CB8AC3E}">
        <p14:creationId xmlns:p14="http://schemas.microsoft.com/office/powerpoint/2010/main" val="274120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3408571" y="917294"/>
            <a:ext cx="6521040" cy="646331"/>
          </a:xfrm>
          <a:prstGeom prst="rect">
            <a:avLst/>
          </a:prstGeom>
        </p:spPr>
        <p:txBody>
          <a:bodyPr wrap="square" anchor="t">
            <a:spAutoFit/>
          </a:bodyPr>
          <a:lstStyle/>
          <a:p>
            <a:r>
              <a:rPr lang="en-US" sz="3600" b="1" dirty="0">
                <a:solidFill>
                  <a:srgbClr val="0070C0"/>
                </a:solidFill>
                <a:cs typeface="Arial" panose="020B0604020202020204" pitchFamily="34" charset="0"/>
              </a:rPr>
              <a:t>Exploratory </a:t>
            </a:r>
            <a:r>
              <a:rPr lang="en-US" sz="3600" b="1" dirty="0" smtClean="0">
                <a:solidFill>
                  <a:srgbClr val="0070C0"/>
                </a:solidFill>
                <a:cs typeface="Arial" panose="020B0604020202020204" pitchFamily="34" charset="0"/>
              </a:rPr>
              <a:t>Data Analysis</a:t>
            </a:r>
            <a:endParaRPr lang="en-US" sz="3600" b="1" dirty="0">
              <a:solidFill>
                <a:srgbClr val="0070C0"/>
              </a:solidFill>
              <a:cs typeface="Arial" panose="020B0604020202020204" pitchFamily="34" charset="0"/>
            </a:endParaRPr>
          </a:p>
        </p:txBody>
      </p:sp>
      <p:pic>
        <p:nvPicPr>
          <p:cNvPr id="16" name="Picture 15"/>
          <p:cNvPicPr/>
          <p:nvPr/>
        </p:nvPicPr>
        <p:blipFill>
          <a:blip r:embed="rId2"/>
          <a:stretch>
            <a:fillRect/>
          </a:stretch>
        </p:blipFill>
        <p:spPr>
          <a:xfrm>
            <a:off x="190833" y="1563625"/>
            <a:ext cx="2552365" cy="2312916"/>
          </a:xfrm>
          <a:prstGeom prst="rect">
            <a:avLst/>
          </a:prstGeom>
          <a:ln>
            <a:solidFill>
              <a:schemeClr val="tx1"/>
            </a:solidFill>
          </a:ln>
        </p:spPr>
      </p:pic>
      <p:pic>
        <p:nvPicPr>
          <p:cNvPr id="17" name="Picture 16"/>
          <p:cNvPicPr/>
          <p:nvPr/>
        </p:nvPicPr>
        <p:blipFill>
          <a:blip r:embed="rId3"/>
          <a:stretch>
            <a:fillRect/>
          </a:stretch>
        </p:blipFill>
        <p:spPr>
          <a:xfrm>
            <a:off x="190831" y="4095482"/>
            <a:ext cx="2552365" cy="2121592"/>
          </a:xfrm>
          <a:prstGeom prst="rect">
            <a:avLst/>
          </a:prstGeom>
          <a:ln>
            <a:solidFill>
              <a:schemeClr val="tx1"/>
            </a:solidFill>
          </a:ln>
        </p:spPr>
      </p:pic>
      <p:pic>
        <p:nvPicPr>
          <p:cNvPr id="18" name="Picture 17"/>
          <p:cNvPicPr/>
          <p:nvPr/>
        </p:nvPicPr>
        <p:blipFill>
          <a:blip r:embed="rId4"/>
          <a:stretch>
            <a:fillRect/>
          </a:stretch>
        </p:blipFill>
        <p:spPr>
          <a:xfrm>
            <a:off x="2961204" y="1563625"/>
            <a:ext cx="7444927" cy="4653449"/>
          </a:xfrm>
          <a:prstGeom prst="rect">
            <a:avLst/>
          </a:prstGeom>
          <a:ln>
            <a:solidFill>
              <a:schemeClr val="tx1"/>
            </a:solidFill>
          </a:ln>
        </p:spPr>
      </p:pic>
    </p:spTree>
    <p:extLst>
      <p:ext uri="{BB962C8B-B14F-4D97-AF65-F5344CB8AC3E}">
        <p14:creationId xmlns:p14="http://schemas.microsoft.com/office/powerpoint/2010/main" val="2617417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3408571" y="917294"/>
            <a:ext cx="6521040" cy="646331"/>
          </a:xfrm>
          <a:prstGeom prst="rect">
            <a:avLst/>
          </a:prstGeom>
        </p:spPr>
        <p:txBody>
          <a:bodyPr wrap="square" anchor="t">
            <a:spAutoFit/>
          </a:bodyPr>
          <a:lstStyle/>
          <a:p>
            <a:r>
              <a:rPr lang="en-US" sz="3600" b="1" dirty="0">
                <a:solidFill>
                  <a:srgbClr val="0070C0"/>
                </a:solidFill>
                <a:cs typeface="Arial" panose="020B0604020202020204" pitchFamily="34" charset="0"/>
              </a:rPr>
              <a:t>Exploratory </a:t>
            </a:r>
            <a:r>
              <a:rPr lang="en-US" sz="3600" b="1" dirty="0" smtClean="0">
                <a:solidFill>
                  <a:srgbClr val="0070C0"/>
                </a:solidFill>
                <a:cs typeface="Arial" panose="020B0604020202020204" pitchFamily="34" charset="0"/>
              </a:rPr>
              <a:t>Data Analysis</a:t>
            </a:r>
            <a:endParaRPr lang="en-US" sz="3600" b="1" dirty="0">
              <a:solidFill>
                <a:srgbClr val="0070C0"/>
              </a:solidFill>
              <a:cs typeface="Arial" panose="020B0604020202020204" pitchFamily="34" charset="0"/>
            </a:endParaRPr>
          </a:p>
        </p:txBody>
      </p:sp>
      <p:pic>
        <p:nvPicPr>
          <p:cNvPr id="7" name="Picture 6"/>
          <p:cNvPicPr/>
          <p:nvPr/>
        </p:nvPicPr>
        <p:blipFill>
          <a:blip r:embed="rId2"/>
          <a:stretch>
            <a:fillRect/>
          </a:stretch>
        </p:blipFill>
        <p:spPr>
          <a:xfrm>
            <a:off x="443515" y="1563625"/>
            <a:ext cx="7876237" cy="4897755"/>
          </a:xfrm>
          <a:prstGeom prst="rect">
            <a:avLst/>
          </a:prstGeom>
          <a:ln>
            <a:solidFill>
              <a:schemeClr val="tx1"/>
            </a:solidFill>
          </a:ln>
        </p:spPr>
      </p:pic>
      <p:sp>
        <p:nvSpPr>
          <p:cNvPr id="2" name="TextBox 1"/>
          <p:cNvSpPr txBox="1"/>
          <p:nvPr/>
        </p:nvSpPr>
        <p:spPr>
          <a:xfrm>
            <a:off x="8525814" y="1563625"/>
            <a:ext cx="2446985" cy="3108543"/>
          </a:xfrm>
          <a:prstGeom prst="rect">
            <a:avLst/>
          </a:prstGeom>
          <a:noFill/>
          <a:ln>
            <a:noFill/>
          </a:ln>
        </p:spPr>
        <p:txBody>
          <a:bodyPr wrap="square" rtlCol="0">
            <a:spAutoFit/>
          </a:bodyPr>
          <a:lstStyle/>
          <a:p>
            <a:r>
              <a:rPr lang="en-US" sz="1400" b="1" dirty="0"/>
              <a:t>Top 5 strong correlations</a:t>
            </a:r>
            <a:r>
              <a:rPr lang="en-US" sz="1400" b="1" dirty="0" smtClean="0"/>
              <a:t>:</a:t>
            </a:r>
          </a:p>
          <a:p>
            <a:endParaRPr lang="en-US" sz="1400" dirty="0"/>
          </a:p>
          <a:p>
            <a:pPr marL="285750" lvl="0" indent="-285750">
              <a:buFont typeface="Arial" pitchFamily="34" charset="0"/>
              <a:buChar char="•"/>
            </a:pPr>
            <a:r>
              <a:rPr lang="en-US" sz="1400" dirty="0" err="1"/>
              <a:t>SumAssured</a:t>
            </a:r>
            <a:r>
              <a:rPr lang="en-US" sz="1400" dirty="0"/>
              <a:t> &amp; </a:t>
            </a:r>
            <a:r>
              <a:rPr lang="en-US" sz="1400" dirty="0" err="1" smtClean="0"/>
              <a:t>AgentBonus</a:t>
            </a:r>
            <a:endParaRPr lang="en-US" sz="1400" dirty="0" smtClean="0"/>
          </a:p>
          <a:p>
            <a:pPr lvl="0"/>
            <a:endParaRPr lang="en-US" sz="1400" dirty="0"/>
          </a:p>
          <a:p>
            <a:pPr marL="285750" lvl="0" indent="-285750">
              <a:buFont typeface="Arial" pitchFamily="34" charset="0"/>
              <a:buChar char="•"/>
            </a:pPr>
            <a:r>
              <a:rPr lang="en-US" sz="1400" dirty="0" err="1"/>
              <a:t>MonthlyIncome</a:t>
            </a:r>
            <a:r>
              <a:rPr lang="en-US" sz="1400" dirty="0"/>
              <a:t> &amp; </a:t>
            </a:r>
            <a:r>
              <a:rPr lang="en-US" sz="1400" dirty="0" err="1" smtClean="0"/>
              <a:t>AgentBonus</a:t>
            </a:r>
            <a:endParaRPr lang="en-US" sz="1400" dirty="0" smtClean="0"/>
          </a:p>
          <a:p>
            <a:pPr lvl="0"/>
            <a:endParaRPr lang="en-US" sz="1400" dirty="0"/>
          </a:p>
          <a:p>
            <a:pPr marL="285750" lvl="0" indent="-285750">
              <a:buFont typeface="Arial" pitchFamily="34" charset="0"/>
              <a:buChar char="•"/>
            </a:pPr>
            <a:r>
              <a:rPr lang="en-US" sz="1400" dirty="0" err="1"/>
              <a:t>CustTenure</a:t>
            </a:r>
            <a:r>
              <a:rPr lang="en-US" sz="1400" dirty="0"/>
              <a:t> &amp; </a:t>
            </a:r>
            <a:r>
              <a:rPr lang="en-US" sz="1400" dirty="0" err="1" smtClean="0"/>
              <a:t>AgentBonus</a:t>
            </a:r>
            <a:endParaRPr lang="en-US" sz="1400" dirty="0" smtClean="0"/>
          </a:p>
          <a:p>
            <a:pPr lvl="0"/>
            <a:endParaRPr lang="en-US" sz="1400" dirty="0"/>
          </a:p>
          <a:p>
            <a:pPr marL="285750" lvl="0" indent="-285750">
              <a:buFont typeface="Arial" pitchFamily="34" charset="0"/>
              <a:buChar char="•"/>
            </a:pPr>
            <a:r>
              <a:rPr lang="en-US" sz="1400" dirty="0"/>
              <a:t>Age &amp; </a:t>
            </a:r>
            <a:r>
              <a:rPr lang="en-US" sz="1400" dirty="0" err="1" smtClean="0"/>
              <a:t>AgentBonus</a:t>
            </a:r>
            <a:endParaRPr lang="en-US" sz="1400" dirty="0" smtClean="0"/>
          </a:p>
          <a:p>
            <a:pPr lvl="0"/>
            <a:endParaRPr lang="en-US" sz="1400" dirty="0"/>
          </a:p>
          <a:p>
            <a:pPr marL="285750" lvl="0" indent="-285750">
              <a:buFont typeface="Arial" pitchFamily="34" charset="0"/>
              <a:buChar char="•"/>
            </a:pPr>
            <a:r>
              <a:rPr lang="en-US" sz="1400" dirty="0" err="1"/>
              <a:t>MonthlyIncome</a:t>
            </a:r>
            <a:r>
              <a:rPr lang="en-US" sz="1400" dirty="0"/>
              <a:t> &amp; </a:t>
            </a:r>
            <a:r>
              <a:rPr lang="en-US" sz="1400" dirty="0" err="1"/>
              <a:t>SumAssured</a:t>
            </a:r>
            <a:endParaRPr lang="en-US" sz="1400" dirty="0"/>
          </a:p>
          <a:p>
            <a:endParaRPr lang="en-US" sz="1400" dirty="0"/>
          </a:p>
        </p:txBody>
      </p:sp>
    </p:spTree>
    <p:extLst>
      <p:ext uri="{BB962C8B-B14F-4D97-AF65-F5344CB8AC3E}">
        <p14:creationId xmlns:p14="http://schemas.microsoft.com/office/powerpoint/2010/main" val="4073485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3408571" y="917294"/>
            <a:ext cx="6521040" cy="646331"/>
          </a:xfrm>
          <a:prstGeom prst="rect">
            <a:avLst/>
          </a:prstGeom>
        </p:spPr>
        <p:txBody>
          <a:bodyPr wrap="square" anchor="t">
            <a:spAutoFit/>
          </a:bodyPr>
          <a:lstStyle/>
          <a:p>
            <a:r>
              <a:rPr lang="en-US" sz="3600" b="1" dirty="0">
                <a:solidFill>
                  <a:srgbClr val="0070C0"/>
                </a:solidFill>
                <a:cs typeface="Arial" panose="020B0604020202020204" pitchFamily="34" charset="0"/>
              </a:rPr>
              <a:t>Exploratory D</a:t>
            </a:r>
            <a:r>
              <a:rPr lang="en-US" sz="3600" b="1" dirty="0" smtClean="0">
                <a:solidFill>
                  <a:srgbClr val="0070C0"/>
                </a:solidFill>
                <a:cs typeface="Arial" panose="020B0604020202020204" pitchFamily="34" charset="0"/>
              </a:rPr>
              <a:t>ata Analysis</a:t>
            </a:r>
            <a:endParaRPr lang="en-US" sz="3600" b="1" dirty="0">
              <a:solidFill>
                <a:srgbClr val="0070C0"/>
              </a:solidFill>
              <a:cs typeface="Arial" panose="020B0604020202020204" pitchFamily="34" charset="0"/>
            </a:endParaRPr>
          </a:p>
        </p:txBody>
      </p:sp>
      <p:sp>
        <p:nvSpPr>
          <p:cNvPr id="2" name="TextBox 1"/>
          <p:cNvSpPr txBox="1"/>
          <p:nvPr/>
        </p:nvSpPr>
        <p:spPr>
          <a:xfrm>
            <a:off x="6997385" y="4575978"/>
            <a:ext cx="3237161" cy="1169551"/>
          </a:xfrm>
          <a:prstGeom prst="rect">
            <a:avLst/>
          </a:prstGeom>
          <a:noFill/>
          <a:ln>
            <a:noFill/>
          </a:ln>
        </p:spPr>
        <p:txBody>
          <a:bodyPr wrap="square" rtlCol="0">
            <a:spAutoFit/>
          </a:bodyPr>
          <a:lstStyle/>
          <a:p>
            <a:pPr marL="285750" indent="-285750">
              <a:buFont typeface="Arial" pitchFamily="34" charset="0"/>
              <a:buChar char="•"/>
            </a:pPr>
            <a:r>
              <a:rPr lang="en-US" sz="1400" dirty="0"/>
              <a:t>Customer Designation creates clear groups for </a:t>
            </a:r>
            <a:r>
              <a:rPr lang="en-US" sz="1400" dirty="0" err="1"/>
              <a:t>MonthlyIncome</a:t>
            </a:r>
            <a:r>
              <a:rPr lang="en-US" sz="1400" dirty="0"/>
              <a:t> of the customer so Missing Values in </a:t>
            </a:r>
            <a:r>
              <a:rPr lang="en-US" sz="1400" dirty="0" err="1"/>
              <a:t>MonthlyIncome</a:t>
            </a:r>
            <a:r>
              <a:rPr lang="en-US" sz="1400" dirty="0"/>
              <a:t> will be filled considering means of every </a:t>
            </a:r>
            <a:r>
              <a:rPr lang="en-US" sz="1400" dirty="0" smtClean="0"/>
              <a:t>group</a:t>
            </a:r>
            <a:endParaRPr lang="en-US" sz="1400" dirty="0"/>
          </a:p>
        </p:txBody>
      </p:sp>
      <p:sp>
        <p:nvSpPr>
          <p:cNvPr id="5" name="TextBox 4"/>
          <p:cNvSpPr txBox="1"/>
          <p:nvPr/>
        </p:nvSpPr>
        <p:spPr>
          <a:xfrm>
            <a:off x="731949" y="1563624"/>
            <a:ext cx="7884017" cy="307777"/>
          </a:xfrm>
          <a:prstGeom prst="rect">
            <a:avLst/>
          </a:prstGeom>
          <a:noFill/>
          <a:ln>
            <a:noFill/>
          </a:ln>
        </p:spPr>
        <p:txBody>
          <a:bodyPr wrap="square" rtlCol="0">
            <a:spAutoFit/>
          </a:bodyPr>
          <a:lstStyle/>
          <a:p>
            <a:r>
              <a:rPr lang="en-US" sz="1400" dirty="0"/>
              <a:t>Below box plots shows relationship between </a:t>
            </a:r>
            <a:r>
              <a:rPr lang="en-US" sz="1400" dirty="0" err="1"/>
              <a:t>MonthlyIncome</a:t>
            </a:r>
            <a:r>
              <a:rPr lang="en-US" sz="1400" dirty="0"/>
              <a:t> &amp; categorical </a:t>
            </a:r>
            <a:r>
              <a:rPr lang="en-US" sz="1400" dirty="0" smtClean="0"/>
              <a:t>variables</a:t>
            </a:r>
            <a:endParaRPr lang="en-US" sz="1400" dirty="0"/>
          </a:p>
        </p:txBody>
      </p:sp>
      <p:pic>
        <p:nvPicPr>
          <p:cNvPr id="8" name="Picture 7"/>
          <p:cNvPicPr/>
          <p:nvPr/>
        </p:nvPicPr>
        <p:blipFill>
          <a:blip r:embed="rId2"/>
          <a:stretch>
            <a:fillRect/>
          </a:stretch>
        </p:blipFill>
        <p:spPr>
          <a:xfrm>
            <a:off x="535103" y="1935071"/>
            <a:ext cx="6418493" cy="2150829"/>
          </a:xfrm>
          <a:prstGeom prst="rect">
            <a:avLst/>
          </a:prstGeom>
          <a:ln>
            <a:solidFill>
              <a:schemeClr val="tx1"/>
            </a:solidFill>
          </a:ln>
        </p:spPr>
      </p:pic>
      <p:pic>
        <p:nvPicPr>
          <p:cNvPr id="9" name="Picture 8"/>
          <p:cNvPicPr/>
          <p:nvPr/>
        </p:nvPicPr>
        <p:blipFill>
          <a:blip r:embed="rId3"/>
          <a:stretch>
            <a:fillRect/>
          </a:stretch>
        </p:blipFill>
        <p:spPr>
          <a:xfrm>
            <a:off x="535103" y="4089018"/>
            <a:ext cx="6418493" cy="2143473"/>
          </a:xfrm>
          <a:prstGeom prst="rect">
            <a:avLst/>
          </a:prstGeom>
          <a:ln>
            <a:solidFill>
              <a:schemeClr val="tx1"/>
            </a:solidFill>
          </a:ln>
        </p:spPr>
      </p:pic>
      <p:pic>
        <p:nvPicPr>
          <p:cNvPr id="10" name="Picture 9"/>
          <p:cNvPicPr/>
          <p:nvPr/>
        </p:nvPicPr>
        <p:blipFill>
          <a:blip r:embed="rId4"/>
          <a:stretch>
            <a:fillRect/>
          </a:stretch>
        </p:blipFill>
        <p:spPr>
          <a:xfrm>
            <a:off x="6997385" y="1938189"/>
            <a:ext cx="3237161" cy="2150829"/>
          </a:xfrm>
          <a:prstGeom prst="rect">
            <a:avLst/>
          </a:prstGeom>
          <a:ln>
            <a:solidFill>
              <a:schemeClr val="tx1"/>
            </a:solidFill>
          </a:ln>
        </p:spPr>
      </p:pic>
    </p:spTree>
    <p:extLst>
      <p:ext uri="{BB962C8B-B14F-4D97-AF65-F5344CB8AC3E}">
        <p14:creationId xmlns:p14="http://schemas.microsoft.com/office/powerpoint/2010/main" val="714420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3902C64F-B802-E343-B318-70D330A9A3FE}"/>
              </a:ext>
            </a:extLst>
          </p:cNvPr>
          <p:cNvSpPr/>
          <p:nvPr/>
        </p:nvSpPr>
        <p:spPr>
          <a:xfrm>
            <a:off x="3408571" y="917294"/>
            <a:ext cx="6521040" cy="646331"/>
          </a:xfrm>
          <a:prstGeom prst="rect">
            <a:avLst/>
          </a:prstGeom>
        </p:spPr>
        <p:txBody>
          <a:bodyPr wrap="square" anchor="t">
            <a:spAutoFit/>
          </a:bodyPr>
          <a:lstStyle/>
          <a:p>
            <a:r>
              <a:rPr lang="en-US" sz="3600" b="1" dirty="0">
                <a:solidFill>
                  <a:srgbClr val="0070C0"/>
                </a:solidFill>
                <a:cs typeface="Arial" panose="020B0604020202020204" pitchFamily="34" charset="0"/>
              </a:rPr>
              <a:t>Exploratory D</a:t>
            </a:r>
            <a:r>
              <a:rPr lang="en-US" sz="3600" b="1" dirty="0" smtClean="0">
                <a:solidFill>
                  <a:srgbClr val="0070C0"/>
                </a:solidFill>
                <a:cs typeface="Arial" panose="020B0604020202020204" pitchFamily="34" charset="0"/>
              </a:rPr>
              <a:t>ata Analysis</a:t>
            </a:r>
            <a:endParaRPr lang="en-US" sz="3600" b="1" dirty="0">
              <a:solidFill>
                <a:srgbClr val="0070C0"/>
              </a:solidFill>
              <a:cs typeface="Arial" panose="020B0604020202020204" pitchFamily="34" charset="0"/>
            </a:endParaRPr>
          </a:p>
        </p:txBody>
      </p:sp>
      <p:sp>
        <p:nvSpPr>
          <p:cNvPr id="5" name="TextBox 4"/>
          <p:cNvSpPr txBox="1"/>
          <p:nvPr/>
        </p:nvSpPr>
        <p:spPr>
          <a:xfrm>
            <a:off x="731949" y="1563624"/>
            <a:ext cx="7884017" cy="307777"/>
          </a:xfrm>
          <a:prstGeom prst="rect">
            <a:avLst/>
          </a:prstGeom>
          <a:noFill/>
          <a:ln>
            <a:noFill/>
          </a:ln>
        </p:spPr>
        <p:txBody>
          <a:bodyPr wrap="square" rtlCol="0">
            <a:spAutoFit/>
          </a:bodyPr>
          <a:lstStyle/>
          <a:p>
            <a:r>
              <a:rPr lang="en-US" sz="1400" dirty="0"/>
              <a:t>Below box plots shows relation between </a:t>
            </a:r>
            <a:r>
              <a:rPr lang="en-US" sz="1400" dirty="0" err="1"/>
              <a:t>SumAssured</a:t>
            </a:r>
            <a:r>
              <a:rPr lang="en-US" sz="1400" dirty="0"/>
              <a:t> &amp; categorical </a:t>
            </a:r>
            <a:r>
              <a:rPr lang="en-US" sz="1400" dirty="0" smtClean="0"/>
              <a:t>variables</a:t>
            </a:r>
            <a:endParaRPr lang="en-US" sz="1400" dirty="0"/>
          </a:p>
        </p:txBody>
      </p:sp>
      <p:pic>
        <p:nvPicPr>
          <p:cNvPr id="11" name="Picture 10"/>
          <p:cNvPicPr/>
          <p:nvPr/>
        </p:nvPicPr>
        <p:blipFill>
          <a:blip r:embed="rId2"/>
          <a:stretch>
            <a:fillRect/>
          </a:stretch>
        </p:blipFill>
        <p:spPr>
          <a:xfrm>
            <a:off x="455324" y="1951224"/>
            <a:ext cx="6055703" cy="1992882"/>
          </a:xfrm>
          <a:prstGeom prst="rect">
            <a:avLst/>
          </a:prstGeom>
          <a:ln>
            <a:solidFill>
              <a:schemeClr val="tx1"/>
            </a:solidFill>
          </a:ln>
        </p:spPr>
      </p:pic>
      <p:pic>
        <p:nvPicPr>
          <p:cNvPr id="12" name="Picture 11"/>
          <p:cNvPicPr/>
          <p:nvPr/>
        </p:nvPicPr>
        <p:blipFill rotWithShape="1">
          <a:blip r:embed="rId3"/>
          <a:srcRect r="48341"/>
          <a:stretch/>
        </p:blipFill>
        <p:spPr>
          <a:xfrm>
            <a:off x="6601414" y="1964670"/>
            <a:ext cx="3126493" cy="1970307"/>
          </a:xfrm>
          <a:prstGeom prst="rect">
            <a:avLst/>
          </a:prstGeom>
          <a:ln>
            <a:solidFill>
              <a:schemeClr val="tx1"/>
            </a:solidFill>
          </a:ln>
        </p:spPr>
      </p:pic>
      <p:pic>
        <p:nvPicPr>
          <p:cNvPr id="13" name="Picture 12"/>
          <p:cNvPicPr/>
          <p:nvPr/>
        </p:nvPicPr>
        <p:blipFill>
          <a:blip r:embed="rId4"/>
          <a:stretch>
            <a:fillRect/>
          </a:stretch>
        </p:blipFill>
        <p:spPr>
          <a:xfrm>
            <a:off x="459851" y="4024218"/>
            <a:ext cx="6055703" cy="1956753"/>
          </a:xfrm>
          <a:prstGeom prst="rect">
            <a:avLst/>
          </a:prstGeom>
          <a:ln>
            <a:solidFill>
              <a:schemeClr val="tx1"/>
            </a:solidFill>
          </a:ln>
        </p:spPr>
      </p:pic>
      <p:pic>
        <p:nvPicPr>
          <p:cNvPr id="14" name="Picture 13"/>
          <p:cNvPicPr/>
          <p:nvPr/>
        </p:nvPicPr>
        <p:blipFill rotWithShape="1">
          <a:blip r:embed="rId3"/>
          <a:srcRect l="48372"/>
          <a:stretch/>
        </p:blipFill>
        <p:spPr>
          <a:xfrm>
            <a:off x="6614896" y="4033761"/>
            <a:ext cx="3113011" cy="1947209"/>
          </a:xfrm>
          <a:prstGeom prst="rect">
            <a:avLst/>
          </a:prstGeom>
          <a:ln>
            <a:solidFill>
              <a:schemeClr val="tx1"/>
            </a:solidFill>
          </a:ln>
        </p:spPr>
      </p:pic>
    </p:spTree>
    <p:extLst>
      <p:ext uri="{BB962C8B-B14F-4D97-AF65-F5344CB8AC3E}">
        <p14:creationId xmlns:p14="http://schemas.microsoft.com/office/powerpoint/2010/main" val="4118604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2551</TotalTime>
  <Words>1804</Words>
  <Application>Microsoft Office PowerPoint</Application>
  <PresentationFormat>Custom</PresentationFormat>
  <Paragraphs>180</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Welcome</cp:lastModifiedBy>
  <cp:revision>143</cp:revision>
  <dcterms:created xsi:type="dcterms:W3CDTF">2019-12-31T09:37:22Z</dcterms:created>
  <dcterms:modified xsi:type="dcterms:W3CDTF">2022-01-29T08:10:29Z</dcterms:modified>
</cp:coreProperties>
</file>