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30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76" r:id="rId28"/>
    <p:sldId id="277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F6109-6557-4CDA-B203-3777E749D3E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F109-2341-4A83-A722-CDFA18086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6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F109-2341-4A83-A722-CDFA18086C5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5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843228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06440" y="749160"/>
            <a:ext cx="843228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06440" y="74916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727520" y="74916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57640" y="15228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108840" y="15228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06440" y="74916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57640" y="74916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108840" y="74916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06440" y="152280"/>
            <a:ext cx="8432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843228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06440" y="74916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06440" y="152280"/>
            <a:ext cx="8432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727520" y="74916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06440" y="749160"/>
            <a:ext cx="843228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843228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06440" y="749160"/>
            <a:ext cx="843228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06440" y="74916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727520" y="74916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257640" y="15228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108840" y="15228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06440" y="74916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257640" y="74916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108840" y="749160"/>
            <a:ext cx="271512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99" name="Google Shape;99;p16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" name="Google Shape;102;p16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2844800" y="6553201"/>
            <a:ext cx="9347202" cy="45719"/>
            <a:chOff x="1905000" y="6553200"/>
            <a:chExt cx="7010400" cy="45719"/>
          </a:xfrm>
        </p:grpSpPr>
        <p:sp>
          <p:nvSpPr>
            <p:cNvPr id="104" name="Google Shape;104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0" y="1295401"/>
            <a:ext cx="9347202" cy="45719"/>
            <a:chOff x="1905000" y="6553200"/>
            <a:chExt cx="7010400" cy="45719"/>
          </a:xfrm>
        </p:grpSpPr>
        <p:sp>
          <p:nvSpPr>
            <p:cNvPr id="108" name="Google Shape;108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19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843228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06440" y="74916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114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727520" y="74916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644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27520" y="152280"/>
            <a:ext cx="411480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6440" y="749160"/>
            <a:ext cx="8432280" cy="54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368960" y="6596280"/>
            <a:ext cx="782172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IN" sz="1100" b="1" strike="noStrike" spc="-1">
                <a:solidFill>
                  <a:srgbClr val="101141"/>
                </a:solidFill>
                <a:latin typeface="Arial"/>
                <a:ea typeface="Arial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latin typeface="Arial"/>
                <a:ea typeface="Arial"/>
              </a:rPr>
              <a:t>Pilani, Pilani Campus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56" name="Group 2"/>
          <p:cNvGrpSpPr/>
          <p:nvPr/>
        </p:nvGrpSpPr>
        <p:grpSpPr>
          <a:xfrm>
            <a:off x="2778480" y="6550560"/>
            <a:ext cx="9412200" cy="47160"/>
            <a:chOff x="2778480" y="6550560"/>
            <a:chExt cx="9412200" cy="47160"/>
          </a:xfrm>
        </p:grpSpPr>
        <p:sp>
          <p:nvSpPr>
            <p:cNvPr id="57" name="CustomShape 3"/>
            <p:cNvSpPr/>
            <p:nvPr/>
          </p:nvSpPr>
          <p:spPr>
            <a:xfrm>
              <a:off x="6174000" y="6550560"/>
              <a:ext cx="3103200" cy="471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9210600" y="6550560"/>
              <a:ext cx="2980080" cy="4428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2778480" y="6550560"/>
              <a:ext cx="3439440" cy="471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60" name="Google Shape;86;p15"/>
          <p:cNvPicPr/>
          <p:nvPr/>
        </p:nvPicPr>
        <p:blipFill>
          <a:blip r:embed="rId14"/>
          <a:srcRect l="1916" b="5315"/>
          <a:stretch/>
        </p:blipFill>
        <p:spPr>
          <a:xfrm>
            <a:off x="8839080" y="0"/>
            <a:ext cx="2922840" cy="691200"/>
          </a:xfrm>
          <a:prstGeom prst="rect">
            <a:avLst/>
          </a:prstGeom>
          <a:ln>
            <a:noFill/>
          </a:ln>
        </p:spPr>
      </p:pic>
      <p:grpSp>
        <p:nvGrpSpPr>
          <p:cNvPr id="61" name="Group 6"/>
          <p:cNvGrpSpPr/>
          <p:nvPr/>
        </p:nvGrpSpPr>
        <p:grpSpPr>
          <a:xfrm>
            <a:off x="2844720" y="6553080"/>
            <a:ext cx="9345600" cy="44280"/>
            <a:chOff x="2844720" y="6553080"/>
            <a:chExt cx="9345600" cy="44280"/>
          </a:xfrm>
        </p:grpSpPr>
        <p:sp>
          <p:nvSpPr>
            <p:cNvPr id="62" name="CustomShape 7"/>
            <p:cNvSpPr/>
            <p:nvPr/>
          </p:nvSpPr>
          <p:spPr>
            <a:xfrm>
              <a:off x="5994360" y="6553080"/>
              <a:ext cx="3103200" cy="4428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8"/>
            <p:cNvSpPr/>
            <p:nvPr/>
          </p:nvSpPr>
          <p:spPr>
            <a:xfrm>
              <a:off x="2844720" y="6553080"/>
              <a:ext cx="3148200" cy="4428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9087120" y="6553080"/>
              <a:ext cx="3103200" cy="442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5" name="Group 10"/>
          <p:cNvGrpSpPr/>
          <p:nvPr/>
        </p:nvGrpSpPr>
        <p:grpSpPr>
          <a:xfrm>
            <a:off x="0" y="1295280"/>
            <a:ext cx="9345600" cy="44280"/>
            <a:chOff x="0" y="1295280"/>
            <a:chExt cx="9345600" cy="44280"/>
          </a:xfrm>
        </p:grpSpPr>
        <p:sp>
          <p:nvSpPr>
            <p:cNvPr id="66" name="CustomShape 11"/>
            <p:cNvSpPr/>
            <p:nvPr/>
          </p:nvSpPr>
          <p:spPr>
            <a:xfrm>
              <a:off x="3149640" y="1295280"/>
              <a:ext cx="3103200" cy="4428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12"/>
            <p:cNvSpPr/>
            <p:nvPr/>
          </p:nvSpPr>
          <p:spPr>
            <a:xfrm>
              <a:off x="0" y="1295280"/>
              <a:ext cx="3148200" cy="4428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13"/>
            <p:cNvSpPr/>
            <p:nvPr/>
          </p:nvSpPr>
          <p:spPr>
            <a:xfrm>
              <a:off x="6242400" y="1295280"/>
              <a:ext cx="3103200" cy="442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" name="Group 14"/>
          <p:cNvGrpSpPr/>
          <p:nvPr/>
        </p:nvGrpSpPr>
        <p:grpSpPr>
          <a:xfrm>
            <a:off x="2778480" y="6550560"/>
            <a:ext cx="9413280" cy="48240"/>
            <a:chOff x="2778480" y="6550560"/>
            <a:chExt cx="9413280" cy="48240"/>
          </a:xfrm>
        </p:grpSpPr>
        <p:sp>
          <p:nvSpPr>
            <p:cNvPr id="70" name="CustomShape 15"/>
            <p:cNvSpPr/>
            <p:nvPr/>
          </p:nvSpPr>
          <p:spPr>
            <a:xfrm>
              <a:off x="6174000" y="6550560"/>
              <a:ext cx="310428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16"/>
            <p:cNvSpPr/>
            <p:nvPr/>
          </p:nvSpPr>
          <p:spPr>
            <a:xfrm>
              <a:off x="9210600" y="6550560"/>
              <a:ext cx="298116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17"/>
            <p:cNvSpPr/>
            <p:nvPr/>
          </p:nvSpPr>
          <p:spPr>
            <a:xfrm>
              <a:off x="2778480" y="6550560"/>
              <a:ext cx="344052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3" name="Google Shape;102;p16" descr="Picture 7.png"/>
          <p:cNvPicPr/>
          <p:nvPr/>
        </p:nvPicPr>
        <p:blipFill>
          <a:blip r:embed="rId14"/>
          <a:srcRect l="1916" b="5315"/>
          <a:stretch/>
        </p:blipFill>
        <p:spPr>
          <a:xfrm>
            <a:off x="8839080" y="0"/>
            <a:ext cx="2923920" cy="692280"/>
          </a:xfrm>
          <a:prstGeom prst="rect">
            <a:avLst/>
          </a:prstGeom>
          <a:ln>
            <a:noFill/>
          </a:ln>
        </p:spPr>
      </p:pic>
      <p:grpSp>
        <p:nvGrpSpPr>
          <p:cNvPr id="74" name="Group 18"/>
          <p:cNvGrpSpPr/>
          <p:nvPr/>
        </p:nvGrpSpPr>
        <p:grpSpPr>
          <a:xfrm>
            <a:off x="2844720" y="6553080"/>
            <a:ext cx="9346680" cy="45360"/>
            <a:chOff x="2844720" y="6553080"/>
            <a:chExt cx="9346680" cy="45360"/>
          </a:xfrm>
        </p:grpSpPr>
        <p:sp>
          <p:nvSpPr>
            <p:cNvPr id="75" name="CustomShape 19"/>
            <p:cNvSpPr/>
            <p:nvPr/>
          </p:nvSpPr>
          <p:spPr>
            <a:xfrm>
              <a:off x="5994360" y="6553080"/>
              <a:ext cx="310428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20"/>
            <p:cNvSpPr/>
            <p:nvPr/>
          </p:nvSpPr>
          <p:spPr>
            <a:xfrm>
              <a:off x="2844720" y="6553080"/>
              <a:ext cx="314928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21"/>
            <p:cNvSpPr/>
            <p:nvPr/>
          </p:nvSpPr>
          <p:spPr>
            <a:xfrm>
              <a:off x="9087120" y="6553080"/>
              <a:ext cx="310428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8" name="Group 22"/>
          <p:cNvGrpSpPr/>
          <p:nvPr/>
        </p:nvGrpSpPr>
        <p:grpSpPr>
          <a:xfrm>
            <a:off x="0" y="1295280"/>
            <a:ext cx="9346680" cy="45360"/>
            <a:chOff x="0" y="1295280"/>
            <a:chExt cx="9346680" cy="45360"/>
          </a:xfrm>
        </p:grpSpPr>
        <p:sp>
          <p:nvSpPr>
            <p:cNvPr id="79" name="CustomShape 23"/>
            <p:cNvSpPr/>
            <p:nvPr/>
          </p:nvSpPr>
          <p:spPr>
            <a:xfrm>
              <a:off x="3149640" y="1295280"/>
              <a:ext cx="310428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24"/>
            <p:cNvSpPr/>
            <p:nvPr/>
          </p:nvSpPr>
          <p:spPr>
            <a:xfrm>
              <a:off x="0" y="1295280"/>
              <a:ext cx="314928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25"/>
            <p:cNvSpPr/>
            <p:nvPr/>
          </p:nvSpPr>
          <p:spPr>
            <a:xfrm>
              <a:off x="6242400" y="1295280"/>
              <a:ext cx="310428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2" name="PlaceHolder 26"/>
          <p:cNvSpPr>
            <a:spLocks noGrp="1"/>
          </p:cNvSpPr>
          <p:nvPr>
            <p:ph type="body"/>
          </p:nvPr>
        </p:nvSpPr>
        <p:spPr>
          <a:xfrm>
            <a:off x="406440" y="152280"/>
            <a:ext cx="8432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27"/>
          <p:cNvSpPr>
            <a:spLocks noGrp="1"/>
          </p:cNvSpPr>
          <p:nvPr>
            <p:ph type="ftr"/>
          </p:nvPr>
        </p:nvSpPr>
        <p:spPr>
          <a:xfrm>
            <a:off x="0" y="6554160"/>
            <a:ext cx="12191760" cy="3034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4" name="PlaceHolder 28"/>
          <p:cNvSpPr>
            <a:spLocks noGrp="1"/>
          </p:cNvSpPr>
          <p:nvPr>
            <p:ph type="sldNum"/>
          </p:nvPr>
        </p:nvSpPr>
        <p:spPr>
          <a:xfrm>
            <a:off x="11880" y="6554160"/>
            <a:ext cx="12179880" cy="2613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BB16ECE-2E16-44E7-9F89-1B8DD579030F}" type="slidenum"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85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368960" y="6596280"/>
            <a:ext cx="782172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IN" sz="1100" b="1" strike="noStrike" spc="-1">
                <a:solidFill>
                  <a:srgbClr val="101141"/>
                </a:solidFill>
                <a:latin typeface="Arial"/>
                <a:ea typeface="Arial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latin typeface="Arial"/>
                <a:ea typeface="Arial"/>
              </a:rPr>
              <a:t>Pilani, Pilani Campus</a:t>
            </a:r>
            <a:endParaRPr lang="en-IN" sz="1100" b="0" strike="noStrike" spc="-1">
              <a:latin typeface="Arial"/>
            </a:endParaRPr>
          </a:p>
        </p:txBody>
      </p:sp>
      <p:grpSp>
        <p:nvGrpSpPr>
          <p:cNvPr id="123" name="Group 2"/>
          <p:cNvGrpSpPr/>
          <p:nvPr/>
        </p:nvGrpSpPr>
        <p:grpSpPr>
          <a:xfrm>
            <a:off x="2778480" y="6550560"/>
            <a:ext cx="9412200" cy="47160"/>
            <a:chOff x="2778480" y="6550560"/>
            <a:chExt cx="9412200" cy="47160"/>
          </a:xfrm>
        </p:grpSpPr>
        <p:sp>
          <p:nvSpPr>
            <p:cNvPr id="124" name="CustomShape 3"/>
            <p:cNvSpPr/>
            <p:nvPr/>
          </p:nvSpPr>
          <p:spPr>
            <a:xfrm>
              <a:off x="6174000" y="6550560"/>
              <a:ext cx="3103200" cy="471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4"/>
            <p:cNvSpPr/>
            <p:nvPr/>
          </p:nvSpPr>
          <p:spPr>
            <a:xfrm>
              <a:off x="9210600" y="6550560"/>
              <a:ext cx="2980080" cy="4428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5"/>
            <p:cNvSpPr/>
            <p:nvPr/>
          </p:nvSpPr>
          <p:spPr>
            <a:xfrm>
              <a:off x="2778480" y="6550560"/>
              <a:ext cx="3439440" cy="471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27" name="Google Shape;86;p15"/>
          <p:cNvPicPr/>
          <p:nvPr/>
        </p:nvPicPr>
        <p:blipFill>
          <a:blip r:embed="rId15"/>
          <a:srcRect l="1916" b="5315"/>
          <a:stretch/>
        </p:blipFill>
        <p:spPr>
          <a:xfrm>
            <a:off x="8839080" y="0"/>
            <a:ext cx="2922840" cy="691200"/>
          </a:xfrm>
          <a:prstGeom prst="rect">
            <a:avLst/>
          </a:prstGeom>
          <a:ln>
            <a:noFill/>
          </a:ln>
        </p:spPr>
      </p:pic>
      <p:grpSp>
        <p:nvGrpSpPr>
          <p:cNvPr id="128" name="Group 6"/>
          <p:cNvGrpSpPr/>
          <p:nvPr/>
        </p:nvGrpSpPr>
        <p:grpSpPr>
          <a:xfrm>
            <a:off x="2844720" y="6553080"/>
            <a:ext cx="9345600" cy="44280"/>
            <a:chOff x="2844720" y="6553080"/>
            <a:chExt cx="9345600" cy="44280"/>
          </a:xfrm>
        </p:grpSpPr>
        <p:sp>
          <p:nvSpPr>
            <p:cNvPr id="129" name="CustomShape 7"/>
            <p:cNvSpPr/>
            <p:nvPr/>
          </p:nvSpPr>
          <p:spPr>
            <a:xfrm>
              <a:off x="5994360" y="6553080"/>
              <a:ext cx="3103200" cy="4428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8"/>
            <p:cNvSpPr/>
            <p:nvPr/>
          </p:nvSpPr>
          <p:spPr>
            <a:xfrm>
              <a:off x="2844720" y="6553080"/>
              <a:ext cx="3148200" cy="4428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9"/>
            <p:cNvSpPr/>
            <p:nvPr/>
          </p:nvSpPr>
          <p:spPr>
            <a:xfrm>
              <a:off x="9087120" y="6553080"/>
              <a:ext cx="3103200" cy="442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2" name="Group 10"/>
          <p:cNvGrpSpPr/>
          <p:nvPr/>
        </p:nvGrpSpPr>
        <p:grpSpPr>
          <a:xfrm>
            <a:off x="0" y="1295280"/>
            <a:ext cx="9345600" cy="44280"/>
            <a:chOff x="0" y="1295280"/>
            <a:chExt cx="9345600" cy="44280"/>
          </a:xfrm>
        </p:grpSpPr>
        <p:sp>
          <p:nvSpPr>
            <p:cNvPr id="133" name="CustomShape 11"/>
            <p:cNvSpPr/>
            <p:nvPr/>
          </p:nvSpPr>
          <p:spPr>
            <a:xfrm>
              <a:off x="3149640" y="1295280"/>
              <a:ext cx="3103200" cy="4428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2"/>
            <p:cNvSpPr/>
            <p:nvPr/>
          </p:nvSpPr>
          <p:spPr>
            <a:xfrm>
              <a:off x="0" y="1295280"/>
              <a:ext cx="3148200" cy="4428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"/>
            <p:cNvSpPr/>
            <p:nvPr/>
          </p:nvSpPr>
          <p:spPr>
            <a:xfrm>
              <a:off x="6242400" y="1295280"/>
              <a:ext cx="3103200" cy="442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7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tats/switche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06440" y="152280"/>
            <a:ext cx="843228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SDN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67120" y="1631880"/>
            <a:ext cx="113803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What is SDN?</a:t>
            </a:r>
            <a:endParaRPr lang="en-IN" sz="2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SDN(Software Defined Networks) consist of decoupled data and control planes.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In SND, software is used to setup new devices unlike in traditional networking.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Due to network virtualization in SDN, an abstract copy of the physical network is present at a centralized view.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Various controllers are available which are used to make network management and control applications through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APIs.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1) In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init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routine , we declare it.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self.datapaths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= {}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object is the instance that describes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OpenFlow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switch from which we received the given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openflow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message.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self.datapaths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is used to add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corresponding to flows.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2)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the switch features handler function, we store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object in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dictionary.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self.datapaths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[datapath.id] =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a particular switch feature we are storing a particular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as a value corresponding to the key(which is internally generated id corresponding to switch (datapath.id)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3) Include hub library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from ryu.lib import hub 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(included for the thread)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4) Start the thread in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init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routine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self.monitor_thread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hub.spawn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self.monitor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Here the thread function name is monitor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the thread function, we process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(switches) dictionary, and generate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flowstats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request message(without any match filter). It means we query the stats of all the flows in the switch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Picture 3"/>
          <p:cNvPicPr/>
          <p:nvPr/>
        </p:nvPicPr>
        <p:blipFill>
          <a:blip r:embed="rId2"/>
          <a:stretch/>
        </p:blipFill>
        <p:spPr>
          <a:xfrm>
            <a:off x="228600" y="3394080"/>
            <a:ext cx="11421720" cy="269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81661" y="169301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5) Flow Stats Response handling routine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Picture 4"/>
          <p:cNvPicPr/>
          <p:nvPr/>
        </p:nvPicPr>
        <p:blipFill>
          <a:blip r:embed="rId2"/>
          <a:stretch/>
        </p:blipFill>
        <p:spPr>
          <a:xfrm>
            <a:off x="677520" y="2460648"/>
            <a:ext cx="10110240" cy="160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RUNNING PROGRAM</a:t>
            </a:r>
            <a:endParaRPr lang="en-IN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start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mininet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single topology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sudo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–controller=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remote,ip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= 127.0.0.1 –mac –I 10.1.q.0/24 –switch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ovsk,protocols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=OpenFlow13 –topo=single,4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2) Run the application having switch and configured thread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ryu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-manager flow_stats.py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3) Ping h1 to h4 for verification purposes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output we will see that flows are flowing in between h1 and h4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eth_src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eth_dst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being 00:00:00:00:00:04 and 00:00:00:00:00:01 and conversely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h1 ping h4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Flow Output</a:t>
            </a:r>
            <a:endParaRPr lang="en-IN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09480" y="1585858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Picture 3"/>
          <p:cNvPicPr/>
          <p:nvPr/>
        </p:nvPicPr>
        <p:blipFill>
          <a:blip r:embed="rId2"/>
          <a:stretch/>
        </p:blipFill>
        <p:spPr>
          <a:xfrm>
            <a:off x="1375693" y="1568582"/>
            <a:ext cx="6467040" cy="365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Using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ofctl</a:t>
            </a: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rest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api</a:t>
            </a:r>
            <a:endParaRPr lang="en-IN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OFCTL 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OpenFlow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control using REST Interface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OFCTL REST application provides API to collect the stats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ryu.app.ofctl_rest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application provides REST APIs for configure/update/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retrive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the switch flows /stats etc. This application helps you debug your application and get various statistics.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This application is not switch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application.So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provides very limited configuration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Steps to get stats 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Run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mininet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topology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sudo</a:t>
            </a:r>
            <a:r>
              <a:rPr lang="en-IN" sz="20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0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mn</a:t>
            </a:r>
            <a:r>
              <a:rPr lang="en-IN" sz="20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 --controller=</a:t>
            </a:r>
            <a:r>
              <a:rPr lang="en-IN" sz="20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remote,ip</a:t>
            </a:r>
            <a:r>
              <a:rPr lang="en-IN" sz="20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=127.0.0.1 --mac --switch=</a:t>
            </a:r>
            <a:r>
              <a:rPr lang="en-IN" sz="20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ovsk,protocols</a:t>
            </a:r>
            <a:r>
              <a:rPr lang="en-IN" sz="20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=OpenFlow13 --</a:t>
            </a:r>
            <a:r>
              <a:rPr lang="en-IN" sz="20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topo</a:t>
            </a:r>
            <a:r>
              <a:rPr lang="en-IN" sz="20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=linear,4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2)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Run the RYU OFCTL REST &amp; Simple Switch application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ryu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-manager ryu.app.simple_switch_13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ryu.app.ofctl_rest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3) 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Do </a:t>
            </a:r>
            <a:r>
              <a:rPr lang="en-US" sz="20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pingall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 from </a:t>
            </a:r>
            <a:r>
              <a:rPr lang="en-US" sz="20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mininet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. and check the </a:t>
            </a:r>
            <a:r>
              <a:rPr lang="en-US" sz="20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ovs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 flows</a:t>
            </a:r>
            <a:endParaRPr lang="en-IN" sz="200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sudo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ovs-ofctl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–O OpenFlow13 dump-flows s1</a:t>
            </a:r>
            <a:endParaRPr lang="en-IN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4) Get all the switches </a:t>
            </a:r>
            <a:endParaRPr lang="en-IN" sz="200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curl –X GET </a:t>
            </a:r>
            <a:r>
              <a:rPr lang="en-IN" sz="2000" b="1" u="sng" strike="noStrike" spc="-1" dirty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http://localhost:8080/stats/switches</a:t>
            </a:r>
            <a:endParaRPr lang="en-IN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Switch ids would be returned</a:t>
            </a:r>
            <a:endParaRPr lang="en-IN" sz="200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5) 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Get the </a:t>
            </a:r>
            <a:r>
              <a:rPr lang="en-US" sz="20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desc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 stats of the switch which specified with </a:t>
            </a:r>
            <a:r>
              <a:rPr lang="en-US" sz="20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 ID in URI.</a:t>
            </a:r>
            <a:endParaRPr lang="en-IN" sz="200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curl –X GET http:localhost:8080/stats/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desc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/1</a:t>
            </a:r>
            <a:endParaRPr lang="en-IN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6)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 Get all flows stats of the switch which specified with </a:t>
            </a:r>
            <a:r>
              <a:rPr lang="en-US" sz="20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 ID in URI.</a:t>
            </a:r>
            <a:endParaRPr lang="en-IN" sz="200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curl –X GET http:localhost:8080/stats/flow/1</a:t>
            </a:r>
            <a:endParaRPr lang="en-IN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strike="noStrike" spc="-1" dirty="0">
                <a:solidFill>
                  <a:srgbClr val="000000"/>
                </a:solidFill>
                <a:latin typeface="Arial"/>
                <a:ea typeface="Arial"/>
              </a:rPr>
              <a:t>Flows of switch with id1 are returned</a:t>
            </a:r>
            <a:endParaRPr lang="en-IN" sz="20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Picture 3"/>
          <p:cNvPicPr/>
          <p:nvPr/>
        </p:nvPicPr>
        <p:blipFill>
          <a:blip r:embed="rId2"/>
          <a:stretch/>
        </p:blipFill>
        <p:spPr>
          <a:xfrm>
            <a:off x="28440" y="1481040"/>
            <a:ext cx="12134520" cy="389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13640" y="15883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Flow stats in readable form: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Picture 3"/>
          <p:cNvPicPr/>
          <p:nvPr/>
        </p:nvPicPr>
        <p:blipFill>
          <a:blip r:embed="rId2"/>
          <a:stretch/>
        </p:blipFill>
        <p:spPr>
          <a:xfrm>
            <a:off x="413640" y="1992240"/>
            <a:ext cx="7443000" cy="404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Aggregate Flow Statistics:-Plan of Action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406401" y="1420838"/>
            <a:ext cx="10723154" cy="496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dirty="0"/>
          </a:p>
          <a:p>
            <a:pPr marL="3429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 is to measure the aggregate statistics in regular intervals.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 a topology using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Mininet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RYU controller, send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OpenFlow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aggregate Flow Statistics Request message at regular interval via a thread.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packet in event will be triggered on ping. The information of packets sent is logged.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Flow Statistics Response will be received as an event. 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used to display the bytes and packets counters.</a:t>
            </a:r>
            <a:endParaRPr sz="2000" dirty="0"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06440" y="1565640"/>
            <a:ext cx="10879560" cy="473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599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180" name="Picture 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2910600" y="1769400"/>
            <a:ext cx="5871240" cy="432900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182880" y="426240"/>
            <a:ext cx="3108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SDN: Architecture</a:t>
            </a:r>
            <a:endParaRPr lang="en-IN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Aggregate Flow Statistics Request/Response Message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406399" y="1752676"/>
            <a:ext cx="10875889" cy="298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flow statistics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message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controller uses this message to query aggregate flow statistics.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table_id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out_port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out_group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cookie,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cookie_mask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match.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flow statistics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reply message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switch responds with this message to an aggregate flow statistics request.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an attribute ‘body’ which gives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packet_count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byte_count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flow_count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352" y="1849519"/>
            <a:ext cx="8485295" cy="405891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36"/>
          <p:cNvSpPr txBox="1"/>
          <p:nvPr/>
        </p:nvSpPr>
        <p:spPr>
          <a:xfrm>
            <a:off x="422030" y="404856"/>
            <a:ext cx="5673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flow statistics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message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/>
        </p:nvSpPr>
        <p:spPr>
          <a:xfrm>
            <a:off x="422030" y="404856"/>
            <a:ext cx="5673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flow statistics </a:t>
            </a:r>
            <a:r>
              <a:rPr lang="en-US" sz="28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message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042" y="2257623"/>
            <a:ext cx="9673916" cy="29781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 flipV="1">
            <a:off x="255639" y="1294919"/>
            <a:ext cx="8583081" cy="53910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Google Shape;22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332" y="1411007"/>
            <a:ext cx="10929625" cy="50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Sending packets for collecting aggregate stats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91211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b="1" dirty="0"/>
              <a:t>Aggregate Flow Stats</a:t>
            </a:r>
            <a:br>
              <a:rPr lang="en-US" sz="2800" b="1" dirty="0"/>
            </a:br>
            <a:endParaRPr lang="en-IN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 flipV="1">
            <a:off x="406440" y="1294919"/>
            <a:ext cx="8432280" cy="4919067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Google Shape;22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6525" y="1447800"/>
            <a:ext cx="7973025" cy="498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99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/>
              <a:t>Timeout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 flipV="1">
            <a:off x="422786" y="1294919"/>
            <a:ext cx="8415933" cy="520420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Google Shape;23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8150" y="1477368"/>
            <a:ext cx="8432700" cy="508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42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95840" y="1483560"/>
            <a:ext cx="11579040" cy="463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As Mentioned in previous Slides we can get the flow sides by using the commands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explained.The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next part includes getting the Port statistics of a switch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1)Port Statistics Request Message:-This message is used by controller to get the Statistics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Message.The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following is the format of port statistics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req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ofp_parser.OFPPortStatsRequest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2) Port statistics Reply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Message:Upon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getting the statistics request Message from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controller.Switch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Replies with the statistics of port.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000" b="0" strike="noStrike" spc="-1" dirty="0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@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set_ev_cls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([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ofp_event.EventOFPPortStatsReply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,], MAIN_DISPATCHER)   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def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stats_reply_handler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(self,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ev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        for stat in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ev.msg.body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               self.logger.info("Port statistics :  %s ", stat)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5840" y="317160"/>
            <a:ext cx="72403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Port Statistics</a:t>
            </a:r>
            <a:endParaRPr lang="en-IN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5840" y="317160"/>
            <a:ext cx="72403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228240"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Port statistics Output</a:t>
            </a:r>
            <a:endParaRPr lang="en-IN" sz="2800" b="0" strike="noStrike" spc="-1" dirty="0">
              <a:latin typeface="Arial"/>
            </a:endParaRPr>
          </a:p>
        </p:txBody>
      </p:sp>
      <p:pic>
        <p:nvPicPr>
          <p:cNvPr id="228" name="Picture 227"/>
          <p:cNvPicPr/>
          <p:nvPr/>
        </p:nvPicPr>
        <p:blipFill>
          <a:blip r:embed="rId2"/>
          <a:stretch/>
        </p:blipFill>
        <p:spPr>
          <a:xfrm>
            <a:off x="7920" y="1524960"/>
            <a:ext cx="5968080" cy="466704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3"/>
          <a:stretch/>
        </p:blipFill>
        <p:spPr>
          <a:xfrm>
            <a:off x="5976000" y="1584000"/>
            <a:ext cx="5328000" cy="462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06440" y="1565640"/>
            <a:ext cx="10879560" cy="40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What is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OpenFlow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?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Communication protocol in SDN architectures - enables the SDN controller to directly interact with the forwarding plane of network devices (switches and routers), so it can better adapt to changing business requirements.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To work in an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OpenFlow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environment, any device that wants to communicate to an SDN controller must support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OpenFlow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 protocol. </a:t>
            </a:r>
            <a:endParaRPr lang="en-IN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Through this interface, the SDN controller pushes down changes to the switch/router flow-table allowing network administrators to partition traffic, control flows for optimal performance, and start testing new configurations and applications.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06440" y="439920"/>
            <a:ext cx="36993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Open Flow</a:t>
            </a:r>
            <a:endParaRPr lang="en-IN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58620" y="0"/>
            <a:ext cx="9319196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rgbClr val="000000"/>
                </a:solidFill>
                <a:latin typeface="Arial"/>
              </a:rPr>
              <a:t>R</a:t>
            </a:r>
            <a:r>
              <a:rPr lang="en-IN" sz="2800" b="1" spc="-1" dirty="0" err="1">
                <a:solidFill>
                  <a:srgbClr val="000000"/>
                </a:solidFill>
                <a:latin typeface="Arial"/>
              </a:rPr>
              <a:t>est</a:t>
            </a:r>
            <a:r>
              <a:rPr lang="en-IN" sz="2800" b="1" spc="-1" dirty="0">
                <a:solidFill>
                  <a:srgbClr val="000000"/>
                </a:solidFill>
                <a:latin typeface="Arial"/>
              </a:rPr>
              <a:t> API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45000" y="2200680"/>
            <a:ext cx="10992600" cy="408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A7DED-1A81-46CE-A099-157B0F0FB5CE}"/>
              </a:ext>
            </a:extLst>
          </p:cNvPr>
          <p:cNvSpPr txBox="1"/>
          <p:nvPr/>
        </p:nvSpPr>
        <p:spPr>
          <a:xfrm>
            <a:off x="158620" y="1586204"/>
            <a:ext cx="11495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API(RESTful API) is an API used to communicate with the SDN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written applications using REST API which includes our custom requirements of the controller alongwith the basic task of a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write a simple python program and use REST API to communicate with the controller.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76981" y="411486"/>
            <a:ext cx="11404579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Collecting stats</a:t>
            </a:r>
            <a:endParaRPr lang="en-IN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6966" y="1836748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compare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flowsense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protocol with the methods using the </a:t>
            </a:r>
            <a:r>
              <a:rPr lang="en-IN" sz="2000" spc="-1" dirty="0">
                <a:solidFill>
                  <a:srgbClr val="000000"/>
                </a:solidFill>
                <a:latin typeface="Arial"/>
                <a:ea typeface="Arial"/>
              </a:rPr>
              <a:t>polling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we developed a program that will calculate the stats of the individual flows at a period of 10 seconds by using the pooling technique.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are using RYU thread API .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User needs to send the statistics request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meassge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(Example: OpenFlow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FlowStatistics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Request Message). Switch reply with statistics response message.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Here we prepared the RYU code to display statistics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RYU Thread API</a:t>
            </a:r>
            <a:br>
              <a:rPr sz="2800" b="1" dirty="0"/>
            </a:br>
            <a:endParaRPr lang="en-IN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30920" y="1506197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will use the thread implementation of the RYU library to configure the statistics.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IMPORT THE LIBRARY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from ryu.lib import hub</a:t>
            </a:r>
            <a:endParaRPr lang="en-IN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Ex here we can write a separate thread that can run forever       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Picture 3"/>
          <p:cNvPicPr/>
          <p:nvPr/>
        </p:nvPicPr>
        <p:blipFill>
          <a:blip r:embed="rId2"/>
          <a:stretch/>
        </p:blipFill>
        <p:spPr>
          <a:xfrm>
            <a:off x="359280" y="3659760"/>
            <a:ext cx="11115360" cy="192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Continued …</a:t>
            </a:r>
            <a:endParaRPr lang="en-IN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3"/>
          <p:cNvPicPr/>
          <p:nvPr/>
        </p:nvPicPr>
        <p:blipFill>
          <a:blip r:embed="rId2"/>
          <a:stretch/>
        </p:blipFill>
        <p:spPr>
          <a:xfrm>
            <a:off x="1072440" y="1367280"/>
            <a:ext cx="7924680" cy="445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3400" y="1791360"/>
            <a:ext cx="11432160" cy="1291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Here in the above program we used command 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sudo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mn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–controller=remote,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ip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=127.0.0.1 –mac –switch=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ovsk,protocol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= OpenFlow13 –  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topo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=single,4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other terminal we used 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ryu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-manager thread.py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Thread.py is using the code given in the previous slide along with the general switch implementation (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simple_Switch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# To initiate thread: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hub.spawn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IN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self.myfunction</a:t>
            </a: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Output screenshot we can see that the values are being printed at the interval of 30 sec (since sleep 30 seconds being used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will use similar method of continuous thread to calculate stats every 10 seconds by using polling mechanism in which we would be sending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FlowStatistics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Request Message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Logic 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1) Use RYU Thread (HUB) mechanism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2) In the thread ,send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openflow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statistics Request message at regular interval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3)Flow Statistics Response will be received as event, and display the bytes and packet counter values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Coding: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1) Use simple Switch as the base application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2)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we require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object of all the switches for generating the stats request message. hence we store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datapaths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the dictionary.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1486</Words>
  <Application>Microsoft Office PowerPoint</Application>
  <PresentationFormat>Widescreen</PresentationFormat>
  <Paragraphs>141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Sending packets for collecting aggregate stats</vt:lpstr>
      <vt:lpstr>Aggregate Flow Stats </vt:lpstr>
      <vt:lpstr>Timeout 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pratyush thakur</dc:creator>
  <dc:description/>
  <cp:lastModifiedBy>pratyush thakur</cp:lastModifiedBy>
  <cp:revision>132</cp:revision>
  <dcterms:modified xsi:type="dcterms:W3CDTF">2021-06-12T06:45:25Z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