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929c22e9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929c22e9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929c22e9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929c22e9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3929c22e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929c22e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929c22e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929c22e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3929c22e9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3929c22e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3929c22e9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3929c22e9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929c22e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929c22e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929c22e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929c22e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929c22e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929c22e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929c22e9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929c22e9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929c22e9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929c22e9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929c22e9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929c22e9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3929c22e9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3929c22e9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929c22e9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929c22e9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ivvy-tripdata.s3.amazonaws.com/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Cyclistic Bike Share Analysis</a:t>
            </a:r>
            <a:endParaRPr/>
          </a:p>
        </p:txBody>
      </p:sp>
      <p:sp>
        <p:nvSpPr>
          <p:cNvPr id="87" name="Google Shape;87;p13"/>
          <p:cNvSpPr txBox="1"/>
          <p:nvPr>
            <p:ph idx="1" type="subTitle"/>
          </p:nvPr>
        </p:nvSpPr>
        <p:spPr>
          <a:xfrm>
            <a:off x="311700" y="397590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 - Rupesh Singh Thakur</a:t>
            </a:r>
            <a:endParaRPr/>
          </a:p>
          <a:p>
            <a:pPr indent="0" lvl="0" marL="0" rtl="0" algn="l">
              <a:spcBef>
                <a:spcPts val="0"/>
              </a:spcBef>
              <a:spcAft>
                <a:spcPts val="0"/>
              </a:spcAft>
              <a:buNone/>
            </a:pPr>
            <a:r>
              <a:rPr lang="en"/>
              <a:t>Date - 23/02/2025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2"/>
          <p:cNvPicPr preferRelativeResize="0"/>
          <p:nvPr/>
        </p:nvPicPr>
        <p:blipFill>
          <a:blip r:embed="rId3">
            <a:alphaModFix/>
          </a:blip>
          <a:stretch>
            <a:fillRect/>
          </a:stretch>
        </p:blipFill>
        <p:spPr>
          <a:xfrm>
            <a:off x="0" y="21428"/>
            <a:ext cx="9143999" cy="43829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3"/>
          <p:cNvPicPr preferRelativeResize="0"/>
          <p:nvPr/>
        </p:nvPicPr>
        <p:blipFill>
          <a:blip r:embed="rId3">
            <a:alphaModFix/>
          </a:blip>
          <a:stretch>
            <a:fillRect/>
          </a:stretch>
        </p:blipFill>
        <p:spPr>
          <a:xfrm>
            <a:off x="0" y="32382"/>
            <a:ext cx="9143999" cy="43829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Insights</a:t>
            </a:r>
            <a:endParaRPr/>
          </a:p>
        </p:txBody>
      </p:sp>
      <p:sp>
        <p:nvSpPr>
          <p:cNvPr id="160" name="Google Shape;160;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bar chart revealed that ridership peak during the summer and declines in winter.</a:t>
            </a:r>
            <a:endParaRPr/>
          </a:p>
          <a:p>
            <a:pPr indent="-311150" lvl="0" marL="457200" rtl="0" algn="l">
              <a:spcBef>
                <a:spcPts val="0"/>
              </a:spcBef>
              <a:spcAft>
                <a:spcPts val="0"/>
              </a:spcAft>
              <a:buSzPts val="1300"/>
              <a:buChar char="-"/>
            </a:pPr>
            <a:r>
              <a:rPr lang="en"/>
              <a:t>The highest number of rides occur in Q3(July-September), with over 2 million rides.</a:t>
            </a:r>
            <a:endParaRPr/>
          </a:p>
          <a:p>
            <a:pPr indent="-311150" lvl="0" marL="457200" rtl="0" algn="l">
              <a:spcBef>
                <a:spcPts val="0"/>
              </a:spcBef>
              <a:spcAft>
                <a:spcPts val="0"/>
              </a:spcAft>
              <a:buSzPts val="1300"/>
              <a:buChar char="-"/>
            </a:pPr>
            <a:r>
              <a:rPr lang="en"/>
              <a:t>The lowest ride count in Q1 (January-March), suggesting seasonal effects.</a:t>
            </a:r>
            <a:endParaRPr/>
          </a:p>
          <a:p>
            <a:pPr indent="-311150" lvl="0" marL="457200" rtl="0" algn="l">
              <a:spcBef>
                <a:spcPts val="0"/>
              </a:spcBef>
              <a:spcAft>
                <a:spcPts val="0"/>
              </a:spcAft>
              <a:buSzPts val="1300"/>
              <a:buChar char="-"/>
            </a:pPr>
            <a:r>
              <a:rPr lang="en"/>
              <a:t>Casual riders tend to use bikes for longer durations but take fewer rides.</a:t>
            </a:r>
            <a:endParaRPr/>
          </a:p>
          <a:p>
            <a:pPr indent="-311150" lvl="0" marL="457200" rtl="0" algn="l">
              <a:spcBef>
                <a:spcPts val="0"/>
              </a:spcBef>
              <a:spcAft>
                <a:spcPts val="0"/>
              </a:spcAft>
              <a:buSzPts val="1300"/>
              <a:buChar char="-"/>
            </a:pPr>
            <a:r>
              <a:rPr lang="en"/>
              <a:t>Members take more rides but for shorter durations, indicating frequent short trips.</a:t>
            </a:r>
            <a:endParaRPr/>
          </a:p>
          <a:p>
            <a:pPr indent="-311150" lvl="0" marL="457200" rtl="0" algn="l">
              <a:spcBef>
                <a:spcPts val="0"/>
              </a:spcBef>
              <a:spcAft>
                <a:spcPts val="0"/>
              </a:spcAft>
              <a:buSzPts val="1300"/>
              <a:buChar char="-"/>
            </a:pPr>
            <a:r>
              <a:rPr lang="en"/>
              <a:t>Some stations like such as “Kingsburry St  Kinzie St” and “Clinton St &amp; Washington Blvd” </a:t>
            </a:r>
            <a:r>
              <a:rPr lang="en"/>
              <a:t>experience</a:t>
            </a:r>
            <a:r>
              <a:rPr lang="en"/>
              <a:t> heavy ride </a:t>
            </a:r>
            <a:r>
              <a:rPr lang="en"/>
              <a:t>volumes</a:t>
            </a:r>
            <a:r>
              <a:rPr lang="en"/>
              <a:t>.</a:t>
            </a:r>
            <a:endParaRPr/>
          </a:p>
          <a:p>
            <a:pPr indent="-311150" lvl="0" marL="457200" rtl="0" algn="l">
              <a:spcBef>
                <a:spcPts val="0"/>
              </a:spcBef>
              <a:spcAft>
                <a:spcPts val="0"/>
              </a:spcAft>
              <a:buSzPts val="1300"/>
              <a:buChar char="-"/>
            </a:pPr>
            <a:r>
              <a:rPr lang="en"/>
              <a:t>Classic bikes are the most used (52.1% of total rides), </a:t>
            </a:r>
            <a:r>
              <a:rPr lang="en"/>
              <a:t>followed</a:t>
            </a:r>
            <a:r>
              <a:rPr lang="en"/>
              <a:t> by electric bikes (45.3%)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66" name="Google Shape;166;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Offer discounted membership plans for frequent casual users.</a:t>
            </a:r>
            <a:endParaRPr/>
          </a:p>
          <a:p>
            <a:pPr indent="-311150" lvl="0" marL="457200" rtl="0" algn="l">
              <a:spcBef>
                <a:spcPts val="0"/>
              </a:spcBef>
              <a:spcAft>
                <a:spcPts val="0"/>
              </a:spcAft>
              <a:buSzPts val="1300"/>
              <a:buChar char="-"/>
            </a:pPr>
            <a:r>
              <a:rPr lang="en"/>
              <a:t>Implement loyalty programs for long-term casual riders.</a:t>
            </a:r>
            <a:endParaRPr/>
          </a:p>
          <a:p>
            <a:pPr indent="-311150" lvl="0" marL="457200" rtl="0" algn="l">
              <a:spcBef>
                <a:spcPts val="0"/>
              </a:spcBef>
              <a:spcAft>
                <a:spcPts val="0"/>
              </a:spcAft>
              <a:buSzPts val="1300"/>
              <a:buChar char="-"/>
            </a:pPr>
            <a:r>
              <a:rPr lang="en"/>
              <a:t>Target high-usage casual riders with personalized promotions.</a:t>
            </a:r>
            <a:endParaRPr/>
          </a:p>
          <a:p>
            <a:pPr indent="-311150" lvl="0" marL="457200" rtl="0" algn="l">
              <a:spcBef>
                <a:spcPts val="0"/>
              </a:spcBef>
              <a:spcAft>
                <a:spcPts val="0"/>
              </a:spcAft>
              <a:buSzPts val="1300"/>
              <a:buChar char="-"/>
            </a:pPr>
            <a:r>
              <a:rPr lang="en"/>
              <a:t>Increase availability of </a:t>
            </a:r>
            <a:r>
              <a:rPr lang="en"/>
              <a:t>electric</a:t>
            </a:r>
            <a:r>
              <a:rPr lang="en"/>
              <a:t> bikes due to growing demand.</a:t>
            </a:r>
            <a:endParaRPr/>
          </a:p>
          <a:p>
            <a:pPr indent="-311150" lvl="0" marL="457200" rtl="0" algn="l">
              <a:spcBef>
                <a:spcPts val="0"/>
              </a:spcBef>
              <a:spcAft>
                <a:spcPts val="0"/>
              </a:spcAft>
              <a:buSzPts val="1300"/>
              <a:buChar char="-"/>
            </a:pPr>
            <a:r>
              <a:rPr lang="en"/>
              <a:t>Improve</a:t>
            </a:r>
            <a:r>
              <a:rPr lang="en"/>
              <a:t> bike distribution at high-demand stations.</a:t>
            </a:r>
            <a:endParaRPr/>
          </a:p>
          <a:p>
            <a:pPr indent="-311150" lvl="0" marL="457200" rtl="0" algn="l">
              <a:spcBef>
                <a:spcPts val="0"/>
              </a:spcBef>
              <a:spcAft>
                <a:spcPts val="0"/>
              </a:spcAft>
              <a:buSzPts val="1300"/>
              <a:buChar char="-"/>
            </a:pPr>
            <a:r>
              <a:rPr lang="en"/>
              <a:t>Consider expanding operations in peak-usage areas.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2" name="Google Shape;172;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analysis provides a clear understanding of how </a:t>
            </a:r>
            <a:r>
              <a:rPr lang="en"/>
              <a:t>different</a:t>
            </a:r>
            <a:r>
              <a:rPr lang="en"/>
              <a:t> user groups engage with Cyclistic’s services. By leveraging these </a:t>
            </a:r>
            <a:r>
              <a:rPr lang="en"/>
              <a:t>insights, the company can optimize marketing strategies, enhance user experience, and ultimately increase annual memberships.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78" name="Google Shape;178;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Rupesh Singh Thakur</a:t>
            </a:r>
            <a:endParaRPr/>
          </a:p>
          <a:p>
            <a:pPr indent="0" lvl="0" marL="0" rtl="0" algn="l">
              <a:spcBef>
                <a:spcPts val="1200"/>
              </a:spcBef>
              <a:spcAft>
                <a:spcPts val="0"/>
              </a:spcAft>
              <a:buNone/>
            </a:pPr>
            <a:r>
              <a:rPr lang="en"/>
              <a:t>Freelance Data Analyst</a:t>
            </a:r>
            <a:endParaRPr/>
          </a:p>
          <a:p>
            <a:pPr indent="0" lvl="0" marL="0" rtl="0" algn="l">
              <a:spcBef>
                <a:spcPts val="1200"/>
              </a:spcBef>
              <a:spcAft>
                <a:spcPts val="0"/>
              </a:spcAft>
              <a:buNone/>
            </a:pPr>
            <a:r>
              <a:rPr lang="en"/>
              <a:t>Raipur, </a:t>
            </a:r>
            <a:r>
              <a:rPr lang="en"/>
              <a:t>Chhattisgarh</a:t>
            </a:r>
            <a:r>
              <a:rPr lang="en"/>
              <a:t>, India</a:t>
            </a:r>
            <a:endParaRPr/>
          </a:p>
          <a:p>
            <a:pPr indent="0" lvl="0" marL="0" rtl="0" algn="l">
              <a:spcBef>
                <a:spcPts val="1200"/>
              </a:spcBef>
              <a:spcAft>
                <a:spcPts val="0"/>
              </a:spcAft>
              <a:buNone/>
            </a:pPr>
            <a:r>
              <a:rPr lang="en"/>
              <a:t>Email: rupeshsingh.thakur05@gmail.com</a:t>
            </a:r>
            <a:endParaRPr/>
          </a:p>
          <a:p>
            <a:pPr indent="0" lvl="0" marL="0" rtl="0" algn="l">
              <a:spcBef>
                <a:spcPts val="1200"/>
              </a:spcBef>
              <a:spcAft>
                <a:spcPts val="1200"/>
              </a:spcAft>
              <a:buNone/>
            </a:pPr>
            <a:r>
              <a:rPr lang="en"/>
              <a:t>Contact - +91-7415273933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45700" y="2850091"/>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93" name="Google Shape;93;p14"/>
          <p:cNvSpPr txBox="1"/>
          <p:nvPr>
            <p:ph idx="1" type="body"/>
          </p:nvPr>
        </p:nvSpPr>
        <p:spPr>
          <a:xfrm>
            <a:off x="445700" y="3422791"/>
            <a:ext cx="8520600" cy="1578000"/>
          </a:xfrm>
          <a:prstGeom prst="rect">
            <a:avLst/>
          </a:prstGeom>
          <a:noFill/>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Identify key </a:t>
            </a:r>
            <a:r>
              <a:rPr lang="en"/>
              <a:t>differences</a:t>
            </a:r>
            <a:r>
              <a:rPr lang="en"/>
              <a:t> in ride usage between casual users and member users.</a:t>
            </a:r>
            <a:endParaRPr/>
          </a:p>
          <a:p>
            <a:pPr indent="-311150" lvl="0" marL="457200" rtl="0" algn="l">
              <a:spcBef>
                <a:spcPts val="0"/>
              </a:spcBef>
              <a:spcAft>
                <a:spcPts val="0"/>
              </a:spcAft>
              <a:buSzPts val="1300"/>
              <a:buChar char="-"/>
            </a:pPr>
            <a:r>
              <a:rPr lang="en"/>
              <a:t>Determine high-demand stations and peak usage times.</a:t>
            </a:r>
            <a:endParaRPr/>
          </a:p>
          <a:p>
            <a:pPr indent="-311150" lvl="0" marL="457200" rtl="0" algn="l">
              <a:spcBef>
                <a:spcPts val="0"/>
              </a:spcBef>
              <a:spcAft>
                <a:spcPts val="0"/>
              </a:spcAft>
              <a:buSzPts val="1300"/>
              <a:buChar char="-"/>
            </a:pPr>
            <a:r>
              <a:rPr lang="en"/>
              <a:t>Suggest marketing strategies to boost annual membership.</a:t>
            </a:r>
            <a:endParaRPr/>
          </a:p>
        </p:txBody>
      </p:sp>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5" name="Google Shape;95;p14"/>
          <p:cNvSpPr txBox="1"/>
          <p:nvPr>
            <p:ph idx="1" type="body"/>
          </p:nvPr>
        </p:nvSpPr>
        <p:spPr>
          <a:xfrm>
            <a:off x="313500" y="1853850"/>
            <a:ext cx="8520600" cy="9615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1200"/>
              </a:spcAft>
              <a:buNone/>
            </a:pPr>
            <a:r>
              <a:rPr lang="en"/>
              <a:t>Cyclistic, a bike-sharing company, aims to increase the number of annual memberships by understanding the behavior of casual riders and annual members. This analysis explores user patterns to develop marketing strategies that encourage casual riders to convert into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Information</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 </a:t>
            </a:r>
            <a:r>
              <a:rPr lang="en" u="sng">
                <a:solidFill>
                  <a:schemeClr val="hlink"/>
                </a:solidFill>
                <a:hlinkClick r:id="rId3"/>
              </a:rPr>
              <a:t>Cyclistic Open Data</a:t>
            </a:r>
            <a:endParaRPr/>
          </a:p>
          <a:p>
            <a:pPr indent="0" lvl="0" marL="0" rtl="0" algn="l">
              <a:spcBef>
                <a:spcPts val="1200"/>
              </a:spcBef>
              <a:spcAft>
                <a:spcPts val="0"/>
              </a:spcAft>
              <a:buNone/>
            </a:pPr>
            <a:r>
              <a:rPr lang="en"/>
              <a:t>Data Contains:</a:t>
            </a:r>
            <a:endParaRPr/>
          </a:p>
          <a:p>
            <a:pPr indent="-311150" lvl="0" marL="457200" rtl="0" algn="l">
              <a:spcBef>
                <a:spcPts val="1200"/>
              </a:spcBef>
              <a:spcAft>
                <a:spcPts val="0"/>
              </a:spcAft>
              <a:buSzPts val="1300"/>
              <a:buChar char="-"/>
            </a:pPr>
            <a:r>
              <a:rPr lang="en"/>
              <a:t>Ride Start and end times</a:t>
            </a:r>
            <a:endParaRPr/>
          </a:p>
          <a:p>
            <a:pPr indent="-311150" lvl="0" marL="457200" rtl="0" algn="l">
              <a:spcBef>
                <a:spcPts val="0"/>
              </a:spcBef>
              <a:spcAft>
                <a:spcPts val="0"/>
              </a:spcAft>
              <a:buSzPts val="1300"/>
              <a:buChar char="-"/>
            </a:pPr>
            <a:r>
              <a:rPr lang="en"/>
              <a:t>Start and end station names</a:t>
            </a:r>
            <a:endParaRPr/>
          </a:p>
          <a:p>
            <a:pPr indent="-311150" lvl="0" marL="457200" rtl="0" algn="l">
              <a:spcBef>
                <a:spcPts val="0"/>
              </a:spcBef>
              <a:spcAft>
                <a:spcPts val="0"/>
              </a:spcAft>
              <a:buSzPts val="1300"/>
              <a:buChar char="-"/>
            </a:pPr>
            <a:r>
              <a:rPr lang="en"/>
              <a:t>User type (casual vs member)</a:t>
            </a:r>
            <a:endParaRPr/>
          </a:p>
          <a:p>
            <a:pPr indent="-311150" lvl="0" marL="457200" rtl="0" algn="l">
              <a:spcBef>
                <a:spcPts val="0"/>
              </a:spcBef>
              <a:spcAft>
                <a:spcPts val="0"/>
              </a:spcAft>
              <a:buSzPts val="1300"/>
              <a:buChar char="-"/>
            </a:pPr>
            <a:r>
              <a:rPr lang="en"/>
              <a:t>Ride duration and distance</a:t>
            </a:r>
            <a:endParaRPr/>
          </a:p>
          <a:p>
            <a:pPr indent="-311150" lvl="0" marL="457200" rtl="0" algn="l">
              <a:spcBef>
                <a:spcPts val="0"/>
              </a:spcBef>
              <a:spcAft>
                <a:spcPts val="0"/>
              </a:spcAft>
              <a:buSzPts val="1300"/>
              <a:buChar char="-"/>
            </a:pPr>
            <a:r>
              <a:rPr lang="en"/>
              <a:t>Type of bike use (classic bike, electric bike, electric scooter)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(EDA)</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Ride distribution by month, quarter, weekday and hour by user (bar chart)</a:t>
            </a:r>
            <a:endParaRPr/>
          </a:p>
          <a:p>
            <a:pPr indent="-311150" lvl="0" marL="457200" rtl="0" algn="l">
              <a:spcBef>
                <a:spcPts val="0"/>
              </a:spcBef>
              <a:spcAft>
                <a:spcPts val="0"/>
              </a:spcAft>
              <a:buSzPts val="1300"/>
              <a:buChar char="-"/>
            </a:pPr>
            <a:r>
              <a:rPr lang="en"/>
              <a:t>Member vs casual user </a:t>
            </a:r>
            <a:r>
              <a:rPr lang="en"/>
              <a:t>comparison</a:t>
            </a:r>
            <a:r>
              <a:rPr lang="en"/>
              <a:t> (pie chart)</a:t>
            </a:r>
            <a:endParaRPr/>
          </a:p>
          <a:p>
            <a:pPr indent="-311150" lvl="0" marL="457200" rtl="0" algn="l">
              <a:spcBef>
                <a:spcPts val="0"/>
              </a:spcBef>
              <a:spcAft>
                <a:spcPts val="0"/>
              </a:spcAft>
              <a:buSzPts val="1300"/>
              <a:buChar char="-"/>
            </a:pPr>
            <a:r>
              <a:rPr lang="en"/>
              <a:t>Bike type usage (pie chart)</a:t>
            </a:r>
            <a:endParaRPr/>
          </a:p>
          <a:p>
            <a:pPr indent="-311150" lvl="0" marL="457200" rtl="0" algn="l">
              <a:spcBef>
                <a:spcPts val="0"/>
              </a:spcBef>
              <a:spcAft>
                <a:spcPts val="0"/>
              </a:spcAft>
              <a:buSzPts val="1300"/>
              <a:buChar char="-"/>
            </a:pPr>
            <a:r>
              <a:rPr lang="en"/>
              <a:t>Popular start and end </a:t>
            </a:r>
            <a:r>
              <a:rPr lang="en"/>
              <a:t>stations by users (stacked bar chart)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0" y="30479"/>
            <a:ext cx="9143999" cy="50172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18"/>
          <p:cNvPicPr preferRelativeResize="0"/>
          <p:nvPr/>
        </p:nvPicPr>
        <p:blipFill>
          <a:blip r:embed="rId3">
            <a:alphaModFix/>
          </a:blip>
          <a:stretch>
            <a:fillRect/>
          </a:stretch>
        </p:blipFill>
        <p:spPr>
          <a:xfrm>
            <a:off x="0" y="11250"/>
            <a:ext cx="9144000" cy="512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19"/>
          <p:cNvPicPr preferRelativeResize="0"/>
          <p:nvPr/>
        </p:nvPicPr>
        <p:blipFill>
          <a:blip r:embed="rId3">
            <a:alphaModFix/>
          </a:blip>
          <a:stretch>
            <a:fillRect/>
          </a:stretch>
        </p:blipFill>
        <p:spPr>
          <a:xfrm>
            <a:off x="0" y="24014"/>
            <a:ext cx="9143999" cy="50084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0" y="161900"/>
            <a:ext cx="9136119" cy="498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1"/>
          <p:cNvPicPr preferRelativeResize="0"/>
          <p:nvPr/>
        </p:nvPicPr>
        <p:blipFill>
          <a:blip r:embed="rId3">
            <a:alphaModFix/>
          </a:blip>
          <a:stretch>
            <a:fillRect/>
          </a:stretch>
        </p:blipFill>
        <p:spPr>
          <a:xfrm>
            <a:off x="47625" y="104775"/>
            <a:ext cx="9048750" cy="4933950"/>
          </a:xfrm>
          <a:prstGeom prst="rect">
            <a:avLst/>
          </a:prstGeom>
          <a:noFill/>
          <a:ln>
            <a:noFill/>
          </a:ln>
        </p:spPr>
      </p:pic>
      <p:pic>
        <p:nvPicPr>
          <p:cNvPr id="139" name="Google Shape;139;p21"/>
          <p:cNvPicPr preferRelativeResize="0"/>
          <p:nvPr/>
        </p:nvPicPr>
        <p:blipFill>
          <a:blip r:embed="rId4">
            <a:alphaModFix/>
          </a:blip>
          <a:stretch>
            <a:fillRect/>
          </a:stretch>
        </p:blipFill>
        <p:spPr>
          <a:xfrm>
            <a:off x="8049" y="0"/>
            <a:ext cx="9127901" cy="5143500"/>
          </a:xfrm>
          <a:prstGeom prst="rect">
            <a:avLst/>
          </a:prstGeom>
          <a:noFill/>
          <a:ln>
            <a:noFill/>
          </a:ln>
        </p:spPr>
      </p:pic>
      <p:pic>
        <p:nvPicPr>
          <p:cNvPr id="140" name="Google Shape;140;p21"/>
          <p:cNvPicPr preferRelativeResize="0"/>
          <p:nvPr/>
        </p:nvPicPr>
        <p:blipFill>
          <a:blip r:embed="rId5">
            <a:alphaModFix/>
          </a:blip>
          <a:stretch>
            <a:fillRect/>
          </a:stretch>
        </p:blipFill>
        <p:spPr>
          <a:xfrm>
            <a:off x="8049" y="0"/>
            <a:ext cx="9127901"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