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OhhJa00CG2lFv7hGtyGt6igW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9541fe07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69541fe0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073c0efcc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6073c0ef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73c0efc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73c0ef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7acd6134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7acd613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7acd6134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7acd613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7acd6134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7acd613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36073c0efcc_0_340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36073c0efcc_0_340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36073c0efcc_0_340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36073c0efcc_0_3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073c0efcc_0_37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6073c0efcc_0_379"/>
          <p:cNvSpPr txBox="1"/>
          <p:nvPr>
            <p:ph hasCustomPrompt="1" type="title"/>
          </p:nvPr>
        </p:nvSpPr>
        <p:spPr>
          <a:xfrm>
            <a:off x="415600" y="1321967"/>
            <a:ext cx="11360700" cy="255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b="1" sz="18700"/>
            </a:lvl9pPr>
          </a:lstStyle>
          <a:p>
            <a:r>
              <a:t>xx%</a:t>
            </a:r>
          </a:p>
        </p:txBody>
      </p:sp>
      <p:sp>
        <p:nvSpPr>
          <p:cNvPr id="51" name="Google Shape;51;g36073c0efcc_0_379"/>
          <p:cNvSpPr txBox="1"/>
          <p:nvPr>
            <p:ph idx="1" type="body"/>
          </p:nvPr>
        </p:nvSpPr>
        <p:spPr>
          <a:xfrm>
            <a:off x="415600" y="4095067"/>
            <a:ext cx="11360700" cy="120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36073c0efcc_0_3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073c0efcc_0_38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73c0efcc_0_3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57" name="Google Shape;57;g36073c0efcc_0_38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6073c0efcc_0_3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36073c0efcc_0_3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g36073c0efcc_0_3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73c0efcc_0_39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63" name="Google Shape;63;g36073c0efcc_0_39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g36073c0efcc_0_39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g36073c0efcc_0_3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g36073c0efcc_0_3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36073c0efcc_0_3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73c0efcc_0_39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70" name="Google Shape;70;g36073c0efcc_0_39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■"/>
              <a:defRPr sz="2000"/>
            </a:lvl9pPr>
          </a:lstStyle>
          <a:p/>
        </p:txBody>
      </p:sp>
      <p:sp>
        <p:nvSpPr>
          <p:cNvPr id="71" name="Google Shape;71;g36073c0efcc_0_39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g36073c0efcc_0_3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36073c0efcc_0_3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g36073c0efcc_0_3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73c0efcc_0_40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77" name="Google Shape;77;g36073c0efcc_0_406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g36073c0efcc_0_40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g36073c0efcc_0_4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36073c0efcc_0_4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g36073c0efcc_0_4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36073c0efcc_0_345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36073c0efcc_0_345"/>
          <p:cNvSpPr txBox="1"/>
          <p:nvPr>
            <p:ph type="title"/>
          </p:nvPr>
        </p:nvSpPr>
        <p:spPr>
          <a:xfrm>
            <a:off x="680600" y="2743200"/>
            <a:ext cx="10830900" cy="1038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36073c0efcc_0_3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6073c0efcc_0_349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36073c0efcc_0_3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36073c0efcc_0_34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g36073c0efcc_0_3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6073c0efcc_0_3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36073c0efcc_0_35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36073c0efcc_0_35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g36073c0efcc_0_3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6073c0efcc_0_3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0" name="Google Shape;30;g36073c0efcc_0_3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6073c0efcc_0_36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3" name="Google Shape;33;g36073c0efcc_0_36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36073c0efcc_0_3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6073c0efcc_0_366"/>
          <p:cNvSpPr txBox="1"/>
          <p:nvPr>
            <p:ph type="title"/>
          </p:nvPr>
        </p:nvSpPr>
        <p:spPr>
          <a:xfrm>
            <a:off x="653667" y="701800"/>
            <a:ext cx="7730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7" name="Google Shape;37;g36073c0efcc_0_3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073c0efcc_0_36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36073c0efcc_0_36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36073c0efcc_0_369"/>
          <p:cNvSpPr txBox="1"/>
          <p:nvPr>
            <p:ph type="title"/>
          </p:nvPr>
        </p:nvSpPr>
        <p:spPr>
          <a:xfrm>
            <a:off x="354000" y="1607767"/>
            <a:ext cx="5393700" cy="2012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g36073c0efcc_0_36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g36073c0efcc_0_36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36073c0efcc_0_3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6073c0efcc_0_376"/>
          <p:cNvSpPr txBox="1"/>
          <p:nvPr>
            <p:ph idx="1" type="body"/>
          </p:nvPr>
        </p:nvSpPr>
        <p:spPr>
          <a:xfrm>
            <a:off x="415600" y="5649100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7" name="Google Shape;47;g36073c0efcc_0_3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073c0efcc_0_33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oxima Nova"/>
              <a:buNone/>
              <a:defRPr sz="3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36073c0efcc_0_33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●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○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Proxima Nova"/>
              <a:buChar char="■"/>
              <a:defRPr sz="19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36073c0efcc_0_3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525836" y="775849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>
            <p:ph type="ctrTitle"/>
          </p:nvPr>
        </p:nvSpPr>
        <p:spPr>
          <a:xfrm>
            <a:off x="7080738" y="647593"/>
            <a:ext cx="4467792" cy="4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Delivery Restaurants Project</a:t>
            </a:r>
            <a:b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5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700">
                <a:solidFill>
                  <a:srgbClr val="FFFFFF"/>
                </a:solidFill>
              </a:rPr>
              <a:t>HIMANSHU MOHAN THAKUR</a:t>
            </a:r>
            <a:endParaRPr b="1" sz="27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772" y="1636050"/>
            <a:ext cx="4498428" cy="36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903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Cuisine Adaptation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>
            <p:ph idx="2" type="body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On basis of our data, we can suggest only those cuisines which have greater than 3.5rating in the suggested country.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 only suggest those cuisines which have more than 3.5 average rating.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We also suggest number of cuisines country wise.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Maximum number of cuisines suggested in Turkey and the average of cuisines is 4.30</a:t>
            </a:r>
            <a:endParaRPr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00100"/>
            <a:ext cx="5894951" cy="49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-1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687624" y="139978"/>
            <a:ext cx="5981400" cy="16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/>
              <a:t>Financial Projections</a:t>
            </a:r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347631" y="1831100"/>
            <a:ext cx="5431779" cy="4077988"/>
            <a:chOff x="739404" y="2290"/>
            <a:chExt cx="4502469" cy="4563039"/>
          </a:xfrm>
        </p:grpSpPr>
        <p:sp>
          <p:nvSpPr>
            <p:cNvPr id="205" name="Google Shape;205;p8"/>
            <p:cNvSpPr/>
            <p:nvPr/>
          </p:nvSpPr>
          <p:spPr>
            <a:xfrm>
              <a:off x="2756648" y="562283"/>
              <a:ext cx="43378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2961929" y="605679"/>
              <a:ext cx="23219" cy="4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739404" y="2290"/>
              <a:ext cx="2019044" cy="121142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739404" y="2290"/>
              <a:ext cx="2019000" cy="12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850" lIns="98925" spcFirstLastPara="1" rIns="98925" wrap="square" tIns="103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 the basis of our analysis, we can control the expenditure on food to know the average </a:t>
              </a: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price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of two people spent on food.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748926" y="1211917"/>
              <a:ext cx="2483424" cy="43378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731"/>
                  </a:lnTo>
                  <a:lnTo>
                    <a:pt x="0" y="6473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 txBox="1"/>
            <p:nvPr/>
          </p:nvSpPr>
          <p:spPr>
            <a:xfrm>
              <a:off x="2927477" y="1426483"/>
              <a:ext cx="126323" cy="4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222829" y="2290"/>
              <a:ext cx="2019044" cy="121142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3222829" y="2290"/>
              <a:ext cx="2019000" cy="12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850" lIns="98925" spcFirstLastPara="1" rIns="98925" wrap="square" tIns="103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 convert the all the country currency in </a:t>
              </a: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2756648" y="2238090"/>
              <a:ext cx="433780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 txBox="1"/>
            <p:nvPr/>
          </p:nvSpPr>
          <p:spPr>
            <a:xfrm>
              <a:off x="2961929" y="2281486"/>
              <a:ext cx="23219" cy="4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39404" y="1678097"/>
              <a:ext cx="2019044" cy="121142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739404" y="1678097"/>
              <a:ext cx="2019044" cy="1211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850" lIns="98925" spcFirstLastPara="1" rIns="98925" wrap="square" tIns="103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Singapore we need to spend </a:t>
              </a: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9265 rs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as average money for two people.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748926" y="2887723"/>
              <a:ext cx="2483424" cy="43378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4731"/>
                  </a:lnTo>
                  <a:lnTo>
                    <a:pt x="0" y="64731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2927477" y="3102289"/>
              <a:ext cx="126323" cy="4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222829" y="1678097"/>
              <a:ext cx="2019044" cy="121142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3222829" y="1678097"/>
              <a:ext cx="2019044" cy="1211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850" lIns="98925" spcFirstLastPara="1" rIns="98925" wrap="square" tIns="103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Turkey people need to spend </a:t>
              </a: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223rs</a:t>
              </a: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per two personal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39404" y="3353903"/>
              <a:ext cx="2019044" cy="1211426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739404" y="3353903"/>
              <a:ext cx="2019044" cy="1211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3850" lIns="98925" spcFirstLastPara="1" rIns="98925" wrap="square" tIns="103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So, we can serve the food under that budget.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3" name="Google Shape;223;p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400" y="0"/>
            <a:ext cx="6129651" cy="683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Strategy</a:t>
            </a:r>
            <a:br>
              <a:rPr b="1" i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Newer restaurants also offers the table booking option because the table booking affects the rating.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Average rating of table booking is 3.48 (55.3%).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Average rating of not booking table is 2.8 (44.7%) 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So, People wants table booking system in new restaurants and the rating is also higher.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It can be Concluded – Table bookings should be offered and has direct relationship with ratings.</a:t>
            </a:r>
            <a:endParaRPr/>
          </a:p>
          <a:p>
            <a:pPr indent="-134620" lvl="0" marL="3429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3" name="Google Shape;233;p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00" y="1059175"/>
            <a:ext cx="4718675" cy="4171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Strategy</a:t>
            </a:r>
            <a:br>
              <a:rPr b="1" i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 txBox="1"/>
          <p:nvPr>
            <p:ph idx="1" type="body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We can also provide online delivery option because it also affects the rating of restaurants.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Average rating of Online delivery is 3.29 (54.4%).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Average rating of not having online delivery is 2.8 (45.6%) 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So, People wants table booking system in new restaurants and the rating is also higher.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/>
              <a:t>It can be Concluded – Table bookings and Online delivery should be offered and has direct relationship with ratings.</a:t>
            </a:r>
            <a:endParaRPr/>
          </a:p>
          <a:p>
            <a:pPr indent="-134620" lvl="0" marL="3429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3" name="Google Shape;243;p1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4" y="1207900"/>
            <a:ext cx="4982550" cy="44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/>
              <a:t>Competition in the Market</a:t>
            </a:r>
            <a:br>
              <a:rPr b="1" i="0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5894961" y="1984443"/>
            <a:ext cx="5796295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There are some Country here which will         provide a lot of competition in the market.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India is biggest competitor in the market because 809 restaurants having grater than 4.5 rating.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India and Singapore both are biggest competitor in market those are average rating between 1-3.</a:t>
            </a:r>
            <a:endParaRPr/>
          </a:p>
          <a:p>
            <a:pPr indent="-15240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As per our data 8652 restaurants are in India and 3561 restaurants are below than 3 rating.</a:t>
            </a:r>
            <a:endParaRPr/>
          </a:p>
        </p:txBody>
      </p:sp>
      <p:pic>
        <p:nvPicPr>
          <p:cNvPr id="253" name="Google Shape;253;p11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50" y="1365150"/>
            <a:ext cx="5796300" cy="4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9541fe07f_0_5"/>
          <p:cNvSpPr txBox="1"/>
          <p:nvPr>
            <p:ph type="title"/>
          </p:nvPr>
        </p:nvSpPr>
        <p:spPr>
          <a:xfrm>
            <a:off x="187900" y="152400"/>
            <a:ext cx="5295300" cy="1600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TOP  1O  CUISINES</a:t>
            </a:r>
            <a:endParaRPr b="1"/>
          </a:p>
        </p:txBody>
      </p:sp>
      <p:sp>
        <p:nvSpPr>
          <p:cNvPr id="259" name="Google Shape;259;g369541fe07f_0_5"/>
          <p:cNvSpPr txBox="1"/>
          <p:nvPr>
            <p:ph idx="1" type="body"/>
          </p:nvPr>
        </p:nvSpPr>
        <p:spPr>
          <a:xfrm>
            <a:off x="0" y="1822550"/>
            <a:ext cx="63756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analysis of the dataset filtered by suggested countries, the top 10 most frequently served cuisines were identified using a Pivot Table. The list is ranked by the number of restaurant listings offering each cuisine.</a:t>
            </a:r>
            <a:endParaRPr sz="1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358"/>
              <a:buNone/>
            </a:pPr>
            <a:r>
              <a:rPr b="1" lang="en-US" sz="14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nsight:</a:t>
            </a:r>
            <a:endParaRPr b="1" sz="14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cuisines dominate the restaurant landscape across the suggested countries, indicating strong customer demand and cultural preferences. </a:t>
            </a:r>
            <a:r>
              <a:rPr b="1"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 Indian</a:t>
            </a: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Chinese</a:t>
            </a: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Food</a:t>
            </a: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 the list, suggesting they are safe choices for market expansion or menu focus.</a:t>
            </a:r>
            <a:endParaRPr sz="1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358"/>
              <a:buNone/>
            </a:pPr>
            <a:r>
              <a:rPr b="1" lang="en-US" sz="14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endParaRPr b="1" sz="14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801" lvl="0" marL="838200" marR="381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Char char="●"/>
            </a:pP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marketing and offerings on the </a:t>
            </a:r>
            <a:r>
              <a:rPr b="1"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popular cuisines</a:t>
            </a: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match demand.</a:t>
            </a:r>
            <a:b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801" lvl="0" marL="838200" marR="381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Char char="●"/>
            </a:pP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including a few </a:t>
            </a:r>
            <a:r>
              <a:rPr b="1"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mid-ranked cuisines</a:t>
            </a: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Continental or Italian to appeal to diverse tastes.</a:t>
            </a:r>
            <a:b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801" lvl="0" marL="838200" marR="381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8"/>
              <a:buFont typeface="Arial"/>
              <a:buChar char="●"/>
            </a:pP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</a:t>
            </a:r>
            <a:r>
              <a:rPr b="1"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and variety</a:t>
            </a:r>
            <a:r>
              <a:rPr lang="en-US" sz="1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top cuisines to maintain customer satisfaction.</a:t>
            </a:r>
            <a:endParaRPr sz="1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520"/>
          </a:p>
        </p:txBody>
      </p:sp>
      <p:pic>
        <p:nvPicPr>
          <p:cNvPr id="260" name="Google Shape;260;g369541fe07f_0_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325" y="152400"/>
            <a:ext cx="6254674" cy="6932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073c0efcc_0_19"/>
          <p:cNvSpPr txBox="1"/>
          <p:nvPr>
            <p:ph idx="1" type="body"/>
          </p:nvPr>
        </p:nvSpPr>
        <p:spPr>
          <a:xfrm>
            <a:off x="4384800" y="1894150"/>
            <a:ext cx="78072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our comprehensive analysis, here are the key insights and strategic imperatives for Zomato's global expansion: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Promising Investment Opportunities: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Canada, Qatar, Sri Lanka, Philippines, and Indonesia are identified as potential investment opportunities due to their relatively low number of restaurants and average ratings, suggesting untapped markets.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Navigating the Indian Market: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India is a massive market, entering it requires a robust strategy focused on quality to overcome the existing competition.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Prioritizing Service and Quality: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Beyond just cuisine type, the quality of food, ambiance, and taste, along with excellent services, are paramount for success and impact ratings directly.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Power of Convenience: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Offering online food delivery and table booking services has a direct and positive impact on restaurant ratings, making them essential offerings for new establishments.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Pricing: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 with a moderate price range, a well-strategized approach that emphasizes good services can lead to a profitable restaurant.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6073c0efcc_0_19"/>
          <p:cNvSpPr txBox="1"/>
          <p:nvPr>
            <p:ph type="title"/>
          </p:nvPr>
        </p:nvSpPr>
        <p:spPr>
          <a:xfrm>
            <a:off x="838200" y="145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Strategic Roadmap - Conclusion and Key Insights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ight bulb on yellow background with sketched light beams and cord" id="267" name="Google Shape;267;g36073c0efcc_0_19"/>
          <p:cNvPicPr preferRelativeResize="0"/>
          <p:nvPr/>
        </p:nvPicPr>
        <p:blipFill rotWithShape="1">
          <a:blip r:embed="rId3">
            <a:alphaModFix/>
          </a:blip>
          <a:srcRect b="0" l="38499" r="0" t="0"/>
          <a:stretch/>
        </p:blipFill>
        <p:spPr>
          <a:xfrm>
            <a:off x="145675" y="1217550"/>
            <a:ext cx="4194490" cy="4354280"/>
          </a:xfrm>
          <a:custGeom>
            <a:rect b="b" l="l" r="r" t="t"/>
            <a:pathLst>
              <a:path extrusionOk="0" h="2663168" w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2"/>
          <p:cNvSpPr txBox="1"/>
          <p:nvPr>
            <p:ph type="title"/>
          </p:nvPr>
        </p:nvSpPr>
        <p:spPr>
          <a:xfrm>
            <a:off x="25" y="44825"/>
            <a:ext cx="121920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/>
          </a:p>
        </p:txBody>
      </p:sp>
      <p:pic>
        <p:nvPicPr>
          <p:cNvPr id="274" name="Google Shape;2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2150"/>
            <a:ext cx="12039598" cy="55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white paper with blue text&#10;&#10;Description automatically generated" id="280" name="Google Shape;280;p14"/>
          <p:cNvPicPr preferRelativeResize="0"/>
          <p:nvPr/>
        </p:nvPicPr>
        <p:blipFill rotWithShape="1">
          <a:blip r:embed="rId3">
            <a:alphaModFix/>
          </a:blip>
          <a:srcRect b="0" l="865" r="1834" t="0"/>
          <a:stretch/>
        </p:blipFill>
        <p:spPr>
          <a:xfrm>
            <a:off x="563336" y="612320"/>
            <a:ext cx="11299348" cy="5804809"/>
          </a:xfrm>
          <a:custGeom>
            <a:rect b="b" l="l" r="r" t="t"/>
            <a:pathLst>
              <a:path extrusionOk="0" h="6858000" w="11862683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073c0efcc_0_3"/>
          <p:cNvSpPr txBox="1"/>
          <p:nvPr>
            <p:ph type="ctrTitle"/>
          </p:nvPr>
        </p:nvSpPr>
        <p:spPr>
          <a:xfrm>
            <a:off x="0" y="356650"/>
            <a:ext cx="6889800" cy="2173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59">
                <a:solidFill>
                  <a:schemeClr val="dk2"/>
                </a:solidFill>
              </a:rPr>
              <a:t> </a:t>
            </a:r>
            <a:r>
              <a:rPr b="1" lang="en-US" sz="3759">
                <a:solidFill>
                  <a:schemeClr val="accent5"/>
                </a:solidFill>
              </a:rPr>
              <a:t>The Grand Vision - Zomato's Global Ambition </a:t>
            </a:r>
            <a:endParaRPr b="1" sz="3759">
              <a:solidFill>
                <a:schemeClr val="accent5"/>
              </a:solidFill>
            </a:endParaRPr>
          </a:p>
        </p:txBody>
      </p:sp>
      <p:sp>
        <p:nvSpPr>
          <p:cNvPr id="96" name="Google Shape;96;g36073c0efcc_0_3"/>
          <p:cNvSpPr txBox="1"/>
          <p:nvPr>
            <p:ph idx="1" type="subTitle"/>
          </p:nvPr>
        </p:nvSpPr>
        <p:spPr>
          <a:xfrm>
            <a:off x="27500" y="4027150"/>
            <a:ext cx="12192000" cy="283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25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Zomato, a leader in the online food delivery space, is looking beyond its current horizons. Our goal is ambitious: to </a:t>
            </a:r>
            <a:r>
              <a:rPr b="1" lang="en-US" sz="25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our business by opening new restaurants in different countries.</a:t>
            </a:r>
            <a:r>
              <a:rPr lang="en-US" sz="25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strategic move aims to capture a wider customer base, catering to diverse price ranges and adapting to various cuisines, country by country. This presentation outlines our data-driven approach to achieving this vision</a:t>
            </a:r>
            <a:endParaRPr sz="3559"/>
          </a:p>
        </p:txBody>
      </p:sp>
      <p:pic>
        <p:nvPicPr>
          <p:cNvPr id="97" name="Google Shape;97;g36073c0efc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700" y="44825"/>
            <a:ext cx="5838276" cy="392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367acd6134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1375"/>
            <a:ext cx="1191918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acd61342_0_2"/>
          <p:cNvSpPr txBox="1"/>
          <p:nvPr>
            <p:ph type="ctrTitle"/>
          </p:nvPr>
        </p:nvSpPr>
        <p:spPr>
          <a:xfrm>
            <a:off x="680600" y="1676400"/>
            <a:ext cx="10830900" cy="2118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67acd61342_0_2"/>
          <p:cNvSpPr txBox="1"/>
          <p:nvPr>
            <p:ph idx="1" type="subTitle"/>
          </p:nvPr>
        </p:nvSpPr>
        <p:spPr>
          <a:xfrm>
            <a:off x="680600" y="4243083"/>
            <a:ext cx="10830900" cy="84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367acd61342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886" y="0"/>
            <a:ext cx="12712860" cy="69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7acd61342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67acd61342_0_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367acd6134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575"/>
            <a:ext cx="11811000" cy="67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>
            <p:ph type="title"/>
          </p:nvPr>
        </p:nvSpPr>
        <p:spPr>
          <a:xfrm>
            <a:off x="5143501" y="479493"/>
            <a:ext cx="640896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rPr b="1" i="0" lang="en-US" sz="2800" u="none" strike="noStrike">
                <a:latin typeface="Roboto"/>
                <a:ea typeface="Roboto"/>
                <a:cs typeface="Roboto"/>
                <a:sym typeface="Roboto"/>
              </a:rPr>
              <a:t>Introduction with Problem Statement</a:t>
            </a:r>
            <a:endParaRPr sz="6000"/>
          </a:p>
        </p:txBody>
      </p:sp>
      <p:sp>
        <p:nvSpPr>
          <p:cNvPr id="124" name="Google Shape;124;p3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18173" l="1304" r="-1306" t="-9916"/>
          <a:stretch/>
        </p:blipFill>
        <p:spPr>
          <a:xfrm>
            <a:off x="703183" y="951896"/>
            <a:ext cx="4097418" cy="4833447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5380264" y="1984443"/>
            <a:ext cx="5535386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Zomato team wants to expand own business, opening new restaurants in different country to capture the maximum customers of different </a:t>
            </a:r>
            <a:r>
              <a:rPr lang="en-US"/>
              <a:t>price</a:t>
            </a:r>
            <a:r>
              <a:rPr lang="en-US" sz="2400"/>
              <a:t> range and cuisines according to country.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 dataset of food industry(restaurants) is Analysed and insights &amp; information is derived from the data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Purpose of the study is to initially analyse the data and draw certain information from it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Research</a:t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5894388" y="1984375"/>
            <a:ext cx="5459412" cy="419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Total Country -15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In all over world there are 9550</a:t>
            </a:r>
            <a:endParaRPr sz="2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restaurants.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Total Number of Cuisines 1826.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Highest Number of Restaurants seen in India-8651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Lowest Number of Restaurants seen in Canada- 4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And 388 restaurants having above than Prize range 4 in India.</a:t>
            </a:r>
            <a:endParaRPr/>
          </a:p>
        </p:txBody>
      </p:sp>
      <p:pic>
        <p:nvPicPr>
          <p:cNvPr id="136" name="Google Shape;136;p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1" y="1258025"/>
            <a:ext cx="5836200" cy="4414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5"/>
          <p:cNvGrpSpPr/>
          <p:nvPr/>
        </p:nvGrpSpPr>
        <p:grpSpPr>
          <a:xfrm>
            <a:off x="5894962" y="2048614"/>
            <a:ext cx="5458837" cy="3573140"/>
            <a:chOff x="0" y="64171"/>
            <a:chExt cx="5458837" cy="3573140"/>
          </a:xfrm>
        </p:grpSpPr>
        <p:cxnSp>
          <p:nvCxnSpPr>
            <p:cNvPr id="146" name="Google Shape;146;p5"/>
            <p:cNvCxnSpPr/>
            <p:nvPr/>
          </p:nvCxnSpPr>
          <p:spPr>
            <a:xfrm>
              <a:off x="0" y="2096260"/>
              <a:ext cx="5458837" cy="0"/>
            </a:xfrm>
            <a:prstGeom prst="straightConnector1">
              <a:avLst/>
            </a:prstGeom>
            <a:solidFill>
              <a:schemeClr val="lt1">
                <a:alpha val="89411"/>
              </a:schemeClr>
            </a:soli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7" name="Google Shape;147;p5"/>
            <p:cNvSpPr/>
            <p:nvPr/>
          </p:nvSpPr>
          <p:spPr>
            <a:xfrm>
              <a:off x="111735" y="1299681"/>
              <a:ext cx="1599695" cy="50310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111735" y="1299681"/>
              <a:ext cx="1599695" cy="50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11735" y="64171"/>
              <a:ext cx="1599695" cy="1235509"/>
            </a:xfrm>
            <a:prstGeom prst="rect">
              <a:avLst/>
            </a:prstGeom>
            <a:solidFill>
              <a:srgbClr val="CCD3EA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111735" y="64171"/>
              <a:ext cx="1599695" cy="12355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According to our data, Every year more than 1000 restaurants are open all over the country from 2010 to 2018.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5"/>
            <p:cNvCxnSpPr/>
            <p:nvPr/>
          </p:nvCxnSpPr>
          <p:spPr>
            <a:xfrm>
              <a:off x="911583" y="1802783"/>
              <a:ext cx="0" cy="293476"/>
            </a:xfrm>
            <a:prstGeom prst="straightConnector1">
              <a:avLst/>
            </a:pr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2" name="Google Shape;152;p5"/>
            <p:cNvSpPr/>
            <p:nvPr/>
          </p:nvSpPr>
          <p:spPr>
            <a:xfrm>
              <a:off x="1020653" y="2389736"/>
              <a:ext cx="1599695" cy="50310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1020653" y="2389736"/>
              <a:ext cx="1599695" cy="50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20653" y="2892838"/>
              <a:ext cx="1599695" cy="744473"/>
            </a:xfrm>
            <a:prstGeom prst="rect">
              <a:avLst/>
            </a:prstGeom>
            <a:solidFill>
              <a:srgbClr val="CCD3EA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1020653" y="2892838"/>
              <a:ext cx="1599695" cy="744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Year 2012 had the lowest openings of restaurants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5"/>
            <p:cNvCxnSpPr/>
            <p:nvPr/>
          </p:nvCxnSpPr>
          <p:spPr>
            <a:xfrm>
              <a:off x="1820501" y="2096259"/>
              <a:ext cx="0" cy="293476"/>
            </a:xfrm>
            <a:prstGeom prst="straightConnector1">
              <a:avLst/>
            </a:pr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7" name="Google Shape;157;p5"/>
            <p:cNvSpPr/>
            <p:nvPr/>
          </p:nvSpPr>
          <p:spPr>
            <a:xfrm rot="2700000">
              <a:off x="878973" y="2063649"/>
              <a:ext cx="65220" cy="65220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 rot="2700000">
              <a:off x="1787890" y="2063649"/>
              <a:ext cx="65220" cy="65220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1929571" y="1299681"/>
              <a:ext cx="1599695" cy="50310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1929571" y="1299681"/>
              <a:ext cx="1599695" cy="50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1101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929571" y="555207"/>
              <a:ext cx="1599695" cy="744473"/>
            </a:xfrm>
            <a:prstGeom prst="rect">
              <a:avLst/>
            </a:prstGeom>
            <a:solidFill>
              <a:srgbClr val="CCD3EA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1929571" y="555207"/>
              <a:ext cx="1599695" cy="744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Year 2018 had the highest opening of restaurants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5"/>
            <p:cNvCxnSpPr/>
            <p:nvPr/>
          </p:nvCxnSpPr>
          <p:spPr>
            <a:xfrm>
              <a:off x="2729418" y="1802783"/>
              <a:ext cx="0" cy="293476"/>
            </a:xfrm>
            <a:prstGeom prst="straightConnector1">
              <a:avLst/>
            </a:pr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4" name="Google Shape;164;p5"/>
            <p:cNvSpPr/>
            <p:nvPr/>
          </p:nvSpPr>
          <p:spPr>
            <a:xfrm>
              <a:off x="2838489" y="2389736"/>
              <a:ext cx="1599695" cy="50310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2838489" y="2389736"/>
              <a:ext cx="1599695" cy="50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2178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838489" y="2892838"/>
              <a:ext cx="1599695" cy="744473"/>
            </a:xfrm>
            <a:prstGeom prst="rect">
              <a:avLst/>
            </a:prstGeom>
            <a:solidFill>
              <a:srgbClr val="CCD3EA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2838489" y="2892838"/>
              <a:ext cx="1599695" cy="744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 2010, 2011 has good number of opening restaurants.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5"/>
            <p:cNvCxnSpPr/>
            <p:nvPr/>
          </p:nvCxnSpPr>
          <p:spPr>
            <a:xfrm>
              <a:off x="3638336" y="2096259"/>
              <a:ext cx="0" cy="293476"/>
            </a:xfrm>
            <a:prstGeom prst="straightConnector1">
              <a:avLst/>
            </a:pr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9" name="Google Shape;169;p5"/>
            <p:cNvSpPr/>
            <p:nvPr/>
          </p:nvSpPr>
          <p:spPr>
            <a:xfrm rot="2700000">
              <a:off x="2696808" y="2063649"/>
              <a:ext cx="65220" cy="65220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2700000">
              <a:off x="3605726" y="2063649"/>
              <a:ext cx="65220" cy="65220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747406" y="1299681"/>
              <a:ext cx="1599695" cy="503102"/>
            </a:xfrm>
            <a:prstGeom prst="rect">
              <a:avLst/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3747406" y="1299681"/>
              <a:ext cx="1599695" cy="503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1100" lIns="71100" spcFirstLastPara="1" rIns="71100" wrap="square" tIns="71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2012–2016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747406" y="555207"/>
              <a:ext cx="1599695" cy="744473"/>
            </a:xfrm>
            <a:prstGeom prst="rect">
              <a:avLst/>
            </a:prstGeom>
            <a:solidFill>
              <a:srgbClr val="CCD3EA">
                <a:alpha val="89411"/>
              </a:srgbClr>
            </a:solidFill>
            <a:ln cap="flat" cmpd="sng" w="9525">
              <a:solidFill>
                <a:srgbClr val="CCD3E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3747406" y="555207"/>
              <a:ext cx="1599695" cy="744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was a slowdown in openings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5"/>
            <p:cNvCxnSpPr/>
            <p:nvPr/>
          </p:nvCxnSpPr>
          <p:spPr>
            <a:xfrm>
              <a:off x="4547254" y="1802783"/>
              <a:ext cx="0" cy="293476"/>
            </a:xfrm>
            <a:prstGeom prst="straightConnector1">
              <a:avLst/>
            </a:prstGeom>
            <a:noFill/>
            <a:ln cap="flat" cmpd="sng" w="9525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6" name="Google Shape;176;p5"/>
            <p:cNvSpPr/>
            <p:nvPr/>
          </p:nvSpPr>
          <p:spPr>
            <a:xfrm rot="2700000">
              <a:off x="4514644" y="2063649"/>
              <a:ext cx="65220" cy="65220"/>
            </a:xfrm>
            <a:prstGeom prst="rect">
              <a:avLst/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" y="1581750"/>
            <a:ext cx="5843926" cy="3941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 txBox="1"/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COUNTRY</a:t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 txBox="1"/>
          <p:nvPr>
            <p:ph idx="2" type="body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According to our analysis we find some country there less than 40 restaurants are opened and average rating below than 4.5.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Canada have only 4 restaurants and have only 3.58 average rating this is best country to expend business.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Qatar, Singapore, Sri Lanka have 20 restaurants with good rating, so these country have our next target.</a:t>
            </a:r>
            <a:endParaRPr/>
          </a:p>
          <a:p>
            <a:pPr indent="10160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7" name="Google Shape;187;p6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35562"/>
            <a:ext cx="6221974" cy="418687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2024-01-04T06:43:35Z</dcterms:created>
  <dc:creator>Vaibhav Prakash Gupta</dc:creator>
</cp:coreProperties>
</file>