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4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Abril Fatface"/>
      <p:regular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jjC5EG+n0Zac3uWZZwYhxeO3Cd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Mono-regular.fntdata"/><Relationship Id="rId21" Type="http://schemas.openxmlformats.org/officeDocument/2006/relationships/font" Target="fonts/AbrilFatface-regular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D:\SQL%20Project\Subjective%20question%20analysis.xlsx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file:///D:\SQL%20Project\Subjective%20question%20analysis.xlsx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file:///D:\SQL%20Project\Subjective%20question%20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Country</a:t>
            </a:r>
            <a:r>
              <a:rPr lang="en-US" baseline="0" dirty="0"/>
              <a:t> Vs. Number of Customers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Num_of_customers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5</c:v>
                </c:pt>
                <c:pt idx="5">
                  <c:v>8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5</c:v>
                </c:pt>
                <c:pt idx="11">
                  <c:v>4</c:v>
                </c:pt>
                <c:pt idx="12">
                  <c:v>1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3</c:v>
                </c:pt>
                <c:pt idx="2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B7-46BC-9C4A-8C296F6680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  <c:extLst>
            <c:ext xmlns:c16="http://schemas.microsoft.com/office/drawing/2014/chart" uri="{C3380CC4-5D6E-409C-BE32-E72D297353CC}">
              <c16:uniqueId val="{00000001-84B7-46BC-9C4A-8C296F6680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Sheet1!$A$2:$A$25</c:f>
              <c:strCache>
                <c:ptCount val="24"/>
                <c:pt idx="0">
                  <c:v>Argentina</c:v>
                </c:pt>
                <c:pt idx="1">
                  <c:v>Australia</c:v>
                </c:pt>
                <c:pt idx="2">
                  <c:v>Austria</c:v>
                </c:pt>
                <c:pt idx="3">
                  <c:v>Belgium</c:v>
                </c:pt>
                <c:pt idx="4">
                  <c:v>Brazil</c:v>
                </c:pt>
                <c:pt idx="5">
                  <c:v>Canada</c:v>
                </c:pt>
                <c:pt idx="6">
                  <c:v>Chile</c:v>
                </c:pt>
                <c:pt idx="7">
                  <c:v>Czech Republic</c:v>
                </c:pt>
                <c:pt idx="8">
                  <c:v>Denmark</c:v>
                </c:pt>
                <c:pt idx="9">
                  <c:v>Finland</c:v>
                </c:pt>
                <c:pt idx="10">
                  <c:v>France</c:v>
                </c:pt>
                <c:pt idx="11">
                  <c:v>Germany</c:v>
                </c:pt>
                <c:pt idx="12">
                  <c:v>Hungary</c:v>
                </c:pt>
                <c:pt idx="13">
                  <c:v>India</c:v>
                </c:pt>
                <c:pt idx="14">
                  <c:v>Ireland</c:v>
                </c:pt>
                <c:pt idx="15">
                  <c:v>Italy</c:v>
                </c:pt>
                <c:pt idx="16">
                  <c:v>Netherlands</c:v>
                </c:pt>
                <c:pt idx="17">
                  <c:v>Norway</c:v>
                </c:pt>
                <c:pt idx="18">
                  <c:v>Poland</c:v>
                </c:pt>
                <c:pt idx="19">
                  <c:v>Portugal</c:v>
                </c:pt>
                <c:pt idx="20">
                  <c:v>Spain</c:v>
                </c:pt>
                <c:pt idx="21">
                  <c:v>Sweden</c:v>
                </c:pt>
                <c:pt idx="22">
                  <c:v>United Kingdom</c:v>
                </c:pt>
                <c:pt idx="23">
                  <c:v>USA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extLst>
            <c:ext xmlns:c16="http://schemas.microsoft.com/office/drawing/2014/chart" uri="{C3380CC4-5D6E-409C-BE32-E72D297353CC}">
              <c16:uniqueId val="{00000002-84B7-46BC-9C4A-8C296F6680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9258143"/>
        <c:axId val="1908156335"/>
      </c:barChart>
      <c:catAx>
        <c:axId val="190925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156335"/>
        <c:crosses val="autoZero"/>
        <c:auto val="1"/>
        <c:lblAlgn val="ctr"/>
        <c:lblOffset val="100"/>
        <c:noMultiLvlLbl val="0"/>
      </c:catAx>
      <c:valAx>
        <c:axId val="190815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925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[Subjective question analysis.xlsx]Sheet5!PivotTable1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Percentage_Contribution</a:t>
            </a:r>
            <a:r>
              <a:rPr lang="en-US" dirty="0"/>
              <a:t> of Genres in USA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Sheet5!$M$3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Sheet5!$L$4:$L$21</c:f>
              <c:strCache>
                <c:ptCount val="17"/>
                <c:pt idx="0">
                  <c:v>Alternative</c:v>
                </c:pt>
                <c:pt idx="1">
                  <c:v>Alternative &amp; Punk</c:v>
                </c:pt>
                <c:pt idx="2">
                  <c:v>Blues</c:v>
                </c:pt>
                <c:pt idx="3">
                  <c:v>Classical</c:v>
                </c:pt>
                <c:pt idx="4">
                  <c:v>Easy Listening</c:v>
                </c:pt>
                <c:pt idx="5">
                  <c:v>Electronica/Dance</c:v>
                </c:pt>
                <c:pt idx="6">
                  <c:v>Heavy Metal</c:v>
                </c:pt>
                <c:pt idx="7">
                  <c:v>Hip Hop/Rap</c:v>
                </c:pt>
                <c:pt idx="8">
                  <c:v>Jazz</c:v>
                </c:pt>
                <c:pt idx="9">
                  <c:v>Latin</c:v>
                </c:pt>
                <c:pt idx="10">
                  <c:v>Metal</c:v>
                </c:pt>
                <c:pt idx="11">
                  <c:v>Pop</c:v>
                </c:pt>
                <c:pt idx="12">
                  <c:v>R&amp;B/Soul</c:v>
                </c:pt>
                <c:pt idx="13">
                  <c:v>Reggae</c:v>
                </c:pt>
                <c:pt idx="14">
                  <c:v>Rock</c:v>
                </c:pt>
                <c:pt idx="15">
                  <c:v>Soundtrack</c:v>
                </c:pt>
                <c:pt idx="16">
                  <c:v>TV Shows</c:v>
                </c:pt>
              </c:strCache>
            </c:strRef>
          </c:cat>
          <c:val>
            <c:numRef>
              <c:f>Sheet5!$M$4:$M$21</c:f>
              <c:numCache>
                <c:formatCode>General</c:formatCode>
                <c:ptCount val="17"/>
                <c:pt idx="0">
                  <c:v>3.3299999999999996</c:v>
                </c:pt>
                <c:pt idx="1">
                  <c:v>12.370000000000003</c:v>
                </c:pt>
                <c:pt idx="2">
                  <c:v>3.4300000000000006</c:v>
                </c:pt>
                <c:pt idx="3">
                  <c:v>0.37999999999999989</c:v>
                </c:pt>
                <c:pt idx="4">
                  <c:v>1.24</c:v>
                </c:pt>
                <c:pt idx="5">
                  <c:v>0.48</c:v>
                </c:pt>
                <c:pt idx="6">
                  <c:v>0.28999999999999998</c:v>
                </c:pt>
                <c:pt idx="7">
                  <c:v>1.9</c:v>
                </c:pt>
                <c:pt idx="8">
                  <c:v>1.33</c:v>
                </c:pt>
                <c:pt idx="9">
                  <c:v>2.0900000000000012</c:v>
                </c:pt>
                <c:pt idx="10">
                  <c:v>11.8</c:v>
                </c:pt>
                <c:pt idx="11">
                  <c:v>2.09</c:v>
                </c:pt>
                <c:pt idx="12">
                  <c:v>5.04</c:v>
                </c:pt>
                <c:pt idx="13">
                  <c:v>0.56999999999999995</c:v>
                </c:pt>
                <c:pt idx="14">
                  <c:v>53.380000000000067</c:v>
                </c:pt>
                <c:pt idx="15">
                  <c:v>0.19</c:v>
                </c:pt>
                <c:pt idx="16">
                  <c:v>0.19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E9-4FDD-AE76-0922ADEC0CA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06584415"/>
        <c:axId val="467166319"/>
      </c:barChart>
      <c:catAx>
        <c:axId val="406584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7166319"/>
        <c:crosses val="autoZero"/>
        <c:auto val="1"/>
        <c:lblAlgn val="ctr"/>
        <c:lblOffset val="100"/>
        <c:noMultiLvlLbl val="0"/>
      </c:catAx>
      <c:valAx>
        <c:axId val="4671663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58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Comparison between Short-term &amp; Long-term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total_spending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Sheet6!$B$2:$B$3</c:f>
              <c:numCache>
                <c:formatCode>General</c:formatCode>
                <c:ptCount val="2"/>
                <c:pt idx="0">
                  <c:v>28034.82</c:v>
                </c:pt>
                <c:pt idx="1">
                  <c:v>19468.349999999999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C4-4150-AD8F-E8D4F6823522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basket_size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Sheet6!$C$2:$C$3</c:f>
              <c:numCache>
                <c:formatCode>General</c:formatCode>
                <c:ptCount val="2"/>
                <c:pt idx="0">
                  <c:v>2762</c:v>
                </c:pt>
                <c:pt idx="1">
                  <c:v>1995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C4-4150-AD8F-E8D4F6823522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Sheet6!$D$2:$D$3</c:f>
              <c:numCache>
                <c:formatCode>General</c:formatCode>
                <c:ptCount val="2"/>
                <c:pt idx="0">
                  <c:v>32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C4-4150-AD8F-E8D4F68235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4873296"/>
        <c:axId val="835775872"/>
        <c:axId val="0"/>
      </c:bar3DChart>
      <c:catAx>
        <c:axId val="834873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noFill/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775872"/>
        <c:crosses val="autoZero"/>
        <c:auto val="1"/>
        <c:lblAlgn val="ctr"/>
        <c:lblOffset val="100"/>
        <c:noMultiLvlLbl val="0"/>
      </c:catAx>
      <c:valAx>
        <c:axId val="8357758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87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[Subjective question analysis.xlsx]Sheet4!PivotTable30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Sales per Month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Sheet4!$K$22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Sheet4!$J$23:$J$35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Sheet4!$K$23:$K$35</c:f>
              <c:numCache>
                <c:formatCode>General</c:formatCode>
                <c:ptCount val="12"/>
                <c:pt idx="0">
                  <c:v>438.57</c:v>
                </c:pt>
                <c:pt idx="1">
                  <c:v>414.81000000000006</c:v>
                </c:pt>
                <c:pt idx="2">
                  <c:v>456.39</c:v>
                </c:pt>
                <c:pt idx="3">
                  <c:v>442.52999999999992</c:v>
                </c:pt>
                <c:pt idx="4">
                  <c:v>368.28000000000009</c:v>
                </c:pt>
                <c:pt idx="5">
                  <c:v>380.16</c:v>
                </c:pt>
                <c:pt idx="6">
                  <c:v>395.0100000000001</c:v>
                </c:pt>
                <c:pt idx="7">
                  <c:v>426.69000000000011</c:v>
                </c:pt>
                <c:pt idx="8">
                  <c:v>386.09999999999997</c:v>
                </c:pt>
                <c:pt idx="9">
                  <c:v>345.50999999999982</c:v>
                </c:pt>
                <c:pt idx="10">
                  <c:v>291.05999999999995</c:v>
                </c:pt>
                <c:pt idx="11">
                  <c:v>364.32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14-4522-83BA-6E9C76709E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9055744"/>
        <c:axId val="653754656"/>
      </c:lineChart>
      <c:catAx>
        <c:axId val="83905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3754656"/>
        <c:crosses val="autoZero"/>
        <c:auto val="1"/>
        <c:lblAlgn val="ctr"/>
        <c:lblOffset val="100"/>
        <c:noMultiLvlLbl val="0"/>
      </c:catAx>
      <c:valAx>
        <c:axId val="65375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905574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7704ee8f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7704ee8f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67704ee8f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18"/>
          <p:cNvSpPr txBox="1"/>
          <p:nvPr>
            <p:ph idx="1" type="subTitle"/>
          </p:nvPr>
        </p:nvSpPr>
        <p:spPr>
          <a:xfrm>
            <a:off x="492918" y="5270086"/>
            <a:ext cx="8117840" cy="1062134"/>
          </a:xfrm>
          <a:prstGeom prst="rect">
            <a:avLst/>
          </a:prstGeom>
          <a:noFill/>
          <a:ln>
            <a:noFill/>
          </a:ln>
          <a:effectLst>
            <a:outerShdw blurRad="152422" sx="110000" rotWithShape="0" algn="ctr" dist="77657" sy="110000">
              <a:schemeClr val="dk1">
                <a:alpha val="9294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8"/>
          <p:cNvSpPr/>
          <p:nvPr/>
        </p:nvSpPr>
        <p:spPr>
          <a:xfrm>
            <a:off x="0" y="3438706"/>
            <a:ext cx="9204267" cy="17099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" name="Google Shape;19;p18"/>
          <p:cNvSpPr txBox="1"/>
          <p:nvPr>
            <p:ph type="ctrTitle"/>
          </p:nvPr>
        </p:nvSpPr>
        <p:spPr>
          <a:xfrm>
            <a:off x="0" y="3438706"/>
            <a:ext cx="9204267" cy="17099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1554475" spcFirstLastPara="1" rIns="91425" wrap="square" tIns="1828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7200"/>
              <a:buFont typeface="Abril Fatface"/>
              <a:buNone/>
              <a:defRPr sz="72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har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idx="1" type="body"/>
          </p:nvPr>
        </p:nvSpPr>
        <p:spPr>
          <a:xfrm>
            <a:off x="493776" y="2236861"/>
            <a:ext cx="127841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5200"/>
              <a:buNone/>
              <a:defRPr b="0" sz="52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2" type="body"/>
          </p:nvPr>
        </p:nvSpPr>
        <p:spPr>
          <a:xfrm>
            <a:off x="493776" y="3621024"/>
            <a:ext cx="127841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5200"/>
              <a:buNone/>
              <a:defRPr b="0" sz="52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3" type="body"/>
          </p:nvPr>
        </p:nvSpPr>
        <p:spPr>
          <a:xfrm>
            <a:off x="493776" y="5010912"/>
            <a:ext cx="1278419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5200"/>
              <a:buNone/>
              <a:defRPr b="0" sz="52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4" type="body"/>
          </p:nvPr>
        </p:nvSpPr>
        <p:spPr>
          <a:xfrm>
            <a:off x="2359152" y="4873752"/>
            <a:ext cx="4123475" cy="3314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C788"/>
              </a:buClr>
              <a:buSzPts val="38000"/>
              <a:buNone/>
              <a:defRPr sz="38000">
                <a:solidFill>
                  <a:srgbClr val="FEC78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C788"/>
              </a:buClr>
              <a:buSzPts val="38000"/>
              <a:buNone/>
              <a:defRPr sz="38000">
                <a:solidFill>
                  <a:srgbClr val="FEC78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C788"/>
              </a:buClr>
              <a:buSzPts val="38000"/>
              <a:buNone/>
              <a:defRPr sz="38000">
                <a:solidFill>
                  <a:srgbClr val="FEC78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C788"/>
              </a:buClr>
              <a:buSzPts val="38000"/>
              <a:buNone/>
              <a:defRPr sz="38000">
                <a:solidFill>
                  <a:srgbClr val="FEC78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EC788"/>
              </a:buClr>
              <a:buSzPts val="38000"/>
              <a:buNone/>
              <a:defRPr sz="38000">
                <a:solidFill>
                  <a:srgbClr val="FEC788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7"/>
          <p:cNvSpPr txBox="1"/>
          <p:nvPr>
            <p:ph idx="5" type="body"/>
          </p:nvPr>
        </p:nvSpPr>
        <p:spPr>
          <a:xfrm>
            <a:off x="1837944" y="2331957"/>
            <a:ext cx="3895868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6" type="body"/>
          </p:nvPr>
        </p:nvSpPr>
        <p:spPr>
          <a:xfrm>
            <a:off x="1837944" y="3716120"/>
            <a:ext cx="3895868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7" type="body"/>
          </p:nvPr>
        </p:nvSpPr>
        <p:spPr>
          <a:xfrm>
            <a:off x="1837944" y="5106008"/>
            <a:ext cx="3895868" cy="6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7"/>
          <p:cNvSpPr/>
          <p:nvPr>
            <p:ph idx="8" type="pic"/>
          </p:nvPr>
        </p:nvSpPr>
        <p:spPr>
          <a:xfrm>
            <a:off x="6112812" y="1728778"/>
            <a:ext cx="6079187" cy="5129222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7"/>
          <p:cNvSpPr/>
          <p:nvPr/>
        </p:nvSpPr>
        <p:spPr>
          <a:xfrm>
            <a:off x="0" y="2477"/>
            <a:ext cx="12191999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p27"/>
          <p:cNvSpPr txBox="1"/>
          <p:nvPr>
            <p:ph idx="11" type="ftr"/>
          </p:nvPr>
        </p:nvSpPr>
        <p:spPr>
          <a:xfrm>
            <a:off x="2621591" y="6356350"/>
            <a:ext cx="312609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0" type="dt"/>
          </p:nvPr>
        </p:nvSpPr>
        <p:spPr>
          <a:xfrm>
            <a:off x="10346790" y="6356350"/>
            <a:ext cx="13522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92916" y="54864"/>
            <a:ext cx="11320272" cy="1673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ril Fatface"/>
              <a:buNone/>
              <a:defRPr sz="5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/>
          <p:nvPr>
            <p:ph idx="2" type="pic"/>
          </p:nvPr>
        </p:nvSpPr>
        <p:spPr>
          <a:xfrm>
            <a:off x="0" y="0"/>
            <a:ext cx="611281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8"/>
          <p:cNvSpPr/>
          <p:nvPr/>
        </p:nvSpPr>
        <p:spPr>
          <a:xfrm>
            <a:off x="6112812" y="0"/>
            <a:ext cx="60791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28"/>
          <p:cNvSpPr txBox="1"/>
          <p:nvPr>
            <p:ph idx="11" type="ftr"/>
          </p:nvPr>
        </p:nvSpPr>
        <p:spPr>
          <a:xfrm>
            <a:off x="6583590" y="6356350"/>
            <a:ext cx="2704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13F5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8"/>
          <p:cNvSpPr txBox="1"/>
          <p:nvPr>
            <p:ph idx="10" type="dt"/>
          </p:nvPr>
        </p:nvSpPr>
        <p:spPr>
          <a:xfrm>
            <a:off x="10346790" y="6356350"/>
            <a:ext cx="13678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type="title"/>
          </p:nvPr>
        </p:nvSpPr>
        <p:spPr>
          <a:xfrm>
            <a:off x="6605729" y="944457"/>
            <a:ext cx="5108943" cy="11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  <a:defRPr sz="54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6605727" y="2125820"/>
            <a:ext cx="5108943" cy="3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No Band">
  <p:cSld name="Title Slide No Band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9"/>
          <p:cNvSpPr txBox="1"/>
          <p:nvPr>
            <p:ph idx="1" type="subTitle"/>
          </p:nvPr>
        </p:nvSpPr>
        <p:spPr>
          <a:xfrm>
            <a:off x="492918" y="4526866"/>
            <a:ext cx="6286255" cy="1427894"/>
          </a:xfrm>
          <a:prstGeom prst="rect">
            <a:avLst/>
          </a:prstGeom>
          <a:noFill/>
          <a:ln>
            <a:noFill/>
          </a:ln>
          <a:effectLst>
            <a:outerShdw blurRad="152422" sx="110000" rotWithShape="0" algn="ctr" dist="77657" sy="110000">
              <a:schemeClr val="dk1">
                <a:alpha val="92941"/>
              </a:scheme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29"/>
          <p:cNvSpPr txBox="1"/>
          <p:nvPr>
            <p:ph type="ctrTitle"/>
          </p:nvPr>
        </p:nvSpPr>
        <p:spPr>
          <a:xfrm>
            <a:off x="492917" y="3371723"/>
            <a:ext cx="6286255" cy="1128589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ctr" dist="150885" sy="1020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400"/>
              <a:buFont typeface="Abril Fatface"/>
              <a:buNone/>
              <a:defRPr sz="5400">
                <a:solidFill>
                  <a:schemeClr val="accent6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0" type="dt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493776" y="365760"/>
            <a:ext cx="112196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  <a:defRPr sz="5400">
                <a:solidFill>
                  <a:srgbClr val="213F5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0"/>
          <p:cNvSpPr txBox="1"/>
          <p:nvPr>
            <p:ph idx="10" type="dt"/>
          </p:nvPr>
        </p:nvSpPr>
        <p:spPr>
          <a:xfrm>
            <a:off x="9067800" y="6356350"/>
            <a:ext cx="26456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0"/>
          <p:cNvSpPr txBox="1"/>
          <p:nvPr>
            <p:ph idx="12" type="sldNum"/>
          </p:nvPr>
        </p:nvSpPr>
        <p:spPr>
          <a:xfrm>
            <a:off x="493776" y="6356350"/>
            <a:ext cx="9921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493776" y="1858963"/>
            <a:ext cx="11219688" cy="382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Agenda">
  <p:cSld name="1_Agenda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/>
          <p:nvPr>
            <p:ph idx="2" type="pic"/>
          </p:nvPr>
        </p:nvSpPr>
        <p:spPr>
          <a:xfrm>
            <a:off x="0" y="0"/>
            <a:ext cx="60960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31"/>
          <p:cNvSpPr/>
          <p:nvPr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6" name="Google Shape;136;p31"/>
          <p:cNvSpPr txBox="1"/>
          <p:nvPr>
            <p:ph idx="11" type="ftr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0" type="dt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6588917" y="944457"/>
            <a:ext cx="5125755" cy="11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ril Fatface"/>
              <a:buNone/>
              <a:defRPr sz="5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6588916" y="2642616"/>
            <a:ext cx="4983480" cy="3264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0" name="Google Shape;140;p31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hree Photos">
  <p:cSld name="Content Three Photos">
    <p:bg>
      <p:bgPr>
        <a:solidFill>
          <a:srgbClr val="94C2CB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type="title"/>
          </p:nvPr>
        </p:nvSpPr>
        <p:spPr>
          <a:xfrm>
            <a:off x="492918" y="447317"/>
            <a:ext cx="8163532" cy="97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5400"/>
              </a:buClr>
              <a:buSzPts val="5400"/>
              <a:buFont typeface="Abril Fatface"/>
              <a:buNone/>
              <a:defRPr sz="5400">
                <a:solidFill>
                  <a:srgbClr val="A054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2"/>
          <p:cNvSpPr txBox="1"/>
          <p:nvPr>
            <p:ph idx="1" type="body"/>
          </p:nvPr>
        </p:nvSpPr>
        <p:spPr>
          <a:xfrm>
            <a:off x="530255" y="2059572"/>
            <a:ext cx="2560320" cy="1018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8ECD4"/>
              </a:buClr>
              <a:buSzPts val="7200"/>
              <a:buNone/>
              <a:defRPr sz="7200">
                <a:solidFill>
                  <a:srgbClr val="F8ECD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32"/>
          <p:cNvSpPr txBox="1"/>
          <p:nvPr>
            <p:ph idx="2" type="body"/>
          </p:nvPr>
        </p:nvSpPr>
        <p:spPr>
          <a:xfrm>
            <a:off x="511675" y="3103182"/>
            <a:ext cx="256032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8ECD4"/>
              </a:buClr>
              <a:buSzPts val="2400"/>
              <a:buNone/>
              <a:defRPr sz="2400">
                <a:solidFill>
                  <a:srgbClr val="F8ECD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32"/>
          <p:cNvSpPr txBox="1"/>
          <p:nvPr>
            <p:ph idx="3" type="body"/>
          </p:nvPr>
        </p:nvSpPr>
        <p:spPr>
          <a:xfrm>
            <a:off x="492917" y="3776472"/>
            <a:ext cx="2560320" cy="216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4" type="body"/>
          </p:nvPr>
        </p:nvSpPr>
        <p:spPr>
          <a:xfrm>
            <a:off x="3362052" y="2059572"/>
            <a:ext cx="2560320" cy="1018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8ECD4"/>
              </a:buClr>
              <a:buSzPts val="7200"/>
              <a:buNone/>
              <a:defRPr sz="7200">
                <a:solidFill>
                  <a:srgbClr val="F8ECD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5" type="body"/>
          </p:nvPr>
        </p:nvSpPr>
        <p:spPr>
          <a:xfrm>
            <a:off x="3343472" y="3103182"/>
            <a:ext cx="256032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8ECD4"/>
              </a:buClr>
              <a:buSzPts val="2400"/>
              <a:buNone/>
              <a:defRPr sz="2400">
                <a:solidFill>
                  <a:srgbClr val="F8ECD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6" type="body"/>
          </p:nvPr>
        </p:nvSpPr>
        <p:spPr>
          <a:xfrm>
            <a:off x="3324712" y="3776472"/>
            <a:ext cx="2560320" cy="216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7" type="body"/>
          </p:nvPr>
        </p:nvSpPr>
        <p:spPr>
          <a:xfrm>
            <a:off x="6147783" y="2059572"/>
            <a:ext cx="2508668" cy="1018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8ECD4"/>
              </a:buClr>
              <a:buSzPts val="7200"/>
              <a:buNone/>
              <a:defRPr sz="7200">
                <a:solidFill>
                  <a:srgbClr val="F8ECD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8" type="body"/>
          </p:nvPr>
        </p:nvSpPr>
        <p:spPr>
          <a:xfrm>
            <a:off x="6129203" y="3103182"/>
            <a:ext cx="2527247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8ECD4"/>
              </a:buClr>
              <a:buSzPts val="2400"/>
              <a:buNone/>
              <a:defRPr sz="2400">
                <a:solidFill>
                  <a:srgbClr val="F8ECD4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1" name="Google Shape;151;p32"/>
          <p:cNvSpPr txBox="1"/>
          <p:nvPr>
            <p:ph idx="9" type="body"/>
          </p:nvPr>
        </p:nvSpPr>
        <p:spPr>
          <a:xfrm>
            <a:off x="6099048" y="3776472"/>
            <a:ext cx="2557402" cy="21633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32"/>
          <p:cNvSpPr/>
          <p:nvPr>
            <p:ph idx="13" type="pic"/>
          </p:nvPr>
        </p:nvSpPr>
        <p:spPr>
          <a:xfrm>
            <a:off x="9157764" y="0"/>
            <a:ext cx="304495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32"/>
          <p:cNvSpPr txBox="1"/>
          <p:nvPr>
            <p:ph idx="10" type="dt"/>
          </p:nvPr>
        </p:nvSpPr>
        <p:spPr>
          <a:xfrm>
            <a:off x="6569374" y="6356350"/>
            <a:ext cx="2087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1" type="ftr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Table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idx="1" type="body"/>
          </p:nvPr>
        </p:nvSpPr>
        <p:spPr>
          <a:xfrm>
            <a:off x="492917" y="2245545"/>
            <a:ext cx="11221755" cy="3967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3"/>
          <p:cNvSpPr txBox="1"/>
          <p:nvPr>
            <p:ph idx="10" type="dt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33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  <a:defRPr sz="54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2" type="body"/>
          </p:nvPr>
        </p:nvSpPr>
        <p:spPr>
          <a:xfrm>
            <a:off x="492917" y="1261872"/>
            <a:ext cx="11221755" cy="649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2400"/>
              <a:buNone/>
              <a:defRPr sz="2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2">
  <p:cSld name="Chart 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4"/>
          <p:cNvSpPr/>
          <p:nvPr>
            <p:ph idx="2" type="pic"/>
          </p:nvPr>
        </p:nvSpPr>
        <p:spPr>
          <a:xfrm>
            <a:off x="6092952" y="0"/>
            <a:ext cx="6099048" cy="5148634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4"/>
          <p:cNvSpPr/>
          <p:nvPr/>
        </p:nvSpPr>
        <p:spPr>
          <a:xfrm>
            <a:off x="6092952" y="5129225"/>
            <a:ext cx="6099048" cy="1728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34"/>
          <p:cNvSpPr txBox="1"/>
          <p:nvPr>
            <p:ph idx="1" type="body"/>
          </p:nvPr>
        </p:nvSpPr>
        <p:spPr>
          <a:xfrm>
            <a:off x="492918" y="571500"/>
            <a:ext cx="5107118" cy="55632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1" type="ftr"/>
          </p:nvPr>
        </p:nvSpPr>
        <p:spPr>
          <a:xfrm>
            <a:off x="2621591" y="6356350"/>
            <a:ext cx="29784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4"/>
          <p:cNvSpPr txBox="1"/>
          <p:nvPr>
            <p:ph idx="10" type="dt"/>
          </p:nvPr>
        </p:nvSpPr>
        <p:spPr>
          <a:xfrm>
            <a:off x="10346790" y="6356350"/>
            <a:ext cx="13678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4"/>
          <p:cNvSpPr txBox="1"/>
          <p:nvPr>
            <p:ph type="title"/>
          </p:nvPr>
        </p:nvSpPr>
        <p:spPr>
          <a:xfrm>
            <a:off x="6585869" y="5444373"/>
            <a:ext cx="4920583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ril Fatface"/>
              <a:buNone/>
              <a:defRPr sz="5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4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Text">
  <p:cSld name="Full 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5"/>
          <p:cNvSpPr txBox="1"/>
          <p:nvPr>
            <p:ph idx="1" type="body"/>
          </p:nvPr>
        </p:nvSpPr>
        <p:spPr>
          <a:xfrm>
            <a:off x="3567949" y="3511296"/>
            <a:ext cx="2496312" cy="215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35"/>
          <p:cNvSpPr txBox="1"/>
          <p:nvPr>
            <p:ph idx="2" type="body"/>
          </p:nvPr>
        </p:nvSpPr>
        <p:spPr>
          <a:xfrm>
            <a:off x="6453894" y="3511296"/>
            <a:ext cx="2615184" cy="215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35"/>
          <p:cNvSpPr txBox="1"/>
          <p:nvPr>
            <p:ph idx="3" type="body"/>
          </p:nvPr>
        </p:nvSpPr>
        <p:spPr>
          <a:xfrm>
            <a:off x="9462038" y="3511296"/>
            <a:ext cx="2048256" cy="21534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35"/>
          <p:cNvSpPr/>
          <p:nvPr>
            <p:ph idx="4" type="pic"/>
          </p:nvPr>
        </p:nvSpPr>
        <p:spPr>
          <a:xfrm>
            <a:off x="3568700" y="2621592"/>
            <a:ext cx="73025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5"/>
          <p:cNvSpPr/>
          <p:nvPr>
            <p:ph idx="5" type="pic"/>
          </p:nvPr>
        </p:nvSpPr>
        <p:spPr>
          <a:xfrm>
            <a:off x="6453894" y="2621592"/>
            <a:ext cx="73025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5"/>
          <p:cNvSpPr/>
          <p:nvPr>
            <p:ph idx="6" type="pic"/>
          </p:nvPr>
        </p:nvSpPr>
        <p:spPr>
          <a:xfrm>
            <a:off x="9468915" y="2621592"/>
            <a:ext cx="730250" cy="73152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5"/>
          <p:cNvSpPr/>
          <p:nvPr>
            <p:ph idx="7" type="pic"/>
          </p:nvPr>
        </p:nvSpPr>
        <p:spPr>
          <a:xfrm>
            <a:off x="0" y="0"/>
            <a:ext cx="304495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5"/>
          <p:cNvSpPr txBox="1"/>
          <p:nvPr>
            <p:ph idx="11" type="ftr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5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35"/>
          <p:cNvSpPr txBox="1"/>
          <p:nvPr>
            <p:ph idx="10" type="dt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type="title"/>
          </p:nvPr>
        </p:nvSpPr>
        <p:spPr>
          <a:xfrm>
            <a:off x="3567948" y="365125"/>
            <a:ext cx="8146724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05400"/>
              </a:buClr>
              <a:buSzPts val="5400"/>
              <a:buFont typeface="Abril Fatface"/>
              <a:buNone/>
              <a:defRPr sz="5400">
                <a:solidFill>
                  <a:srgbClr val="A05400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8" type="body"/>
          </p:nvPr>
        </p:nvSpPr>
        <p:spPr>
          <a:xfrm>
            <a:off x="3567948" y="1316736"/>
            <a:ext cx="8146724" cy="649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05400"/>
              </a:buClr>
              <a:buSzPts val="2400"/>
              <a:buNone/>
              <a:defRPr sz="2400">
                <a:solidFill>
                  <a:srgbClr val="A0540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 Photo">
  <p:cSld name="8 Photo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/>
          <p:nvPr/>
        </p:nvSpPr>
        <p:spPr>
          <a:xfrm>
            <a:off x="-5326" y="0"/>
            <a:ext cx="12197326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6" name="Google Shape;186;p36"/>
          <p:cNvSpPr/>
          <p:nvPr>
            <p:ph idx="2" type="pic"/>
          </p:nvPr>
        </p:nvSpPr>
        <p:spPr>
          <a:xfrm>
            <a:off x="576072" y="2120239"/>
            <a:ext cx="1097280" cy="109728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6"/>
          <p:cNvSpPr txBox="1"/>
          <p:nvPr>
            <p:ph idx="1" type="body"/>
          </p:nvPr>
        </p:nvSpPr>
        <p:spPr>
          <a:xfrm>
            <a:off x="576072" y="3344165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36"/>
          <p:cNvSpPr txBox="1"/>
          <p:nvPr>
            <p:ph idx="3" type="body"/>
          </p:nvPr>
        </p:nvSpPr>
        <p:spPr>
          <a:xfrm>
            <a:off x="576072" y="3642434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0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36"/>
          <p:cNvSpPr/>
          <p:nvPr>
            <p:ph idx="4" type="pic"/>
          </p:nvPr>
        </p:nvSpPr>
        <p:spPr>
          <a:xfrm>
            <a:off x="3557016" y="2120239"/>
            <a:ext cx="1097280" cy="109728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6"/>
          <p:cNvSpPr txBox="1"/>
          <p:nvPr>
            <p:ph idx="5" type="body"/>
          </p:nvPr>
        </p:nvSpPr>
        <p:spPr>
          <a:xfrm>
            <a:off x="3557016" y="3344165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6" type="body"/>
          </p:nvPr>
        </p:nvSpPr>
        <p:spPr>
          <a:xfrm>
            <a:off x="3557016" y="3642434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0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6"/>
          <p:cNvSpPr/>
          <p:nvPr>
            <p:ph idx="7" type="pic"/>
          </p:nvPr>
        </p:nvSpPr>
        <p:spPr>
          <a:xfrm>
            <a:off x="6556248" y="2120239"/>
            <a:ext cx="1097280" cy="1097280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36"/>
          <p:cNvSpPr txBox="1"/>
          <p:nvPr>
            <p:ph idx="8" type="body"/>
          </p:nvPr>
        </p:nvSpPr>
        <p:spPr>
          <a:xfrm>
            <a:off x="6556248" y="3344165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9" type="body"/>
          </p:nvPr>
        </p:nvSpPr>
        <p:spPr>
          <a:xfrm>
            <a:off x="6556248" y="3642434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0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6"/>
          <p:cNvSpPr/>
          <p:nvPr>
            <p:ph idx="13" type="pic"/>
          </p:nvPr>
        </p:nvSpPr>
        <p:spPr>
          <a:xfrm>
            <a:off x="9601200" y="2120239"/>
            <a:ext cx="1097280" cy="109728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6"/>
          <p:cNvSpPr txBox="1"/>
          <p:nvPr>
            <p:ph idx="14" type="body"/>
          </p:nvPr>
        </p:nvSpPr>
        <p:spPr>
          <a:xfrm>
            <a:off x="9601200" y="3344165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5" type="body"/>
          </p:nvPr>
        </p:nvSpPr>
        <p:spPr>
          <a:xfrm>
            <a:off x="9601200" y="3642434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0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6"/>
          <p:cNvSpPr/>
          <p:nvPr>
            <p:ph idx="16" type="pic"/>
          </p:nvPr>
        </p:nvSpPr>
        <p:spPr>
          <a:xfrm>
            <a:off x="576072" y="4222539"/>
            <a:ext cx="1097280" cy="109728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36"/>
          <p:cNvSpPr txBox="1"/>
          <p:nvPr>
            <p:ph idx="17" type="body"/>
          </p:nvPr>
        </p:nvSpPr>
        <p:spPr>
          <a:xfrm>
            <a:off x="576072" y="5441767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idx="18" type="body"/>
          </p:nvPr>
        </p:nvSpPr>
        <p:spPr>
          <a:xfrm>
            <a:off x="576072" y="5740036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0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36"/>
          <p:cNvSpPr/>
          <p:nvPr>
            <p:ph idx="19" type="pic"/>
          </p:nvPr>
        </p:nvSpPr>
        <p:spPr>
          <a:xfrm>
            <a:off x="3557016" y="4222539"/>
            <a:ext cx="1097280" cy="109728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6"/>
          <p:cNvSpPr txBox="1"/>
          <p:nvPr>
            <p:ph idx="20" type="body"/>
          </p:nvPr>
        </p:nvSpPr>
        <p:spPr>
          <a:xfrm>
            <a:off x="3557016" y="5441767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21" type="body"/>
          </p:nvPr>
        </p:nvSpPr>
        <p:spPr>
          <a:xfrm>
            <a:off x="3557016" y="5740036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0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36"/>
          <p:cNvSpPr/>
          <p:nvPr>
            <p:ph idx="22" type="pic"/>
          </p:nvPr>
        </p:nvSpPr>
        <p:spPr>
          <a:xfrm>
            <a:off x="6556248" y="4222539"/>
            <a:ext cx="1097280" cy="109728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6"/>
          <p:cNvSpPr txBox="1"/>
          <p:nvPr>
            <p:ph idx="23" type="body"/>
          </p:nvPr>
        </p:nvSpPr>
        <p:spPr>
          <a:xfrm>
            <a:off x="6556248" y="5441767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24" type="body"/>
          </p:nvPr>
        </p:nvSpPr>
        <p:spPr>
          <a:xfrm>
            <a:off x="6556248" y="5740036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0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6"/>
          <p:cNvSpPr/>
          <p:nvPr>
            <p:ph idx="25" type="pic"/>
          </p:nvPr>
        </p:nvSpPr>
        <p:spPr>
          <a:xfrm>
            <a:off x="9601200" y="4222539"/>
            <a:ext cx="1097280" cy="109728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36"/>
          <p:cNvSpPr txBox="1"/>
          <p:nvPr>
            <p:ph idx="26" type="body"/>
          </p:nvPr>
        </p:nvSpPr>
        <p:spPr>
          <a:xfrm>
            <a:off x="9601200" y="5441767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6"/>
          <p:cNvSpPr txBox="1"/>
          <p:nvPr>
            <p:ph idx="27" type="body"/>
          </p:nvPr>
        </p:nvSpPr>
        <p:spPr>
          <a:xfrm>
            <a:off x="9601200" y="5740036"/>
            <a:ext cx="21031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0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6"/>
          <p:cNvSpPr txBox="1"/>
          <p:nvPr>
            <p:ph idx="10" type="dt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  <a:defRPr sz="54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/>
          <p:nvPr>
            <p:ph idx="2" type="pic"/>
          </p:nvPr>
        </p:nvSpPr>
        <p:spPr>
          <a:xfrm>
            <a:off x="0" y="0"/>
            <a:ext cx="609600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9"/>
          <p:cNvSpPr txBox="1"/>
          <p:nvPr>
            <p:ph idx="1" type="body"/>
          </p:nvPr>
        </p:nvSpPr>
        <p:spPr>
          <a:xfrm>
            <a:off x="2162846" y="2550997"/>
            <a:ext cx="4669707" cy="42593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41300"/>
              <a:buNone/>
              <a:defRPr sz="413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9900"/>
              <a:buNone/>
              <a:defRPr sz="199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6600"/>
              <a:buNone/>
              <a:defRPr sz="166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3800"/>
              <a:buNone/>
              <a:defRPr sz="138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13800"/>
              <a:buNone/>
              <a:defRPr sz="13800">
                <a:solidFill>
                  <a:schemeClr val="accent3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9"/>
          <p:cNvSpPr/>
          <p:nvPr/>
        </p:nvSpPr>
        <p:spPr>
          <a:xfrm>
            <a:off x="6096001" y="0"/>
            <a:ext cx="6096000" cy="685800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" name="Google Shape;24;p19"/>
          <p:cNvSpPr txBox="1"/>
          <p:nvPr>
            <p:ph idx="11" type="ftr"/>
          </p:nvPr>
        </p:nvSpPr>
        <p:spPr>
          <a:xfrm>
            <a:off x="6588916" y="6356350"/>
            <a:ext cx="328151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10346788" y="6356350"/>
            <a:ext cx="13678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type="title"/>
          </p:nvPr>
        </p:nvSpPr>
        <p:spPr>
          <a:xfrm>
            <a:off x="6588917" y="944457"/>
            <a:ext cx="5125755" cy="11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ril Fatface"/>
              <a:buNone/>
              <a:defRPr sz="5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3" type="body"/>
          </p:nvPr>
        </p:nvSpPr>
        <p:spPr>
          <a:xfrm>
            <a:off x="6588916" y="2125820"/>
            <a:ext cx="4983480" cy="3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/>
          <p:nvPr>
            <p:ph idx="2" type="pic"/>
          </p:nvPr>
        </p:nvSpPr>
        <p:spPr>
          <a:xfrm>
            <a:off x="9053538" y="0"/>
            <a:ext cx="313846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20"/>
          <p:cNvSpPr/>
          <p:nvPr/>
        </p:nvSpPr>
        <p:spPr>
          <a:xfrm>
            <a:off x="0" y="0"/>
            <a:ext cx="9058940" cy="68580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1485900" y="2532888"/>
            <a:ext cx="4876800" cy="36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4C2CB"/>
              </a:buClr>
              <a:buSzPts val="41300"/>
              <a:buNone/>
              <a:defRPr sz="41300">
                <a:solidFill>
                  <a:srgbClr val="94C2CB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type="title"/>
          </p:nvPr>
        </p:nvSpPr>
        <p:spPr>
          <a:xfrm>
            <a:off x="487679" y="736979"/>
            <a:ext cx="80527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365"/>
              </a:buClr>
              <a:buSzPts val="5400"/>
              <a:buFont typeface="Abril Fatface"/>
              <a:buNone/>
              <a:defRPr sz="5400">
                <a:solidFill>
                  <a:srgbClr val="FFC365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3" type="body"/>
          </p:nvPr>
        </p:nvSpPr>
        <p:spPr>
          <a:xfrm>
            <a:off x="487679" y="2112264"/>
            <a:ext cx="3840480" cy="361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4" type="body"/>
          </p:nvPr>
        </p:nvSpPr>
        <p:spPr>
          <a:xfrm>
            <a:off x="4699947" y="2112264"/>
            <a:ext cx="3840480" cy="36155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0" type="dt"/>
          </p:nvPr>
        </p:nvSpPr>
        <p:spPr>
          <a:xfrm>
            <a:off x="6453352" y="6356350"/>
            <a:ext cx="20870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2865020" y="6356350"/>
            <a:ext cx="32980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wo Photos">
  <p:cSld name="Content Two Phot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1"/>
          <p:cNvSpPr/>
          <p:nvPr/>
        </p:nvSpPr>
        <p:spPr>
          <a:xfrm>
            <a:off x="6090674" y="0"/>
            <a:ext cx="61013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1" name="Google Shape;41;p21"/>
          <p:cNvSpPr/>
          <p:nvPr>
            <p:ph idx="2" type="pic"/>
          </p:nvPr>
        </p:nvSpPr>
        <p:spPr>
          <a:xfrm>
            <a:off x="0" y="-1"/>
            <a:ext cx="6090674" cy="5178129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21"/>
          <p:cNvSpPr/>
          <p:nvPr/>
        </p:nvSpPr>
        <p:spPr>
          <a:xfrm>
            <a:off x="0" y="5178129"/>
            <a:ext cx="6090674" cy="167987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016332" y="6356350"/>
            <a:ext cx="270489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10346788" y="6356350"/>
            <a:ext cx="13678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type="title"/>
          </p:nvPr>
        </p:nvSpPr>
        <p:spPr>
          <a:xfrm>
            <a:off x="6583591" y="944457"/>
            <a:ext cx="5131081" cy="11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  <a:defRPr sz="54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6583590" y="2084832"/>
            <a:ext cx="4983480" cy="3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/>
          <p:nvPr>
            <p:ph idx="2" type="pic"/>
          </p:nvPr>
        </p:nvSpPr>
        <p:spPr>
          <a:xfrm>
            <a:off x="0" y="0"/>
            <a:ext cx="3044201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22"/>
          <p:cNvSpPr/>
          <p:nvPr/>
        </p:nvSpPr>
        <p:spPr>
          <a:xfrm>
            <a:off x="3044201" y="2"/>
            <a:ext cx="9193404" cy="1728776"/>
          </a:xfrm>
          <a:prstGeom prst="rect">
            <a:avLst/>
          </a:prstGeom>
          <a:solidFill>
            <a:srgbClr val="98DF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DCF4EE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" name="Google Shape;51;p22"/>
          <p:cNvSpPr txBox="1"/>
          <p:nvPr>
            <p:ph type="title"/>
          </p:nvPr>
        </p:nvSpPr>
        <p:spPr>
          <a:xfrm>
            <a:off x="3537118" y="428844"/>
            <a:ext cx="8177554" cy="101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  <a:defRPr sz="54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" type="body"/>
          </p:nvPr>
        </p:nvSpPr>
        <p:spPr>
          <a:xfrm>
            <a:off x="3537181" y="2395728"/>
            <a:ext cx="3721653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200"/>
              <a:buNone/>
              <a:defRPr sz="12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200"/>
              <a:buNone/>
              <a:defRPr sz="12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3" type="body"/>
          </p:nvPr>
        </p:nvSpPr>
        <p:spPr>
          <a:xfrm>
            <a:off x="7946723" y="2395728"/>
            <a:ext cx="3767949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200"/>
              <a:buNone/>
              <a:defRPr sz="12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200"/>
              <a:buNone/>
              <a:defRPr sz="12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0" type="dt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/>
          <p:nvPr/>
        </p:nvSpPr>
        <p:spPr>
          <a:xfrm>
            <a:off x="0" y="0"/>
            <a:ext cx="12192000" cy="1728778"/>
          </a:xfrm>
          <a:prstGeom prst="rect">
            <a:avLst/>
          </a:prstGeom>
          <a:solidFill>
            <a:srgbClr val="98DF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9" name="Google Shape;59;p23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  <a:defRPr sz="54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492917" y="2480478"/>
            <a:ext cx="5261925" cy="373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6488236" y="2480478"/>
            <a:ext cx="5226436" cy="373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3" type="body"/>
          </p:nvPr>
        </p:nvSpPr>
        <p:spPr>
          <a:xfrm>
            <a:off x="3634283" y="2528976"/>
            <a:ext cx="4876800" cy="36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ADDEE"/>
              </a:buClr>
              <a:buSzPts val="41300"/>
              <a:buNone/>
              <a:defRPr sz="41300">
                <a:solidFill>
                  <a:srgbClr val="CADDEE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bril Fatface"/>
                <a:ea typeface="Abril Fatface"/>
                <a:cs typeface="Abril Fatface"/>
                <a:sym typeface="Abril Fatface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0" type="dt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hoto">
  <p:cSld name="4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/>
          <p:nvPr>
            <p:ph idx="2" type="pic"/>
          </p:nvPr>
        </p:nvSpPr>
        <p:spPr>
          <a:xfrm>
            <a:off x="603504" y="2361606"/>
            <a:ext cx="2276856" cy="226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/>
          <p:nvPr>
            <p:ph idx="3" type="pic"/>
          </p:nvPr>
        </p:nvSpPr>
        <p:spPr>
          <a:xfrm>
            <a:off x="3511296" y="2361606"/>
            <a:ext cx="2276856" cy="22606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4"/>
          <p:cNvSpPr/>
          <p:nvPr>
            <p:ph idx="4" type="pic"/>
          </p:nvPr>
        </p:nvSpPr>
        <p:spPr>
          <a:xfrm>
            <a:off x="6437376" y="2361606"/>
            <a:ext cx="2276856" cy="22606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4"/>
          <p:cNvSpPr/>
          <p:nvPr>
            <p:ph idx="5" type="pic"/>
          </p:nvPr>
        </p:nvSpPr>
        <p:spPr>
          <a:xfrm>
            <a:off x="9381744" y="2361606"/>
            <a:ext cx="2276856" cy="22606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603504" y="4764024"/>
            <a:ext cx="23470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6" type="body"/>
          </p:nvPr>
        </p:nvSpPr>
        <p:spPr>
          <a:xfrm>
            <a:off x="603504" y="5026714"/>
            <a:ext cx="23470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7" type="body"/>
          </p:nvPr>
        </p:nvSpPr>
        <p:spPr>
          <a:xfrm>
            <a:off x="3511296" y="4764024"/>
            <a:ext cx="23470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8" type="body"/>
          </p:nvPr>
        </p:nvSpPr>
        <p:spPr>
          <a:xfrm>
            <a:off x="3511296" y="5026714"/>
            <a:ext cx="2347067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9" type="body"/>
          </p:nvPr>
        </p:nvSpPr>
        <p:spPr>
          <a:xfrm>
            <a:off x="6437376" y="4764024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3" type="body"/>
          </p:nvPr>
        </p:nvSpPr>
        <p:spPr>
          <a:xfrm>
            <a:off x="6437376" y="5026714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4" type="body"/>
          </p:nvPr>
        </p:nvSpPr>
        <p:spPr>
          <a:xfrm>
            <a:off x="9381744" y="4764024"/>
            <a:ext cx="2332882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b="1"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5" type="body"/>
          </p:nvPr>
        </p:nvSpPr>
        <p:spPr>
          <a:xfrm>
            <a:off x="9381744" y="5026714"/>
            <a:ext cx="2332882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400"/>
              <a:buNone/>
              <a:defRPr sz="14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 sz="14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100"/>
              <a:buNone/>
              <a:defRPr sz="11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4"/>
          <p:cNvSpPr/>
          <p:nvPr/>
        </p:nvSpPr>
        <p:spPr>
          <a:xfrm>
            <a:off x="-5326" y="0"/>
            <a:ext cx="12208042" cy="1728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0" name="Google Shape;8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10285388" y="6356350"/>
            <a:ext cx="14292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4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  <a:defRPr sz="54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/>
          <p:nvPr>
            <p:ph idx="2" type="pic"/>
          </p:nvPr>
        </p:nvSpPr>
        <p:spPr>
          <a:xfrm>
            <a:off x="0" y="0"/>
            <a:ext cx="304952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5"/>
          <p:cNvSpPr/>
          <p:nvPr/>
        </p:nvSpPr>
        <p:spPr>
          <a:xfrm>
            <a:off x="3049525" y="1"/>
            <a:ext cx="9142476" cy="1728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3542441" y="2480479"/>
            <a:ext cx="2562629" cy="3181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3" type="body"/>
          </p:nvPr>
        </p:nvSpPr>
        <p:spPr>
          <a:xfrm>
            <a:off x="6391238" y="2480479"/>
            <a:ext cx="2562629" cy="3181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4" type="body"/>
          </p:nvPr>
        </p:nvSpPr>
        <p:spPr>
          <a:xfrm>
            <a:off x="9239511" y="2480479"/>
            <a:ext cx="2475162" cy="31810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b="1"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  <a:defRPr sz="1600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type="title"/>
          </p:nvPr>
        </p:nvSpPr>
        <p:spPr>
          <a:xfrm>
            <a:off x="3542440" y="428844"/>
            <a:ext cx="8172231" cy="101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ril Fatface"/>
              <a:buNone/>
              <a:defRPr sz="54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3567948" y="6356350"/>
            <a:ext cx="264925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10285388" y="6356350"/>
            <a:ext cx="142928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4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/>
          <p:nvPr/>
        </p:nvSpPr>
        <p:spPr>
          <a:xfrm>
            <a:off x="0" y="5178127"/>
            <a:ext cx="12192000" cy="1679871"/>
          </a:xfrm>
          <a:prstGeom prst="rect">
            <a:avLst/>
          </a:prstGeom>
          <a:solidFill>
            <a:srgbClr val="98DFC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26"/>
          <p:cNvSpPr txBox="1"/>
          <p:nvPr>
            <p:ph type="title"/>
          </p:nvPr>
        </p:nvSpPr>
        <p:spPr>
          <a:xfrm>
            <a:off x="384047" y="5614416"/>
            <a:ext cx="11430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  <a:defRPr sz="5400">
                <a:solidFill>
                  <a:srgbClr val="213F5F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/>
          <p:nvPr>
            <p:ph idx="2" type="pic"/>
          </p:nvPr>
        </p:nvSpPr>
        <p:spPr>
          <a:xfrm>
            <a:off x="0" y="-1"/>
            <a:ext cx="12192000" cy="517812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bril Fatface"/>
              <a:buNone/>
              <a:defRPr b="0" i="0" sz="4400" u="none" cap="none" strike="noStrik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381000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chart" Target="../charts/char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4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chart" Target="../charts/chart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cord player" id="218" name="Google Shape;218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"/>
          <p:cNvSpPr txBox="1"/>
          <p:nvPr>
            <p:ph type="ctrTitle"/>
          </p:nvPr>
        </p:nvSpPr>
        <p:spPr>
          <a:xfrm>
            <a:off x="11044" y="3765277"/>
            <a:ext cx="9204267" cy="2025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1554475" spcFirstLastPara="1" rIns="91425" wrap="square" tIns="1828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7200"/>
              <a:buFont typeface="Abril Fatface"/>
              <a:buNone/>
            </a:pPr>
            <a:r>
              <a:rPr lang="en-US"/>
              <a:t>Chinook Music Store Analysis</a:t>
            </a:r>
            <a:endParaRPr/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492918" y="5791200"/>
            <a:ext cx="8117840" cy="1062134"/>
          </a:xfrm>
          <a:prstGeom prst="rect">
            <a:avLst/>
          </a:prstGeom>
          <a:noFill/>
          <a:ln>
            <a:noFill/>
          </a:ln>
          <a:effectLst>
            <a:outerShdw blurRad="152422" sx="110000" rotWithShape="0" algn="ctr" dist="77657" sy="110000">
              <a:schemeClr val="dk1">
                <a:alpha val="92941"/>
              </a:scheme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HIMANSHU MOHAN THAKUR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9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</a:pPr>
            <a:r>
              <a:rPr lang="en-US"/>
              <a:t>Subjective Questions</a:t>
            </a:r>
            <a:endParaRPr/>
          </a:p>
        </p:txBody>
      </p:sp>
      <p:sp>
        <p:nvSpPr>
          <p:cNvPr id="312" name="Google Shape;312;p9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3" name="Google Shape;313;p9"/>
          <p:cNvSpPr txBox="1"/>
          <p:nvPr/>
        </p:nvSpPr>
        <p:spPr>
          <a:xfrm>
            <a:off x="366415" y="1796143"/>
            <a:ext cx="6132357" cy="492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Purchasing Behavior Analysis: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 the purchasing habits (frequency, basket size, spending amount) of long-term customers differ from those of new customers? What insights can these patterns provide about customer loyalty and retention strategies?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-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seen that Long term customers are better in all the aspects(frequency, basket size &amp; total spending).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shows that customer loyalty plays an important role in increasing the revenue of the company because the long term customers tend to buy more than the short term customers.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the company should focus on the retention rate of the customers so as to increase the sales over time.</a:t>
            </a:r>
            <a:endParaRPr/>
          </a:p>
        </p:txBody>
      </p:sp>
      <p:graphicFrame>
        <p:nvGraphicFramePr>
          <p:cNvPr id="314" name="Google Shape;314;p9"/>
          <p:cNvGraphicFramePr/>
          <p:nvPr/>
        </p:nvGraphicFramePr>
        <p:xfrm>
          <a:off x="6357257" y="2024743"/>
          <a:ext cx="5704114" cy="422275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</a:pPr>
            <a:r>
              <a:rPr lang="en-US"/>
              <a:t>Subjective Questions</a:t>
            </a:r>
            <a:endParaRPr/>
          </a:p>
        </p:txBody>
      </p:sp>
      <p:sp>
        <p:nvSpPr>
          <p:cNvPr id="320" name="Google Shape;320;p10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10"/>
          <p:cNvSpPr txBox="1"/>
          <p:nvPr/>
        </p:nvSpPr>
        <p:spPr>
          <a:xfrm>
            <a:off x="224900" y="1796143"/>
            <a:ext cx="6132357" cy="492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Regional Market Analysis: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customer purchasing behaviors and churn rates vary across different geographic regions or store locations? How might these correlate with local demographic or economic factors?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-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evident that the countries in Europe are having high churn rate.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shows that economic factors play a crucial role in the sales of the company.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 more number of advertisements should be launched in the countries with high economy and cheaper tracks should be sold in the coutries with low economy.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Population of countries also affect the sales.</a:t>
            </a:r>
            <a:endParaRPr/>
          </a:p>
        </p:txBody>
      </p:sp>
      <p:pic>
        <p:nvPicPr>
          <p:cNvPr id="322" name="Google Shape;3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5274" y="1883228"/>
            <a:ext cx="5341826" cy="4838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1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</a:pPr>
            <a:r>
              <a:rPr lang="en-US"/>
              <a:t>Subjective Questions</a:t>
            </a:r>
            <a:endParaRPr/>
          </a:p>
        </p:txBody>
      </p:sp>
      <p:sp>
        <p:nvSpPr>
          <p:cNvPr id="328" name="Google Shape;328;p11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11"/>
          <p:cNvSpPr txBox="1"/>
          <p:nvPr/>
        </p:nvSpPr>
        <p:spPr>
          <a:xfrm>
            <a:off x="224900" y="1796143"/>
            <a:ext cx="6132357" cy="4925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Risk Profiling: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customer profiles (age, gender, location, purchase history), which customer segments are more likely to churn or pose a higher risk of reduced spending? What factors contribute to this risk?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-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overall sales per month has a decreasing trend which shows that the sales had gone down during the 2</a:t>
            </a:r>
            <a:r>
              <a:rPr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last quarter .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 during last quarter sales are again increasing.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Therefore, it is seen that new promotional campaigns need to be done in those countries to reduce churn rate as well as maintain &amp; increase the spending.</a:t>
            </a:r>
            <a:endParaRPr/>
          </a:p>
        </p:txBody>
      </p:sp>
      <p:graphicFrame>
        <p:nvGraphicFramePr>
          <p:cNvPr id="330" name="Google Shape;330;p11"/>
          <p:cNvGraphicFramePr/>
          <p:nvPr/>
        </p:nvGraphicFramePr>
        <p:xfrm>
          <a:off x="6252100" y="2341675"/>
          <a:ext cx="5715000" cy="3834265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2"/>
          <p:cNvSpPr txBox="1"/>
          <p:nvPr>
            <p:ph type="title"/>
          </p:nvPr>
        </p:nvSpPr>
        <p:spPr>
          <a:xfrm>
            <a:off x="3542440" y="428844"/>
            <a:ext cx="8172231" cy="101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ril Fatface"/>
              <a:buNone/>
            </a:pPr>
            <a:r>
              <a:rPr lang="en-US"/>
              <a:t>Recommendations</a:t>
            </a:r>
            <a:endParaRPr/>
          </a:p>
        </p:txBody>
      </p:sp>
      <p:pic>
        <p:nvPicPr>
          <p:cNvPr descr="Speakers" id="336" name="Google Shape;336;p1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0495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2"/>
          <p:cNvSpPr txBox="1"/>
          <p:nvPr/>
        </p:nvSpPr>
        <p:spPr>
          <a:xfrm>
            <a:off x="381000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38" name="Google Shape;338;p12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9" name="Google Shape;339;p12"/>
          <p:cNvGrpSpPr/>
          <p:nvPr/>
        </p:nvGrpSpPr>
        <p:grpSpPr>
          <a:xfrm>
            <a:off x="4318705" y="1958470"/>
            <a:ext cx="7070329" cy="4627104"/>
            <a:chOff x="550950" y="1229"/>
            <a:chExt cx="7070329" cy="4627104"/>
          </a:xfrm>
        </p:grpSpPr>
        <p:sp>
          <p:nvSpPr>
            <p:cNvPr id="340" name="Google Shape;340;p12"/>
            <p:cNvSpPr/>
            <p:nvPr/>
          </p:nvSpPr>
          <p:spPr>
            <a:xfrm>
              <a:off x="2072045" y="1229"/>
              <a:ext cx="3907330" cy="9556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7C8D1"/>
                </a:gs>
                <a:gs pos="50000">
                  <a:srgbClr val="9ABEC9"/>
                </a:gs>
                <a:gs pos="100000">
                  <a:srgbClr val="88B7C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2"/>
            <p:cNvSpPr txBox="1"/>
            <p:nvPr/>
          </p:nvSpPr>
          <p:spPr>
            <a:xfrm>
              <a:off x="2100036" y="29220"/>
              <a:ext cx="3851348" cy="89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None/>
              </a:pPr>
              <a:r>
                <a:rPr lang="en-US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company should focus on expanding its services to more number of countries to increase its customer base.</a:t>
              </a: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2" name="Google Shape;342;p12"/>
            <p:cNvSpPr/>
            <p:nvPr/>
          </p:nvSpPr>
          <p:spPr>
            <a:xfrm rot="2700000">
              <a:off x="4445750" y="1229682"/>
              <a:ext cx="995628" cy="334490"/>
            </a:xfrm>
            <a:prstGeom prst="left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DCE6EA"/>
                </a:gs>
                <a:gs pos="50000">
                  <a:srgbClr val="D1DFE3"/>
                </a:gs>
                <a:gs pos="100000">
                  <a:srgbClr val="CADBE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2"/>
            <p:cNvSpPr txBox="1"/>
            <p:nvPr/>
          </p:nvSpPr>
          <p:spPr>
            <a:xfrm rot="2700000">
              <a:off x="4546097" y="1296580"/>
              <a:ext cx="794934" cy="200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4101557" y="1836937"/>
              <a:ext cx="3519722" cy="9556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7C8D1"/>
                </a:gs>
                <a:gs pos="50000">
                  <a:srgbClr val="9ABEC9"/>
                </a:gs>
                <a:gs pos="100000">
                  <a:srgbClr val="88B7C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2"/>
            <p:cNvSpPr txBox="1"/>
            <p:nvPr/>
          </p:nvSpPr>
          <p:spPr>
            <a:xfrm>
              <a:off x="4129548" y="1864928"/>
              <a:ext cx="3463740" cy="89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None/>
              </a:pPr>
              <a:r>
                <a:rPr lang="en-US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company should work on decreasing the churn rate in the recommended countries.</a:t>
              </a: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6" name="Google Shape;346;p12"/>
            <p:cNvSpPr/>
            <p:nvPr/>
          </p:nvSpPr>
          <p:spPr>
            <a:xfrm rot="8100000">
              <a:off x="4445750" y="3065389"/>
              <a:ext cx="995628" cy="334490"/>
            </a:xfrm>
            <a:prstGeom prst="left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DCE6EA"/>
                </a:gs>
                <a:gs pos="50000">
                  <a:srgbClr val="D1DFE3"/>
                </a:gs>
                <a:gs pos="100000">
                  <a:srgbClr val="CADBE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2"/>
            <p:cNvSpPr txBox="1"/>
            <p:nvPr/>
          </p:nvSpPr>
          <p:spPr>
            <a:xfrm rot="-2700000">
              <a:off x="4546097" y="3132287"/>
              <a:ext cx="794934" cy="200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8" name="Google Shape;348;p12"/>
            <p:cNvSpPr/>
            <p:nvPr/>
          </p:nvSpPr>
          <p:spPr>
            <a:xfrm>
              <a:off x="2039408" y="3672645"/>
              <a:ext cx="3972604" cy="9556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7C8D1"/>
                </a:gs>
                <a:gs pos="50000">
                  <a:srgbClr val="9ABEC9"/>
                </a:gs>
                <a:gs pos="100000">
                  <a:srgbClr val="88B7C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2"/>
            <p:cNvSpPr txBox="1"/>
            <p:nvPr/>
          </p:nvSpPr>
          <p:spPr>
            <a:xfrm>
              <a:off x="2067399" y="3700636"/>
              <a:ext cx="3916622" cy="89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None/>
              </a:pPr>
              <a:r>
                <a:rPr lang="en-US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Also, customer retention should be the first priority so that revenue can be increased.  </a:t>
              </a: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0" name="Google Shape;350;p12"/>
            <p:cNvSpPr/>
            <p:nvPr/>
          </p:nvSpPr>
          <p:spPr>
            <a:xfrm rot="-8100000">
              <a:off x="2610043" y="3065389"/>
              <a:ext cx="995628" cy="334490"/>
            </a:xfrm>
            <a:prstGeom prst="left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DCE6EA"/>
                </a:gs>
                <a:gs pos="50000">
                  <a:srgbClr val="D1DFE3"/>
                </a:gs>
                <a:gs pos="100000">
                  <a:srgbClr val="CADBE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2"/>
            <p:cNvSpPr txBox="1"/>
            <p:nvPr/>
          </p:nvSpPr>
          <p:spPr>
            <a:xfrm rot="2700000">
              <a:off x="2710390" y="3132287"/>
              <a:ext cx="794934" cy="200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2" name="Google Shape;352;p12"/>
            <p:cNvSpPr/>
            <p:nvPr/>
          </p:nvSpPr>
          <p:spPr>
            <a:xfrm>
              <a:off x="550950" y="1836937"/>
              <a:ext cx="3278105" cy="95568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A7C8D1"/>
                </a:gs>
                <a:gs pos="50000">
                  <a:srgbClr val="9ABEC9"/>
                </a:gs>
                <a:gs pos="100000">
                  <a:srgbClr val="88B7C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2"/>
            <p:cNvSpPr txBox="1"/>
            <p:nvPr/>
          </p:nvSpPr>
          <p:spPr>
            <a:xfrm>
              <a:off x="578941" y="1864928"/>
              <a:ext cx="3222123" cy="89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Avenir"/>
                <a:buNone/>
              </a:pPr>
              <a:r>
                <a:rPr lang="en-US" sz="1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USA market should be focused and more promotional campaigns should be launched.</a:t>
              </a:r>
              <a:endParaRPr sz="1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 rot="-2700000">
              <a:off x="2610043" y="1229682"/>
              <a:ext cx="995628" cy="334490"/>
            </a:xfrm>
            <a:prstGeom prst="left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DCE6EA"/>
                </a:gs>
                <a:gs pos="50000">
                  <a:srgbClr val="D1DFE3"/>
                </a:gs>
                <a:gs pos="100000">
                  <a:srgbClr val="CADBE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2"/>
            <p:cNvSpPr txBox="1"/>
            <p:nvPr/>
          </p:nvSpPr>
          <p:spPr>
            <a:xfrm rot="-2700000">
              <a:off x="2710390" y="1296580"/>
              <a:ext cx="794934" cy="2006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venir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3"/>
          <p:cNvSpPr txBox="1"/>
          <p:nvPr>
            <p:ph type="title"/>
          </p:nvPr>
        </p:nvSpPr>
        <p:spPr>
          <a:xfrm>
            <a:off x="3542440" y="428844"/>
            <a:ext cx="8172231" cy="101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ril Fatface"/>
              <a:buNone/>
            </a:pPr>
            <a:r>
              <a:rPr lang="en-US"/>
              <a:t>Recommendations</a:t>
            </a:r>
            <a:endParaRPr/>
          </a:p>
        </p:txBody>
      </p:sp>
      <p:pic>
        <p:nvPicPr>
          <p:cNvPr descr="Speakers" id="361" name="Google Shape;361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0495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3"/>
          <p:cNvSpPr txBox="1"/>
          <p:nvPr/>
        </p:nvSpPr>
        <p:spPr>
          <a:xfrm>
            <a:off x="381000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8287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3" name="Google Shape;363;p13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4" name="Google Shape;364;p13"/>
          <p:cNvGrpSpPr/>
          <p:nvPr/>
        </p:nvGrpSpPr>
        <p:grpSpPr>
          <a:xfrm>
            <a:off x="3565507" y="3668383"/>
            <a:ext cx="8126095" cy="1241175"/>
            <a:chOff x="952" y="1948440"/>
            <a:chExt cx="8126095" cy="1241175"/>
          </a:xfrm>
        </p:grpSpPr>
        <p:sp>
          <p:nvSpPr>
            <p:cNvPr id="365" name="Google Shape;365;p13"/>
            <p:cNvSpPr/>
            <p:nvPr/>
          </p:nvSpPr>
          <p:spPr>
            <a:xfrm>
              <a:off x="952" y="1948440"/>
              <a:ext cx="2393156" cy="923758"/>
            </a:xfrm>
            <a:prstGeom prst="chevron">
              <a:avLst>
                <a:gd fmla="val 40000" name="adj"/>
              </a:avLst>
            </a:prstGeom>
            <a:gradFill>
              <a:gsLst>
                <a:gs pos="0">
                  <a:srgbClr val="A7C8D1"/>
                </a:gs>
                <a:gs pos="50000">
                  <a:srgbClr val="9ABEC9"/>
                </a:gs>
                <a:gs pos="100000">
                  <a:srgbClr val="88B7C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639127" y="2092902"/>
              <a:ext cx="2020887" cy="1096713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9525">
              <a:solidFill>
                <a:srgbClr val="4E9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3"/>
            <p:cNvSpPr txBox="1"/>
            <p:nvPr/>
          </p:nvSpPr>
          <p:spPr>
            <a:xfrm>
              <a:off x="671249" y="2125024"/>
              <a:ext cx="1956643" cy="1032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en-US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The sales over month trend should be maintained and increasing month over month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2734468" y="1953782"/>
              <a:ext cx="2393156" cy="923758"/>
            </a:xfrm>
            <a:prstGeom prst="chevron">
              <a:avLst>
                <a:gd fmla="val 40000" name="adj"/>
              </a:avLst>
            </a:prstGeom>
            <a:gradFill>
              <a:gsLst>
                <a:gs pos="0">
                  <a:srgbClr val="A7C8D1"/>
                </a:gs>
                <a:gs pos="50000">
                  <a:srgbClr val="9ABEC9"/>
                </a:gs>
                <a:gs pos="100000">
                  <a:srgbClr val="88B7C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3372643" y="2108927"/>
              <a:ext cx="2020887" cy="1075347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9525">
              <a:solidFill>
                <a:srgbClr val="4E9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3"/>
            <p:cNvSpPr txBox="1"/>
            <p:nvPr/>
          </p:nvSpPr>
          <p:spPr>
            <a:xfrm>
              <a:off x="3404139" y="2140423"/>
              <a:ext cx="1957895" cy="10123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en-US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Using personal recommendations for each and every customer.</a:t>
              </a:r>
              <a:r>
                <a:rPr lang="en-US" sz="12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5467985" y="1948440"/>
              <a:ext cx="2393156" cy="923758"/>
            </a:xfrm>
            <a:prstGeom prst="chevron">
              <a:avLst>
                <a:gd fmla="val 40000" name="adj"/>
              </a:avLst>
            </a:prstGeom>
            <a:gradFill>
              <a:gsLst>
                <a:gs pos="0">
                  <a:srgbClr val="A7C8D1"/>
                </a:gs>
                <a:gs pos="50000">
                  <a:srgbClr val="9ABEC9"/>
                </a:gs>
                <a:gs pos="100000">
                  <a:srgbClr val="88B7C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6106160" y="2092902"/>
              <a:ext cx="2020887" cy="1096713"/>
            </a:xfrm>
            <a:prstGeom prst="roundRect">
              <a:avLst>
                <a:gd fmla="val 10000" name="adj"/>
              </a:avLst>
            </a:prstGeom>
            <a:solidFill>
              <a:schemeClr val="lt2">
                <a:alpha val="89803"/>
              </a:schemeClr>
            </a:solidFill>
            <a:ln cap="flat" cmpd="sng" w="9525">
              <a:solidFill>
                <a:srgbClr val="4E98A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3"/>
            <p:cNvSpPr txBox="1"/>
            <p:nvPr/>
          </p:nvSpPr>
          <p:spPr>
            <a:xfrm>
              <a:off x="6138282" y="2125024"/>
              <a:ext cx="1956643" cy="10324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550" lIns="99550" spcFirstLastPara="1" rIns="99550" wrap="square" tIns="99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venir"/>
                <a:buNone/>
              </a:pPr>
              <a:r>
                <a:rPr lang="en-US" sz="14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E-mail marketing techniques should be used to inform customers about new discounts and sales.</a:t>
              </a:r>
              <a:endParaRPr sz="1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4"/>
          <p:cNvSpPr txBox="1"/>
          <p:nvPr>
            <p:ph type="title"/>
          </p:nvPr>
        </p:nvSpPr>
        <p:spPr>
          <a:xfrm>
            <a:off x="384047" y="5301343"/>
            <a:ext cx="11430000" cy="14586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A3A3A"/>
              </a:buClr>
              <a:buSzPct val="100000"/>
              <a:buFont typeface="Abril Fatface"/>
              <a:buNone/>
            </a:pPr>
            <a:r>
              <a:rPr b="0" i="0" lang="en-US" sz="4000">
                <a:solidFill>
                  <a:srgbClr val="3A3A3A"/>
                </a:solidFill>
                <a:latin typeface="Abril Fatface"/>
                <a:ea typeface="Abril Fatface"/>
                <a:cs typeface="Abril Fatface"/>
                <a:sym typeface="Abril Fatface"/>
              </a:rPr>
              <a:t>“Music gives a soul to the universe, wings to the mind, flight to the imagination and life to everything.” ― Plato</a:t>
            </a:r>
            <a:br>
              <a:rPr b="0" i="0" lang="en-US">
                <a:solidFill>
                  <a:srgbClr val="3A3A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descr="Records" id="379" name="Google Shape;379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517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"/>
          <p:cNvSpPr txBox="1"/>
          <p:nvPr>
            <p:ph idx="5" type="body"/>
          </p:nvPr>
        </p:nvSpPr>
        <p:spPr>
          <a:xfrm>
            <a:off x="492917" y="1970314"/>
            <a:ext cx="3895868" cy="4386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31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ct val="100000"/>
              <a:buFont typeface="Abril Fatface"/>
              <a:buAutoNum type="arabicPeriod"/>
            </a:pPr>
            <a:r>
              <a:rPr lang="en-US" sz="1900"/>
              <a:t>Identified trends based on country, genre and artist.</a:t>
            </a:r>
            <a:endParaRPr/>
          </a:p>
          <a:p>
            <a:pPr indent="-342931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ct val="100000"/>
              <a:buFont typeface="Abril Fatface"/>
              <a:buAutoNum type="arabicPeriod"/>
            </a:pPr>
            <a:r>
              <a:rPr lang="en-US" sz="1900"/>
              <a:t>Company needs more promotion and marketing and expansion in market size.</a:t>
            </a:r>
            <a:endParaRPr/>
          </a:p>
          <a:p>
            <a:pPr indent="-342931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ct val="100000"/>
              <a:buFont typeface="Abril Fatface"/>
              <a:buAutoNum type="arabicPeriod"/>
            </a:pPr>
            <a:r>
              <a:rPr lang="en-US" sz="1900"/>
              <a:t>Customer retention will help in increasing the revenue of the company.</a:t>
            </a:r>
            <a:endParaRPr/>
          </a:p>
          <a:p>
            <a:pPr indent="-342931" lvl="1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ct val="100000"/>
              <a:buFont typeface="Abril Fatface"/>
              <a:buAutoNum type="arabicPeriod"/>
            </a:pPr>
            <a:r>
              <a:rPr lang="en-US" sz="1900"/>
              <a:t>Analysed key performance metrics such as: -</a:t>
            </a:r>
            <a:endParaRPr/>
          </a:p>
          <a:p>
            <a:pPr indent="-285781" lvl="1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ct val="100000"/>
              <a:buFont typeface="Arial"/>
              <a:buChar char="•"/>
            </a:pPr>
            <a:r>
              <a:rPr lang="en-US" sz="1900"/>
              <a:t>Frequency of  purchases per customer.</a:t>
            </a:r>
            <a:endParaRPr/>
          </a:p>
          <a:p>
            <a:pPr indent="-285781" lvl="1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ct val="100000"/>
              <a:buFont typeface="Arial"/>
              <a:buChar char="•"/>
            </a:pPr>
            <a:r>
              <a:rPr lang="en-US" sz="1900"/>
              <a:t>Basket size of each customer.</a:t>
            </a:r>
            <a:endParaRPr/>
          </a:p>
          <a:p>
            <a:pPr indent="-285781" lvl="1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ct val="100000"/>
              <a:buFont typeface="Arial"/>
              <a:buChar char="•"/>
            </a:pPr>
            <a:r>
              <a:rPr lang="en-US" sz="1900"/>
              <a:t>Spending amount of each customer.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13F5F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Radio" id="385" name="Google Shape;385;p15"/>
          <p:cNvPicPr preferRelativeResize="0"/>
          <p:nvPr>
            <p:ph idx="8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2812" y="1728778"/>
            <a:ext cx="6079187" cy="5129222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15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7" name="Google Shape;387;p15"/>
          <p:cNvSpPr txBox="1"/>
          <p:nvPr>
            <p:ph type="title"/>
          </p:nvPr>
        </p:nvSpPr>
        <p:spPr>
          <a:xfrm>
            <a:off x="492916" y="54864"/>
            <a:ext cx="11320272" cy="1673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bril Fatface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ape player" id="225" name="Google Shape;225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96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"/>
          <p:cNvSpPr txBox="1"/>
          <p:nvPr>
            <p:ph type="title"/>
          </p:nvPr>
        </p:nvSpPr>
        <p:spPr>
          <a:xfrm>
            <a:off x="6588917" y="944457"/>
            <a:ext cx="5125755" cy="11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bril Fatface"/>
              <a:buNone/>
            </a:pPr>
            <a:r>
              <a:rPr lang="en-US"/>
              <a:t>About Chinook</a:t>
            </a:r>
            <a:endParaRPr/>
          </a:p>
        </p:txBody>
      </p:sp>
      <p:sp>
        <p:nvSpPr>
          <p:cNvPr id="227" name="Google Shape;227;p2"/>
          <p:cNvSpPr txBox="1"/>
          <p:nvPr>
            <p:ph idx="3" type="body"/>
          </p:nvPr>
        </p:nvSpPr>
        <p:spPr>
          <a:xfrm>
            <a:off x="6588916" y="2125820"/>
            <a:ext cx="4983480" cy="3787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Chinook Music Services is a premier brand in the physical music records market, dedicated to delivering musical entertainment worldwide. With a global network of outlets and services, Chinook offers a comprehensive genre experience to its customers, ensuring diverse musical enjoyment for all.</a:t>
            </a:r>
            <a:endParaRPr/>
          </a:p>
        </p:txBody>
      </p:sp>
      <p:sp>
        <p:nvSpPr>
          <p:cNvPr id="228" name="Google Shape;228;p2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7704ee8f8_0_20"/>
          <p:cNvSpPr/>
          <p:nvPr>
            <p:ph idx="2" type="pic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</p:sp>
      <p:sp>
        <p:nvSpPr>
          <p:cNvPr id="235" name="Google Shape;235;g367704ee8f8_0_20"/>
          <p:cNvSpPr txBox="1"/>
          <p:nvPr>
            <p:ph idx="1" type="body"/>
          </p:nvPr>
        </p:nvSpPr>
        <p:spPr>
          <a:xfrm>
            <a:off x="6712391" y="1814691"/>
            <a:ext cx="4983600" cy="50433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 Chinook Database is a sample relational database designed to represent a digital music store. The schema includes tables related to music, employees, customers, invoices, and playlists, capturing a realistic business scenario.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Key Highlights: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Artist → Album → Track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Represents the core music catalog.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Track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is linked to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MediaType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Genre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for classification.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Playlist &amp;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Playlist Track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model a many-to-many relationship between tracks and playlists.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Customer → Invoice →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Invoice Line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 → Track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: Captures customer purchases and itemized transactions.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Employee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table includes a self-referential hierarchy and supports customer service through the </a:t>
            </a:r>
            <a:r>
              <a:rPr lang="en-US" sz="1100">
                <a:latin typeface="Roboto Mono"/>
                <a:ea typeface="Roboto Mono"/>
                <a:cs typeface="Roboto Mono"/>
                <a:sym typeface="Roboto Mono"/>
              </a:rPr>
              <a:t>SupportRepId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This ER diagram clearly outlines the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one-to-many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many-to-many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relationships using foreign keys, forming the backbone of querying music data and customer activity.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67704ee8f8_0_20"/>
          <p:cNvSpPr txBox="1"/>
          <p:nvPr>
            <p:ph type="title"/>
          </p:nvPr>
        </p:nvSpPr>
        <p:spPr>
          <a:xfrm>
            <a:off x="6862317" y="381007"/>
            <a:ext cx="5125800" cy="11307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260"/>
              <a:t>Chinook Database Schema</a:t>
            </a:r>
            <a:endParaRPr sz="4260"/>
          </a:p>
        </p:txBody>
      </p:sp>
      <p:sp>
        <p:nvSpPr>
          <p:cNvPr id="237" name="Google Shape;237;g367704ee8f8_0_20"/>
          <p:cNvSpPr txBox="1"/>
          <p:nvPr>
            <p:ph idx="12" type="sldNum"/>
          </p:nvPr>
        </p:nvSpPr>
        <p:spPr>
          <a:xfrm>
            <a:off x="492917" y="6356350"/>
            <a:ext cx="11049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>
                <a:solidFill>
                  <a:schemeClr val="accent4"/>
                </a:solidFill>
              </a:rPr>
              <a:t>‹#›</a:t>
            </a:fld>
            <a:endParaRPr>
              <a:solidFill>
                <a:schemeClr val="accent4"/>
              </a:solidFill>
            </a:endParaRPr>
          </a:p>
        </p:txBody>
      </p:sp>
      <p:pic>
        <p:nvPicPr>
          <p:cNvPr id="238" name="Google Shape;238;g367704ee8f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9075" y="0"/>
            <a:ext cx="6857999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67704ee8f8_0_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"/>
          <p:cNvSpPr txBox="1"/>
          <p:nvPr>
            <p:ph type="title"/>
          </p:nvPr>
        </p:nvSpPr>
        <p:spPr>
          <a:xfrm>
            <a:off x="487679" y="736979"/>
            <a:ext cx="805274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365"/>
              </a:buClr>
              <a:buSzPts val="5400"/>
              <a:buFont typeface="Abril Fatface"/>
              <a:buNone/>
            </a:pPr>
            <a:r>
              <a:rPr lang="en-US"/>
              <a:t>Problem Statement</a:t>
            </a:r>
            <a:endParaRPr/>
          </a:p>
        </p:txBody>
      </p:sp>
      <p:pic>
        <p:nvPicPr>
          <p:cNvPr descr="Speakers" id="245" name="Google Shape;245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3538" y="0"/>
            <a:ext cx="313846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"/>
          <p:cNvSpPr txBox="1"/>
          <p:nvPr>
            <p:ph idx="1" type="body"/>
          </p:nvPr>
        </p:nvSpPr>
        <p:spPr>
          <a:xfrm>
            <a:off x="4675414" y="2517612"/>
            <a:ext cx="4876800" cy="368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4C2CB"/>
              </a:buClr>
              <a:buSzPts val="41300"/>
              <a:buNone/>
            </a:pPr>
            <a:r>
              <a:rPr lang="en-US"/>
              <a:t>?</a:t>
            </a:r>
            <a:endParaRPr/>
          </a:p>
        </p:txBody>
      </p:sp>
      <p:sp>
        <p:nvSpPr>
          <p:cNvPr id="247" name="Google Shape;247;p3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3"/>
          <p:cNvSpPr txBox="1"/>
          <p:nvPr>
            <p:ph idx="3" type="body"/>
          </p:nvPr>
        </p:nvSpPr>
        <p:spPr>
          <a:xfrm>
            <a:off x="487679" y="2112264"/>
            <a:ext cx="3840480" cy="382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Sales Analysis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To analyze music record sales data to gain insights and make recommendations for the company's strategy in the physical music market.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b="1" lang="en-US" sz="1800"/>
              <a:t>Market Analysis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To derive insights based on the geographical location of customers and recommend strategies to increase company revenue.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"/>
          <p:cNvSpPr txBox="1"/>
          <p:nvPr>
            <p:ph type="title"/>
          </p:nvPr>
        </p:nvSpPr>
        <p:spPr>
          <a:xfrm>
            <a:off x="6583591" y="944457"/>
            <a:ext cx="5412466" cy="11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</a:pPr>
            <a:r>
              <a:rPr lang="en-US"/>
              <a:t>Data Overview</a:t>
            </a:r>
            <a:endParaRPr/>
          </a:p>
        </p:txBody>
      </p:sp>
      <p:sp>
        <p:nvSpPr>
          <p:cNvPr id="254" name="Google Shape;254;p4"/>
          <p:cNvSpPr txBox="1"/>
          <p:nvPr>
            <p:ph idx="1" type="body"/>
          </p:nvPr>
        </p:nvSpPr>
        <p:spPr>
          <a:xfrm>
            <a:off x="6583591" y="3019327"/>
            <a:ext cx="4983480" cy="3120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bril Fatface"/>
              <a:buAutoNum type="arabicPeriod"/>
            </a:pPr>
            <a:r>
              <a:rPr b="0" lang="en-US" sz="1800"/>
              <a:t>The dataset consisted of 11 tables containing data related to the company.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bril Fatface"/>
              <a:buAutoNum type="arabicPeriod"/>
            </a:pPr>
            <a:r>
              <a:rPr b="0" lang="en-US" sz="1800"/>
              <a:t>The company has customer base from 24 different countries across the globe.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bril Fatface"/>
              <a:buAutoNum type="arabicPeriod"/>
            </a:pPr>
            <a:r>
              <a:rPr b="0" lang="en-US" sz="1800"/>
              <a:t>The tracks sold are of 25 different genres including Rock, Metal, Jazz &amp; many more.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bril Fatface"/>
              <a:buAutoNum type="arabicPeriod"/>
            </a:pPr>
            <a:r>
              <a:rPr b="0" lang="en-US" sz="1800"/>
              <a:t> It also includes information regarding the album and the artist related to a track.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bril Fatface"/>
              <a:buAutoNum type="arabicPeriod"/>
            </a:pPr>
            <a:r>
              <a:rPr b="0" lang="en-US" sz="1800"/>
              <a:t>The invoice table records all the transactions in the company.</a:t>
            </a:r>
            <a:endParaRPr/>
          </a:p>
        </p:txBody>
      </p:sp>
      <p:pic>
        <p:nvPicPr>
          <p:cNvPr id="255" name="Google Shape;255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791" r="10791" t="0"/>
          <a:stretch/>
        </p:blipFill>
        <p:spPr>
          <a:xfrm>
            <a:off x="0" y="-130630"/>
            <a:ext cx="6090674" cy="698863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"/>
          <p:cNvSpPr txBox="1"/>
          <p:nvPr/>
        </p:nvSpPr>
        <p:spPr>
          <a:xfrm>
            <a:off x="6583591" y="1813338"/>
            <a:ext cx="498348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213F5F"/>
                </a:solidFill>
                <a:latin typeface="Avenir"/>
                <a:ea typeface="Avenir"/>
                <a:cs typeface="Avenir"/>
                <a:sym typeface="Avenir"/>
              </a:rPr>
              <a:t>This dataset allows for an in-depth understanding of Chinook’s market presence and operational scope.</a:t>
            </a:r>
            <a:endParaRPr/>
          </a:p>
        </p:txBody>
      </p:sp>
      <p:sp>
        <p:nvSpPr>
          <p:cNvPr id="257" name="Google Shape;257;p4"/>
          <p:cNvSpPr txBox="1"/>
          <p:nvPr>
            <p:ph idx="12" type="sldNum"/>
          </p:nvPr>
        </p:nvSpPr>
        <p:spPr>
          <a:xfrm>
            <a:off x="492917" y="6421664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/>
          <p:nvPr>
            <p:ph type="title"/>
          </p:nvPr>
        </p:nvSpPr>
        <p:spPr>
          <a:xfrm>
            <a:off x="3537118" y="428844"/>
            <a:ext cx="8177554" cy="1014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</a:pPr>
            <a:r>
              <a:rPr lang="en-US"/>
              <a:t>Methodology</a:t>
            </a:r>
            <a:endParaRPr/>
          </a:p>
        </p:txBody>
      </p:sp>
      <p:pic>
        <p:nvPicPr>
          <p:cNvPr descr="Televisions" id="263" name="Google Shape;263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0442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5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65" name="Google Shape;265;p5"/>
          <p:cNvGrpSpPr/>
          <p:nvPr/>
        </p:nvGrpSpPr>
        <p:grpSpPr>
          <a:xfrm>
            <a:off x="4254942" y="2077919"/>
            <a:ext cx="6839866" cy="4603447"/>
            <a:chOff x="97962" y="65315"/>
            <a:chExt cx="6839866" cy="4603447"/>
          </a:xfrm>
        </p:grpSpPr>
        <p:sp>
          <p:nvSpPr>
            <p:cNvPr id="266" name="Google Shape;266;p5"/>
            <p:cNvSpPr/>
            <p:nvPr/>
          </p:nvSpPr>
          <p:spPr>
            <a:xfrm>
              <a:off x="97962" y="65315"/>
              <a:ext cx="5550263" cy="1027127"/>
            </a:xfrm>
            <a:prstGeom prst="roundRect">
              <a:avLst>
                <a:gd fmla="val 10000" name="adj"/>
              </a:avLst>
            </a:prstGeom>
            <a:solidFill>
              <a:srgbClr val="52CA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 txBox="1"/>
            <p:nvPr/>
          </p:nvSpPr>
          <p:spPr>
            <a:xfrm>
              <a:off x="128046" y="95399"/>
              <a:ext cx="4355118" cy="96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b="0" lang="en-US" sz="2800" u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Understanding The Data</a:t>
              </a:r>
              <a:r>
                <a:rPr b="0" lang="en-US" sz="1800" u="non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 b="1" sz="18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464834" y="1213878"/>
              <a:ext cx="5550263" cy="1027127"/>
            </a:xfrm>
            <a:prstGeom prst="roundRect">
              <a:avLst>
                <a:gd fmla="val 10000" name="adj"/>
              </a:avLst>
            </a:prstGeom>
            <a:solidFill>
              <a:srgbClr val="52CA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 txBox="1"/>
            <p:nvPr/>
          </p:nvSpPr>
          <p:spPr>
            <a:xfrm>
              <a:off x="494918" y="1243962"/>
              <a:ext cx="4357627" cy="96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lang="en-US" sz="2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Cleaning The Data</a:t>
              </a:r>
              <a:r>
                <a:rPr lang="en-US" sz="37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 </a:t>
              </a:r>
              <a:endParaRPr sz="37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922731" y="2427756"/>
              <a:ext cx="5550263" cy="1027127"/>
            </a:xfrm>
            <a:prstGeom prst="roundRect">
              <a:avLst>
                <a:gd fmla="val 10000" name="adj"/>
              </a:avLst>
            </a:prstGeom>
            <a:solidFill>
              <a:srgbClr val="52CA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 txBox="1"/>
            <p:nvPr/>
          </p:nvSpPr>
          <p:spPr>
            <a:xfrm>
              <a:off x="952815" y="2457840"/>
              <a:ext cx="4364565" cy="96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lang="en-US" sz="2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Exploring the Data</a:t>
              </a:r>
              <a:endPara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387565" y="3641635"/>
              <a:ext cx="5550263" cy="1027127"/>
            </a:xfrm>
            <a:prstGeom prst="roundRect">
              <a:avLst>
                <a:gd fmla="val 10000" name="adj"/>
              </a:avLst>
            </a:prstGeom>
            <a:solidFill>
              <a:srgbClr val="52CAAB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5"/>
            <p:cNvSpPr txBox="1"/>
            <p:nvPr/>
          </p:nvSpPr>
          <p:spPr>
            <a:xfrm>
              <a:off x="1417649" y="3671719"/>
              <a:ext cx="4357627" cy="9669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venir"/>
                <a:buNone/>
              </a:pPr>
              <a:r>
                <a:rPr lang="en-US" sz="2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rPr>
                <a:t>Deriving Key Insights</a:t>
              </a:r>
              <a:endParaRPr sz="2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4882630" y="786686"/>
              <a:ext cx="667633" cy="66763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EBE1">
                <a:alpha val="89803"/>
              </a:srgbClr>
            </a:solidFill>
            <a:ln cap="flat" cmpd="sng" w="12700">
              <a:solidFill>
                <a:srgbClr val="CFEBE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 txBox="1"/>
            <p:nvPr/>
          </p:nvSpPr>
          <p:spPr>
            <a:xfrm>
              <a:off x="5032847" y="786686"/>
              <a:ext cx="367199" cy="502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venir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347464" y="2000564"/>
              <a:ext cx="667633" cy="66763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EBE1">
                <a:alpha val="89803"/>
              </a:srgbClr>
            </a:solidFill>
            <a:ln cap="flat" cmpd="sng" w="12700">
              <a:solidFill>
                <a:srgbClr val="CFEBE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 txBox="1"/>
            <p:nvPr/>
          </p:nvSpPr>
          <p:spPr>
            <a:xfrm>
              <a:off x="5497681" y="2000564"/>
              <a:ext cx="367199" cy="502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venir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805361" y="3214443"/>
              <a:ext cx="667633" cy="667633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FEBE1">
                <a:alpha val="89803"/>
              </a:srgbClr>
            </a:solidFill>
            <a:ln cap="flat" cmpd="sng" w="12700">
              <a:solidFill>
                <a:srgbClr val="CFEBE1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 txBox="1"/>
            <p:nvPr/>
          </p:nvSpPr>
          <p:spPr>
            <a:xfrm>
              <a:off x="5955578" y="3214443"/>
              <a:ext cx="367199" cy="5023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8100" lIns="38100" spcFirstLastPara="1" rIns="38100" wrap="square" tIns="381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Avenir"/>
                <a:buNone/>
              </a:pPr>
              <a:r>
                <a:t/>
              </a:r>
              <a:endParaRPr sz="3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</a:pPr>
            <a:r>
              <a:rPr lang="en-US"/>
              <a:t>Objective Questions</a:t>
            </a:r>
            <a:endParaRPr/>
          </a:p>
        </p:txBody>
      </p:sp>
      <p:sp>
        <p:nvSpPr>
          <p:cNvPr id="285" name="Google Shape;285;p6"/>
          <p:cNvSpPr txBox="1"/>
          <p:nvPr>
            <p:ph idx="1" type="body"/>
          </p:nvPr>
        </p:nvSpPr>
        <p:spPr>
          <a:xfrm>
            <a:off x="492917" y="1936192"/>
            <a:ext cx="5261925" cy="373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ustomer demographic breakdown based on location of Chinook's customer base?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None/>
            </a:pPr>
            <a:r>
              <a:rPr lang="en-US" sz="1800"/>
              <a:t>Key Takeaways: -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rial"/>
              <a:buChar char="•"/>
            </a:pPr>
            <a:r>
              <a:rPr b="0" lang="en-US" sz="1800"/>
              <a:t>It shows that the customers are from 24 different countries.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rial"/>
              <a:buChar char="•"/>
            </a:pPr>
            <a:r>
              <a:rPr b="0" lang="en-US" sz="1800"/>
              <a:t>The customer demographic breakdown is very diversified.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rial"/>
              <a:buChar char="•"/>
            </a:pPr>
            <a:r>
              <a:rPr b="0" lang="en-US" sz="1800"/>
              <a:t>Maximum number of customers are from USA.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</a:pPr>
            <a:r>
              <a:t/>
            </a:r>
            <a:endParaRPr/>
          </a:p>
        </p:txBody>
      </p:sp>
      <p:graphicFrame>
        <p:nvGraphicFramePr>
          <p:cNvPr id="286" name="Google Shape;286;p6"/>
          <p:cNvGraphicFramePr/>
          <p:nvPr/>
        </p:nvGraphicFramePr>
        <p:xfrm>
          <a:off x="6437160" y="1860778"/>
          <a:ext cx="5277512" cy="4675641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87" name="Google Shape;287;p6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</a:pPr>
            <a:r>
              <a:rPr lang="en-US"/>
              <a:t>Objective Questions</a:t>
            </a:r>
            <a:endParaRPr/>
          </a:p>
        </p:txBody>
      </p:sp>
      <p:sp>
        <p:nvSpPr>
          <p:cNvPr id="293" name="Google Shape;293;p7"/>
          <p:cNvSpPr txBox="1"/>
          <p:nvPr>
            <p:ph idx="1" type="body"/>
          </p:nvPr>
        </p:nvSpPr>
        <p:spPr>
          <a:xfrm>
            <a:off x="492917" y="1936192"/>
            <a:ext cx="5261925" cy="3734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Calculate the percentage of total sales contributed by each genre in the USA</a:t>
            </a:r>
            <a:endParaRPr b="0" sz="18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None/>
            </a:pPr>
            <a:r>
              <a:rPr lang="en-US" sz="1800"/>
              <a:t>Key Takeaways: -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rial"/>
              <a:buChar char="•"/>
            </a:pPr>
            <a:r>
              <a:rPr b="0" lang="en-US" sz="1800"/>
              <a:t>It shows that the ROCK genre is contributing most to the sales generated in the USA.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rial"/>
              <a:buChar char="•"/>
            </a:pPr>
            <a:r>
              <a:rPr b="0" lang="en-US" sz="1800"/>
              <a:t>The 2</a:t>
            </a:r>
            <a:r>
              <a:rPr b="0" baseline="30000" lang="en-US" sz="1800"/>
              <a:t>nd</a:t>
            </a:r>
            <a:r>
              <a:rPr b="0" lang="en-US" sz="1800"/>
              <a:t> and 3</a:t>
            </a:r>
            <a:r>
              <a:rPr b="0" baseline="30000" lang="en-US" sz="1800"/>
              <a:t>rd</a:t>
            </a:r>
            <a:r>
              <a:rPr b="0" lang="en-US" sz="1800"/>
              <a:t> most selling genres are Alternative &amp; Punk and Metal.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94" name="Google Shape;294;p7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95" name="Google Shape;295;p7"/>
          <p:cNvGraphicFramePr/>
          <p:nvPr/>
        </p:nvGraphicFramePr>
        <p:xfrm>
          <a:off x="6172201" y="1936192"/>
          <a:ext cx="5670228" cy="468232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8"/>
          <p:cNvSpPr txBox="1"/>
          <p:nvPr>
            <p:ph type="title"/>
          </p:nvPr>
        </p:nvSpPr>
        <p:spPr>
          <a:xfrm>
            <a:off x="492917" y="365125"/>
            <a:ext cx="11221755" cy="1143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3F5F"/>
              </a:buClr>
              <a:buSzPts val="5400"/>
              <a:buFont typeface="Abril Fatface"/>
              <a:buNone/>
            </a:pPr>
            <a:r>
              <a:rPr lang="en-US"/>
              <a:t>Objective Questions</a:t>
            </a:r>
            <a:endParaRPr/>
          </a:p>
        </p:txBody>
      </p:sp>
      <p:sp>
        <p:nvSpPr>
          <p:cNvPr id="301" name="Google Shape;301;p8"/>
          <p:cNvSpPr txBox="1"/>
          <p:nvPr>
            <p:ph idx="1" type="body"/>
          </p:nvPr>
        </p:nvSpPr>
        <p:spPr>
          <a:xfrm>
            <a:off x="492917" y="1936192"/>
            <a:ext cx="5261925" cy="4159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❖"/>
            </a:pPr>
            <a:r>
              <a:rPr b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customer churn rate?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None/>
            </a:pPr>
            <a:r>
              <a:rPr lang="en-US" sz="1800"/>
              <a:t>Key Takeaways: -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rial"/>
              <a:buChar char="•"/>
            </a:pPr>
            <a:r>
              <a:rPr b="0" lang="en-US" sz="1800"/>
              <a:t>It shows that the customer retention is not good in the company.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rial"/>
              <a:buChar char="•"/>
            </a:pPr>
            <a:r>
              <a:rPr b="0" lang="en-US" sz="1800"/>
              <a:t>The number of customers lost are high and needs immediate action to maintain the customer base.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rial"/>
              <a:buChar char="•"/>
            </a:pPr>
            <a:r>
              <a:rPr b="0" lang="en-US" sz="1800"/>
              <a:t> New Promotional Campaings, Music Festivals and Sale Months should be launched so as to attract more customers.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800"/>
              <a:buFont typeface="Arial"/>
              <a:buChar char="•"/>
            </a:pPr>
            <a:r>
              <a:rPr b="0" lang="en-US" sz="1800"/>
              <a:t>Better customer service can also help in decreasing the churn rate.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13F5F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2" name="Google Shape;302;p8"/>
          <p:cNvSpPr txBox="1"/>
          <p:nvPr>
            <p:ph idx="12" type="sldNum"/>
          </p:nvPr>
        </p:nvSpPr>
        <p:spPr>
          <a:xfrm>
            <a:off x="492917" y="6356350"/>
            <a:ext cx="11049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6488113" y="3294386"/>
            <a:ext cx="5224941" cy="2222937"/>
            <a:chOff x="0" y="813123"/>
            <a:chExt cx="5224941" cy="2222937"/>
          </a:xfrm>
        </p:grpSpPr>
        <p:sp>
          <p:nvSpPr>
            <p:cNvPr id="304" name="Google Shape;304;p8"/>
            <p:cNvSpPr/>
            <p:nvPr/>
          </p:nvSpPr>
          <p:spPr>
            <a:xfrm>
              <a:off x="531295" y="1308714"/>
              <a:ext cx="4693646" cy="1466764"/>
            </a:xfrm>
            <a:prstGeom prst="rect">
              <a:avLst/>
            </a:prstGeom>
            <a:solidFill>
              <a:schemeClr val="lt1">
                <a:alpha val="4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 txBox="1"/>
            <p:nvPr/>
          </p:nvSpPr>
          <p:spPr>
            <a:xfrm>
              <a:off x="531295" y="1308714"/>
              <a:ext cx="4693646" cy="14667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47650" lIns="993475" spcFirstLastPara="1" rIns="247650" wrap="square" tIns="2476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500"/>
                <a:buFont typeface="Avenir"/>
                <a:buNone/>
              </a:pPr>
              <a:r>
                <a:rPr lang="en-US" sz="650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rPr>
                <a:t>  40.82%</a:t>
              </a:r>
              <a:endParaRPr sz="65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0" y="813123"/>
              <a:ext cx="1695971" cy="22229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-64995" r="-64995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Retro">
      <a:dk1>
        <a:srgbClr val="000000"/>
      </a:dk1>
      <a:lt1>
        <a:srgbClr val="FFFFFF"/>
      </a:lt1>
      <a:dk2>
        <a:srgbClr val="5198A8"/>
      </a:dk2>
      <a:lt2>
        <a:srgbClr val="2C557F"/>
      </a:lt2>
      <a:accent1>
        <a:srgbClr val="DDDD64"/>
      </a:accent1>
      <a:accent2>
        <a:srgbClr val="54CBAD"/>
      </a:accent2>
      <a:accent3>
        <a:srgbClr val="D67100"/>
      </a:accent3>
      <a:accent4>
        <a:srgbClr val="5E5E5E"/>
      </a:accent4>
      <a:accent5>
        <a:srgbClr val="FE9B00"/>
      </a:accent5>
      <a:accent6>
        <a:srgbClr val="EFD29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2021-07-22T23:01:30Z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