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56" r:id="rId2"/>
    <p:sldId id="257" r:id="rId3"/>
    <p:sldId id="318" r:id="rId4"/>
    <p:sldId id="295" r:id="rId5"/>
    <p:sldId id="299" r:id="rId6"/>
    <p:sldId id="306" r:id="rId7"/>
    <p:sldId id="305" r:id="rId8"/>
    <p:sldId id="307" r:id="rId9"/>
    <p:sldId id="308" r:id="rId10"/>
    <p:sldId id="309" r:id="rId11"/>
    <p:sldId id="316" r:id="rId12"/>
    <p:sldId id="300" r:id="rId13"/>
    <p:sldId id="301" r:id="rId14"/>
    <p:sldId id="304" r:id="rId15"/>
    <p:sldId id="311" r:id="rId16"/>
    <p:sldId id="312" r:id="rId17"/>
    <p:sldId id="313" r:id="rId18"/>
    <p:sldId id="314" r:id="rId19"/>
    <p:sldId id="315" r:id="rId20"/>
    <p:sldId id="310" r:id="rId21"/>
    <p:sldId id="317" r:id="rId22"/>
    <p:sldId id="319" r:id="rId23"/>
    <p:sldId id="320" r:id="rId24"/>
    <p:sldId id="29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54B"/>
    <a:srgbClr val="FDF3E9"/>
    <a:srgbClr val="FBE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3308A-DBE8-4339-8377-10ABEC4B917B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C2BAA-DDDB-463D-B760-AA5A05FB5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636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4" name="Google Shape;5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05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8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991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86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511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504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197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441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8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49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30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7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08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841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6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AC3-AF5A-4D1D-A4DE-674BAADEFB7A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81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3778AC3-AF5A-4D1D-A4DE-674BAADEFB7A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5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3778AC3-AF5A-4D1D-A4DE-674BAADEFB7A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F3A3601-2C9F-4128-B65B-A6E1299A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53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DataBase.xls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54949-1EDE-4741-97D5-E076497F84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시스템 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444367-B794-4027-BC13-96B967C1D3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우주 비행 슈팅 시뮬레이션</a:t>
            </a:r>
          </a:p>
        </p:txBody>
      </p:sp>
      <p:sp>
        <p:nvSpPr>
          <p:cNvPr id="4" name="Google Shape;130;p19">
            <a:extLst>
              <a:ext uri="{FF2B5EF4-FFF2-40B4-BE49-F238E27FC236}">
                <a16:creationId xmlns:a16="http://schemas.microsoft.com/office/drawing/2014/main" id="{27ED40D0-032A-4258-87BA-1952602D6B79}"/>
              </a:ext>
            </a:extLst>
          </p:cNvPr>
          <p:cNvSpPr txBox="1"/>
          <p:nvPr/>
        </p:nvSpPr>
        <p:spPr>
          <a:xfrm>
            <a:off x="8248650" y="5534025"/>
            <a:ext cx="3943349" cy="132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</a:pPr>
            <a:r>
              <a:rPr lang="ko-KR" sz="1600" b="0" i="0" u="none" strike="noStrike" cap="none" dirty="0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rPr>
              <a:t>부평 </a:t>
            </a:r>
            <a:r>
              <a:rPr lang="ko-KR" sz="1600" b="0" i="0" u="none" strike="noStrike" cap="none" dirty="0" err="1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rPr>
              <a:t>더조은</a:t>
            </a:r>
            <a:r>
              <a:rPr lang="ko-KR" sz="1600" b="0" i="0" u="none" strike="noStrike" cap="none" dirty="0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rPr>
              <a:t> 게임프로그래밍 </a:t>
            </a:r>
            <a:r>
              <a:rPr lang="ko-KR" sz="1600" b="0" i="0" u="none" strike="noStrike" cap="none" dirty="0" err="1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rPr>
              <a:t>B반</a:t>
            </a:r>
            <a:endParaRPr sz="1600" b="0" i="0" u="none" strike="noStrike" cap="none" dirty="0">
              <a:solidFill>
                <a:schemeClr val="lt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sym typeface="Arial"/>
            </a:endParaRPr>
          </a:p>
          <a:p>
            <a:pPr marL="0" marR="0" lvl="0" indent="0" algn="r" rtl="0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</a:pPr>
            <a:r>
              <a:rPr lang="ko-KR" sz="1600" b="0" i="0" u="none" strike="noStrike" cap="none" dirty="0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rPr>
              <a:t>2021.1</a:t>
            </a:r>
            <a:r>
              <a:rPr lang="en-US" altLang="ko-KR" sz="1600" b="0" i="0" u="none" strike="noStrike" cap="none" dirty="0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rPr>
              <a:t>2</a:t>
            </a:r>
            <a:r>
              <a:rPr lang="ko-KR" sz="1600" b="0" i="0" u="none" strike="noStrike" cap="none" dirty="0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rPr>
              <a:t>.</a:t>
            </a:r>
            <a:r>
              <a:rPr lang="en-US" altLang="ko-KR" sz="1600" dirty="0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rPr>
              <a:t>30</a:t>
            </a:r>
            <a:endParaRPr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0" marR="0" lvl="0" indent="0" algn="r" rtl="0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</a:pPr>
            <a:r>
              <a:rPr lang="ko-KR" sz="1600" b="0" i="0" u="none" strike="noStrike" cap="none" dirty="0" err="1">
                <a:solidFill>
                  <a:schemeClr val="l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sym typeface="Arial"/>
              </a:rPr>
              <a:t>최봉근</a:t>
            </a:r>
            <a:endParaRPr sz="1600" b="0" i="0" u="none" strike="noStrike" cap="none" dirty="0">
              <a:solidFill>
                <a:schemeClr val="lt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55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F0A83A8-C6B8-48F3-9070-B170F678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플레이어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-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가변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D960B020-234D-4728-BB85-C3B3DFEE5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667000"/>
            <a:ext cx="4876800" cy="312420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이족 보행 로봇 형태 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고유 무기로 전환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이동 방식 전환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53A41E-1EB6-4C73-8618-17F90DF0A7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방향키 연속 입력으로 회피 기동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게이지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 </a:t>
            </a:r>
            <a:r>
              <a:rPr lang="ko-KR" altLang="en-US" sz="2400" dirty="0">
                <a:latin typeface="+mn-ea"/>
              </a:rPr>
              <a:t>→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가변 강제 해제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무기 사용 시 게이지 소모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286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F0A83A8-C6B8-48F3-9070-B170F678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플레이어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-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업그레이드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D960B020-234D-4728-BB85-C3B3DFEE5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667000"/>
            <a:ext cx="4876800" cy="312420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특정 미션 보너스 목표 </a:t>
            </a:r>
            <a:r>
              <a:rPr lang="ko-KR" altLang="en-US" sz="24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달성시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플레이어 </a:t>
            </a:r>
            <a:r>
              <a:rPr lang="ko-KR" altLang="en-US" sz="24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스탯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일부 강화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53A41E-1EB6-4C73-8618-17F90DF0A7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435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F0A83A8-C6B8-48F3-9070-B170F678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2.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게임 화면 구성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D960B020-234D-4728-BB85-C3B3DFEE5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667000"/>
            <a:ext cx="4876800" cy="312420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플레이어 </a:t>
            </a:r>
            <a:r>
              <a:rPr lang="ko-KR" altLang="en-US" sz="24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상태창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조준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UI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적 </a:t>
            </a:r>
            <a:r>
              <a:rPr lang="ko-KR" altLang="en-US" sz="24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정보창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53A41E-1EB6-4C73-8618-17F90DF0A7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임무 목표 창 및 가이드 화살표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미사일 유도 알람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NPC </a:t>
            </a:r>
            <a:r>
              <a:rPr lang="ko-KR" altLang="en-US" sz="24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대화창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770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F0A83A8-C6B8-48F3-9070-B170F678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3.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적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 /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아군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D960B020-234D-4728-BB85-C3B3DFEE5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667000"/>
            <a:ext cx="4876800" cy="312420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함급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파이터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ko-KR" altLang="en-US" sz="24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콜벳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프리깃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크루저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구조물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스테이션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ko-KR" altLang="en-US" sz="24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터렛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등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무기 및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AI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는 레벨 </a:t>
            </a:r>
            <a:r>
              <a:rPr lang="ko-KR" altLang="en-US" sz="24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디자인에따름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53A41E-1EB6-4C73-8618-17F90DF0A7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콜벳급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이상은 본체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+ </a:t>
            </a:r>
            <a:r>
              <a:rPr lang="ko-KR" altLang="en-US" sz="24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터렛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구조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Veterancy =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레벨 등급 존재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적과 아군 동일 로직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모델만 다름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120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F0A83A8-C6B8-48F3-9070-B170F678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4.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무기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D960B020-234D-4728-BB85-C3B3DFEE5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667000"/>
            <a:ext cx="4876800" cy="312420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에너지 탄환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유도 미사일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실탄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53A41E-1EB6-4C73-8618-17F90DF0A7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가변 무장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특수 무기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1143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F0A83A8-C6B8-48F3-9070-B170F678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4.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무기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-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에너지 탄환</a:t>
            </a: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91B7193E-2CCC-4F69-8A98-1950D94FA8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7380522"/>
              </p:ext>
            </p:extLst>
          </p:nvPr>
        </p:nvGraphicFramePr>
        <p:xfrm>
          <a:off x="2132012" y="3429000"/>
          <a:ext cx="7924800" cy="27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30128946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41809542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21302919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805946347"/>
                    </a:ext>
                  </a:extLst>
                </a:gridCol>
              </a:tblGrid>
              <a:tr h="67797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4B5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432492"/>
                  </a:ext>
                </a:extLst>
              </a:tr>
              <a:tr h="677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데미지</a:t>
                      </a:r>
                    </a:p>
                  </a:txBody>
                  <a:tcPr anchor="ctr">
                    <a:solidFill>
                      <a:srgbClr val="F4B5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357750"/>
                  </a:ext>
                </a:extLst>
              </a:tr>
              <a:tr h="677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탄환 속도</a:t>
                      </a:r>
                    </a:p>
                  </a:txBody>
                  <a:tcPr anchor="ctr">
                    <a:solidFill>
                      <a:srgbClr val="F4B5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빠름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중간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느림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436721"/>
                  </a:ext>
                </a:extLst>
              </a:tr>
              <a:tr h="677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에너지 소모량</a:t>
                      </a:r>
                    </a:p>
                  </a:txBody>
                  <a:tcPr anchor="ctr">
                    <a:solidFill>
                      <a:srgbClr val="F4B5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4891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387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F0A83A8-C6B8-48F3-9070-B170F678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4.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무기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-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유도 미사일</a:t>
            </a: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91B7193E-2CCC-4F69-8A98-1950D94FA8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6443621"/>
              </p:ext>
            </p:extLst>
          </p:nvPr>
        </p:nvGraphicFramePr>
        <p:xfrm>
          <a:off x="1141413" y="3429000"/>
          <a:ext cx="9906000" cy="27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30128946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41809542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21302919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80594634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002139824"/>
                    </a:ext>
                  </a:extLst>
                </a:gridCol>
              </a:tblGrid>
              <a:tr h="67797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4B5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실드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432492"/>
                  </a:ext>
                </a:extLst>
              </a:tr>
              <a:tr h="677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데미지 </a:t>
                      </a:r>
                      <a:r>
                        <a:rPr lang="en-US" altLang="ko-KR" sz="2000" b="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/ </a:t>
                      </a:r>
                      <a:r>
                        <a:rPr lang="ko-KR" altLang="en-US" sz="2000" b="0" dirty="0" err="1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유도력</a:t>
                      </a:r>
                      <a:endParaRPr lang="ko-KR" altLang="en-US" sz="2000" b="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anchor="ctr">
                    <a:solidFill>
                      <a:srgbClr val="F4B5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 err="1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실드</a:t>
                      </a: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 특화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357750"/>
                  </a:ext>
                </a:extLst>
              </a:tr>
              <a:tr h="677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미사일 속도</a:t>
                      </a:r>
                    </a:p>
                  </a:txBody>
                  <a:tcPr anchor="ctr">
                    <a:solidFill>
                      <a:srgbClr val="F4B5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빠름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중간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느림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빠름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436721"/>
                  </a:ext>
                </a:extLst>
              </a:tr>
              <a:tr h="677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적재량</a:t>
                      </a:r>
                    </a:p>
                  </a:txBody>
                  <a:tcPr anchor="ctr">
                    <a:solidFill>
                      <a:srgbClr val="F4B5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4891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047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F0A83A8-C6B8-48F3-9070-B170F678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4.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무기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-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실탄</a:t>
            </a: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91B7193E-2CCC-4F69-8A98-1950D94FA8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8252657"/>
              </p:ext>
            </p:extLst>
          </p:nvPr>
        </p:nvGraphicFramePr>
        <p:xfrm>
          <a:off x="2132012" y="3429000"/>
          <a:ext cx="7924800" cy="27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30128946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41809542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21302919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805946347"/>
                    </a:ext>
                  </a:extLst>
                </a:gridCol>
              </a:tblGrid>
              <a:tr h="67797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4B5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플레이어용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NPC </a:t>
                      </a:r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기체용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터렛용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432492"/>
                  </a:ext>
                </a:extLst>
              </a:tr>
              <a:tr h="677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데미지</a:t>
                      </a:r>
                    </a:p>
                  </a:txBody>
                  <a:tcPr anchor="ctr">
                    <a:solidFill>
                      <a:srgbClr val="F4B5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357750"/>
                  </a:ext>
                </a:extLst>
              </a:tr>
              <a:tr h="677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탄환 속도</a:t>
                      </a:r>
                    </a:p>
                  </a:txBody>
                  <a:tcPr anchor="ctr">
                    <a:solidFill>
                      <a:srgbClr val="F4B5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 err="1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충돌체</a:t>
                      </a: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 감지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빠름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 err="1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충돌체</a:t>
                      </a: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 감지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436721"/>
                  </a:ext>
                </a:extLst>
              </a:tr>
              <a:tr h="677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적재량</a:t>
                      </a:r>
                    </a:p>
                  </a:txBody>
                  <a:tcPr anchor="ctr">
                    <a:solidFill>
                      <a:srgbClr val="F4B5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무한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무한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4891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280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F0A83A8-C6B8-48F3-9070-B170F678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4.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가변 무장</a:t>
            </a: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91B7193E-2CCC-4F69-8A98-1950D94FA8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7909380"/>
              </p:ext>
            </p:extLst>
          </p:nvPr>
        </p:nvGraphicFramePr>
        <p:xfrm>
          <a:off x="3122612" y="2987461"/>
          <a:ext cx="5943600" cy="27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30128946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41809542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213029193"/>
                    </a:ext>
                  </a:extLst>
                </a:gridCol>
              </a:tblGrid>
              <a:tr h="67797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4B5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일반 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유도 미사일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432492"/>
                  </a:ext>
                </a:extLst>
              </a:tr>
              <a:tr h="677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데미지</a:t>
                      </a:r>
                    </a:p>
                  </a:txBody>
                  <a:tcPr anchor="ctr">
                    <a:solidFill>
                      <a:srgbClr val="F4B5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357750"/>
                  </a:ext>
                </a:extLst>
              </a:tr>
              <a:tr h="677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속도</a:t>
                      </a:r>
                    </a:p>
                  </a:txBody>
                  <a:tcPr anchor="ctr">
                    <a:solidFill>
                      <a:srgbClr val="F4B5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범위 내 즉시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빠름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436721"/>
                  </a:ext>
                </a:extLst>
              </a:tr>
              <a:tr h="677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타겟</a:t>
                      </a:r>
                    </a:p>
                  </a:txBody>
                  <a:tcPr anchor="ctr">
                    <a:solidFill>
                      <a:srgbClr val="F4B5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1</a:t>
                      </a:r>
                      <a:endParaRPr lang="ko-KR" altLang="en-US" sz="2000" b="0" kern="120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게이지만큼</a:t>
                      </a:r>
                      <a:r>
                        <a:rPr lang="en-US" altLang="ko-KR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/5</a:t>
                      </a: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중첩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4891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685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F0A83A8-C6B8-48F3-9070-B170F678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4.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무기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-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특수무기</a:t>
            </a: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91B7193E-2CCC-4F69-8A98-1950D94FA8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4006475"/>
              </p:ext>
            </p:extLst>
          </p:nvPr>
        </p:nvGraphicFramePr>
        <p:xfrm>
          <a:off x="2132012" y="3429000"/>
          <a:ext cx="7924800" cy="2033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1301289465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3418095426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213029193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805946347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1787402706"/>
                    </a:ext>
                  </a:extLst>
                </a:gridCol>
              </a:tblGrid>
              <a:tr h="67797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>
                    <a:solidFill>
                      <a:srgbClr val="F4B5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폭탄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어뢰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폭뢰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432492"/>
                  </a:ext>
                </a:extLst>
              </a:tr>
              <a:tr h="677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데미지</a:t>
                      </a:r>
                    </a:p>
                  </a:txBody>
                  <a:tcPr anchor="ctr">
                    <a:solidFill>
                      <a:srgbClr val="F4B5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357750"/>
                  </a:ext>
                </a:extLst>
              </a:tr>
              <a:tr h="677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특성</a:t>
                      </a:r>
                    </a:p>
                  </a:txBody>
                  <a:tcPr anchor="ctr">
                    <a:solidFill>
                      <a:srgbClr val="F4B5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폭격용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대전함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지뢰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대전함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436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95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  <a:sym typeface="Arial"/>
              </a:rPr>
              <a:t>문서 이력</a:t>
            </a:r>
            <a:endParaRPr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BAB6EA9-A430-4AAF-BE90-6F4AE72E8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495890"/>
              </p:ext>
            </p:extLst>
          </p:nvPr>
        </p:nvGraphicFramePr>
        <p:xfrm>
          <a:off x="1716833" y="2164702"/>
          <a:ext cx="8607332" cy="3869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833">
                  <a:extLst>
                    <a:ext uri="{9D8B030D-6E8A-4147-A177-3AD203B41FA5}">
                      <a16:colId xmlns:a16="http://schemas.microsoft.com/office/drawing/2014/main" val="95701684"/>
                    </a:ext>
                  </a:extLst>
                </a:gridCol>
                <a:gridCol w="2151833">
                  <a:extLst>
                    <a:ext uri="{9D8B030D-6E8A-4147-A177-3AD203B41FA5}">
                      <a16:colId xmlns:a16="http://schemas.microsoft.com/office/drawing/2014/main" val="1076944763"/>
                    </a:ext>
                  </a:extLst>
                </a:gridCol>
                <a:gridCol w="2151833">
                  <a:extLst>
                    <a:ext uri="{9D8B030D-6E8A-4147-A177-3AD203B41FA5}">
                      <a16:colId xmlns:a16="http://schemas.microsoft.com/office/drawing/2014/main" val="836415367"/>
                    </a:ext>
                  </a:extLst>
                </a:gridCol>
                <a:gridCol w="2151833">
                  <a:extLst>
                    <a:ext uri="{9D8B030D-6E8A-4147-A177-3AD203B41FA5}">
                      <a16:colId xmlns:a16="http://schemas.microsoft.com/office/drawing/2014/main" val="1162627954"/>
                    </a:ext>
                  </a:extLst>
                </a:gridCol>
              </a:tblGrid>
              <a:tr h="483726"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u="none" strike="noStrike" cap="none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sym typeface="Century Gothic"/>
                        </a:rPr>
                        <a:t>버전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u="none" strike="noStrike" cap="none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sym typeface="Century Gothic"/>
                        </a:rPr>
                        <a:t>작성자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u="none" strike="noStrike" cap="none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sym typeface="Century Gothic"/>
                        </a:rPr>
                        <a:t>수정일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u="none" strike="noStrike" cap="none" dirty="0">
                          <a:solidFill>
                            <a:schemeClr val="bg1"/>
                          </a:solidFill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sym typeface="Century Gothic"/>
                        </a:rPr>
                        <a:t>수정 내역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827442308"/>
                  </a:ext>
                </a:extLst>
              </a:tr>
              <a:tr h="483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V0.01</a:t>
                      </a:r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최봉근</a:t>
                      </a:r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2021-12-31</a:t>
                      </a:r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초안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82786"/>
                  </a:ext>
                </a:extLst>
              </a:tr>
              <a:tr h="483714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191023"/>
                  </a:ext>
                </a:extLst>
              </a:tr>
              <a:tr h="483714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517041"/>
                  </a:ext>
                </a:extLst>
              </a:tr>
              <a:tr h="483714"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63294"/>
                  </a:ext>
                </a:extLst>
              </a:tr>
              <a:tr h="483714"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715274"/>
                  </a:ext>
                </a:extLst>
              </a:tr>
              <a:tr h="483714"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838841"/>
                  </a:ext>
                </a:extLst>
              </a:tr>
              <a:tr h="483714"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0687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F0A83A8-C6B8-48F3-9070-B170F678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5.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스코어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D960B020-234D-4728-BB85-C3B3DFEE5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667000"/>
            <a:ext cx="4876800" cy="312420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획득 방법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적 격추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임무 달성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클리어 시간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,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명중률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점수 달성 트로피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브론즈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~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플래티넘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해당 스테이지에 스코어 등록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53A41E-1EB6-4C73-8618-17F90DF0A7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44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F0A83A8-C6B8-48F3-9070-B170F678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6.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메인 화면 구성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D960B020-234D-4728-BB85-C3B3DFEE5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667000"/>
            <a:ext cx="4876800" cy="312420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게임 시작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설정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제작진 소개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나가기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53A41E-1EB6-4C73-8618-17F90DF0A7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추가 예정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도전과제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리더보드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0" indent="0">
              <a:buNone/>
            </a:pP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DLC</a:t>
            </a:r>
          </a:p>
        </p:txBody>
      </p:sp>
    </p:spTree>
    <p:extLst>
      <p:ext uri="{BB962C8B-B14F-4D97-AF65-F5344CB8AC3E}">
        <p14:creationId xmlns:p14="http://schemas.microsoft.com/office/powerpoint/2010/main" val="3512275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F0A83A8-C6B8-48F3-9070-B170F678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6.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메인 화면 구성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-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게임 시작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D960B020-234D-4728-BB85-C3B3DFEE5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667000"/>
            <a:ext cx="4876800" cy="312420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스테이지 선택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스테이지 상세 및 난이도 선택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플레이어 기체 세팅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53A41E-1EB6-4C73-8618-17F90DF0A7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스테이지 플레이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8986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F0A83A8-C6B8-48F3-9070-B170F678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6.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메인 화면 구성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-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설정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D960B020-234D-4728-BB85-C3B3DFEE5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667000"/>
            <a:ext cx="4876800" cy="312420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그래픽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사운드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조작키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53A41E-1EB6-4C73-8618-17F90DF0A7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8667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7"/>
          <p:cNvSpPr txBox="1"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  <a:sym typeface="Arial"/>
              </a:rPr>
              <a:t>감사합니다</a:t>
            </a:r>
            <a:endParaRPr dirty="0"/>
          </a:p>
        </p:txBody>
      </p:sp>
      <p:sp>
        <p:nvSpPr>
          <p:cNvPr id="507" name="Google Shape;507;p57"/>
          <p:cNvSpPr txBox="1">
            <a:spLocks noGrp="1"/>
          </p:cNvSpPr>
          <p:nvPr>
            <p:ph type="subTitle" idx="1"/>
          </p:nvPr>
        </p:nvSpPr>
        <p:spPr>
          <a:xfrm>
            <a:off x="1524000" y="3810001"/>
            <a:ext cx="9144000" cy="491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ko-KR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  <a:sym typeface="Arial"/>
              </a:rPr>
              <a:t>더조은</a:t>
            </a:r>
            <a:r>
              <a:rPr 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  <a:sym typeface="Arial"/>
              </a:rPr>
              <a:t> 게임을 위해…</a:t>
            </a:r>
            <a:endParaRPr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1996F-5E21-4B92-B82C-688A3B36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  <a:sym typeface="Arial"/>
              </a:rPr>
              <a:t>자세한 수치 및 디자인은 차후 추가 문서 작성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8ACD1-AB75-4918-A04C-0F946F6EC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hlinkClick r:id="rId2" action="ppaction://hlinkfile"/>
              </a:rPr>
              <a:t>Data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hlinkClick r:id="rId2" action="ppaction://hlinkfile"/>
              </a:rPr>
              <a:t>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hlinkClick r:id="rId2" action="ppaction://hlinkfile"/>
              </a:rPr>
              <a:t>Base.xlsx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094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F0A83A8-C6B8-48F3-9070-B170F678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목차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D960B020-234D-4728-BB85-C3B3DFEE5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667000"/>
            <a:ext cx="4876800" cy="312420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플레이어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게임 화면 구성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적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아군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53A41E-1EB6-4C73-8618-17F90DF0A7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무기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스코어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메인 화면 구성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49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F0A83A8-C6B8-48F3-9070-B170F678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1.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플레이어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D960B020-234D-4728-BB85-C3B3DFEE5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667000"/>
            <a:ext cx="4876800" cy="312420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이동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사격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스탯</a:t>
            </a: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53A41E-1EB6-4C73-8618-17F90DF0A7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회피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</a:t>
            </a:r>
            <a:r>
              <a:rPr lang="ko-KR" altLang="en-US" sz="24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플레어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가변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업그레이드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109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F0A83A8-C6B8-48F3-9070-B170F678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플레이어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-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이동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D960B020-234D-4728-BB85-C3B3DFEE5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667000"/>
            <a:ext cx="4876800" cy="312420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전투기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전진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회전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(z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축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가변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전진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후진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좌우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수직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가속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최대 속도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가속도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++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53A41E-1EB6-4C73-8618-17F90DF0A7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무중력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차원 기동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마우스를 돌려 방향 전환</a:t>
            </a: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물체와 충돌 가능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16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F0A83A8-C6B8-48F3-9070-B170F678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플레이어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-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사격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D960B020-234D-4728-BB85-C3B3DFEE5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667000"/>
            <a:ext cx="4876800" cy="312420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마우스를 이용한 사격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무기 별 사거리 존재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무기 별 데미지 상이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내구도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r>
              <a:rPr lang="ko-KR" altLang="en-US" sz="24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실드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53A41E-1EB6-4C73-8618-17F90DF0A7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유도 무기는 </a:t>
            </a:r>
            <a:r>
              <a:rPr lang="ko-KR" altLang="en-US" sz="24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락온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후 조준 필요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사거리를 조준으로 확인 가능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락온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시 적 </a:t>
            </a:r>
            <a:r>
              <a:rPr lang="ko-KR" altLang="en-US" sz="2400" dirty="0">
                <a:latin typeface="+mn-ea"/>
              </a:rPr>
              <a:t>◎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조준 유도 표식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123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F0A83A8-C6B8-48F3-9070-B170F678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플레이어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- </a:t>
            </a:r>
            <a:r>
              <a:rPr lang="ko-KR" altLang="en-US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스탯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Arial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D960B020-234D-4728-BB85-C3B3DFEE5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667000"/>
            <a:ext cx="4876800" cy="312420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내구도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Hp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실드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충전되는 보호막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스피드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속력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53A41E-1EB6-4C73-8618-17F90DF0A7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부스터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가속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24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플레어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사용 시 소모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에너지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에너지 탄환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사용 시 소모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가변 게이지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가제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):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전투 진행 시 쌓이고 가변 후 행동 시 소모</a:t>
            </a:r>
          </a:p>
        </p:txBody>
      </p:sp>
    </p:spTree>
    <p:extLst>
      <p:ext uri="{BB962C8B-B14F-4D97-AF65-F5344CB8AC3E}">
        <p14:creationId xmlns:p14="http://schemas.microsoft.com/office/powerpoint/2010/main" val="659345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F0A83A8-C6B8-48F3-9070-B170F678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3200"/>
            </a:pP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플레이어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-–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회피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- </a:t>
            </a:r>
            <a:r>
              <a:rPr lang="ko-KR" altLang="en-US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Arial"/>
              </a:rPr>
              <a:t>플레어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Arial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D960B020-234D-4728-BB85-C3B3DFEE5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667000"/>
            <a:ext cx="4876800" cy="312420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탄환 및 미사일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공격을 이동으로 회피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미사일 유도를 피하기는 어려움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53A41E-1EB6-4C73-8618-17F90DF0A7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4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플레어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미사일의 유도를 무력화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플레어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부스터 게이지를 소모</a:t>
            </a:r>
          </a:p>
        </p:txBody>
      </p:sp>
    </p:spTree>
    <p:extLst>
      <p:ext uri="{BB962C8B-B14F-4D97-AF65-F5344CB8AC3E}">
        <p14:creationId xmlns:p14="http://schemas.microsoft.com/office/powerpoint/2010/main" val="831610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542</TotalTime>
  <Words>520</Words>
  <Application>Microsoft Office PowerPoint</Application>
  <PresentationFormat>와이드스크린</PresentationFormat>
  <Paragraphs>250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배달의민족 한나체 Pro</vt:lpstr>
      <vt:lpstr>Arial</vt:lpstr>
      <vt:lpstr>Century Gothic</vt:lpstr>
      <vt:lpstr>그물</vt:lpstr>
      <vt:lpstr>시스템 정리</vt:lpstr>
      <vt:lpstr>문서 이력</vt:lpstr>
      <vt:lpstr>자세한 수치 및 디자인은 차후 추가 문서 작성</vt:lpstr>
      <vt:lpstr>목차</vt:lpstr>
      <vt:lpstr>1. 플레이어</vt:lpstr>
      <vt:lpstr>플레이어 - 이동</vt:lpstr>
      <vt:lpstr>플레이어 - 사격</vt:lpstr>
      <vt:lpstr>플레이어 - 스탯</vt:lpstr>
      <vt:lpstr>플레이어 -– 회피 - 플레어</vt:lpstr>
      <vt:lpstr>플레이어 - 가변</vt:lpstr>
      <vt:lpstr>플레이어 - 업그레이드</vt:lpstr>
      <vt:lpstr>2. 게임 화면 구성</vt:lpstr>
      <vt:lpstr>3. 적 / 아군</vt:lpstr>
      <vt:lpstr>4. 무기</vt:lpstr>
      <vt:lpstr>4. 무기 - 에너지 탄환</vt:lpstr>
      <vt:lpstr>4. 무기 - 유도 미사일</vt:lpstr>
      <vt:lpstr>4. 무기 - 실탄</vt:lpstr>
      <vt:lpstr>4. 가변 무장</vt:lpstr>
      <vt:lpstr>4. 무기 - 특수무기</vt:lpstr>
      <vt:lpstr>5. 스코어</vt:lpstr>
      <vt:lpstr>6. 메인 화면 구성</vt:lpstr>
      <vt:lpstr>6. 메인 화면 구성 - 게임 시작</vt:lpstr>
      <vt:lpstr>6. 메인 화면 구성 - 설정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bonggeun</dc:creator>
  <cp:lastModifiedBy>tj-bu</cp:lastModifiedBy>
  <cp:revision>360</cp:revision>
  <cp:lastPrinted>2021-12-15T07:34:37Z</cp:lastPrinted>
  <dcterms:created xsi:type="dcterms:W3CDTF">2021-11-30T00:49:03Z</dcterms:created>
  <dcterms:modified xsi:type="dcterms:W3CDTF">2022-01-04T06:37:21Z</dcterms:modified>
</cp:coreProperties>
</file>