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386" y="1211326"/>
            <a:ext cx="5598159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jp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jpg"/><Relationship Id="rId1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w3schools.com/python/python_ml_k-means.asp" TargetMode="External"/><Relationship Id="rId3" Type="http://schemas.openxmlformats.org/officeDocument/2006/relationships/hyperlink" Target="https://www.javatpoint.com/k-means-clustering-algorithm-in-machine-learning" TargetMode="Externa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linkedin.com/company/cipherschool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2112645" marR="5080" indent="-2100580">
              <a:lnSpc>
                <a:spcPts val="2760"/>
              </a:lnSpc>
              <a:spcBef>
                <a:spcPts val="290"/>
              </a:spcBef>
            </a:pPr>
            <a:r>
              <a:rPr dirty="0" sz="2400"/>
              <a:t>Python,</a:t>
            </a:r>
            <a:r>
              <a:rPr dirty="0" sz="2400" spc="-30"/>
              <a:t> </a:t>
            </a:r>
            <a:r>
              <a:rPr dirty="0" sz="2400"/>
              <a:t>Data</a:t>
            </a:r>
            <a:r>
              <a:rPr dirty="0" sz="2400" spc="-30"/>
              <a:t> </a:t>
            </a:r>
            <a:r>
              <a:rPr dirty="0" sz="2400"/>
              <a:t>Science</a:t>
            </a:r>
            <a:r>
              <a:rPr dirty="0" sz="2400" spc="-30"/>
              <a:t> </a:t>
            </a:r>
            <a:r>
              <a:rPr dirty="0" sz="2400"/>
              <a:t>&amp;</a:t>
            </a:r>
            <a:r>
              <a:rPr dirty="0" sz="2400" spc="-30"/>
              <a:t> </a:t>
            </a:r>
            <a:r>
              <a:rPr dirty="0" sz="2400"/>
              <a:t>Machine</a:t>
            </a:r>
            <a:r>
              <a:rPr dirty="0" sz="2400" spc="-30"/>
              <a:t> </a:t>
            </a:r>
            <a:r>
              <a:rPr dirty="0" sz="2400" spc="-10"/>
              <a:t>Learning Integrated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384930" y="2442718"/>
            <a:ext cx="1447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CipherSchools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25625" y="3561715"/>
            <a:ext cx="5563870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A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training</a:t>
            </a:r>
            <a:r>
              <a:rPr dirty="0" sz="1800" spc="-10" b="1">
                <a:latin typeface="Times New Roman"/>
                <a:cs typeface="Times New Roman"/>
              </a:rPr>
              <a:t> report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dirty="0" sz="1400">
                <a:latin typeface="Times New Roman"/>
                <a:cs typeface="Times New Roman"/>
              </a:rPr>
              <a:t>Submitted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partial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fulfillment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award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degree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B.Tech(CSE)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10610" y="7949945"/>
            <a:ext cx="19951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From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05/06/24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15/07/24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5804" y="8922816"/>
            <a:ext cx="327596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Name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student: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Jyothir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Raghavalu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Bhogi </a:t>
            </a:r>
            <a:r>
              <a:rPr dirty="0" sz="1400" b="1">
                <a:latin typeface="Times New Roman"/>
                <a:cs typeface="Times New Roman"/>
              </a:rPr>
              <a:t>Registration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Number: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12201343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8384" y="5217488"/>
            <a:ext cx="974725" cy="1237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6185" y="5625725"/>
            <a:ext cx="3355340" cy="12381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9604" y="6035331"/>
            <a:ext cx="1861820" cy="15236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85135" y="6486194"/>
            <a:ext cx="2352040" cy="9873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92804" y="8462793"/>
            <a:ext cx="1355725" cy="1238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75786" y="720700"/>
            <a:ext cx="969644" cy="638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645">
              <a:lnSpc>
                <a:spcPct val="143700"/>
              </a:lnSpc>
              <a:spcBef>
                <a:spcPts val="10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Chapter-</a:t>
            </a:r>
            <a:r>
              <a:rPr dirty="0" sz="1400" spc="-60" b="1">
                <a:latin typeface="Times New Roman"/>
                <a:cs typeface="Times New Roman"/>
              </a:rPr>
              <a:t>2 </a:t>
            </a: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Plan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1691385"/>
            <a:ext cx="6257290" cy="706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TIMELINE: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Day </a:t>
            </a:r>
            <a:r>
              <a:rPr dirty="0" sz="1200" spc="-25" b="1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  <a:p>
            <a:pPr marL="127000" indent="-117475">
              <a:lnSpc>
                <a:spcPct val="100000"/>
              </a:lnSpc>
              <a:spcBef>
                <a:spcPts val="625"/>
              </a:spcBef>
              <a:buSzPct val="91666"/>
              <a:buAutoNum type="arabicPeriod"/>
              <a:tabLst>
                <a:tab pos="127000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Collection: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Gathering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Primary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Mall_Customers.csv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demographics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permissions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Sources: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Transaction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Website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browsing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applicable)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available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relevant)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32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Suitable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Format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Preferred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CSV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(Comma-</a:t>
            </a:r>
            <a:r>
              <a:rPr dirty="0" sz="1200">
                <a:latin typeface="Times New Roman"/>
                <a:cs typeface="Times New Roman"/>
              </a:rPr>
              <a:t>Separated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Values)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libraries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spreadsheet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sz="1200" spc="-10">
                <a:latin typeface="Times New Roman"/>
                <a:cs typeface="Times New Roman"/>
              </a:rPr>
              <a:t>Alternative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Formats: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(.xlsx)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CSV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JSON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nested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structures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SQL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export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Locate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Mall_Customers.csv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(local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storage,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database,</a:t>
            </a:r>
            <a:r>
              <a:rPr dirty="0" sz="1200" spc="-10">
                <a:latin typeface="Times New Roman"/>
                <a:cs typeface="Times New Roman"/>
              </a:rPr>
              <a:t> etc.)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data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35329"/>
            <a:ext cx="6322695" cy="29178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AutoNum type="arabicPeriod" startAt="2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Verify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Integrity:</a:t>
            </a:r>
            <a:endParaRPr sz="12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it's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complete</a:t>
            </a:r>
            <a:endParaRPr sz="12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editor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verify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it's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corrupted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AutoNum type="arabicPeriod" startAt="2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Transfer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necessary):</a:t>
            </a:r>
            <a:endParaRPr sz="1200">
              <a:latin typeface="Times New Roman"/>
              <a:cs typeface="Times New Roman"/>
            </a:endParaRPr>
          </a:p>
          <a:p>
            <a:pPr lvl="1" marL="698500" marR="5080" indent="-228600">
              <a:lnSpc>
                <a:spcPct val="1433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server,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protocols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(SFTP,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SCP)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download </a:t>
            </a:r>
            <a:r>
              <a:rPr dirty="0" sz="1200" spc="-25">
                <a:latin typeface="Times New Roman"/>
                <a:cs typeface="Times New Roman"/>
              </a:rPr>
              <a:t>it</a:t>
            </a:r>
            <a:endParaRPr sz="1200">
              <a:latin typeface="Times New Roman"/>
              <a:cs typeface="Times New Roman"/>
            </a:endParaRPr>
          </a:p>
          <a:p>
            <a:pPr lvl="1" marL="698500" marR="461009" indent="-228600">
              <a:lnSpc>
                <a:spcPct val="14330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bucket</a:t>
            </a:r>
            <a:r>
              <a:rPr dirty="0" sz="1200" spc="-25">
                <a:latin typeface="Times New Roman"/>
                <a:cs typeface="Times New Roman"/>
              </a:rPr>
              <a:t> or </a:t>
            </a:r>
            <a:r>
              <a:rPr dirty="0" sz="1200" spc="-10">
                <a:latin typeface="Times New Roman"/>
                <a:cs typeface="Times New Roman"/>
              </a:rPr>
              <a:t>directory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AutoNum type="arabicPeriod" startAt="2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Document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Source:</a:t>
            </a:r>
            <a:endParaRPr sz="12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630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Note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dictionaries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metadata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associated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5730621"/>
            <a:ext cx="6402705" cy="4151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2.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Cleaning</a:t>
            </a:r>
            <a:r>
              <a:rPr dirty="0" sz="1200" spc="-1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algn="just" marL="12700" marR="17843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algn="just" lvl="1" marL="469265" indent="-227965">
              <a:lnSpc>
                <a:spcPct val="100000"/>
              </a:lnSpc>
              <a:spcBef>
                <a:spcPts val="44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Removal: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Dropping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columns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algn="just" lvl="1" marL="469900" marR="246379" indent="-228600">
              <a:lnSpc>
                <a:spcPct val="143700"/>
              </a:lnSpc>
              <a:spcBef>
                <a:spcPts val="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Imputation: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measures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median,</a:t>
            </a:r>
            <a:r>
              <a:rPr dirty="0" sz="1200" spc="-25">
                <a:latin typeface="Times New Roman"/>
                <a:cs typeface="Times New Roman"/>
              </a:rPr>
              <a:t> or </a:t>
            </a:r>
            <a:r>
              <a:rPr dirty="0" sz="1200">
                <a:latin typeface="Times New Roman"/>
                <a:cs typeface="Times New Roman"/>
              </a:rPr>
              <a:t>mode.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K-</a:t>
            </a:r>
            <a:r>
              <a:rPr dirty="0" sz="1200">
                <a:latin typeface="Times New Roman"/>
                <a:cs typeface="Times New Roman"/>
              </a:rPr>
              <a:t>nearest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neighbors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(KNN)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Imputation</a:t>
            </a:r>
            <a:r>
              <a:rPr dirty="0" sz="1200" spc="-25">
                <a:latin typeface="Times New Roman"/>
                <a:cs typeface="Times New Roman"/>
              </a:rPr>
              <a:t> by </a:t>
            </a:r>
            <a:r>
              <a:rPr dirty="0" sz="1200">
                <a:latin typeface="Times New Roman"/>
                <a:cs typeface="Times New Roman"/>
              </a:rPr>
              <a:t>Chained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Equations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(MICE)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used.</a:t>
            </a:r>
            <a:endParaRPr sz="1200">
              <a:latin typeface="Times New Roman"/>
              <a:cs typeface="Times New Roman"/>
            </a:endParaRPr>
          </a:p>
          <a:p>
            <a:pPr algn="just" lvl="1" marL="469900" marR="5080" indent="-228600">
              <a:lnSpc>
                <a:spcPts val="208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Flagging: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further analysis.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4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2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Detecting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Duplicates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Duplicate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involves: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4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certain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columns.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Removing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Eliminating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rows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unique.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4006090"/>
            <a:ext cx="6540500" cy="1393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96441"/>
            <a:ext cx="6405880" cy="817689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5"/>
              </a:spcBef>
              <a:buAutoNum type="arabicPeriod" startAt="3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Correcting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Inconsistencies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10">
                <a:latin typeface="Times New Roman"/>
                <a:cs typeface="Times New Roman"/>
              </a:rPr>
              <a:t> Outliers</a:t>
            </a:r>
            <a:endParaRPr sz="1200">
              <a:latin typeface="Times New Roman"/>
              <a:cs typeface="Times New Roman"/>
            </a:endParaRPr>
          </a:p>
          <a:p>
            <a:pPr marL="12700" marR="6350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Inconsistent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arise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distort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statistical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steps include:</a:t>
            </a:r>
            <a:endParaRPr sz="1200">
              <a:latin typeface="Times New Roman"/>
              <a:cs typeface="Times New Roman"/>
            </a:endParaRPr>
          </a:p>
          <a:p>
            <a:pPr lvl="1" marL="469900" marR="274955" indent="-228600">
              <a:lnSpc>
                <a:spcPct val="1433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Inconsistencies: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Standardizing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categorical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conventions).</a:t>
            </a:r>
            <a:endParaRPr sz="1200">
              <a:latin typeface="Times New Roman"/>
              <a:cs typeface="Times New Roman"/>
            </a:endParaRPr>
          </a:p>
          <a:p>
            <a:pPr lvl="1" marL="469900" marR="311785" indent="-228600">
              <a:lnSpc>
                <a:spcPct val="14330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Outlier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Detection: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Z-</a:t>
            </a: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Interquartile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(IQR),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employing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 techniques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detection.</a:t>
            </a:r>
            <a:endParaRPr sz="1200">
              <a:latin typeface="Times New Roman"/>
              <a:cs typeface="Times New Roman"/>
            </a:endParaRPr>
          </a:p>
          <a:p>
            <a:pPr lvl="1" marL="469900" marR="106045" indent="-228600">
              <a:lnSpc>
                <a:spcPct val="14350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Outliers: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impact.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Normalizing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Standardizing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Normalization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standardization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2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Normalization: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Rescaling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[0,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1]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contribute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equally.</a:t>
            </a:r>
            <a:endParaRPr sz="1200">
              <a:latin typeface="Times New Roman"/>
              <a:cs typeface="Times New Roman"/>
            </a:endParaRPr>
          </a:p>
          <a:p>
            <a:pPr lvl="1" marL="469900" marR="283210" indent="-228600">
              <a:lnSpc>
                <a:spcPct val="143300"/>
              </a:lnSpc>
              <a:spcBef>
                <a:spcPts val="1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Standardization: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deviation,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is </a:t>
            </a:r>
            <a:r>
              <a:rPr dirty="0" sz="1200" spc="-10">
                <a:latin typeface="Times New Roman"/>
                <a:cs typeface="Times New Roman"/>
              </a:rPr>
              <a:t>particularly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useful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2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5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Steps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encompasses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quality:</a:t>
            </a:r>
            <a:endParaRPr sz="1200">
              <a:latin typeface="Times New Roman"/>
              <a:cs typeface="Times New Roman"/>
            </a:endParaRPr>
          </a:p>
          <a:p>
            <a:pPr lvl="1" marL="469900" marR="5080" indent="-228600">
              <a:lnSpc>
                <a:spcPts val="208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Correcting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column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appropriate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converting </a:t>
            </a:r>
            <a:r>
              <a:rPr dirty="0" sz="1200">
                <a:latin typeface="Times New Roman"/>
                <a:cs typeface="Times New Roman"/>
              </a:rPr>
              <a:t>strings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dates).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44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Removing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Irrelevant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Dropping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columns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contribute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or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efforts.</a:t>
            </a:r>
            <a:endParaRPr sz="1200">
              <a:latin typeface="Times New Roman"/>
              <a:cs typeface="Times New Roman"/>
            </a:endParaRPr>
          </a:p>
          <a:p>
            <a:pPr lvl="1" marL="469900" marR="33655" indent="-228600">
              <a:lnSpc>
                <a:spcPts val="2080"/>
              </a:lnSpc>
              <a:spcBef>
                <a:spcPts val="16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Feature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additional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6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Final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Check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After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it’s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check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includes: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Checking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Reviewing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values.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Checking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left.</a:t>
            </a:r>
            <a:endParaRPr sz="1200">
              <a:latin typeface="Times New Roman"/>
              <a:cs typeface="Times New Roman"/>
            </a:endParaRPr>
          </a:p>
          <a:p>
            <a:pPr lvl="1" marL="469900" marR="777240" indent="-228600">
              <a:lnSpc>
                <a:spcPct val="14330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Summary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Statistics: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summary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characteristics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cleaned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4573651"/>
            <a:ext cx="6331585" cy="474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Day </a:t>
            </a:r>
            <a:r>
              <a:rPr dirty="0" sz="1200" spc="-25" b="1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Exploratory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(EDA):</a:t>
            </a:r>
            <a:endParaRPr sz="1200">
              <a:latin typeface="Times New Roman"/>
              <a:cs typeface="Times New Roman"/>
            </a:endParaRPr>
          </a:p>
          <a:p>
            <a:pPr lvl="1" marL="241300" marR="172085" indent="-229235">
              <a:lnSpc>
                <a:spcPct val="142500"/>
              </a:lnSpc>
              <a:spcBef>
                <a:spcPts val="12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spc="-10">
                <a:latin typeface="Times New Roman"/>
                <a:cs typeface="Times New Roman"/>
              </a:rPr>
              <a:t>Descriptive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comprehensive </a:t>
            </a:r>
            <a:r>
              <a:rPr dirty="0" sz="1200">
                <a:latin typeface="Times New Roman"/>
                <a:cs typeface="Times New Roman"/>
              </a:rPr>
              <a:t>summary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dataset's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73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Visualization: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10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histograms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plots.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Relationships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scatter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correlation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heatmaps.</a:t>
            </a:r>
            <a:endParaRPr sz="1200">
              <a:latin typeface="Times New Roman"/>
              <a:cs typeface="Times New Roman"/>
            </a:endParaRPr>
          </a:p>
          <a:p>
            <a:pPr lvl="1" marL="241300" marR="652780" indent="-229235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Anomalies: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analyze </a:t>
            </a:r>
            <a:r>
              <a:rPr dirty="0" sz="1200">
                <a:latin typeface="Times New Roman"/>
                <a:cs typeface="Times New Roman"/>
              </a:rPr>
              <a:t>distributions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relationships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data.</a:t>
            </a:r>
            <a:endParaRPr sz="1200">
              <a:latin typeface="Times New Roman"/>
              <a:cs typeface="Times New Roman"/>
            </a:endParaRPr>
          </a:p>
          <a:p>
            <a:pPr lvl="1" marL="241300" marR="5080" indent="-229235">
              <a:lnSpc>
                <a:spcPct val="142700"/>
              </a:lnSpc>
              <a:spcBef>
                <a:spcPts val="12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Formulating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Hypotheses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Suggesting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on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lvl="1" marL="241300" indent="-228600">
              <a:lnSpc>
                <a:spcPct val="100000"/>
              </a:lnSpc>
              <a:spcBef>
                <a:spcPts val="73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Additional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Techniques: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1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detection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Violin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comparison</a:t>
            </a:r>
            <a:endParaRPr sz="1200">
              <a:latin typeface="Times New Roman"/>
              <a:cs typeface="Times New Roman"/>
            </a:endParaRPr>
          </a:p>
          <a:p>
            <a:pPr lvl="2" marL="6985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698500" algn="l"/>
              </a:tabLst>
            </a:pP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dataset)</a:t>
            </a:r>
            <a:endParaRPr sz="1200">
              <a:latin typeface="Times New Roman"/>
              <a:cs typeface="Times New Roman"/>
            </a:endParaRPr>
          </a:p>
          <a:p>
            <a:pPr lvl="1" marL="241300" marR="429259" indent="-229235">
              <a:lnSpc>
                <a:spcPct val="143300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Tests: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example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t-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between genders.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838200"/>
            <a:ext cx="6540500" cy="31451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1378965"/>
            <a:ext cx="6282055" cy="16014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25"/>
              </a:spcBef>
              <a:buAutoNum type="arabicPeriod" startAt="4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Clustering: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2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Select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appropriate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K-</a:t>
            </a:r>
            <a:r>
              <a:rPr dirty="0" sz="1200">
                <a:latin typeface="Times New Roman"/>
                <a:cs typeface="Times New Roman"/>
              </a:rPr>
              <a:t>Means)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segmentation.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214629" algn="l"/>
              </a:tabLst>
            </a:pP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elbow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silhouette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4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meaningful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20"/>
              </a:spcBef>
              <a:buChar char="-"/>
              <a:tabLst>
                <a:tab pos="214629" algn="l"/>
              </a:tabLst>
            </a:pPr>
            <a:r>
              <a:rPr dirty="0" sz="1200" spc="-1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7486650"/>
            <a:ext cx="6312535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Day </a:t>
            </a:r>
            <a:r>
              <a:rPr dirty="0" sz="1200" spc="-25" b="1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5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Visualization:</a:t>
            </a:r>
            <a:endParaRPr sz="1200">
              <a:latin typeface="Times New Roman"/>
              <a:cs typeface="Times New Roman"/>
            </a:endParaRPr>
          </a:p>
          <a:p>
            <a:pPr lvl="1" marL="12700" marR="5080" indent="201930">
              <a:lnSpc>
                <a:spcPts val="2080"/>
              </a:lnSpc>
              <a:spcBef>
                <a:spcPts val="16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Seaborn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segment.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44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10">
                <a:latin typeface="Times New Roman"/>
                <a:cs typeface="Times New Roman"/>
              </a:rPr>
              <a:t>dynamically.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2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insightful,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audience.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40"/>
              </a:spcBef>
              <a:buChar char="-"/>
              <a:tabLst>
                <a:tab pos="214629" algn="l"/>
              </a:tabLst>
            </a:pPr>
            <a:r>
              <a:rPr dirty="0" sz="1200" spc="-10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838200"/>
            <a:ext cx="6540500" cy="2854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" y="3327596"/>
            <a:ext cx="6540500" cy="3830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5271896"/>
            <a:ext cx="6304915" cy="31819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735"/>
              </a:spcBef>
              <a:buAutoNum type="arabicPeriod" startAt="6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Documentation:</a:t>
            </a:r>
            <a:endParaRPr sz="1200">
              <a:latin typeface="Times New Roman"/>
              <a:cs typeface="Times New Roman"/>
            </a:endParaRPr>
          </a:p>
          <a:p>
            <a:pPr lvl="1" marL="12700" marR="220345" indent="201930">
              <a:lnSpc>
                <a:spcPct val="143300"/>
              </a:lnSpc>
              <a:spcBef>
                <a:spcPts val="1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Compile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comprehensive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methodology, </a:t>
            </a:r>
            <a:r>
              <a:rPr dirty="0" sz="1200">
                <a:latin typeface="Times New Roman"/>
                <a:cs typeface="Times New Roman"/>
              </a:rPr>
              <a:t>results,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conclusions.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4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Document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 lvl="1" marL="216535" indent="-89535">
              <a:lnSpc>
                <a:spcPct val="100000"/>
              </a:lnSpc>
              <a:spcBef>
                <a:spcPts val="620"/>
              </a:spcBef>
              <a:buChar char="-"/>
              <a:tabLst>
                <a:tab pos="216535" algn="l"/>
              </a:tabLst>
            </a:pP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derived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lvl="1" marL="12700" marR="111125" indent="201930">
              <a:lnSpc>
                <a:spcPct val="143300"/>
              </a:lnSpc>
              <a:spcBef>
                <a:spcPts val="1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suggest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retail store.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Project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Finalization,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Resources,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Risks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Review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Finalize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finalization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project's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actionable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838200"/>
            <a:ext cx="6532868" cy="13658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" y="2567951"/>
            <a:ext cx="6540500" cy="24574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1077214"/>
            <a:ext cx="6238240" cy="862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Documentation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Review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Compile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 lvl="1" marL="178435" indent="-89535">
              <a:lnSpc>
                <a:spcPct val="100000"/>
              </a:lnSpc>
              <a:spcBef>
                <a:spcPts val="635"/>
              </a:spcBef>
              <a:buChar char="-"/>
              <a:tabLst>
                <a:tab pos="178435" algn="l"/>
              </a:tabLst>
            </a:pPr>
            <a:r>
              <a:rPr dirty="0" sz="1200">
                <a:latin typeface="Times New Roman"/>
                <a:cs typeface="Times New Roman"/>
              </a:rPr>
              <a:t>Initial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proposal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EDA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findings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 spc="-10">
                <a:latin typeface="Times New Roman"/>
                <a:cs typeface="Times New Roman"/>
              </a:rPr>
              <a:t>Visualization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scripts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outputs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concise,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jargon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possible.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Validation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spcBef>
                <a:spcPts val="5"/>
              </a:spcBef>
              <a:buChar char="-"/>
              <a:tabLst>
                <a:tab pos="100330" algn="l"/>
              </a:tabLst>
            </a:pPr>
            <a:r>
              <a:rPr dirty="0" sz="1200" spc="-10">
                <a:latin typeface="Times New Roman"/>
                <a:cs typeface="Times New Roman"/>
              </a:rPr>
              <a:t>Cross-</a:t>
            </a: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stakeholders.</a:t>
            </a:r>
            <a:endParaRPr sz="1200">
              <a:latin typeface="Times New Roman"/>
              <a:cs typeface="Times New Roman"/>
            </a:endParaRPr>
          </a:p>
          <a:p>
            <a:pPr marL="12700" marR="5080" indent="87630">
              <a:lnSpc>
                <a:spcPts val="2080"/>
              </a:lnSpc>
              <a:spcBef>
                <a:spcPts val="160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actionable strategies.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Presentation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Preparation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compelling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narrative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objectives.</a:t>
            </a: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Prepare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summarizing: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 spc="-10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findings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profiles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40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315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talking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slide,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anticipating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Documentation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Finalization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summary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35329"/>
            <a:ext cx="5352415" cy="29178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76530" indent="-87630">
              <a:lnSpc>
                <a:spcPct val="100000"/>
              </a:lnSpc>
              <a:spcBef>
                <a:spcPts val="7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interpretations</a:t>
            </a:r>
            <a:endParaRPr sz="1200">
              <a:latin typeface="Times New Roman"/>
              <a:cs typeface="Times New Roman"/>
            </a:endParaRPr>
          </a:p>
          <a:p>
            <a:pPr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 spc="-10">
                <a:latin typeface="Times New Roman"/>
                <a:cs typeface="Times New Roman"/>
              </a:rPr>
              <a:t>Limitations</a:t>
            </a:r>
            <a:r>
              <a:rPr dirty="0" sz="1200">
                <a:latin typeface="Times New Roman"/>
                <a:cs typeface="Times New Roman"/>
              </a:rPr>
              <a:t> of the</a:t>
            </a:r>
            <a:r>
              <a:rPr dirty="0" sz="1200" spc="-10">
                <a:latin typeface="Times New Roman"/>
                <a:cs typeface="Times New Roman"/>
              </a:rPr>
              <a:t> analysis</a:t>
            </a:r>
            <a:endParaRPr sz="1200">
              <a:latin typeface="Times New Roman"/>
              <a:cs typeface="Times New Roman"/>
            </a:endParaRPr>
          </a:p>
          <a:p>
            <a:pPr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well-</a:t>
            </a:r>
            <a:r>
              <a:rPr dirty="0" sz="1200">
                <a:latin typeface="Times New Roman"/>
                <a:cs typeface="Times New Roman"/>
              </a:rPr>
              <a:t>commented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control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Git).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Handover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Preparation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Prepare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handover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findings.</a:t>
            </a: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4232275"/>
            <a:ext cx="5744210" cy="2837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Risks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Issues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Risk: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Incomplete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inaccurate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misleading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Conduct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thorough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2" marL="178435" indent="-89535">
              <a:lnSpc>
                <a:spcPct val="100000"/>
              </a:lnSpc>
              <a:spcBef>
                <a:spcPts val="635"/>
              </a:spcBef>
              <a:buChar char="-"/>
              <a:tabLst>
                <a:tab pos="178435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processes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acceptable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thresholds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throughout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owners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issues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discovered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7191" y="7913369"/>
            <a:ext cx="6344285" cy="178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Risk: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suboptimal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Experiment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K-</a:t>
            </a:r>
            <a:r>
              <a:rPr dirty="0" sz="1200">
                <a:latin typeface="Times New Roman"/>
                <a:cs typeface="Times New Roman"/>
              </a:rPr>
              <a:t>Means,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Hierarchical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DBSCAN)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appropriate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metrics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silhouette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Calinski-</a:t>
            </a:r>
            <a:r>
              <a:rPr dirty="0" sz="1200">
                <a:latin typeface="Times New Roman"/>
                <a:cs typeface="Times New Roman"/>
              </a:rPr>
              <a:t>Harabasz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index)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sensitivity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parameters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35329"/>
            <a:ext cx="6284595" cy="870204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76530" indent="-87630">
              <a:lnSpc>
                <a:spcPct val="100000"/>
              </a:lnSpc>
              <a:spcBef>
                <a:spcPts val="7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domain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experts</a:t>
            </a:r>
            <a:endParaRPr sz="1200">
              <a:latin typeface="Times New Roman"/>
              <a:cs typeface="Times New Roman"/>
            </a:endParaRPr>
          </a:p>
          <a:p>
            <a:pPr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ensemble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insufficient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Visualization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Limitations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Risk: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</a:t>
            </a:r>
            <a:r>
              <a:rPr dirty="0" sz="1200" spc="-10">
                <a:latin typeface="Times New Roman"/>
                <a:cs typeface="Times New Roman"/>
              </a:rPr>
              <a:t> visualizations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effectively </a:t>
            </a:r>
            <a:r>
              <a:rPr dirty="0" sz="1200">
                <a:latin typeface="Times New Roman"/>
                <a:cs typeface="Times New Roman"/>
              </a:rPr>
              <a:t>convey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stakeholders.</a:t>
            </a: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exploration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appropriate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</a:t>
            </a:r>
            <a:endParaRPr sz="1200">
              <a:latin typeface="Times New Roman"/>
              <a:cs typeface="Times New Roman"/>
            </a:endParaRPr>
          </a:p>
          <a:p>
            <a:pPr lvl="2" marL="178435" indent="-89535">
              <a:lnSpc>
                <a:spcPct val="100000"/>
              </a:lnSpc>
              <a:spcBef>
                <a:spcPts val="630"/>
              </a:spcBef>
              <a:buChar char="-"/>
              <a:tabLst>
                <a:tab pos="17843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Incorporate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interpret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dashboards</a:t>
            </a:r>
            <a:endParaRPr sz="1200">
              <a:latin typeface="Times New Roman"/>
              <a:cs typeface="Times New Roman"/>
            </a:endParaRPr>
          </a:p>
          <a:p>
            <a:pPr lvl="2" marL="12700" marR="147320" indent="163830">
              <a:lnSpc>
                <a:spcPts val="2080"/>
              </a:lnSpc>
              <a:spcBef>
                <a:spcPts val="160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limiting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Scalability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Issues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Risk: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volume.</a:t>
            </a: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pipelines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mind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structures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cloud-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datasets</a:t>
            </a:r>
            <a:endParaRPr sz="1200">
              <a:latin typeface="Times New Roman"/>
              <a:cs typeface="Times New Roman"/>
            </a:endParaRPr>
          </a:p>
          <a:p>
            <a:pPr lvl="2" marL="178435" indent="-89535">
              <a:lnSpc>
                <a:spcPct val="100000"/>
              </a:lnSpc>
              <a:spcBef>
                <a:spcPts val="625"/>
              </a:spcBef>
              <a:buChar char="-"/>
              <a:tabLst>
                <a:tab pos="178435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sampling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prototyping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5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Interpretability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Challenges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  <a:buFont typeface="Times New Roman"/>
              <a:buAutoNum type="arabicPeriod" startAt="5"/>
            </a:pP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Risk: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upon.</a:t>
            </a:r>
            <a:endParaRPr sz="1200">
              <a:latin typeface="Times New Roman"/>
              <a:cs typeface="Times New Roman"/>
            </a:endParaRPr>
          </a:p>
          <a:p>
            <a:pPr lvl="1" marL="1003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business-</a:t>
            </a:r>
            <a:r>
              <a:rPr dirty="0" sz="1200">
                <a:latin typeface="Times New Roman"/>
                <a:cs typeface="Times New Roman"/>
              </a:rPr>
              <a:t>oriented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interpretations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relationships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stakeholders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pace</a:t>
            </a:r>
            <a:endParaRPr sz="1200">
              <a:latin typeface="Times New Roman"/>
              <a:cs typeface="Times New Roman"/>
            </a:endParaRPr>
          </a:p>
          <a:p>
            <a:pPr lvl="2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ongoing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explanation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application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35329"/>
            <a:ext cx="6259830" cy="265366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00330" indent="-87630">
              <a:lnSpc>
                <a:spcPct val="100000"/>
              </a:lnSpc>
              <a:spcBef>
                <a:spcPts val="72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Risk: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invalidating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Mitigation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communication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stakeholders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business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pipelines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adaptable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3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Document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assumptions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decision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lvl="1" marL="176530" indent="-87630">
              <a:lnSpc>
                <a:spcPct val="100000"/>
              </a:lnSpc>
              <a:spcBef>
                <a:spcPts val="625"/>
              </a:spcBef>
              <a:buChar char="-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Build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flexibility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timeline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accommodate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pivots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900"/>
              </a:lnSpc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thoroughly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aspects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finalization,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risk </a:t>
            </a:r>
            <a:r>
              <a:rPr dirty="0" sz="1200">
                <a:latin typeface="Times New Roman"/>
                <a:cs typeface="Times New Roman"/>
              </a:rPr>
              <a:t>mitigation,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you'll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well-</a:t>
            </a:r>
            <a:r>
              <a:rPr dirty="0" sz="1200">
                <a:latin typeface="Times New Roman"/>
                <a:cs typeface="Times New Roman"/>
              </a:rPr>
              <a:t>prepared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deliver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store.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4274032"/>
            <a:ext cx="6336030" cy="459740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 marL="92710">
              <a:lnSpc>
                <a:spcPct val="100000"/>
              </a:lnSpc>
              <a:spcBef>
                <a:spcPts val="83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Chapter-</a:t>
            </a:r>
            <a:r>
              <a:rPr dirty="0" sz="1400" spc="-50" b="1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  <a:p>
            <a:pPr algn="ctr" marL="92075">
              <a:lnSpc>
                <a:spcPct val="100000"/>
              </a:lnSpc>
              <a:spcBef>
                <a:spcPts val="730"/>
              </a:spcBef>
            </a:pPr>
            <a:r>
              <a:rPr dirty="0" sz="1400" b="1">
                <a:latin typeface="Times New Roman"/>
                <a:cs typeface="Times New Roman"/>
              </a:rPr>
              <a:t>Technical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Requirements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Document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Sources: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Dataset:</a:t>
            </a:r>
            <a:endParaRPr sz="1200">
              <a:latin typeface="Times New Roman"/>
              <a:cs typeface="Times New Roman"/>
            </a:endParaRPr>
          </a:p>
          <a:p>
            <a:pPr marL="12700" marR="252095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Mall_Customers.csv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who </a:t>
            </a:r>
            <a:r>
              <a:rPr dirty="0" sz="1200">
                <a:latin typeface="Times New Roman"/>
                <a:cs typeface="Times New Roman"/>
              </a:rPr>
              <a:t>frequent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establishment.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encompasses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facilitating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12700" marR="74295" indent="87630">
              <a:lnSpc>
                <a:spcPts val="2080"/>
              </a:lnSpc>
              <a:spcBef>
                <a:spcPts val="160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Gender: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categorizes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female,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gender-based preferences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behaviors.</a:t>
            </a: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spcBef>
                <a:spcPts val="450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Age: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understanding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demographic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influence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 marL="12700" marR="307975" indent="87630">
              <a:lnSpc>
                <a:spcPts val="2080"/>
              </a:lnSpc>
              <a:spcBef>
                <a:spcPts val="160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financial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capacity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for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potential.</a:t>
            </a:r>
            <a:endParaRPr sz="1200">
              <a:latin typeface="Times New Roman"/>
              <a:cs typeface="Times New Roman"/>
            </a:endParaRPr>
          </a:p>
          <a:p>
            <a:pPr marL="100330" indent="-87630">
              <a:lnSpc>
                <a:spcPct val="100000"/>
              </a:lnSpc>
              <a:spcBef>
                <a:spcPts val="445"/>
              </a:spcBef>
              <a:buChar char="-"/>
              <a:tabLst>
                <a:tab pos="100330" algn="l"/>
              </a:tabLst>
            </a:pP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reflecting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purchasing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2461" rIns="0" bIns="0" rtlCol="0" vert="horz">
            <a:spAutoFit/>
          </a:bodyPr>
          <a:lstStyle/>
          <a:p>
            <a:pPr marL="185229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Declaration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2101342"/>
            <a:ext cx="6308725" cy="13296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5"/>
              </a:spcBef>
            </a:pPr>
            <a:r>
              <a:rPr dirty="0" sz="1400">
                <a:latin typeface="Times New Roman"/>
                <a:cs typeface="Times New Roman"/>
              </a:rPr>
              <a:t>I,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Jyothir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Raghavalu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Bhogi,12201343</a:t>
            </a:r>
            <a:r>
              <a:rPr dirty="0" sz="1400" spc="28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hereby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declare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presented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this </a:t>
            </a:r>
            <a:r>
              <a:rPr dirty="0" sz="1400">
                <a:latin typeface="Times New Roman"/>
                <a:cs typeface="Times New Roman"/>
              </a:rPr>
              <a:t>report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titled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"</a:t>
            </a:r>
            <a:r>
              <a:rPr dirty="0" sz="1400" b="1">
                <a:latin typeface="Times New Roman"/>
                <a:cs typeface="Times New Roman"/>
              </a:rPr>
              <a:t>Python,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Data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Science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&amp;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Machine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Learning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Integrated"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record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original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carried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under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guidance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mentors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training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at </a:t>
            </a:r>
            <a:r>
              <a:rPr dirty="0" sz="1400">
                <a:latin typeface="Times New Roman"/>
                <a:cs typeface="Times New Roman"/>
              </a:rPr>
              <a:t>Cipher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Schools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June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5,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2024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July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15,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2024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submitted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0">
                <a:latin typeface="Times New Roman"/>
                <a:cs typeface="Times New Roman"/>
              </a:rPr>
              <a:t> partial</a:t>
            </a:r>
            <a:endParaRPr sz="1400">
              <a:latin typeface="Times New Roman"/>
              <a:cs typeface="Times New Roman"/>
            </a:endParaRPr>
          </a:p>
          <a:p>
            <a:pPr marL="12700" marR="356870">
              <a:lnSpc>
                <a:spcPts val="1720"/>
              </a:lnSpc>
              <a:spcBef>
                <a:spcPts val="60"/>
              </a:spcBef>
            </a:pPr>
            <a:r>
              <a:rPr dirty="0" sz="1400">
                <a:latin typeface="Times New Roman"/>
                <a:cs typeface="Times New Roman"/>
              </a:rPr>
              <a:t>fulfillment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award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degree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B.Tech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Computer </a:t>
            </a:r>
            <a:r>
              <a:rPr dirty="0" sz="1400" b="1">
                <a:latin typeface="Times New Roman"/>
                <a:cs typeface="Times New Roman"/>
              </a:rPr>
              <a:t>Science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Engineering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(CSE).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7191" y="4363949"/>
            <a:ext cx="3462020" cy="66548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400" b="1">
                <a:latin typeface="Times New Roman"/>
                <a:cs typeface="Times New Roman"/>
              </a:rPr>
              <a:t>Name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Student: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Jyothir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Raghavalu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Bhogi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b="1">
                <a:latin typeface="Times New Roman"/>
                <a:cs typeface="Times New Roman"/>
              </a:rPr>
              <a:t>Reg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no: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12201343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35329"/>
            <a:ext cx="6394450" cy="81762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2740">
              <a:lnSpc>
                <a:spcPct val="1438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store's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publicly </a:t>
            </a:r>
            <a:r>
              <a:rPr dirty="0" sz="1200">
                <a:latin typeface="Times New Roman"/>
                <a:cs typeface="Times New Roman"/>
              </a:rPr>
              <a:t>available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foundational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 delivery.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Technologies: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10">
                <a:latin typeface="Times New Roman"/>
                <a:cs typeface="Times New Roman"/>
              </a:rPr>
              <a:t>Python:</a:t>
            </a:r>
            <a:endParaRPr sz="1200">
              <a:latin typeface="Times New Roman"/>
              <a:cs typeface="Times New Roman"/>
            </a:endParaRPr>
          </a:p>
          <a:p>
            <a:pPr marL="12700" marR="16510">
              <a:lnSpc>
                <a:spcPct val="143900"/>
              </a:lnSpc>
            </a:pP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primary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programming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language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aspects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manipulation,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extensive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libraries,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Pandas,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NumPy,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Scikit- </a:t>
            </a:r>
            <a:r>
              <a:rPr dirty="0" sz="1200">
                <a:latin typeface="Times New Roman"/>
                <a:cs typeface="Times New Roman"/>
              </a:rPr>
              <a:t>learn,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coupled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versatility,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choice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Colab: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Colab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facilitates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Jupyter</a:t>
            </a:r>
            <a:r>
              <a:rPr dirty="0" sz="1200" spc="-10">
                <a:latin typeface="Times New Roman"/>
                <a:cs typeface="Times New Roman"/>
              </a:rPr>
              <a:t> notebooks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collaborative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environment.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powerful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computational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resources,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GPUs,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significantly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efficiency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Jupyter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Notebook:</a:t>
            </a:r>
            <a:endParaRPr sz="1200">
              <a:latin typeface="Times New Roman"/>
              <a:cs typeface="Times New Roman"/>
            </a:endParaRPr>
          </a:p>
          <a:p>
            <a:pPr marL="12700" marR="26670">
              <a:lnSpc>
                <a:spcPct val="143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Jupyter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Notebooks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documented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executed.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seamless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explanatory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transparent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reproducible.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Pandas: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Pandas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manipulation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preprocessing,</a:t>
            </a:r>
            <a:endParaRPr sz="1200">
              <a:latin typeface="Times New Roman"/>
              <a:cs typeface="Times New Roman"/>
            </a:endParaRPr>
          </a:p>
          <a:p>
            <a:pPr marL="12700" marR="416559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flexible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DataFrames,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indispensable</a:t>
            </a:r>
            <a:r>
              <a:rPr dirty="0" sz="1200" spc="-25">
                <a:latin typeface="Times New Roman"/>
                <a:cs typeface="Times New Roman"/>
              </a:rPr>
              <a:t> for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NumPy:</a:t>
            </a:r>
            <a:endParaRPr sz="1200">
              <a:latin typeface="Times New Roman"/>
              <a:cs typeface="Times New Roman"/>
            </a:endParaRPr>
          </a:p>
          <a:p>
            <a:pPr algn="just" marL="12700" marR="110489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NumPy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foundational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package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scientific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computing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operations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manipulations.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multi-</a:t>
            </a:r>
            <a:r>
              <a:rPr dirty="0" sz="1200">
                <a:latin typeface="Times New Roman"/>
                <a:cs typeface="Times New Roman"/>
              </a:rPr>
              <a:t>dimensional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arrays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matrices,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vital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tool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mathematical</a:t>
            </a:r>
            <a:r>
              <a:rPr dirty="0" sz="1200" spc="-10">
                <a:latin typeface="Times New Roman"/>
                <a:cs typeface="Times New Roman"/>
              </a:rPr>
              <a:t> computations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96441"/>
            <a:ext cx="6348730" cy="84404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10">
                <a:latin typeface="Times New Roman"/>
                <a:cs typeface="Times New Roman"/>
              </a:rPr>
              <a:t>Matplotlib:</a:t>
            </a:r>
            <a:endParaRPr sz="1200">
              <a:latin typeface="Times New Roman"/>
              <a:cs typeface="Times New Roman"/>
            </a:endParaRPr>
          </a:p>
          <a:p>
            <a:pPr marL="12700" marR="146050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versatile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animated,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 visualizations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instrumental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understanding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distributions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relationships,</a:t>
            </a:r>
            <a:r>
              <a:rPr dirty="0" sz="1200">
                <a:latin typeface="Times New Roman"/>
                <a:cs typeface="Times New Roman"/>
              </a:rPr>
              <a:t> enhancing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interpretability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1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Seaborn: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Seaborn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statistical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simplifies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 marR="337820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complex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high-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interface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drawing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attractive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statistical </a:t>
            </a:r>
            <a:r>
              <a:rPr dirty="0" sz="1200">
                <a:latin typeface="Times New Roman"/>
                <a:cs typeface="Times New Roman"/>
              </a:rPr>
              <a:t>graphics,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easier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Scikit-learn: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Scikit-</a:t>
            </a:r>
            <a:r>
              <a:rPr dirty="0" sz="1200">
                <a:latin typeface="Times New Roman"/>
                <a:cs typeface="Times New Roman"/>
              </a:rPr>
              <a:t>learn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comprehensive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machine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library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tools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K-Means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is </a:t>
            </a:r>
            <a:r>
              <a:rPr dirty="0" sz="1200">
                <a:latin typeface="Times New Roman"/>
                <a:cs typeface="Times New Roman"/>
              </a:rPr>
              <a:t>pivotal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attributes.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BI: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powerful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1270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reports.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derived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analysis,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stakeholders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facilitating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data-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decision-making.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Architecture:</a:t>
            </a:r>
            <a:endParaRPr sz="1200">
              <a:latin typeface="Times New Roman"/>
              <a:cs typeface="Times New Roman"/>
            </a:endParaRPr>
          </a:p>
          <a:p>
            <a:pPr algn="just" marL="12700" marR="19050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encompassing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preprocessing, </a:t>
            </a:r>
            <a:r>
              <a:rPr dirty="0" sz="1200">
                <a:latin typeface="Times New Roman"/>
                <a:cs typeface="Times New Roman"/>
              </a:rPr>
              <a:t>exploratory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(EDA),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components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architecture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Ingestion:</a:t>
            </a:r>
            <a:endParaRPr sz="1200">
              <a:latin typeface="Times New Roman"/>
              <a:cs typeface="Times New Roman"/>
            </a:endParaRPr>
          </a:p>
          <a:p>
            <a:pPr marL="12700" marR="355600" indent="114300">
              <a:lnSpc>
                <a:spcPts val="2080"/>
              </a:lnSpc>
              <a:spcBef>
                <a:spcPts val="160"/>
              </a:spcBef>
              <a:tabLst>
                <a:tab pos="650875" algn="l"/>
              </a:tabLst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CSV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databases,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Jupyter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Notebook</a:t>
            </a:r>
            <a:r>
              <a:rPr dirty="0" sz="1200" spc="-25">
                <a:latin typeface="Times New Roman"/>
                <a:cs typeface="Times New Roman"/>
              </a:rPr>
              <a:t> or </a:t>
            </a:r>
            <a:r>
              <a:rPr dirty="0" sz="1200" spc="-10">
                <a:latin typeface="Times New Roman"/>
                <a:cs typeface="Times New Roman"/>
              </a:rPr>
              <a:t>Google</a:t>
            </a:r>
            <a:r>
              <a:rPr dirty="0" sz="1200">
                <a:latin typeface="Times New Roman"/>
                <a:cs typeface="Times New Roman"/>
              </a:rPr>
              <a:t>	Colab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subsequent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Preprocessing:</a:t>
            </a:r>
            <a:endParaRPr sz="1200">
              <a:latin typeface="Times New Roman"/>
              <a:cs typeface="Times New Roman"/>
            </a:endParaRPr>
          </a:p>
          <a:p>
            <a:pPr marL="12700" marR="47625" indent="114300">
              <a:lnSpc>
                <a:spcPts val="208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addressing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correcting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inconsistencies</a:t>
            </a:r>
            <a:r>
              <a:rPr dirty="0" sz="1200" spc="-25">
                <a:latin typeface="Times New Roman"/>
                <a:cs typeface="Times New Roman"/>
              </a:rPr>
              <a:t> to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quality.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96441"/>
            <a:ext cx="6400800" cy="8440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320" indent="201930">
              <a:lnSpc>
                <a:spcPct val="144200"/>
              </a:lnSpc>
              <a:spcBef>
                <a:spcPts val="10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Normalize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comparability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clustering.</a:t>
            </a:r>
            <a:endParaRPr sz="1200">
              <a:latin typeface="Times New Roman"/>
              <a:cs typeface="Times New Roman"/>
            </a:endParaRPr>
          </a:p>
          <a:p>
            <a:pPr marL="214629" indent="-87630">
              <a:lnSpc>
                <a:spcPct val="100000"/>
              </a:lnSpc>
              <a:spcBef>
                <a:spcPts val="62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Encode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categorical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necessary,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Exploratory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(EDA):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64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Conduct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central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tendencies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lvl="1" marL="12700" marR="38735" indent="201930">
              <a:lnSpc>
                <a:spcPts val="2080"/>
              </a:lnSpc>
              <a:spcBef>
                <a:spcPts val="16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Utilize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histograms,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scatter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plots)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uncover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patterns,</a:t>
            </a:r>
            <a:r>
              <a:rPr dirty="0" sz="1200" spc="-10">
                <a:latin typeface="Times New Roman"/>
                <a:cs typeface="Times New Roman"/>
              </a:rPr>
              <a:t> correlations,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anomalies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dataset.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44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Formulate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preliminary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hypotheses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regarding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gained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findings.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Segmentation:</a:t>
            </a:r>
            <a:endParaRPr sz="1200">
              <a:latin typeface="Times New Roman"/>
              <a:cs typeface="Times New Roman"/>
            </a:endParaRPr>
          </a:p>
          <a:p>
            <a:pPr lvl="1" marL="12700" marR="191135" indent="203835">
              <a:lnSpc>
                <a:spcPts val="2080"/>
              </a:lnSpc>
              <a:spcBef>
                <a:spcPts val="160"/>
              </a:spcBef>
              <a:buChar char="-"/>
              <a:tabLst>
                <a:tab pos="216535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particularly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K-</a:t>
            </a:r>
            <a:r>
              <a:rPr dirty="0" sz="1200">
                <a:latin typeface="Times New Roman"/>
                <a:cs typeface="Times New Roman"/>
              </a:rPr>
              <a:t>Means,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relevant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attributes.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44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Evaluate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techniques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elbow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silhouette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meaningful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actionable.</a:t>
            </a:r>
            <a:endParaRPr sz="1200">
              <a:latin typeface="Times New Roman"/>
              <a:cs typeface="Times New Roman"/>
            </a:endParaRPr>
          </a:p>
          <a:p>
            <a:pPr lvl="1" marL="12700" marR="554355" indent="203835">
              <a:lnSpc>
                <a:spcPts val="2080"/>
              </a:lnSpc>
              <a:spcBef>
                <a:spcPts val="165"/>
              </a:spcBef>
              <a:buChar char="-"/>
              <a:tabLst>
                <a:tab pos="216535" algn="l"/>
              </a:tabLst>
            </a:pPr>
            <a:r>
              <a:rPr dirty="0" sz="1200">
                <a:latin typeface="Times New Roman"/>
                <a:cs typeface="Times New Roman"/>
              </a:rPr>
              <a:t>Interpret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traits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</a:t>
            </a:r>
            <a:r>
              <a:rPr dirty="0" sz="1200" spc="-2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Visualization:</a:t>
            </a:r>
            <a:endParaRPr sz="1200">
              <a:latin typeface="Times New Roman"/>
              <a:cs typeface="Times New Roman"/>
            </a:endParaRPr>
          </a:p>
          <a:p>
            <a:pPr lvl="1" marL="12700" marR="177165" indent="201930">
              <a:lnSpc>
                <a:spcPts val="2080"/>
              </a:lnSpc>
              <a:spcBef>
                <a:spcPts val="16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Generate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Seaborn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each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profiles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distributions.</a:t>
            </a:r>
            <a:endParaRPr sz="1200">
              <a:latin typeface="Times New Roman"/>
              <a:cs typeface="Times New Roman"/>
            </a:endParaRPr>
          </a:p>
          <a:p>
            <a:pPr lvl="1" marL="214629" indent="-87630">
              <a:lnSpc>
                <a:spcPct val="100000"/>
              </a:lnSpc>
              <a:spcBef>
                <a:spcPts val="44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deeper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Flow: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outlines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sequential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actionable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12700" marR="514350" indent="114300">
              <a:lnSpc>
                <a:spcPts val="208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Load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(Mall_Customers.csv)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(e.g.,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Jupyter </a:t>
            </a:r>
            <a:r>
              <a:rPr dirty="0" sz="1200">
                <a:latin typeface="Times New Roman"/>
                <a:cs typeface="Times New Roman"/>
              </a:rPr>
              <a:t>Notebook,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Colab).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96441"/>
            <a:ext cx="6319520" cy="607377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</a:t>
            </a:r>
            <a:r>
              <a:rPr dirty="0" sz="1200" spc="-10">
                <a:latin typeface="Times New Roman"/>
                <a:cs typeface="Times New Roman"/>
              </a:rPr>
              <a:t> Data:</a:t>
            </a:r>
            <a:endParaRPr sz="1200">
              <a:latin typeface="Times New Roman"/>
              <a:cs typeface="Times New Roman"/>
            </a:endParaRPr>
          </a:p>
          <a:p>
            <a:pPr marL="12700" marR="314325" indent="11430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Preprocess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consistency,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values, </a:t>
            </a:r>
            <a:r>
              <a:rPr dirty="0" sz="1200">
                <a:latin typeface="Times New Roman"/>
                <a:cs typeface="Times New Roman"/>
              </a:rPr>
              <a:t>removing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normalizing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12700" marR="424180" indent="11430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Conduct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EDA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initial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underlying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r>
              <a:rPr dirty="0" sz="1200" spc="-25">
                <a:latin typeface="Times New Roman"/>
                <a:cs typeface="Times New Roman"/>
              </a:rPr>
              <a:t> Use </a:t>
            </a:r>
            <a:r>
              <a:rPr dirty="0" sz="1200" spc="-10">
                <a:latin typeface="Times New Roman"/>
                <a:cs typeface="Times New Roman"/>
              </a:rPr>
              <a:t>visualizations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relationships.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Customers:</a:t>
            </a:r>
            <a:endParaRPr sz="1200">
              <a:latin typeface="Times New Roman"/>
              <a:cs typeface="Times New Roman"/>
            </a:endParaRPr>
          </a:p>
          <a:p>
            <a:pPr lvl="1" marL="12700" marR="5080" indent="201930">
              <a:lnSpc>
                <a:spcPct val="143300"/>
              </a:lnSpc>
              <a:spcBef>
                <a:spcPts val="10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Apply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specifically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K-</a:t>
            </a:r>
            <a:r>
              <a:rPr dirty="0" sz="1200">
                <a:latin typeface="Times New Roman"/>
                <a:cs typeface="Times New Roman"/>
              </a:rPr>
              <a:t>Means,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relevant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attributes.</a:t>
            </a:r>
            <a:endParaRPr sz="1200">
              <a:latin typeface="Times New Roman"/>
              <a:cs typeface="Times New Roman"/>
            </a:endParaRPr>
          </a:p>
          <a:p>
            <a:pPr lvl="1" marL="12700" marR="66675" indent="201930">
              <a:lnSpc>
                <a:spcPct val="143300"/>
              </a:lnSpc>
              <a:spcBef>
                <a:spcPts val="1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Validate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interpret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derive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actionable insights.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Visualize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  <a:p>
            <a:pPr lvl="1" marL="12700" marR="70485" indent="201930">
              <a:lnSpc>
                <a:spcPct val="143500"/>
              </a:lnSpc>
              <a:spcBef>
                <a:spcPts val="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representations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Seaborn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enhanced interpretability.</a:t>
            </a:r>
            <a:endParaRPr sz="1200">
              <a:latin typeface="Times New Roman"/>
              <a:cs typeface="Times New Roman"/>
            </a:endParaRPr>
          </a:p>
          <a:p>
            <a:pPr lvl="1" marL="12700" marR="325755" indent="201930">
              <a:lnSpc>
                <a:spcPct val="143300"/>
              </a:lnSpc>
              <a:spcBef>
                <a:spcPts val="1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stakeholders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extract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74295">
              <a:lnSpc>
                <a:spcPct val="143800"/>
              </a:lnSpc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adhering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architecture,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deliver comprehensive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enhance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satisfaction,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ultimately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sales</a:t>
            </a:r>
            <a:r>
              <a:rPr dirty="0" sz="1200" spc="-10">
                <a:latin typeface="Times New Roman"/>
                <a:cs typeface="Times New Roman"/>
              </a:rPr>
              <a:t> performance.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81811"/>
            <a:ext cx="6379845" cy="75349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06955" marR="2251710" indent="516255">
              <a:lnSpc>
                <a:spcPct val="144300"/>
              </a:lnSpc>
              <a:spcBef>
                <a:spcPts val="95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Chapter-</a:t>
            </a:r>
            <a:r>
              <a:rPr dirty="0" sz="1400" spc="-50" b="1">
                <a:latin typeface="Times New Roman"/>
                <a:cs typeface="Times New Roman"/>
              </a:rPr>
              <a:t>4 </a:t>
            </a: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Implementation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Methodology</a:t>
            </a:r>
            <a:endParaRPr sz="1200">
              <a:latin typeface="Times New Roman"/>
              <a:cs typeface="Times New Roman"/>
            </a:endParaRPr>
          </a:p>
          <a:p>
            <a:pPr marL="12700" marR="34544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step-by-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objectives,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preprocessing,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exploratory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b="1">
                <a:latin typeface="Times New Roman"/>
                <a:cs typeface="Times New Roman"/>
              </a:rPr>
              <a:t>Steps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Taken: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Collection:</a:t>
            </a:r>
            <a:endParaRPr sz="1200">
              <a:latin typeface="Times New Roman"/>
              <a:cs typeface="Times New Roman"/>
            </a:endParaRPr>
          </a:p>
          <a:p>
            <a:pPr lvl="1" marL="927100" marR="234950" indent="-228600">
              <a:lnSpc>
                <a:spcPct val="143300"/>
              </a:lnSpc>
              <a:spcBef>
                <a:spcPts val="1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Gathered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Mall_Customers.csv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ID, </a:t>
            </a:r>
            <a:r>
              <a:rPr dirty="0" sz="1200">
                <a:latin typeface="Times New Roman"/>
                <a:cs typeface="Times New Roman"/>
              </a:rPr>
              <a:t>gender,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Preprocessing:</a:t>
            </a:r>
            <a:endParaRPr sz="1200">
              <a:latin typeface="Times New Roman"/>
              <a:cs typeface="Times New Roman"/>
            </a:endParaRPr>
          </a:p>
          <a:p>
            <a:pPr lvl="1" marL="927100" marR="460375" indent="-228600">
              <a:lnSpc>
                <a:spcPts val="2080"/>
              </a:lnSpc>
              <a:spcBef>
                <a:spcPts val="16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Cleaned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removing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duplicates,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correcting inconsistencies.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44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Normalized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features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comparable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scale.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Exploratory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(EDA):</a:t>
            </a:r>
            <a:endParaRPr sz="1200">
              <a:latin typeface="Times New Roman"/>
              <a:cs typeface="Times New Roman"/>
            </a:endParaRPr>
          </a:p>
          <a:p>
            <a:pPr lvl="1" marL="927100" marR="865505" indent="-228600">
              <a:lnSpc>
                <a:spcPct val="143300"/>
              </a:lnSpc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Performed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statistical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3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anomalies.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Customer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Segmentation: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3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Applied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K-</a:t>
            </a:r>
            <a:r>
              <a:rPr dirty="0" sz="1200">
                <a:latin typeface="Times New Roman"/>
                <a:cs typeface="Times New Roman"/>
              </a:rPr>
              <a:t>Means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  <a:p>
            <a:pPr lvl="1" marL="927100" marR="31750" indent="-228600">
              <a:lnSpc>
                <a:spcPts val="2080"/>
              </a:lnSpc>
              <a:spcBef>
                <a:spcPts val="16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Determined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0">
                <a:latin typeface="Times New Roman"/>
                <a:cs typeface="Times New Roman"/>
              </a:rPr>
              <a:t> methods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elbow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silhouette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44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Validated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meaningful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Visualization:</a:t>
            </a:r>
            <a:endParaRPr sz="1200">
              <a:latin typeface="Times New Roman"/>
              <a:cs typeface="Times New Roman"/>
            </a:endParaRPr>
          </a:p>
          <a:p>
            <a:pPr lvl="1" marL="927100" marR="5080" indent="-228600">
              <a:lnSpc>
                <a:spcPts val="2080"/>
              </a:lnSpc>
              <a:spcBef>
                <a:spcPts val="16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Seaborn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represent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44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Developed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stakeholders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explore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dynamically.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5138928"/>
            <a:ext cx="6571488" cy="11582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52272" y="1158239"/>
            <a:ext cx="6605270" cy="210820"/>
            <a:chOff x="652272" y="1158239"/>
            <a:chExt cx="660527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1164335"/>
              <a:ext cx="1328928" cy="1036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52272" y="1158239"/>
              <a:ext cx="6605270" cy="210820"/>
            </a:xfrm>
            <a:custGeom>
              <a:avLst/>
              <a:gdLst/>
              <a:ahLst/>
              <a:cxnLst/>
              <a:rect l="l" t="t" r="r" b="b"/>
              <a:pathLst>
                <a:path w="6605270" h="210819">
                  <a:moveTo>
                    <a:pt x="6605016" y="210311"/>
                  </a:moveTo>
                  <a:lnTo>
                    <a:pt x="0" y="210311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210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52272" y="1158239"/>
            <a:ext cx="6605270" cy="2108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6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650" spc="-50">
                <a:solidFill>
                  <a:srgbClr val="232323"/>
                </a:solidFill>
                <a:latin typeface="Courier New"/>
                <a:cs typeface="Courier New"/>
              </a:rPr>
              <a:t>””</a:t>
            </a:r>
            <a:r>
              <a:rPr dirty="0" sz="650" spc="-315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1F1F1F"/>
                </a:solidFill>
                <a:latin typeface="Courier New"/>
                <a:cs typeface="Courier New"/>
              </a:rPr>
              <a:t>"Final</a:t>
            </a:r>
            <a:r>
              <a:rPr dirty="0" sz="650" spc="-1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1F1F1F"/>
                </a:solidFill>
                <a:latin typeface="Courier New"/>
                <a:cs typeface="Courier New"/>
              </a:rPr>
              <a:t>call</a:t>
            </a:r>
            <a:r>
              <a:rPr dirty="0" sz="650" spc="2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1F1F1F"/>
                </a:solidFill>
                <a:latin typeface="Courier New"/>
                <a:cs typeface="Courier New"/>
              </a:rPr>
              <a:t>Custome</a:t>
            </a:r>
            <a:r>
              <a:rPr dirty="0" sz="650" spc="434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50" spc="-25">
                <a:solidFill>
                  <a:srgbClr val="5D1F1F"/>
                </a:solidFill>
                <a:latin typeface="Courier New"/>
                <a:cs typeface="Courier New"/>
              </a:rPr>
              <a:t>segmentation.</a:t>
            </a:r>
            <a:r>
              <a:rPr dirty="0" sz="650" spc="-290">
                <a:solidFill>
                  <a:srgbClr val="5D1F1F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1F1F1F"/>
                </a:solidFill>
                <a:latin typeface="Courier New"/>
                <a:cs typeface="Courier New"/>
              </a:rPr>
              <a:t>ipyi,b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2272" y="1487424"/>
            <a:ext cx="6605270" cy="88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71805">
              <a:lnSpc>
                <a:spcPts val="610"/>
              </a:lnSpc>
            </a:pPr>
            <a:r>
              <a:rPr dirty="0" sz="650">
                <a:solidFill>
                  <a:srgbClr val="AC9077"/>
                </a:solidFill>
                <a:latin typeface="Consolas"/>
                <a:cs typeface="Consolas"/>
              </a:rPr>
              <a:t>Automaticalły</a:t>
            </a:r>
            <a:r>
              <a:rPr dirty="0" sz="650" spc="210">
                <a:solidFill>
                  <a:srgbClr val="AC9077"/>
                </a:solidFill>
                <a:latin typeface="Consolas"/>
                <a:cs typeface="Consolas"/>
              </a:rPr>
              <a:t> </a:t>
            </a:r>
            <a:r>
              <a:rPr dirty="0" sz="650">
                <a:solidFill>
                  <a:srgbClr val="7E1F1F"/>
                </a:solidFill>
                <a:latin typeface="Consolas"/>
                <a:cs typeface="Consolas"/>
              </a:rPr>
              <a:t>generated</a:t>
            </a:r>
            <a:r>
              <a:rPr dirty="0" sz="650" spc="165">
                <a:solidFill>
                  <a:srgbClr val="7E1F1F"/>
                </a:solidFill>
                <a:latin typeface="Consolas"/>
                <a:cs typeface="Consolas"/>
              </a:rPr>
              <a:t> </a:t>
            </a:r>
            <a:r>
              <a:rPr dirty="0" sz="650">
                <a:solidFill>
                  <a:srgbClr val="AC9077"/>
                </a:solidFill>
                <a:latin typeface="Consolas"/>
                <a:cs typeface="Consolas"/>
              </a:rPr>
              <a:t>by</a:t>
            </a:r>
            <a:r>
              <a:rPr dirty="0" sz="650" spc="145">
                <a:solidFill>
                  <a:srgbClr val="AC9077"/>
                </a:solidFill>
                <a:latin typeface="Consolas"/>
                <a:cs typeface="Consolas"/>
              </a:rPr>
              <a:t> </a:t>
            </a:r>
            <a:r>
              <a:rPr dirty="0" sz="650" spc="-10">
                <a:solidFill>
                  <a:srgbClr val="626262"/>
                </a:solidFill>
                <a:latin typeface="Consolas"/>
                <a:cs typeface="Consolas"/>
              </a:rPr>
              <a:t>Colab.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2272" y="1700783"/>
            <a:ext cx="6605270" cy="825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7995">
              <a:lnSpc>
                <a:spcPts val="585"/>
              </a:lnSpc>
            </a:pPr>
            <a:r>
              <a:rPr dirty="0" sz="650" spc="-10">
                <a:solidFill>
                  <a:srgbClr val="1F1F1F"/>
                </a:solidFill>
                <a:latin typeface="Courier New"/>
                <a:cs typeface="Courier New"/>
              </a:rPr>
              <a:t>Original</a:t>
            </a:r>
            <a:r>
              <a:rPr dirty="0" sz="650" spc="-7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1F1F1F"/>
                </a:solidFill>
                <a:latin typeface="Courier New"/>
                <a:cs typeface="Courier New"/>
              </a:rPr>
              <a:t>*ile</a:t>
            </a:r>
            <a:r>
              <a:rPr dirty="0" sz="650" spc="-1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5D1F1F"/>
                </a:solidFill>
                <a:latin typeface="Courier New"/>
                <a:cs typeface="Courier New"/>
              </a:rPr>
              <a:t>is</a:t>
            </a:r>
            <a:r>
              <a:rPr dirty="0" sz="650" spc="-35">
                <a:solidFill>
                  <a:srgbClr val="5D1F1F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1F1F1F"/>
                </a:solidFill>
                <a:latin typeface="Courier New"/>
                <a:cs typeface="Courier New"/>
              </a:rPr>
              <a:t>located</a:t>
            </a:r>
            <a:r>
              <a:rPr dirty="0" sz="650" spc="6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50" spc="-25">
                <a:solidFill>
                  <a:srgbClr val="C3602D"/>
                </a:solidFill>
                <a:latin typeface="Courier New"/>
                <a:cs typeface="Courier New"/>
              </a:rPr>
              <a:t>at</a:t>
            </a:r>
            <a:endParaRPr sz="650">
              <a:latin typeface="Courier New"/>
              <a:cs typeface="Courier New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2272" y="1804416"/>
            <a:ext cx="6608445" cy="97790"/>
            <a:chOff x="652272" y="1804416"/>
            <a:chExt cx="6608445" cy="9779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272" y="1804416"/>
              <a:ext cx="6608064" cy="9753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52272" y="1804416"/>
              <a:ext cx="6605270" cy="94615"/>
            </a:xfrm>
            <a:custGeom>
              <a:avLst/>
              <a:gdLst/>
              <a:ahLst/>
              <a:cxnLst/>
              <a:rect l="l" t="t" r="r" b="b"/>
              <a:pathLst>
                <a:path w="6605270" h="94614">
                  <a:moveTo>
                    <a:pt x="6605016" y="94488"/>
                  </a:moveTo>
                  <a:lnTo>
                    <a:pt x="0" y="94488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652272" y="2011679"/>
            <a:ext cx="6608445" cy="134620"/>
            <a:chOff x="652272" y="2011679"/>
            <a:chExt cx="6608445" cy="13462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8368" y="2011679"/>
              <a:ext cx="1289304" cy="7315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52272" y="2011679"/>
              <a:ext cx="6605270" cy="70485"/>
            </a:xfrm>
            <a:custGeom>
              <a:avLst/>
              <a:gdLst/>
              <a:ahLst/>
              <a:cxnLst/>
              <a:rect l="l" t="t" r="r" b="b"/>
              <a:pathLst>
                <a:path w="6605270" h="70485">
                  <a:moveTo>
                    <a:pt x="6605016" y="70104"/>
                  </a:moveTo>
                  <a:lnTo>
                    <a:pt x="0" y="70104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70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272" y="2115311"/>
              <a:ext cx="6608064" cy="3047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52272" y="2115311"/>
              <a:ext cx="6605270" cy="27940"/>
            </a:xfrm>
            <a:custGeom>
              <a:avLst/>
              <a:gdLst/>
              <a:ahLst/>
              <a:cxnLst/>
              <a:rect l="l" t="t" r="r" b="b"/>
              <a:pathLst>
                <a:path w="6605270" h="27939">
                  <a:moveTo>
                    <a:pt x="6605016" y="27432"/>
                  </a:moveTo>
                  <a:lnTo>
                    <a:pt x="0" y="27432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52272" y="2322576"/>
            <a:ext cx="6605270" cy="88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71170">
              <a:lnSpc>
                <a:spcPts val="635"/>
              </a:lnSpc>
            </a:pPr>
            <a:r>
              <a:rPr dirty="0" sz="650">
                <a:solidFill>
                  <a:srgbClr val="95341F"/>
                </a:solidFill>
                <a:latin typeface="Consolas"/>
                <a:cs typeface="Consolas"/>
              </a:rPr>
              <a:t>imoort</a:t>
            </a:r>
            <a:r>
              <a:rPr dirty="0" sz="650" spc="160">
                <a:solidFill>
                  <a:srgbClr val="95341F"/>
                </a:solidFill>
                <a:latin typeface="Consolas"/>
                <a:cs typeface="Consolas"/>
              </a:rPr>
              <a:t> </a:t>
            </a:r>
            <a:r>
              <a:rPr dirty="0" sz="650">
                <a:solidFill>
                  <a:srgbClr val="CCCCCC"/>
                </a:solidFill>
                <a:latin typeface="Consolas"/>
                <a:cs typeface="Consolas"/>
              </a:rPr>
              <a:t>paudas</a:t>
            </a:r>
            <a:r>
              <a:rPr dirty="0" sz="650" spc="10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650">
                <a:solidFill>
                  <a:srgbClr val="591F1F"/>
                </a:solidFill>
                <a:latin typeface="Consolas"/>
                <a:cs typeface="Consolas"/>
              </a:rPr>
              <a:t>as</a:t>
            </a:r>
            <a:r>
              <a:rPr dirty="0" sz="650" spc="70">
                <a:solidFill>
                  <a:srgbClr val="591F1F"/>
                </a:solidFill>
                <a:latin typeface="Consolas"/>
                <a:cs typeface="Consolas"/>
              </a:rPr>
              <a:t> </a:t>
            </a:r>
            <a:r>
              <a:rPr dirty="0" sz="650" spc="-25">
                <a:solidFill>
                  <a:srgbClr val="CCAC7E"/>
                </a:solidFill>
                <a:latin typeface="Consolas"/>
                <a:cs typeface="Consolas"/>
              </a:rPr>
              <a:t>pd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52272" y="2535935"/>
            <a:ext cx="6605270" cy="73660"/>
            <a:chOff x="652272" y="2535935"/>
            <a:chExt cx="6605270" cy="73660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8368" y="2535935"/>
              <a:ext cx="1341120" cy="7315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52272" y="2535935"/>
              <a:ext cx="6605270" cy="70485"/>
            </a:xfrm>
            <a:custGeom>
              <a:avLst/>
              <a:gdLst/>
              <a:ahLst/>
              <a:cxnLst/>
              <a:rect l="l" t="t" r="r" b="b"/>
              <a:pathLst>
                <a:path w="6605270" h="70485">
                  <a:moveTo>
                    <a:pt x="6605016" y="70104"/>
                  </a:moveTo>
                  <a:lnTo>
                    <a:pt x="0" y="70104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70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52272" y="2639567"/>
            <a:ext cx="6605270" cy="19240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8630">
              <a:lnSpc>
                <a:spcPts val="635"/>
              </a:lnSpc>
            </a:pPr>
            <a:r>
              <a:rPr dirty="0" sz="650" spc="60">
                <a:solidFill>
                  <a:srgbClr val="CCCCCC"/>
                </a:solidFill>
                <a:latin typeface="Consolas"/>
                <a:cs typeface="Consolas"/>
              </a:rPr>
              <a:t>filegath</a:t>
            </a:r>
            <a:r>
              <a:rPr dirty="0" sz="650" spc="4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650" spc="65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650" spc="5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650">
                <a:solidFill>
                  <a:srgbClr val="CD9077"/>
                </a:solidFill>
                <a:latin typeface="Consolas"/>
                <a:cs typeface="Consolas"/>
              </a:rPr>
              <a:t>'Mall</a:t>
            </a:r>
            <a:r>
              <a:rPr dirty="0" sz="650" spc="90">
                <a:solidFill>
                  <a:srgbClr val="CD9077"/>
                </a:solidFill>
                <a:latin typeface="Consolas"/>
                <a:cs typeface="Consolas"/>
              </a:rPr>
              <a:t> </a:t>
            </a:r>
            <a:r>
              <a:rPr dirty="0" sz="650" spc="-10">
                <a:solidFill>
                  <a:srgbClr val="9A361F"/>
                </a:solidFill>
                <a:latin typeface="Consolas"/>
                <a:cs typeface="Consolas"/>
              </a:rPr>
              <a:t>Customers.csv'</a:t>
            </a:r>
            <a:endParaRPr sz="650">
              <a:latin typeface="Consolas"/>
              <a:cs typeface="Consolas"/>
            </a:endParaRPr>
          </a:p>
          <a:p>
            <a:pPr marL="467995">
              <a:lnSpc>
                <a:spcPct val="100000"/>
              </a:lnSpc>
              <a:spcBef>
                <a:spcPts val="10"/>
              </a:spcBef>
            </a:pPr>
            <a:r>
              <a:rPr dirty="0" sz="650">
                <a:solidFill>
                  <a:srgbClr val="CCCCCC"/>
                </a:solidFill>
                <a:latin typeface="Consolas"/>
                <a:cs typeface="Consolas"/>
              </a:rPr>
              <a:t>data</a:t>
            </a:r>
            <a:r>
              <a:rPr dirty="0" sz="650" spc="7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650">
                <a:solidFill>
                  <a:srgbClr val="D4D4D4"/>
                </a:solidFill>
                <a:latin typeface="Consolas"/>
                <a:cs typeface="Consolas"/>
              </a:rPr>
              <a:t>=</a:t>
            </a:r>
            <a:r>
              <a:rPr dirty="0" sz="650" spc="95">
                <a:solidFill>
                  <a:srgbClr val="D4D4D4"/>
                </a:solidFill>
                <a:latin typeface="Consolas"/>
                <a:cs typeface="Consolas"/>
              </a:rPr>
              <a:t> </a:t>
            </a:r>
            <a:r>
              <a:rPr dirty="0" sz="650" spc="-10">
                <a:solidFill>
                  <a:srgbClr val="CCCCCC"/>
                </a:solidFill>
                <a:latin typeface="Consolas"/>
                <a:cs typeface="Consolas"/>
              </a:rPr>
              <a:t>pd.read_csv(file_path)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52272" y="2956560"/>
            <a:ext cx="6608445" cy="85725"/>
            <a:chOff x="652272" y="2956560"/>
            <a:chExt cx="6608445" cy="85725"/>
          </a:xfrm>
        </p:grpSpPr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272" y="2956560"/>
              <a:ext cx="6608064" cy="8534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52272" y="2956560"/>
              <a:ext cx="6605270" cy="82550"/>
            </a:xfrm>
            <a:custGeom>
              <a:avLst/>
              <a:gdLst/>
              <a:ahLst/>
              <a:cxnLst/>
              <a:rect l="l" t="t" r="r" b="b"/>
              <a:pathLst>
                <a:path w="6605270" h="82550">
                  <a:moveTo>
                    <a:pt x="6605016" y="82296"/>
                  </a:moveTo>
                  <a:lnTo>
                    <a:pt x="0" y="82296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52272" y="3060192"/>
            <a:ext cx="6605270" cy="825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ts val="620"/>
              </a:lnSpc>
            </a:pPr>
            <a:r>
              <a:rPr dirty="0" sz="700" spc="10">
                <a:solidFill>
                  <a:srgbClr val="CCCCCC"/>
                </a:solidFill>
                <a:latin typeface="Arial MT"/>
                <a:cs typeface="Arial MT"/>
              </a:rPr>
              <a:t>data</a:t>
            </a:r>
            <a:r>
              <a:rPr dirty="0" sz="700" spc="-5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00" spc="10">
                <a:solidFill>
                  <a:srgbClr val="CCCCCC"/>
                </a:solidFill>
                <a:latin typeface="Arial MT"/>
                <a:cs typeface="Arial MT"/>
              </a:rPr>
              <a:t>.</a:t>
            </a:r>
            <a:r>
              <a:rPr dirty="0" sz="700" spc="-6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CCCCCC"/>
                </a:solidFill>
                <a:latin typeface="Arial MT"/>
                <a:cs typeface="Arial MT"/>
              </a:rPr>
              <a:t>head</a:t>
            </a:r>
            <a:r>
              <a:rPr dirty="0" sz="700" spc="-10">
                <a:solidFill>
                  <a:srgbClr val="FFB518"/>
                </a:solidFill>
                <a:latin typeface="Arial MT"/>
                <a:cs typeface="Arial MT"/>
              </a:rPr>
              <a:t>(16)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2272" y="3267455"/>
            <a:ext cx="6605270" cy="88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5455">
              <a:lnSpc>
                <a:spcPts val="610"/>
              </a:lnSpc>
            </a:pPr>
            <a:r>
              <a:rPr dirty="0" sz="650" spc="-10">
                <a:solidFill>
                  <a:srgbClr val="D4D4D4"/>
                </a:solidFill>
                <a:latin typeface="Consolas"/>
                <a:cs typeface="Consolas"/>
              </a:rPr>
              <a:t>count=data.ismull().sum()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52272" y="3377184"/>
            <a:ext cx="6608445" cy="67310"/>
            <a:chOff x="652272" y="3377184"/>
            <a:chExt cx="6608445" cy="67310"/>
          </a:xfrm>
        </p:grpSpPr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272" y="3377184"/>
              <a:ext cx="6608064" cy="6705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52272" y="3377184"/>
              <a:ext cx="6605270" cy="64135"/>
            </a:xfrm>
            <a:custGeom>
              <a:avLst/>
              <a:gdLst/>
              <a:ahLst/>
              <a:cxnLst/>
              <a:rect l="l" t="t" r="r" b="b"/>
              <a:pathLst>
                <a:path w="6605270" h="64135">
                  <a:moveTo>
                    <a:pt x="6605016" y="64008"/>
                  </a:moveTo>
                  <a:lnTo>
                    <a:pt x="0" y="64008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52272" y="3578352"/>
            <a:ext cx="6605270" cy="19240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71170">
              <a:lnSpc>
                <a:spcPts val="635"/>
              </a:lnSpc>
            </a:pPr>
            <a:r>
              <a:rPr dirty="0" sz="650">
                <a:solidFill>
                  <a:srgbClr val="CCCCCC"/>
                </a:solidFill>
                <a:latin typeface="Courier New"/>
                <a:cs typeface="Courier New"/>
              </a:rPr>
              <a:t>mean</a:t>
            </a:r>
            <a:r>
              <a:rPr dirty="0" sz="650" spc="-65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D4D4D4"/>
                </a:solidFill>
                <a:latin typeface="Courier New"/>
                <a:cs typeface="Courier New"/>
              </a:rPr>
              <a:t>age=data['Age'].meam()</a:t>
            </a:r>
            <a:endParaRPr sz="650">
              <a:latin typeface="Courier New"/>
              <a:cs typeface="Courier New"/>
            </a:endParaRPr>
          </a:p>
          <a:p>
            <a:pPr marL="467359">
              <a:lnSpc>
                <a:spcPct val="100000"/>
              </a:lnSpc>
              <a:spcBef>
                <a:spcPts val="35"/>
              </a:spcBef>
            </a:pPr>
            <a:r>
              <a:rPr dirty="0" sz="650" spc="-10">
                <a:solidFill>
                  <a:srgbClr val="CCCCCC"/>
                </a:solidFill>
                <a:latin typeface="Courier New"/>
                <a:cs typeface="Courier New"/>
              </a:rPr>
              <a:t>data[”Age”).fillna(mean</a:t>
            </a:r>
            <a:r>
              <a:rPr dirty="0" sz="650" spc="65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D4D4D4"/>
                </a:solidFill>
                <a:latin typeface="Courier New"/>
                <a:cs typeface="Courier New"/>
              </a:rPr>
              <a:t>age,inplace=True)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2272" y="3791711"/>
            <a:ext cx="6605270" cy="825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ts val="620"/>
              </a:lnSpc>
            </a:pPr>
            <a:r>
              <a:rPr dirty="0" sz="700" spc="10">
                <a:solidFill>
                  <a:srgbClr val="CCCCCC"/>
                </a:solidFill>
                <a:latin typeface="Arial MT"/>
                <a:cs typeface="Arial MT"/>
              </a:rPr>
              <a:t>data</a:t>
            </a:r>
            <a:r>
              <a:rPr dirty="0" sz="700" spc="-5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00" spc="10">
                <a:solidFill>
                  <a:srgbClr val="CCCCCC"/>
                </a:solidFill>
                <a:latin typeface="Arial MT"/>
                <a:cs typeface="Arial MT"/>
              </a:rPr>
              <a:t>.</a:t>
            </a:r>
            <a:r>
              <a:rPr dirty="0" sz="700" spc="-6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CCCCCC"/>
                </a:solidFill>
                <a:latin typeface="Arial MT"/>
                <a:cs typeface="Arial MT"/>
              </a:rPr>
              <a:t>head</a:t>
            </a:r>
            <a:r>
              <a:rPr dirty="0" sz="700" spc="-10">
                <a:solidFill>
                  <a:srgbClr val="FFB518"/>
                </a:solidFill>
                <a:latin typeface="Arial MT"/>
                <a:cs typeface="Arial MT"/>
              </a:rPr>
              <a:t>(16)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52272" y="3998976"/>
            <a:ext cx="6605270" cy="19240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8630">
              <a:lnSpc>
                <a:spcPts val="600"/>
              </a:lnSpc>
            </a:pPr>
            <a:r>
              <a:rPr dirty="0" sz="600">
                <a:solidFill>
                  <a:srgbClr val="2A6449"/>
                </a:solidFill>
                <a:latin typeface="Courier New"/>
                <a:cs typeface="Courier New"/>
              </a:rPr>
              <a:t>= </a:t>
            </a:r>
            <a:r>
              <a:rPr dirty="0" sz="600" spc="-40">
                <a:solidFill>
                  <a:srgbClr val="212121"/>
                </a:solidFill>
                <a:latin typeface="Courier New"/>
                <a:cs typeface="Courier New"/>
              </a:rPr>
              <a:t>P7-</a:t>
            </a:r>
            <a:r>
              <a:rPr dirty="0" sz="600">
                <a:solidFill>
                  <a:srgbClr val="212121"/>
                </a:solidFill>
                <a:latin typeface="Courier New"/>
                <a:cs typeface="Courier New"/>
              </a:rPr>
              <a:t>:li›’Ș</a:t>
            </a:r>
            <a:r>
              <a:rPr dirty="0" sz="600" spc="434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699954"/>
                </a:solidFill>
                <a:latin typeface="Courier New"/>
                <a:cs typeface="Courier New"/>
              </a:rPr>
              <a:t>fl</a:t>
            </a:r>
            <a:r>
              <a:rPr dirty="0" sz="600" spc="135">
                <a:solidFill>
                  <a:srgbClr val="699954"/>
                </a:solidFill>
                <a:latin typeface="Courier New"/>
                <a:cs typeface="Courier New"/>
              </a:rPr>
              <a:t> </a:t>
            </a:r>
            <a:r>
              <a:rPr dirty="0" sz="600" spc="-300">
                <a:solidFill>
                  <a:srgbClr val="699949"/>
                </a:solidFill>
                <a:latin typeface="Courier New"/>
                <a:cs typeface="Courier New"/>
              </a:rPr>
              <a:t>i</a:t>
            </a:r>
            <a:r>
              <a:rPr dirty="0" sz="600" spc="-55">
                <a:solidFill>
                  <a:srgbClr val="699949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333333"/>
                </a:solidFill>
                <a:latin typeface="Courier New"/>
                <a:cs typeface="Courier New"/>
              </a:rPr>
              <a:t>’5</a:t>
            </a:r>
            <a:r>
              <a:rPr dirty="0" sz="600" spc="4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600" spc="-90">
                <a:solidFill>
                  <a:srgbClr val="212121"/>
                </a:solidFill>
                <a:latin typeface="Courier New"/>
                <a:cs typeface="Courier New"/>
              </a:rPr>
              <a:t>íl-</a:t>
            </a:r>
            <a:r>
              <a:rPr dirty="0" sz="600" spc="10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699949"/>
                </a:solidFill>
                <a:latin typeface="Courier New"/>
                <a:cs typeface="Courier New"/>
              </a:rPr>
              <a:t>L.t.T’</a:t>
            </a:r>
            <a:r>
              <a:rPr dirty="0" sz="600" spc="305">
                <a:solidFill>
                  <a:srgbClr val="699949"/>
                </a:solidFill>
                <a:latin typeface="Courier New"/>
                <a:cs typeface="Courier New"/>
              </a:rPr>
              <a:t> </a:t>
            </a:r>
            <a:r>
              <a:rPr dirty="0" sz="600" spc="-10">
                <a:solidFill>
                  <a:srgbClr val="5D6426"/>
                </a:solidFill>
                <a:latin typeface="Courier New"/>
                <a:cs typeface="Courier New"/>
              </a:rPr>
              <a:t>P:Fr.ili..’</a:t>
            </a:r>
            <a:endParaRPr sz="600">
              <a:latin typeface="Courier New"/>
              <a:cs typeface="Courier New"/>
            </a:endParaRPr>
          </a:p>
          <a:p>
            <a:pPr marL="467359">
              <a:lnSpc>
                <a:spcPct val="100000"/>
              </a:lnSpc>
              <a:spcBef>
                <a:spcPts val="70"/>
              </a:spcBef>
            </a:pPr>
            <a:r>
              <a:rPr dirty="0" sz="650">
                <a:solidFill>
                  <a:srgbClr val="CCCCCC"/>
                </a:solidFill>
                <a:latin typeface="Courier New"/>
                <a:cs typeface="Courier New"/>
              </a:rPr>
              <a:t>data.columns</a:t>
            </a:r>
            <a:r>
              <a:rPr dirty="0" sz="650" spc="2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dirty="0" sz="650" spc="-9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CD723B"/>
                </a:solidFill>
                <a:latin typeface="Courier New"/>
                <a:cs typeface="Courier New"/>
              </a:rPr>
              <a:t>["C</a:t>
            </a:r>
            <a:r>
              <a:rPr dirty="0" sz="650" spc="-270">
                <a:solidFill>
                  <a:srgbClr val="CD723B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CCCCCC"/>
                </a:solidFill>
                <a:latin typeface="Courier New"/>
                <a:cs typeface="Courier New"/>
              </a:rPr>
              <a:t>ustomerID",</a:t>
            </a:r>
            <a:r>
              <a:rPr dirty="0" sz="650">
                <a:solidFill>
                  <a:srgbClr val="CCCCCC"/>
                </a:solidFill>
                <a:latin typeface="Courier New"/>
                <a:cs typeface="Courier New"/>
              </a:rPr>
              <a:t> "Gender",</a:t>
            </a:r>
            <a:r>
              <a:rPr dirty="0" sz="650" spc="-35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CCCCCC"/>
                </a:solidFill>
                <a:latin typeface="Courier New"/>
                <a:cs typeface="Courier New"/>
              </a:rPr>
              <a:t>"Age",</a:t>
            </a:r>
            <a:r>
              <a:rPr dirty="0" sz="650" spc="-2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 spc="-20">
                <a:solidFill>
                  <a:srgbClr val="C3602D"/>
                </a:solidFill>
                <a:latin typeface="Courier New"/>
                <a:cs typeface="Courier New"/>
              </a:rPr>
              <a:t>"Am,ualImcome</a:t>
            </a:r>
            <a:r>
              <a:rPr dirty="0" sz="650" spc="-320">
                <a:solidFill>
                  <a:srgbClr val="C3602D"/>
                </a:solidFill>
                <a:latin typeface="Courier New"/>
                <a:cs typeface="Courier New"/>
              </a:rPr>
              <a:t> </a:t>
            </a:r>
            <a:r>
              <a:rPr dirty="0" sz="650">
                <a:solidFill>
                  <a:srgbClr val="C1975B"/>
                </a:solidFill>
                <a:latin typeface="Courier New"/>
                <a:cs typeface="Courier New"/>
              </a:rPr>
              <a:t>",</a:t>
            </a:r>
            <a:r>
              <a:rPr dirty="0" sz="650" spc="-60">
                <a:solidFill>
                  <a:srgbClr val="C1975B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DB851F"/>
                </a:solidFill>
                <a:latin typeface="Courier New"/>
                <a:cs typeface="Courier New"/>
              </a:rPr>
              <a:t>"SpeudimgScore"]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52272" y="4212335"/>
            <a:ext cx="6605270" cy="64135"/>
          </a:xfrm>
          <a:custGeom>
            <a:avLst/>
            <a:gdLst/>
            <a:ahLst/>
            <a:cxnLst/>
            <a:rect l="l" t="t" r="r" b="b"/>
            <a:pathLst>
              <a:path w="6605270" h="64135">
                <a:moveTo>
                  <a:pt x="6605016" y="64008"/>
                </a:moveTo>
                <a:lnTo>
                  <a:pt x="0" y="64008"/>
                </a:lnTo>
                <a:lnTo>
                  <a:pt x="0" y="0"/>
                </a:lnTo>
                <a:lnTo>
                  <a:pt x="6605016" y="0"/>
                </a:lnTo>
                <a:lnTo>
                  <a:pt x="6605016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650076" y="4168647"/>
            <a:ext cx="67818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71170" algn="l"/>
              </a:tabLst>
            </a:pPr>
            <a:r>
              <a:rPr dirty="0" sz="700" spc="-50">
                <a:solidFill>
                  <a:srgbClr val="B1B1B1"/>
                </a:solidFill>
                <a:latin typeface="Arial MT"/>
                <a:cs typeface="Arial MT"/>
              </a:rPr>
              <a:t>I</a:t>
            </a:r>
            <a:r>
              <a:rPr dirty="0" sz="700">
                <a:solidFill>
                  <a:srgbClr val="B1B1B1"/>
                </a:solidFill>
                <a:latin typeface="Arial MT"/>
                <a:cs typeface="Arial MT"/>
              </a:rPr>
              <a:t>	</a:t>
            </a:r>
            <a:r>
              <a:rPr dirty="0" sz="700" spc="-20">
                <a:solidFill>
                  <a:srgbClr val="CCCCCC"/>
                </a:solidFill>
                <a:latin typeface="Arial MT"/>
                <a:cs typeface="Arial MT"/>
              </a:rPr>
              <a:t>data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52272" y="4413503"/>
            <a:ext cx="6605270" cy="88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8630">
              <a:lnSpc>
                <a:spcPts val="635"/>
              </a:lnSpc>
            </a:pPr>
            <a:r>
              <a:rPr dirty="0" sz="650">
                <a:solidFill>
                  <a:srgbClr val="D4D4D4"/>
                </a:solidFill>
                <a:latin typeface="Consolas"/>
                <a:cs typeface="Consolas"/>
              </a:rPr>
              <a:t>mode</a:t>
            </a:r>
            <a:r>
              <a:rPr dirty="0" sz="650" spc="165">
                <a:solidFill>
                  <a:srgbClr val="D4D4D4"/>
                </a:solidFill>
                <a:latin typeface="Consolas"/>
                <a:cs typeface="Consolas"/>
              </a:rPr>
              <a:t>  </a:t>
            </a:r>
            <a:r>
              <a:rPr dirty="0" sz="650" spc="-10">
                <a:solidFill>
                  <a:srgbClr val="D4D4D4"/>
                </a:solidFill>
                <a:latin typeface="Consolas"/>
                <a:cs typeface="Consolas"/>
              </a:rPr>
              <a:t>ender=data['Gender'j.mode()[oj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52272" y="4523232"/>
            <a:ext cx="6605270" cy="19240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9265">
              <a:lnSpc>
                <a:spcPts val="620"/>
              </a:lnSpc>
            </a:pPr>
            <a:r>
              <a:rPr dirty="0" sz="700">
                <a:solidFill>
                  <a:srgbClr val="CCCCCC"/>
                </a:solidFill>
                <a:latin typeface="Consolas"/>
                <a:cs typeface="Consolas"/>
              </a:rPr>
              <a:t>tyoe(mode</a:t>
            </a:r>
            <a:r>
              <a:rPr dirty="0" sz="700" spc="33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CCCCCC"/>
                </a:solidFill>
                <a:latin typeface="Consolas"/>
                <a:cs typeface="Consolas"/>
              </a:rPr>
              <a:t>euder)</a:t>
            </a:r>
            <a:endParaRPr sz="700">
              <a:latin typeface="Consolas"/>
              <a:cs typeface="Consolas"/>
            </a:endParaRPr>
          </a:p>
          <a:p>
            <a:pPr marL="467995">
              <a:lnSpc>
                <a:spcPct val="100000"/>
              </a:lnSpc>
            </a:pPr>
            <a:r>
              <a:rPr dirty="0" sz="700">
                <a:solidFill>
                  <a:srgbClr val="CCCCCC"/>
                </a:solidFill>
                <a:latin typeface="Consolas"/>
                <a:cs typeface="Consolas"/>
              </a:rPr>
              <a:t>mode</a:t>
            </a:r>
            <a:r>
              <a:rPr dirty="0" sz="700" spc="36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CCCCCC"/>
                </a:solidFill>
                <a:latin typeface="Consolas"/>
                <a:cs typeface="Consolas"/>
              </a:rPr>
              <a:t>euder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52272" y="4834128"/>
            <a:ext cx="6605270" cy="19240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6725">
              <a:lnSpc>
                <a:spcPts val="630"/>
              </a:lnSpc>
            </a:pPr>
            <a:r>
              <a:rPr dirty="0" sz="700" spc="-10">
                <a:solidFill>
                  <a:srgbClr val="CCCCCC"/>
                </a:solidFill>
                <a:latin typeface="Courier New"/>
                <a:cs typeface="Courier New"/>
              </a:rPr>
              <a:t>data.dropua(inplace=T’ue)</a:t>
            </a:r>
            <a:endParaRPr sz="700">
              <a:latin typeface="Courier New"/>
              <a:cs typeface="Courier New"/>
            </a:endParaRPr>
          </a:p>
          <a:p>
            <a:pPr marL="466725">
              <a:lnSpc>
                <a:spcPts val="830"/>
              </a:lnSpc>
            </a:pPr>
            <a:r>
              <a:rPr dirty="0" sz="700" spc="-45">
                <a:solidFill>
                  <a:srgbClr val="CCCCCC"/>
                </a:solidFill>
                <a:latin typeface="Courier New"/>
                <a:cs typeface="Courier New"/>
              </a:rPr>
              <a:t>data[”Gende</a:t>
            </a:r>
            <a:r>
              <a:rPr dirty="0" sz="700" spc="4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CCCCCC"/>
                </a:solidFill>
                <a:latin typeface="Courier New"/>
                <a:cs typeface="Courier New"/>
              </a:rPr>
              <a:t>”].fi1lna(mode</a:t>
            </a:r>
            <a:r>
              <a:rPr dirty="0" sz="700" spc="-10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700" spc="-45">
                <a:solidFill>
                  <a:srgbClr val="D4D4D4"/>
                </a:solidFill>
                <a:latin typeface="Courier New"/>
                <a:cs typeface="Courier New"/>
              </a:rPr>
              <a:t>gender,inplace=</a:t>
            </a:r>
            <a:r>
              <a:rPr dirty="0" sz="700" spc="5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700" spc="-20">
                <a:solidFill>
                  <a:srgbClr val="D4D4D4"/>
                </a:solidFill>
                <a:latin typeface="Courier New"/>
                <a:cs typeface="Courier New"/>
              </a:rPr>
              <a:t>roe)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52272" y="5047488"/>
            <a:ext cx="6605270" cy="8255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67995">
              <a:lnSpc>
                <a:spcPts val="610"/>
              </a:lnSpc>
            </a:pPr>
            <a:r>
              <a:rPr dirty="0" sz="650" spc="-10">
                <a:solidFill>
                  <a:srgbClr val="CCCCCC"/>
                </a:solidFill>
                <a:latin typeface="Consolas"/>
                <a:cs typeface="Consolas"/>
              </a:rPr>
              <a:t>data.head(2u)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52272" y="5364479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0690">
              <a:lnSpc>
                <a:spcPts val="680"/>
              </a:lnSpc>
            </a:pPr>
            <a:r>
              <a:rPr dirty="0" sz="750" spc="-10">
                <a:solidFill>
                  <a:srgbClr val="D4D4D4"/>
                </a:solidFill>
                <a:latin typeface="Consolas"/>
                <a:cs typeface="Consolas"/>
              </a:rPr>
              <a:t>count=data.isnull().sum()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52272" y="5486400"/>
            <a:ext cx="6605270" cy="7048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00">
              <a:lnSpc>
                <a:spcPts val="550"/>
              </a:lnSpc>
            </a:pPr>
            <a:r>
              <a:rPr dirty="0" sz="750" spc="-10">
                <a:solidFill>
                  <a:srgbClr val="CCCCCC"/>
                </a:solidFill>
                <a:latin typeface="Times New Roman"/>
                <a:cs typeface="Times New Roman"/>
              </a:rPr>
              <a:t>count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52272" y="5711952"/>
            <a:ext cx="6605270" cy="20447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00">
              <a:lnSpc>
                <a:spcPts val="670"/>
              </a:lnSpc>
              <a:tabLst>
                <a:tab pos="2833370" algn="l"/>
              </a:tabLst>
            </a:pPr>
            <a:r>
              <a:rPr dirty="0" sz="750">
                <a:solidFill>
                  <a:srgbClr val="CCCCCC"/>
                </a:solidFill>
                <a:latin typeface="Arial MT"/>
                <a:cs typeface="Arial MT"/>
              </a:rPr>
              <a:t>data[</a:t>
            </a:r>
            <a:r>
              <a:rPr dirty="0" sz="750" spc="-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50" spc="-70">
                <a:solidFill>
                  <a:srgbClr val="9A361F"/>
                </a:solidFill>
                <a:latin typeface="Arial MT"/>
                <a:cs typeface="Arial MT"/>
              </a:rPr>
              <a:t>’</a:t>
            </a:r>
            <a:r>
              <a:rPr dirty="0" sz="750" spc="-75">
                <a:solidFill>
                  <a:srgbClr val="9A361F"/>
                </a:solidFill>
                <a:latin typeface="Arial MT"/>
                <a:cs typeface="Arial MT"/>
              </a:rPr>
              <a:t> </a:t>
            </a:r>
            <a:r>
              <a:rPr dirty="0" sz="750" spc="-40">
                <a:solidFill>
                  <a:srgbClr val="9A361F"/>
                </a:solidFill>
                <a:latin typeface="Arial MT"/>
                <a:cs typeface="Arial MT"/>
              </a:rPr>
              <a:t>Gende</a:t>
            </a:r>
            <a:r>
              <a:rPr dirty="0" sz="750" spc="360">
                <a:solidFill>
                  <a:srgbClr val="9A361F"/>
                </a:solidFill>
                <a:latin typeface="Arial MT"/>
                <a:cs typeface="Arial MT"/>
              </a:rPr>
              <a:t> </a:t>
            </a:r>
            <a:r>
              <a:rPr dirty="0" sz="750" spc="-120">
                <a:solidFill>
                  <a:srgbClr val="AC4B1F"/>
                </a:solidFill>
                <a:latin typeface="Arial MT"/>
                <a:cs typeface="Arial MT"/>
              </a:rPr>
              <a:t>’</a:t>
            </a:r>
            <a:r>
              <a:rPr dirty="0" sz="750" spc="50">
                <a:solidFill>
                  <a:srgbClr val="AC4B1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831F1F"/>
                </a:solidFill>
                <a:latin typeface="Arial MT"/>
                <a:cs typeface="Arial MT"/>
              </a:rPr>
              <a:t>]</a:t>
            </a:r>
            <a:r>
              <a:rPr dirty="0" sz="750" spc="405">
                <a:solidFill>
                  <a:srgbClr val="831F1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1F1F1F"/>
                </a:solidFill>
                <a:latin typeface="Arial MT"/>
                <a:cs typeface="Arial MT"/>
              </a:rPr>
              <a:t>=</a:t>
            </a:r>
            <a:r>
              <a:rPr dirty="0" sz="750" spc="18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CCCCC"/>
                </a:solidFill>
                <a:latin typeface="Arial MT"/>
                <a:cs typeface="Arial MT"/>
              </a:rPr>
              <a:t>data</a:t>
            </a:r>
            <a:r>
              <a:rPr dirty="0" sz="750" spc="-10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F09E1C"/>
                </a:solidFill>
                <a:latin typeface="Arial MT"/>
                <a:cs typeface="Arial MT"/>
              </a:rPr>
              <a:t>[</a:t>
            </a:r>
            <a:r>
              <a:rPr dirty="0" sz="750" spc="15">
                <a:solidFill>
                  <a:srgbClr val="F09E1C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D8249"/>
                </a:solidFill>
                <a:latin typeface="Arial MT"/>
                <a:cs typeface="Arial MT"/>
              </a:rPr>
              <a:t>'</a:t>
            </a:r>
            <a:r>
              <a:rPr dirty="0" sz="750" spc="-105">
                <a:solidFill>
                  <a:srgbClr val="CD8249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CD8249"/>
                </a:solidFill>
                <a:latin typeface="Arial MT"/>
                <a:cs typeface="Arial MT"/>
              </a:rPr>
              <a:t>Gender</a:t>
            </a:r>
            <a:r>
              <a:rPr dirty="0" sz="750" spc="10">
                <a:solidFill>
                  <a:srgbClr val="CD8249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D905B"/>
                </a:solidFill>
                <a:latin typeface="Arial MT"/>
                <a:cs typeface="Arial MT"/>
              </a:rPr>
              <a:t>'</a:t>
            </a:r>
            <a:r>
              <a:rPr dirty="0" sz="750" spc="10">
                <a:solidFill>
                  <a:srgbClr val="CD905B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FFB518"/>
                </a:solidFill>
                <a:latin typeface="Arial MT"/>
                <a:cs typeface="Arial MT"/>
              </a:rPr>
              <a:t>]</a:t>
            </a:r>
            <a:r>
              <a:rPr dirty="0" sz="750" spc="-30">
                <a:solidFill>
                  <a:srgbClr val="FFB518"/>
                </a:solidFill>
                <a:latin typeface="Arial MT"/>
                <a:cs typeface="Arial MT"/>
              </a:rPr>
              <a:t> </a:t>
            </a:r>
            <a:r>
              <a:rPr dirty="0" sz="750" spc="-35">
                <a:solidFill>
                  <a:srgbClr val="CCCCCC"/>
                </a:solidFill>
                <a:latin typeface="Arial MT"/>
                <a:cs typeface="Arial MT"/>
              </a:rPr>
              <a:t>.</a:t>
            </a:r>
            <a:r>
              <a:rPr dirty="0" sz="750" spc="-9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CCCCC"/>
                </a:solidFill>
                <a:latin typeface="Arial MT"/>
                <a:cs typeface="Arial MT"/>
              </a:rPr>
              <a:t>nap({</a:t>
            </a:r>
            <a:r>
              <a:rPr dirty="0" sz="750" spc="1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7E1F1F"/>
                </a:solidFill>
                <a:latin typeface="Arial MT"/>
                <a:cs typeface="Arial MT"/>
              </a:rPr>
              <a:t>'</a:t>
            </a:r>
            <a:r>
              <a:rPr dirty="0" sz="750" spc="-95">
                <a:solidFill>
                  <a:srgbClr val="7E1F1F"/>
                </a:solidFill>
                <a:latin typeface="Arial MT"/>
                <a:cs typeface="Arial MT"/>
              </a:rPr>
              <a:t> </a:t>
            </a:r>
            <a:r>
              <a:rPr dirty="0" sz="750" spc="-145">
                <a:solidFill>
                  <a:srgbClr val="C3602D"/>
                </a:solidFill>
                <a:latin typeface="Arial MT"/>
                <a:cs typeface="Arial MT"/>
              </a:rPr>
              <a:t>Inta</a:t>
            </a:r>
            <a:r>
              <a:rPr dirty="0" sz="750" spc="-55">
                <a:solidFill>
                  <a:srgbClr val="C3602D"/>
                </a:solidFill>
                <a:latin typeface="Arial MT"/>
                <a:cs typeface="Arial MT"/>
              </a:rPr>
              <a:t> </a:t>
            </a:r>
            <a:r>
              <a:rPr dirty="0" sz="750" spc="-125">
                <a:solidFill>
                  <a:srgbClr val="1F1F1F"/>
                </a:solidFill>
                <a:latin typeface="Arial MT"/>
                <a:cs typeface="Arial MT"/>
              </a:rPr>
              <a:t>Te</a:t>
            </a:r>
            <a:r>
              <a:rPr dirty="0" sz="75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750" spc="-114">
                <a:solidFill>
                  <a:srgbClr val="9A361F"/>
                </a:solidFill>
                <a:latin typeface="Arial MT"/>
                <a:cs typeface="Arial MT"/>
              </a:rPr>
              <a:t>’</a:t>
            </a:r>
            <a:r>
              <a:rPr dirty="0" sz="750" spc="20">
                <a:solidFill>
                  <a:srgbClr val="9A361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1C1C1"/>
                </a:solidFill>
                <a:latin typeface="Arial MT"/>
                <a:cs typeface="Arial MT"/>
              </a:rPr>
              <a:t>:</a:t>
            </a:r>
            <a:r>
              <a:rPr dirty="0" sz="750" spc="440">
                <a:solidFill>
                  <a:srgbClr val="C1C1C1"/>
                </a:solidFill>
                <a:latin typeface="Arial MT"/>
                <a:cs typeface="Arial MT"/>
              </a:rPr>
              <a:t> </a:t>
            </a:r>
            <a:r>
              <a:rPr dirty="0" sz="750" spc="-25">
                <a:solidFill>
                  <a:srgbClr val="C8C8C8"/>
                </a:solidFill>
                <a:latin typeface="Arial MT"/>
                <a:cs typeface="Arial MT"/>
              </a:rPr>
              <a:t>0,</a:t>
            </a:r>
            <a:r>
              <a:rPr dirty="0" sz="750">
                <a:solidFill>
                  <a:srgbClr val="C8C8C8"/>
                </a:solidFill>
                <a:latin typeface="Arial MT"/>
                <a:cs typeface="Arial MT"/>
              </a:rPr>
              <a:t>	</a:t>
            </a:r>
            <a:r>
              <a:rPr dirty="0" sz="750" spc="-10">
                <a:solidFill>
                  <a:srgbClr val="7E1F1F"/>
                </a:solidFill>
                <a:latin typeface="Arial MT"/>
                <a:cs typeface="Arial MT"/>
              </a:rPr>
              <a:t>'</a:t>
            </a:r>
            <a:r>
              <a:rPr dirty="0" sz="750" spc="-60">
                <a:solidFill>
                  <a:srgbClr val="7E1F1F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Arial MT"/>
                <a:cs typeface="Arial MT"/>
              </a:rPr>
              <a:t>Fenałe</a:t>
            </a:r>
            <a:r>
              <a:rPr dirty="0" sz="75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9A361F"/>
                </a:solidFill>
                <a:latin typeface="Arial MT"/>
                <a:cs typeface="Arial MT"/>
              </a:rPr>
              <a:t>’</a:t>
            </a:r>
            <a:r>
              <a:rPr dirty="0" sz="750" spc="-55">
                <a:solidFill>
                  <a:srgbClr val="9A361F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CCCCCC"/>
                </a:solidFill>
                <a:latin typeface="Arial MT"/>
                <a:cs typeface="Arial MT"/>
              </a:rPr>
              <a:t>:</a:t>
            </a:r>
            <a:r>
              <a:rPr dirty="0" sz="750" spc="23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50" spc="-60">
                <a:solidFill>
                  <a:srgbClr val="1F2BA1"/>
                </a:solidFill>
                <a:latin typeface="Arial MT"/>
                <a:cs typeface="Arial MT"/>
              </a:rPr>
              <a:t>1}</a:t>
            </a:r>
            <a:r>
              <a:rPr dirty="0" sz="750" spc="160">
                <a:solidFill>
                  <a:srgbClr val="1F2BA1"/>
                </a:solidFill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DB851F"/>
                </a:solidFill>
                <a:latin typeface="Arial MT"/>
                <a:cs typeface="Arial MT"/>
              </a:rPr>
              <a:t>)</a:t>
            </a:r>
            <a:endParaRPr sz="750">
              <a:latin typeface="Arial MT"/>
              <a:cs typeface="Arial MT"/>
            </a:endParaRPr>
          </a:p>
          <a:p>
            <a:pPr marL="440690">
              <a:lnSpc>
                <a:spcPts val="894"/>
              </a:lnSpc>
            </a:pPr>
            <a:r>
              <a:rPr dirty="0" sz="750" spc="-10">
                <a:solidFill>
                  <a:srgbClr val="D4D4D4"/>
                </a:solidFill>
                <a:latin typeface="Consolas"/>
                <a:cs typeface="Consolas"/>
              </a:rPr>
              <a:t>count=data.isuull().sum()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52272" y="5943600"/>
            <a:ext cx="6605270" cy="7048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00">
              <a:lnSpc>
                <a:spcPts val="550"/>
              </a:lnSpc>
            </a:pPr>
            <a:r>
              <a:rPr dirty="0" sz="750" spc="-10">
                <a:solidFill>
                  <a:srgbClr val="CCCCCC"/>
                </a:solidFill>
                <a:latin typeface="Times New Roman"/>
                <a:cs typeface="Times New Roman"/>
              </a:rPr>
              <a:t>count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52272" y="6175247"/>
            <a:ext cx="660527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71170">
              <a:lnSpc>
                <a:spcPts val="600"/>
              </a:lnSpc>
            </a:pPr>
            <a:r>
              <a:rPr dirty="0" sz="700">
                <a:solidFill>
                  <a:srgbClr val="777777"/>
                </a:solidFill>
                <a:latin typeface="Arial MT"/>
                <a:cs typeface="Arial MT"/>
              </a:rPr>
              <a:t>"'</a:t>
            </a:r>
            <a:r>
              <a:rPr dirty="0" sz="700" spc="4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AC4B1F"/>
                </a:solidFill>
                <a:latin typeface="Arial MT"/>
                <a:cs typeface="Arial MT"/>
              </a:rPr>
              <a:t>"</a:t>
            </a:r>
            <a:r>
              <a:rPr dirty="0" sz="700" spc="-85">
                <a:solidFill>
                  <a:srgbClr val="AC4B1F"/>
                </a:solidFill>
                <a:latin typeface="Arial MT"/>
                <a:cs typeface="Arial MT"/>
              </a:rPr>
              <a:t> </a:t>
            </a:r>
            <a:r>
              <a:rPr dirty="0" sz="700" spc="75">
                <a:solidFill>
                  <a:srgbClr val="9A361F"/>
                </a:solidFill>
                <a:latin typeface="Arial MT"/>
                <a:cs typeface="Arial MT"/>
              </a:rPr>
              <a:t>'</a:t>
            </a:r>
            <a:r>
              <a:rPr dirty="0" sz="700" spc="75">
                <a:solidFill>
                  <a:srgbClr val="CD723B"/>
                </a:solidFill>
                <a:latin typeface="Arial MT"/>
                <a:cs typeface="Arial MT"/>
              </a:rPr>
              <a:t>*T</a:t>
            </a:r>
            <a:r>
              <a:rPr dirty="0" sz="700" spc="-105">
                <a:solidFill>
                  <a:srgbClr val="CD723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E1F1F"/>
                </a:solidFill>
                <a:latin typeface="Arial MT"/>
                <a:cs typeface="Arial MT"/>
              </a:rPr>
              <a:t>he</a:t>
            </a:r>
            <a:r>
              <a:rPr dirty="0" sz="700" spc="280">
                <a:solidFill>
                  <a:srgbClr val="7E1F1F"/>
                </a:solidFill>
                <a:latin typeface="Arial MT"/>
                <a:cs typeface="Arial MT"/>
              </a:rPr>
              <a:t> </a:t>
            </a:r>
            <a:r>
              <a:rPr dirty="0" sz="700" spc="-240">
                <a:solidFill>
                  <a:srgbClr val="CD723B"/>
                </a:solidFill>
                <a:latin typeface="Arial MT"/>
                <a:cs typeface="Arial MT"/>
              </a:rPr>
              <a:t>C</a:t>
            </a:r>
            <a:r>
              <a:rPr dirty="0" sz="700" spc="-50">
                <a:solidFill>
                  <a:srgbClr val="CD723B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CD723B"/>
                </a:solidFill>
                <a:latin typeface="Arial MT"/>
                <a:cs typeface="Arial MT"/>
              </a:rPr>
              <a:t>leaned</a:t>
            </a:r>
            <a:r>
              <a:rPr dirty="0" sz="700" spc="270">
                <a:solidFill>
                  <a:srgbClr val="CD723B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solidFill>
                  <a:srgbClr val="7E1F1F"/>
                </a:solidFill>
                <a:latin typeface="Arial MT"/>
                <a:cs typeface="Arial MT"/>
              </a:rPr>
              <a:t>Dat</a:t>
            </a:r>
            <a:r>
              <a:rPr dirty="0" sz="700" spc="-75">
                <a:solidFill>
                  <a:srgbClr val="7E1F1F"/>
                </a:solidFill>
                <a:latin typeface="Arial MT"/>
                <a:cs typeface="Arial MT"/>
              </a:rPr>
              <a:t> </a:t>
            </a:r>
            <a:r>
              <a:rPr dirty="0" sz="700" spc="-70">
                <a:solidFill>
                  <a:srgbClr val="CD723B"/>
                </a:solidFill>
                <a:latin typeface="Arial MT"/>
                <a:cs typeface="Arial MT"/>
              </a:rPr>
              <a:t>a</a:t>
            </a:r>
            <a:r>
              <a:rPr dirty="0" sz="700" spc="-105">
                <a:solidFill>
                  <a:srgbClr val="CD723B"/>
                </a:solidFill>
                <a:latin typeface="Arial MT"/>
                <a:cs typeface="Arial MT"/>
              </a:rPr>
              <a:t> </a:t>
            </a:r>
            <a:r>
              <a:rPr dirty="0" sz="700" spc="70">
                <a:solidFill>
                  <a:srgbClr val="C3602D"/>
                </a:solidFill>
                <a:latin typeface="Arial MT"/>
                <a:cs typeface="Arial MT"/>
              </a:rPr>
              <a:t>set</a:t>
            </a:r>
            <a:r>
              <a:rPr dirty="0" sz="700" spc="70">
                <a:solidFill>
                  <a:srgbClr val="AC725B"/>
                </a:solidFill>
                <a:latin typeface="Arial MT"/>
                <a:cs typeface="Arial MT"/>
              </a:rPr>
              <a:t>”</a:t>
            </a:r>
            <a:r>
              <a:rPr dirty="0" sz="700" spc="70">
                <a:solidFill>
                  <a:srgbClr val="5D1F1F"/>
                </a:solidFill>
                <a:latin typeface="Arial MT"/>
                <a:cs typeface="Arial MT"/>
              </a:rPr>
              <a:t>*</a:t>
            </a:r>
            <a:r>
              <a:rPr dirty="0" sz="700" spc="-30">
                <a:solidFill>
                  <a:srgbClr val="5D1F1F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9A361F"/>
                </a:solidFill>
                <a:latin typeface="Arial MT"/>
                <a:cs typeface="Arial MT"/>
              </a:rPr>
              <a:t>"</a:t>
            </a:r>
            <a:r>
              <a:rPr dirty="0" sz="700" spc="-85">
                <a:solidFill>
                  <a:srgbClr val="9A361F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7E1F1F"/>
                </a:solidFill>
                <a:latin typeface="Arial MT"/>
                <a:cs typeface="Arial MT"/>
              </a:rPr>
              <a:t>"</a:t>
            </a:r>
            <a:r>
              <a:rPr dirty="0" sz="700" spc="-25">
                <a:solidFill>
                  <a:srgbClr val="7E1F1F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solidFill>
                  <a:srgbClr val="232323"/>
                </a:solidFill>
                <a:latin typeface="Arial MT"/>
                <a:cs typeface="Arial MT"/>
              </a:rPr>
              <a:t>”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52272" y="6406896"/>
            <a:ext cx="6605270" cy="7048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50"/>
              </a:lnSpc>
              <a:tabLst>
                <a:tab pos="442595" algn="l"/>
              </a:tabLst>
            </a:pPr>
            <a:r>
              <a:rPr dirty="0" sz="750" spc="-420">
                <a:solidFill>
                  <a:srgbClr val="B3B3B3"/>
                </a:solidFill>
                <a:latin typeface="Consolas"/>
                <a:cs typeface="Consolas"/>
              </a:rPr>
              <a:t>I</a:t>
            </a:r>
            <a:r>
              <a:rPr dirty="0" sz="750">
                <a:solidFill>
                  <a:srgbClr val="B3B3B3"/>
                </a:solidFill>
                <a:latin typeface="Consolas"/>
                <a:cs typeface="Consolas"/>
              </a:rPr>
              <a:t>	</a:t>
            </a:r>
            <a:r>
              <a:rPr dirty="0" sz="750" spc="-20">
                <a:solidFill>
                  <a:srgbClr val="CCCCCC"/>
                </a:solidFill>
                <a:latin typeface="Consolas"/>
                <a:cs typeface="Consolas"/>
              </a:rPr>
              <a:t>data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2272" y="6632447"/>
            <a:ext cx="660527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00"/>
              </a:lnSpc>
              <a:tabLst>
                <a:tab pos="450215" algn="l"/>
                <a:tab pos="694055" algn="l"/>
              </a:tabLst>
            </a:pPr>
            <a:r>
              <a:rPr dirty="0" sz="650" spc="-50">
                <a:solidFill>
                  <a:srgbClr val="B3B3B3"/>
                </a:solidFill>
                <a:latin typeface="Arial MT"/>
                <a:cs typeface="Arial MT"/>
              </a:rPr>
              <a:t>I</a:t>
            </a:r>
            <a:r>
              <a:rPr dirty="0" sz="650">
                <a:solidFill>
                  <a:srgbClr val="B3B3B3"/>
                </a:solidFill>
                <a:latin typeface="Arial MT"/>
                <a:cs typeface="Arial MT"/>
              </a:rPr>
              <a:t>	</a:t>
            </a:r>
            <a:r>
              <a:rPr dirty="0" sz="650" spc="-35">
                <a:solidFill>
                  <a:srgbClr val="CD8249"/>
                </a:solidFill>
                <a:latin typeface="Arial MT"/>
                <a:cs typeface="Arial MT"/>
              </a:rPr>
              <a:t>"</a:t>
            </a:r>
            <a:r>
              <a:rPr dirty="0" sz="650" spc="30">
                <a:solidFill>
                  <a:srgbClr val="CD8249"/>
                </a:solidFill>
                <a:latin typeface="Arial MT"/>
                <a:cs typeface="Arial MT"/>
              </a:rPr>
              <a:t> </a:t>
            </a:r>
            <a:r>
              <a:rPr dirty="0" sz="650" spc="-30">
                <a:solidFill>
                  <a:srgbClr val="CD723B"/>
                </a:solidFill>
                <a:latin typeface="Arial MT"/>
                <a:cs typeface="Arial MT"/>
              </a:rPr>
              <a:t>”</a:t>
            </a:r>
            <a:r>
              <a:rPr dirty="0" sz="650" spc="30">
                <a:solidFill>
                  <a:srgbClr val="CD723B"/>
                </a:solidFill>
                <a:latin typeface="Arial MT"/>
                <a:cs typeface="Arial MT"/>
              </a:rPr>
              <a:t> </a:t>
            </a:r>
            <a:r>
              <a:rPr dirty="0" sz="650" spc="-50">
                <a:solidFill>
                  <a:srgbClr val="9A361F"/>
                </a:solidFill>
                <a:latin typeface="Arial MT"/>
                <a:cs typeface="Arial MT"/>
              </a:rPr>
              <a:t>"</a:t>
            </a:r>
            <a:r>
              <a:rPr dirty="0" sz="650">
                <a:solidFill>
                  <a:srgbClr val="9A361F"/>
                </a:solidFill>
                <a:latin typeface="Arial MT"/>
                <a:cs typeface="Arial MT"/>
              </a:rPr>
              <a:t>	</a:t>
            </a:r>
            <a:r>
              <a:rPr dirty="0" sz="650" spc="-30">
                <a:solidFill>
                  <a:srgbClr val="CD8249"/>
                </a:solidFill>
                <a:latin typeface="Arial MT"/>
                <a:cs typeface="Arial MT"/>
              </a:rPr>
              <a:t>EDA” </a:t>
            </a:r>
            <a:r>
              <a:rPr dirty="0" sz="650">
                <a:solidFill>
                  <a:srgbClr val="CD723B"/>
                </a:solidFill>
                <a:latin typeface="Arial MT"/>
                <a:cs typeface="Arial MT"/>
              </a:rPr>
              <a:t>”</a:t>
            </a:r>
            <a:r>
              <a:rPr dirty="0" sz="650" spc="-10">
                <a:solidFill>
                  <a:srgbClr val="CD723B"/>
                </a:solidFill>
                <a:latin typeface="Arial MT"/>
                <a:cs typeface="Arial MT"/>
              </a:rPr>
              <a:t> </a:t>
            </a:r>
            <a:r>
              <a:rPr dirty="0" sz="650" spc="-50">
                <a:solidFill>
                  <a:srgbClr val="CD9077"/>
                </a:solidFill>
                <a:latin typeface="Arial MT"/>
                <a:cs typeface="Arial MT"/>
              </a:rPr>
              <a:t>"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2272" y="6864095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00">
              <a:lnSpc>
                <a:spcPts val="660"/>
              </a:lnSpc>
            </a:pPr>
            <a:r>
              <a:rPr dirty="0" sz="650" spc="55">
                <a:solidFill>
                  <a:srgbClr val="CCCCCC"/>
                </a:solidFill>
                <a:latin typeface="Trebuchet MS"/>
                <a:cs typeface="Trebuchet MS"/>
              </a:rPr>
              <a:t>data</a:t>
            </a:r>
            <a:r>
              <a:rPr dirty="0" sz="650" spc="-110">
                <a:solidFill>
                  <a:srgbClr val="CCCCCC"/>
                </a:solidFill>
                <a:latin typeface="Trebuchet MS"/>
                <a:cs typeface="Trebuchet MS"/>
              </a:rPr>
              <a:t> </a:t>
            </a:r>
            <a:r>
              <a:rPr dirty="0" sz="650" spc="65">
                <a:solidFill>
                  <a:srgbClr val="CCCCCC"/>
                </a:solidFill>
                <a:latin typeface="Trebuchet MS"/>
                <a:cs typeface="Trebuchet MS"/>
              </a:rPr>
              <a:t>.descnibe</a:t>
            </a:r>
            <a:r>
              <a:rPr dirty="0" sz="650" spc="65">
                <a:solidFill>
                  <a:srgbClr val="DB851F"/>
                </a:solidFill>
                <a:latin typeface="Trebuchet MS"/>
                <a:cs typeface="Trebuchet MS"/>
              </a:rPr>
              <a:t>(</a:t>
            </a:r>
            <a:r>
              <a:rPr dirty="0" sz="650" spc="-100">
                <a:solidFill>
                  <a:srgbClr val="DB851F"/>
                </a:solidFill>
                <a:latin typeface="Trebuchet MS"/>
                <a:cs typeface="Trebuchet MS"/>
              </a:rPr>
              <a:t> </a:t>
            </a:r>
            <a:r>
              <a:rPr dirty="0" sz="650" spc="10">
                <a:solidFill>
                  <a:srgbClr val="FFB518"/>
                </a:solidFill>
                <a:latin typeface="Trebuchet MS"/>
                <a:cs typeface="Trebuchet MS"/>
              </a:rPr>
              <a:t>)</a:t>
            </a:r>
            <a:endParaRPr sz="65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52272" y="7095743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3230">
              <a:lnSpc>
                <a:spcPts val="670"/>
              </a:lnSpc>
            </a:pPr>
            <a:r>
              <a:rPr dirty="0" sz="700" spc="-10">
                <a:solidFill>
                  <a:srgbClr val="CCCCCC"/>
                </a:solidFill>
                <a:latin typeface="Consolas"/>
                <a:cs typeface="Consolas"/>
              </a:rPr>
              <a:t>data.info()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52272" y="7327392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4500">
              <a:lnSpc>
                <a:spcPts val="655"/>
              </a:lnSpc>
            </a:pPr>
            <a:r>
              <a:rPr dirty="0" sz="750" spc="10">
                <a:solidFill>
                  <a:srgbClr val="CCCCCC"/>
                </a:solidFill>
                <a:latin typeface="Arial MT"/>
                <a:cs typeface="Arial MT"/>
              </a:rPr>
              <a:t>data.</a:t>
            </a:r>
            <a:r>
              <a:rPr dirty="0" sz="750" spc="4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50" spc="-10">
                <a:solidFill>
                  <a:srgbClr val="CCCCCC"/>
                </a:solidFill>
                <a:latin typeface="Arial MT"/>
                <a:cs typeface="Arial MT"/>
              </a:rPr>
              <a:t>shape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52272" y="7559040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2595">
              <a:lnSpc>
                <a:spcPts val="680"/>
              </a:lnSpc>
            </a:pPr>
            <a:r>
              <a:rPr dirty="0" sz="750" spc="-10">
                <a:solidFill>
                  <a:srgbClr val="CCCCCC"/>
                </a:solidFill>
                <a:latin typeface="Consolas"/>
                <a:cs typeface="Consolas"/>
              </a:rPr>
              <a:t>data.columns.tolist()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52272" y="7784592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2595">
              <a:lnSpc>
                <a:spcPts val="700"/>
              </a:lnSpc>
            </a:pPr>
            <a:r>
              <a:rPr dirty="0" sz="750" spc="-10">
                <a:solidFill>
                  <a:srgbClr val="CCCCCC"/>
                </a:solidFill>
                <a:latin typeface="Consolas"/>
                <a:cs typeface="Consolas"/>
              </a:rPr>
              <a:t>data.isnull().sum()</a:t>
            </a:r>
            <a:endParaRPr sz="750">
              <a:latin typeface="Consolas"/>
              <a:cs typeface="Consolas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52272" y="8016240"/>
            <a:ext cx="6605270" cy="97790"/>
            <a:chOff x="652272" y="8016240"/>
            <a:chExt cx="6605270" cy="97790"/>
          </a:xfrm>
        </p:grpSpPr>
        <p:pic>
          <p:nvPicPr>
            <p:cNvPr id="52" name="object 5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368" y="8016240"/>
              <a:ext cx="1709927" cy="97536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652272" y="8016240"/>
              <a:ext cx="6605270" cy="94615"/>
            </a:xfrm>
            <a:custGeom>
              <a:avLst/>
              <a:gdLst/>
              <a:ahLst/>
              <a:cxnLst/>
              <a:rect l="l" t="t" r="r" b="b"/>
              <a:pathLst>
                <a:path w="6605270" h="94615">
                  <a:moveTo>
                    <a:pt x="6605016" y="94488"/>
                  </a:moveTo>
                  <a:lnTo>
                    <a:pt x="0" y="94488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652272" y="8132064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2595">
              <a:lnSpc>
                <a:spcPts val="680"/>
              </a:lnSpc>
            </a:pPr>
            <a:r>
              <a:rPr dirty="0" sz="750" spc="-10">
                <a:solidFill>
                  <a:srgbClr val="CCCCCC"/>
                </a:solidFill>
                <a:latin typeface="Consolas"/>
                <a:cs typeface="Consolas"/>
              </a:rPr>
              <a:t>data.nunique()</a:t>
            </a:r>
            <a:endParaRPr sz="750">
              <a:latin typeface="Consolas"/>
              <a:cs typeface="Consola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52272" y="8363711"/>
            <a:ext cx="6605270" cy="762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54025">
              <a:lnSpc>
                <a:spcPts val="600"/>
              </a:lnSpc>
            </a:pPr>
            <a:r>
              <a:rPr dirty="0" sz="700">
                <a:solidFill>
                  <a:srgbClr val="9A361F"/>
                </a:solidFill>
                <a:latin typeface="Courier New"/>
                <a:cs typeface="Courier New"/>
              </a:rPr>
              <a:t>'"t</a:t>
            </a:r>
            <a:r>
              <a:rPr dirty="0" sz="700" spc="145">
                <a:solidFill>
                  <a:srgbClr val="9A361F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232323"/>
                </a:solidFill>
                <a:latin typeface="Courier New"/>
                <a:cs typeface="Courier New"/>
              </a:rPr>
              <a:t>Visualizations"””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52272" y="8589264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6405">
              <a:lnSpc>
                <a:spcPts val="690"/>
              </a:lnSpc>
            </a:pPr>
            <a:r>
              <a:rPr dirty="0" sz="700">
                <a:solidFill>
                  <a:srgbClr val="95341F"/>
                </a:solidFill>
                <a:latin typeface="Consolas"/>
                <a:cs typeface="Consolas"/>
              </a:rPr>
              <a:t>import</a:t>
            </a:r>
            <a:r>
              <a:rPr dirty="0" sz="700" spc="10">
                <a:solidFill>
                  <a:srgbClr val="9534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CCCCCC"/>
                </a:solidFill>
                <a:latin typeface="Consolas"/>
                <a:cs typeface="Consolas"/>
              </a:rPr>
              <a:t>paudas</a:t>
            </a:r>
            <a:r>
              <a:rPr dirty="0" sz="700" spc="-25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591F1F"/>
                </a:solidFill>
                <a:latin typeface="Consolas"/>
                <a:cs typeface="Consolas"/>
              </a:rPr>
              <a:t>as</a:t>
            </a:r>
            <a:r>
              <a:rPr dirty="0" sz="700" spc="-30">
                <a:solidFill>
                  <a:srgbClr val="591F1F"/>
                </a:solidFill>
                <a:latin typeface="Consolas"/>
                <a:cs typeface="Consolas"/>
              </a:rPr>
              <a:t> </a:t>
            </a:r>
            <a:r>
              <a:rPr dirty="0" sz="700" spc="-25">
                <a:solidFill>
                  <a:srgbClr val="CCCCCC"/>
                </a:solidFill>
                <a:latin typeface="Consolas"/>
                <a:cs typeface="Consolas"/>
              </a:rPr>
              <a:t>pd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52272" y="8711183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6405">
              <a:lnSpc>
                <a:spcPts val="645"/>
              </a:lnSpc>
            </a:pPr>
            <a:r>
              <a:rPr dirty="0" sz="700">
                <a:solidFill>
                  <a:srgbClr val="95341F"/>
                </a:solidFill>
                <a:latin typeface="Consolas"/>
                <a:cs typeface="Consolas"/>
              </a:rPr>
              <a:t>import</a:t>
            </a:r>
            <a:r>
              <a:rPr dirty="0" sz="700" spc="5">
                <a:solidFill>
                  <a:srgbClr val="9534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CCCCCC"/>
                </a:solidFill>
                <a:latin typeface="Consolas"/>
                <a:cs typeface="Consolas"/>
              </a:rPr>
              <a:t>matplotlíb.pyplot</a:t>
            </a:r>
            <a:r>
              <a:rPr dirty="0" sz="700" spc="-65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591F1F"/>
                </a:solidFill>
                <a:latin typeface="Consolas"/>
                <a:cs typeface="Consolas"/>
              </a:rPr>
              <a:t>as</a:t>
            </a:r>
            <a:r>
              <a:rPr dirty="0" sz="700" spc="-45">
                <a:solidFill>
                  <a:srgbClr val="591F1F"/>
                </a:solidFill>
                <a:latin typeface="Consolas"/>
                <a:cs typeface="Consolas"/>
              </a:rPr>
              <a:t> </a:t>
            </a:r>
            <a:r>
              <a:rPr dirty="0" sz="700" spc="-25">
                <a:solidFill>
                  <a:srgbClr val="AA801F"/>
                </a:solidFill>
                <a:latin typeface="Consolas"/>
                <a:cs typeface="Consolas"/>
              </a:rPr>
              <a:t>pit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652272" y="8827007"/>
            <a:ext cx="6605270" cy="8890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7675">
              <a:lnSpc>
                <a:spcPts val="670"/>
              </a:lnSpc>
            </a:pPr>
            <a:r>
              <a:rPr dirty="0" sz="700" spc="70">
                <a:solidFill>
                  <a:srgbClr val="95341F"/>
                </a:solidFill>
                <a:latin typeface="Arial MT"/>
                <a:cs typeface="Arial MT"/>
              </a:rPr>
              <a:t>inport</a:t>
            </a:r>
            <a:r>
              <a:rPr dirty="0" sz="700" spc="345">
                <a:solidFill>
                  <a:srgbClr val="95341F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CCCCCC"/>
                </a:solidFill>
                <a:latin typeface="Arial MT"/>
                <a:cs typeface="Arial MT"/>
              </a:rPr>
              <a:t>seaborn</a:t>
            </a:r>
            <a:r>
              <a:rPr dirty="0" sz="700" spc="31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700" spc="-95">
                <a:solidFill>
                  <a:srgbClr val="BA5957"/>
                </a:solidFill>
                <a:latin typeface="Arial MT"/>
                <a:cs typeface="Arial MT"/>
              </a:rPr>
              <a:t>a</a:t>
            </a:r>
            <a:r>
              <a:rPr dirty="0" sz="700" spc="-110">
                <a:solidFill>
                  <a:srgbClr val="BA5957"/>
                </a:solidFill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C485BF"/>
                </a:solidFill>
                <a:latin typeface="Arial MT"/>
                <a:cs typeface="Arial MT"/>
              </a:rPr>
              <a:t>s</a:t>
            </a:r>
            <a:r>
              <a:rPr dirty="0" sz="700" spc="295">
                <a:solidFill>
                  <a:srgbClr val="C485BF"/>
                </a:solidFill>
                <a:latin typeface="Arial MT"/>
                <a:cs typeface="Arial MT"/>
              </a:rPr>
              <a:t> </a:t>
            </a:r>
            <a:r>
              <a:rPr dirty="0" sz="700" spc="-25">
                <a:solidFill>
                  <a:srgbClr val="CCCCCC"/>
                </a:solidFill>
                <a:latin typeface="Arial MT"/>
                <a:cs typeface="Arial MT"/>
              </a:rPr>
              <a:t>sns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59" name="object 59" descr=""/>
          <p:cNvGrpSpPr/>
          <p:nvPr/>
        </p:nvGrpSpPr>
        <p:grpSpPr>
          <a:xfrm>
            <a:off x="652272" y="9052559"/>
            <a:ext cx="6608445" cy="97790"/>
            <a:chOff x="652272" y="9052559"/>
            <a:chExt cx="6608445" cy="97790"/>
          </a:xfrm>
        </p:grpSpPr>
        <p:pic>
          <p:nvPicPr>
            <p:cNvPr id="60" name="object 6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272" y="9052559"/>
              <a:ext cx="6608064" cy="97535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652272" y="9052559"/>
              <a:ext cx="6605270" cy="94615"/>
            </a:xfrm>
            <a:custGeom>
              <a:avLst/>
              <a:gdLst/>
              <a:ahLst/>
              <a:cxnLst/>
              <a:rect l="l" t="t" r="r" b="b"/>
              <a:pathLst>
                <a:path w="6605270" h="94615">
                  <a:moveTo>
                    <a:pt x="6605016" y="94488"/>
                  </a:moveTo>
                  <a:lnTo>
                    <a:pt x="0" y="94488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94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2" name="object 62" descr=""/>
          <p:cNvGrpSpPr/>
          <p:nvPr/>
        </p:nvGrpSpPr>
        <p:grpSpPr>
          <a:xfrm>
            <a:off x="652272" y="9284207"/>
            <a:ext cx="6608445" cy="79375"/>
            <a:chOff x="652272" y="9284207"/>
            <a:chExt cx="6608445" cy="79375"/>
          </a:xfrm>
        </p:grpSpPr>
        <p:pic>
          <p:nvPicPr>
            <p:cNvPr id="63" name="object 6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272" y="9284207"/>
              <a:ext cx="6608064" cy="79248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652272" y="9284207"/>
              <a:ext cx="6605270" cy="76200"/>
            </a:xfrm>
            <a:custGeom>
              <a:avLst/>
              <a:gdLst/>
              <a:ahLst/>
              <a:cxnLst/>
              <a:rect l="l" t="t" r="r" b="b"/>
              <a:pathLst>
                <a:path w="6605270" h="76200">
                  <a:moveTo>
                    <a:pt x="6605016" y="76200"/>
                  </a:moveTo>
                  <a:lnTo>
                    <a:pt x="0" y="76200"/>
                  </a:lnTo>
                  <a:lnTo>
                    <a:pt x="0" y="0"/>
                  </a:lnTo>
                  <a:lnTo>
                    <a:pt x="6605016" y="0"/>
                  </a:lnTo>
                  <a:lnTo>
                    <a:pt x="660501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652272" y="9400031"/>
            <a:ext cx="6605270" cy="9461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0" rIns="0" bIns="0" rtlCol="0" vert="horz">
            <a:spAutoFit/>
          </a:bodyPr>
          <a:lstStyle/>
          <a:p>
            <a:pPr marL="448945">
              <a:lnSpc>
                <a:spcPts val="700"/>
              </a:lnSpc>
            </a:pPr>
            <a:r>
              <a:rPr dirty="0" sz="750">
                <a:solidFill>
                  <a:srgbClr val="CCCCCC"/>
                </a:solidFill>
                <a:latin typeface="Times New Roman"/>
                <a:cs typeface="Times New Roman"/>
              </a:rPr>
              <a:t>sn</a:t>
            </a:r>
            <a:r>
              <a:rPr dirty="0" sz="750" spc="-45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CAC7E"/>
                </a:solidFill>
                <a:latin typeface="Times New Roman"/>
                <a:cs typeface="Times New Roman"/>
              </a:rPr>
              <a:t>s</a:t>
            </a:r>
            <a:r>
              <a:rPr dirty="0" sz="750" spc="30">
                <a:solidFill>
                  <a:srgbClr val="CCAC7E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CCCCC"/>
                </a:solidFill>
                <a:latin typeface="Times New Roman"/>
                <a:cs typeface="Times New Roman"/>
              </a:rPr>
              <a:t>.</a:t>
            </a:r>
            <a:r>
              <a:rPr dirty="0" sz="750" spc="25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dirty="0" sz="750" spc="100">
                <a:solidFill>
                  <a:srgbClr val="C1975B"/>
                </a:solidFill>
                <a:latin typeface="Times New Roman"/>
                <a:cs typeface="Times New Roman"/>
              </a:rPr>
              <a:t>set</a:t>
            </a:r>
            <a:r>
              <a:rPr dirty="0" sz="750" spc="100">
                <a:solidFill>
                  <a:srgbClr val="A81F1F"/>
                </a:solidFill>
                <a:latin typeface="Times New Roman"/>
                <a:cs typeface="Times New Roman"/>
              </a:rPr>
              <a:t>(</a:t>
            </a:r>
            <a:r>
              <a:rPr dirty="0" sz="750" spc="-70">
                <a:solidFill>
                  <a:srgbClr val="A81F1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8CA383"/>
                </a:solidFill>
                <a:latin typeface="Times New Roman"/>
                <a:cs typeface="Times New Roman"/>
              </a:rPr>
              <a:t>s</a:t>
            </a:r>
            <a:r>
              <a:rPr dirty="0" sz="750">
                <a:solidFill>
                  <a:srgbClr val="D4D4D4"/>
                </a:solidFill>
                <a:latin typeface="Times New Roman"/>
                <a:cs typeface="Times New Roman"/>
              </a:rPr>
              <a:t>tyle=</a:t>
            </a:r>
            <a:r>
              <a:rPr dirty="0" sz="750">
                <a:solidFill>
                  <a:srgbClr val="7E1F1F"/>
                </a:solidFill>
                <a:latin typeface="Times New Roman"/>
                <a:cs typeface="Times New Roman"/>
              </a:rPr>
              <a:t>”\'ih</a:t>
            </a:r>
            <a:r>
              <a:rPr dirty="0" sz="75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dirty="0" sz="750" spc="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750" spc="70">
                <a:solidFill>
                  <a:srgbClr val="AC4B1F"/>
                </a:solidFill>
                <a:latin typeface="Times New Roman"/>
                <a:cs typeface="Times New Roman"/>
              </a:rPr>
              <a:t>legs</a:t>
            </a:r>
            <a:r>
              <a:rPr dirty="0" sz="750" spc="-60">
                <a:solidFill>
                  <a:srgbClr val="AC4B1F"/>
                </a:solidFill>
                <a:latin typeface="Times New Roman"/>
                <a:cs typeface="Times New Roman"/>
              </a:rPr>
              <a:t> </a:t>
            </a:r>
            <a:r>
              <a:rPr dirty="0" sz="750">
                <a:solidFill>
                  <a:srgbClr val="CD723B"/>
                </a:solidFill>
                <a:latin typeface="Times New Roman"/>
                <a:cs typeface="Times New Roman"/>
              </a:rPr>
              <a:t>i</a:t>
            </a:r>
            <a:r>
              <a:rPr dirty="0" sz="750" spc="-45">
                <a:solidFill>
                  <a:srgbClr val="CD723B"/>
                </a:solidFill>
                <a:latin typeface="Times New Roman"/>
                <a:cs typeface="Times New Roman"/>
              </a:rPr>
              <a:t> </a:t>
            </a:r>
            <a:r>
              <a:rPr dirty="0" sz="750" spc="-25">
                <a:solidFill>
                  <a:srgbClr val="CD723B"/>
                </a:solidFill>
                <a:latin typeface="Times New Roman"/>
                <a:cs typeface="Times New Roman"/>
              </a:rPr>
              <a:t>d</a:t>
            </a:r>
            <a:r>
              <a:rPr dirty="0" sz="750" spc="-25">
                <a:solidFill>
                  <a:srgbClr val="5D1F1F"/>
                </a:solidFill>
                <a:latin typeface="Times New Roman"/>
                <a:cs typeface="Times New Roman"/>
              </a:rPr>
              <a:t>”</a:t>
            </a:r>
            <a:r>
              <a:rPr dirty="0" sz="750" spc="-25">
                <a:solidFill>
                  <a:srgbClr val="FFD600"/>
                </a:solidFill>
                <a:latin typeface="Times New Roman"/>
                <a:cs typeface="Times New Roman"/>
              </a:rPr>
              <a:t>)</a:t>
            </a:r>
            <a:endParaRPr sz="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838200"/>
            <a:ext cx="6415405" cy="338251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400" y="4842509"/>
            <a:ext cx="6540500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14831"/>
            <a:ext cx="642302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characteristics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1394586"/>
            <a:ext cx="6257925" cy="38938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835338"/>
            <a:ext cx="627126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Additional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Charts: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10">
                <a:latin typeface="Times New Roman"/>
                <a:cs typeface="Times New Roman"/>
              </a:rPr>
              <a:t>Supplementary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deeper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2089" y="838200"/>
            <a:ext cx="5964555" cy="7569200"/>
            <a:chOff x="692089" y="838200"/>
            <a:chExt cx="5964555" cy="75692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089" y="838200"/>
              <a:ext cx="5941785" cy="366522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988" y="4513707"/>
              <a:ext cx="5948601" cy="3893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956" y="838200"/>
            <a:ext cx="5927902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13308"/>
            <a:ext cx="31203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Training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Certificate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from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CipherSchools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53716" y="1896857"/>
            <a:ext cx="6898005" cy="4975860"/>
            <a:chOff x="653716" y="1896857"/>
            <a:chExt cx="6898005" cy="49758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716" y="1896857"/>
              <a:ext cx="6897783" cy="497538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799" y="2012822"/>
              <a:ext cx="6400038" cy="4528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70175" y="813308"/>
            <a:ext cx="2381250" cy="456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743585">
              <a:lnSpc>
                <a:spcPct val="101499"/>
              </a:lnSpc>
              <a:spcBef>
                <a:spcPts val="75"/>
              </a:spcBef>
            </a:pPr>
            <a:r>
              <a:rPr dirty="0" sz="1400" b="1">
                <a:latin typeface="Times New Roman"/>
                <a:cs typeface="Times New Roman"/>
              </a:rPr>
              <a:t>Chapter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5 </a:t>
            </a:r>
            <a:r>
              <a:rPr dirty="0" sz="1400" b="1">
                <a:latin typeface="Times New Roman"/>
                <a:cs typeface="Times New Roman"/>
              </a:rPr>
              <a:t>Conclusion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Insights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1961133"/>
            <a:ext cx="6425565" cy="370522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>
                <a:latin typeface="Times New Roman"/>
                <a:cs typeface="Times New Roman"/>
              </a:rPr>
              <a:t>Findings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Segmentation: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ct val="14330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Identified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we </a:t>
            </a:r>
            <a:r>
              <a:rPr dirty="0" sz="1200">
                <a:latin typeface="Times New Roman"/>
                <a:cs typeface="Times New Roman"/>
              </a:rPr>
              <a:t>identified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lvl="1" marL="927100" marR="7620" indent="-228600">
              <a:lnSpc>
                <a:spcPct val="143500"/>
              </a:lnSpc>
              <a:spcBef>
                <a:spcPts val="1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Younger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scores</a:t>
            </a:r>
            <a:r>
              <a:rPr dirty="0" sz="1200" spc="-10">
                <a:latin typeface="Times New Roman"/>
                <a:cs typeface="Times New Roman"/>
              </a:rPr>
              <a:t> (high spenders).</a:t>
            </a:r>
            <a:endParaRPr sz="1200">
              <a:latin typeface="Times New Roman"/>
              <a:cs typeface="Times New Roman"/>
            </a:endParaRPr>
          </a:p>
          <a:p>
            <a:pPr lvl="1" marL="927100" marR="5715" indent="-228600">
              <a:lnSpc>
                <a:spcPct val="143300"/>
              </a:lnSpc>
              <a:spcBef>
                <a:spcPts val="1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Middle-</a:t>
            </a:r>
            <a:r>
              <a:rPr dirty="0" sz="1200">
                <a:latin typeface="Times New Roman"/>
                <a:cs typeface="Times New Roman"/>
              </a:rPr>
              <a:t>aged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moderate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spending scores.</a:t>
            </a:r>
            <a:endParaRPr sz="1200">
              <a:latin typeface="Times New Roman"/>
              <a:cs typeface="Times New Roman"/>
            </a:endParaRPr>
          </a:p>
          <a:p>
            <a:pPr lvl="1" marL="927100" marR="5715" indent="-228600">
              <a:lnSpc>
                <a:spcPct val="143300"/>
              </a:lnSpc>
              <a:spcBef>
                <a:spcPts val="1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Older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 (budget-</a:t>
            </a:r>
            <a:r>
              <a:rPr dirty="0" sz="1200">
                <a:latin typeface="Times New Roman"/>
                <a:cs typeface="Times New Roman"/>
              </a:rPr>
              <a:t>conscious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shoppers).</a:t>
            </a:r>
            <a:endParaRPr sz="1200">
              <a:latin typeface="Times New Roman"/>
              <a:cs typeface="Times New Roman"/>
            </a:endParaRPr>
          </a:p>
          <a:p>
            <a:pPr lvl="1" marL="927100" marR="7620" indent="-228600">
              <a:lnSpc>
                <a:spcPct val="143300"/>
              </a:lnSpc>
              <a:spcBef>
                <a:spcPts val="10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4: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Mixed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moderate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 </a:t>
            </a:r>
            <a:r>
              <a:rPr dirty="0" sz="1200">
                <a:latin typeface="Times New Roman"/>
                <a:cs typeface="Times New Roman"/>
              </a:rPr>
              <a:t>(potential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customers).</a:t>
            </a:r>
            <a:endParaRPr sz="1200">
              <a:latin typeface="Times New Roman"/>
              <a:cs typeface="Times New Roman"/>
            </a:endParaRPr>
          </a:p>
          <a:p>
            <a:pPr lvl="1" marL="927100" indent="-228600">
              <a:lnSpc>
                <a:spcPct val="100000"/>
              </a:lnSpc>
              <a:spcBef>
                <a:spcPts val="635"/>
              </a:spcBef>
              <a:buSzPct val="83333"/>
              <a:buFont typeface="Courier New"/>
              <a:buChar char="o"/>
              <a:tabLst>
                <a:tab pos="927100" algn="l"/>
              </a:tabLst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scores.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8600">
              <a:lnSpc>
                <a:spcPts val="2080"/>
              </a:lnSpc>
              <a:spcBef>
                <a:spcPts val="8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composition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7191" y="6110096"/>
            <a:ext cx="3839210" cy="3552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Key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Insights: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67640">
              <a:lnSpc>
                <a:spcPct val="100000"/>
              </a:lnSpc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1. </a:t>
            </a:r>
            <a:r>
              <a:rPr dirty="0" sz="1200" b="1">
                <a:latin typeface="Times New Roman"/>
                <a:cs typeface="Times New Roman"/>
              </a:rPr>
              <a:t>Customer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Segments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Characteristics: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Spenders</a:t>
            </a:r>
            <a:endParaRPr sz="1200">
              <a:latin typeface="Times New Roman"/>
              <a:cs typeface="Times New Roman"/>
            </a:endParaRPr>
          </a:p>
          <a:p>
            <a:pPr marL="546100" marR="1974214">
              <a:lnSpc>
                <a:spcPct val="1996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Younger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incomes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</a:t>
            </a:r>
            <a:endParaRPr sz="1200">
              <a:latin typeface="Times New Roman"/>
              <a:cs typeface="Times New Roman"/>
            </a:endParaRPr>
          </a:p>
          <a:p>
            <a:pPr marL="546100" marR="1833880" indent="-457834">
              <a:lnSpc>
                <a:spcPts val="2880"/>
              </a:lnSpc>
              <a:spcBef>
                <a:spcPts val="325"/>
              </a:spcBef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Moderate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Spenders Middle-</a:t>
            </a:r>
            <a:r>
              <a:rPr dirty="0" sz="1200">
                <a:latin typeface="Times New Roman"/>
                <a:cs typeface="Times New Roman"/>
              </a:rPr>
              <a:t>aged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1105"/>
              </a:spcBef>
            </a:pPr>
            <a:r>
              <a:rPr dirty="0" sz="1200">
                <a:latin typeface="Times New Roman"/>
                <a:cs typeface="Times New Roman"/>
              </a:rPr>
              <a:t>Moderate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Moderate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7752968"/>
            <a:ext cx="30480" cy="3048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600" y="8118093"/>
            <a:ext cx="30480" cy="3048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600" y="8483092"/>
            <a:ext cx="30480" cy="3048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9213342"/>
            <a:ext cx="30480" cy="3048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600" y="9578441"/>
            <a:ext cx="30480" cy="304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192" y="9578441"/>
            <a:ext cx="30480" cy="304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3391" y="816356"/>
            <a:ext cx="5673725" cy="739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Budget-</a:t>
            </a:r>
            <a:r>
              <a:rPr dirty="0" sz="1200">
                <a:latin typeface="Times New Roman"/>
                <a:cs typeface="Times New Roman"/>
              </a:rPr>
              <a:t>Conscious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Shoppers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Older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  <a:p>
            <a:pPr marL="88900" marR="2289175" indent="381000">
              <a:lnSpc>
                <a:spcPct val="200000"/>
              </a:lnSpc>
            </a:pP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  <a:p>
            <a:pPr marL="469900" marR="3901440">
              <a:lnSpc>
                <a:spcPts val="2880"/>
              </a:lnSpc>
              <a:spcBef>
                <a:spcPts val="325"/>
              </a:spcBef>
            </a:pPr>
            <a:r>
              <a:rPr dirty="0" sz="1200">
                <a:latin typeface="Times New Roman"/>
                <a:cs typeface="Times New Roman"/>
              </a:rPr>
              <a:t>Mixed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group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incomes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90"/>
              </a:spcBef>
            </a:pPr>
            <a:r>
              <a:rPr dirty="0" sz="1200">
                <a:latin typeface="Times New Roman"/>
                <a:cs typeface="Times New Roman"/>
              </a:rPr>
              <a:t>Moderate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Spenders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200">
              <a:latin typeface="Times New Roman"/>
              <a:cs typeface="Times New Roman"/>
            </a:endParaRPr>
          </a:p>
          <a:p>
            <a:pPr marL="622300" indent="-228600">
              <a:lnSpc>
                <a:spcPct val="100000"/>
              </a:lnSpc>
              <a:buFont typeface="Symbol"/>
              <a:buChar char=""/>
              <a:tabLst>
                <a:tab pos="622300" algn="l"/>
              </a:tabLst>
            </a:pP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group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622300" indent="-228600">
              <a:lnSpc>
                <a:spcPct val="100000"/>
              </a:lnSpc>
              <a:buFont typeface="Symbol"/>
              <a:buChar char=""/>
              <a:tabLst>
                <a:tab pos="622300" algn="l"/>
              </a:tabLst>
            </a:pPr>
            <a:r>
              <a:rPr dirty="0" sz="1200">
                <a:latin typeface="Times New Roman"/>
                <a:cs typeface="Times New Roman"/>
              </a:rPr>
              <a:t>Varying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incomes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6223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622300" algn="l"/>
              </a:tabLst>
            </a:pP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scores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9144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2.</a:t>
            </a:r>
            <a:r>
              <a:rPr dirty="0" sz="800" spc="10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Variations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Behavior:</a:t>
            </a:r>
            <a:endParaRPr sz="1200">
              <a:latin typeface="Times New Roman"/>
              <a:cs typeface="Times New Roman"/>
            </a:endParaRPr>
          </a:p>
          <a:p>
            <a:pPr algn="just" marL="12700" marR="386080" indent="76200">
              <a:lnSpc>
                <a:spcPct val="143300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demonstrated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variations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spending behavior.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76200">
              <a:lnSpc>
                <a:spcPct val="1433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generally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younger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preference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luxury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premium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products.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Budget-</a:t>
            </a:r>
            <a:r>
              <a:rPr dirty="0" sz="1200">
                <a:latin typeface="Times New Roman"/>
                <a:cs typeface="Times New Roman"/>
              </a:rPr>
              <a:t>conscious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shoppers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but </a:t>
            </a:r>
            <a:r>
              <a:rPr dirty="0" sz="1200">
                <a:latin typeface="Times New Roman"/>
                <a:cs typeface="Times New Roman"/>
              </a:rPr>
              <a:t>had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reflecting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cost-effective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purchases.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3.</a:t>
            </a:r>
            <a:r>
              <a:rPr dirty="0" sz="800" spc="-15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Implications:</a:t>
            </a:r>
            <a:endParaRPr sz="1200">
              <a:latin typeface="Times New Roman"/>
              <a:cs typeface="Times New Roman"/>
            </a:endParaRPr>
          </a:p>
          <a:p>
            <a:pPr marL="12700" marR="90170" indent="76200">
              <a:lnSpc>
                <a:spcPct val="143500"/>
              </a:lnSpc>
              <a:spcBef>
                <a:spcPts val="800"/>
              </a:spcBef>
            </a:pPr>
            <a:r>
              <a:rPr dirty="0" sz="1200" spc="-10">
                <a:latin typeface="Times New Roman"/>
                <a:cs typeface="Times New Roman"/>
              </a:rPr>
              <a:t>Understanding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cater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group.</a:t>
            </a:r>
            <a:endParaRPr sz="1200">
              <a:latin typeface="Times New Roman"/>
              <a:cs typeface="Times New Roman"/>
            </a:endParaRPr>
          </a:p>
          <a:p>
            <a:pPr marL="12700" marR="22225" indent="76200">
              <a:lnSpc>
                <a:spcPct val="1433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Tailoring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satisfaction,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overall </a:t>
            </a:r>
            <a:r>
              <a:rPr dirty="0" sz="1200">
                <a:latin typeface="Times New Roman"/>
                <a:cs typeface="Times New Roman"/>
              </a:rPr>
              <a:t>sales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1307464"/>
            <a:ext cx="30480" cy="304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1672589"/>
            <a:ext cx="30480" cy="304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9882" y="1672589"/>
            <a:ext cx="30480" cy="304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65" y="2037714"/>
            <a:ext cx="38100" cy="381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2402839"/>
            <a:ext cx="30480" cy="3047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2767838"/>
            <a:ext cx="30480" cy="3047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600" y="3132963"/>
            <a:ext cx="30480" cy="304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965" y="3498088"/>
            <a:ext cx="38100" cy="381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65" y="5356478"/>
            <a:ext cx="38100" cy="381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65" y="5984366"/>
            <a:ext cx="38100" cy="3810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5275" y="6247258"/>
            <a:ext cx="38100" cy="3809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65" y="7240398"/>
            <a:ext cx="38100" cy="3809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65" y="7868286"/>
            <a:ext cx="38100" cy="380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16356"/>
            <a:ext cx="1279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Recommendations: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1546606"/>
            <a:ext cx="5739765" cy="3347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Campaigns: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Segment-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Strategies:</a:t>
            </a:r>
            <a:endParaRPr sz="1200">
              <a:latin typeface="Times New Roman"/>
              <a:cs typeface="Times New Roman"/>
            </a:endParaRPr>
          </a:p>
          <a:p>
            <a:pPr marL="88900" marR="138430" indent="76200">
              <a:lnSpc>
                <a:spcPct val="142500"/>
              </a:lnSpc>
              <a:spcBef>
                <a:spcPts val="825"/>
              </a:spcBef>
            </a:pP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Spenders: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luxury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premium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exclusive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personalized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 marL="88900" marR="106680" indent="76200">
              <a:lnSpc>
                <a:spcPct val="1425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Moderate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Spenders: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value-for-</a:t>
            </a:r>
            <a:r>
              <a:rPr dirty="0" sz="1200">
                <a:latin typeface="Times New Roman"/>
                <a:cs typeface="Times New Roman"/>
              </a:rPr>
              <a:t>money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mid-range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encourage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spending.</a:t>
            </a:r>
            <a:endParaRPr sz="1200">
              <a:latin typeface="Times New Roman"/>
              <a:cs typeface="Times New Roman"/>
            </a:endParaRPr>
          </a:p>
          <a:p>
            <a:pPr marL="88900" marR="5080" indent="76200">
              <a:lnSpc>
                <a:spcPct val="142500"/>
              </a:lnSpc>
              <a:spcBef>
                <a:spcPts val="844"/>
              </a:spcBef>
            </a:pPr>
            <a:r>
              <a:rPr dirty="0" sz="1200" spc="-10">
                <a:latin typeface="Times New Roman"/>
                <a:cs typeface="Times New Roman"/>
              </a:rPr>
              <a:t>Budget-</a:t>
            </a:r>
            <a:r>
              <a:rPr dirty="0" sz="1200">
                <a:latin typeface="Times New Roman"/>
                <a:cs typeface="Times New Roman"/>
              </a:rPr>
              <a:t>Conscious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Shoppers: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Highlight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discounts,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bundle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cost-effective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product </a:t>
            </a:r>
            <a:r>
              <a:rPr dirty="0" sz="1200">
                <a:latin typeface="Times New Roman"/>
                <a:cs typeface="Times New Roman"/>
              </a:rPr>
              <a:t>options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attract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price-</a:t>
            </a:r>
            <a:r>
              <a:rPr dirty="0" sz="1200">
                <a:latin typeface="Times New Roman"/>
                <a:cs typeface="Times New Roman"/>
              </a:rPr>
              <a:t>sensitive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marL="88900" marR="19050" indent="76200">
              <a:lnSpc>
                <a:spcPct val="1425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incentives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personalized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communication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nurture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long-</a:t>
            </a:r>
            <a:r>
              <a:rPr dirty="0" sz="1200">
                <a:latin typeface="Times New Roman"/>
                <a:cs typeface="Times New Roman"/>
              </a:rPr>
              <a:t>term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spending.</a:t>
            </a:r>
            <a:endParaRPr sz="1200">
              <a:latin typeface="Times New Roman"/>
              <a:cs typeface="Times New Roman"/>
            </a:endParaRPr>
          </a:p>
          <a:p>
            <a:pPr marL="88900" marR="121920" indent="76200">
              <a:lnSpc>
                <a:spcPct val="1425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Diverse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Spenders: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Utilize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mix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premium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increase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engagement.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3391" y="5416677"/>
            <a:ext cx="5690870" cy="4340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1.</a:t>
            </a:r>
            <a:r>
              <a:rPr dirty="0" sz="800" spc="15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Personalize </a:t>
            </a:r>
            <a:r>
              <a:rPr dirty="0" sz="1200">
                <a:latin typeface="Times New Roman"/>
                <a:cs typeface="Times New Roman"/>
              </a:rPr>
              <a:t>Promotions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Offers:</a:t>
            </a:r>
            <a:endParaRPr sz="12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433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12700" marR="562610" indent="76200">
              <a:lnSpc>
                <a:spcPct val="1433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emails,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customized recommendations,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 </a:t>
            </a:r>
            <a:r>
              <a:rPr dirty="0" sz="1200" spc="-10">
                <a:latin typeface="Times New Roman"/>
                <a:cs typeface="Times New Roman"/>
              </a:rPr>
              <a:t>advertisements.</a:t>
            </a:r>
            <a:endParaRPr sz="1200">
              <a:latin typeface="Times New Roman"/>
              <a:cs typeface="Times New Roman"/>
            </a:endParaRPr>
          </a:p>
          <a:p>
            <a:pPr marL="12700" marR="206375" indent="76200">
              <a:lnSpc>
                <a:spcPct val="1435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resonate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maximize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effectiveness.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2.</a:t>
            </a:r>
            <a:r>
              <a:rPr dirty="0" sz="800" spc="-5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Segments:</a:t>
            </a:r>
            <a:endParaRPr sz="1200">
              <a:latin typeface="Times New Roman"/>
              <a:cs typeface="Times New Roman"/>
            </a:endParaRPr>
          </a:p>
          <a:p>
            <a:pPr marL="12700" marR="110489" indent="76200">
              <a:lnSpc>
                <a:spcPct val="142500"/>
              </a:lnSpc>
              <a:spcBef>
                <a:spcPts val="830"/>
              </a:spcBef>
            </a:pP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updated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relevant.</a:t>
            </a:r>
            <a:endParaRPr sz="1200">
              <a:latin typeface="Times New Roman"/>
              <a:cs typeface="Times New Roman"/>
            </a:endParaRPr>
          </a:p>
          <a:p>
            <a:pPr marL="12700" marR="170815" indent="76200">
              <a:lnSpc>
                <a:spcPct val="1425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track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trends,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external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influencing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 marL="12700" marR="109855" indent="76200">
              <a:lnSpc>
                <a:spcPct val="142700"/>
              </a:lnSpc>
              <a:spcBef>
                <a:spcPts val="835"/>
              </a:spcBef>
            </a:pPr>
            <a:r>
              <a:rPr dirty="0" sz="1200">
                <a:latin typeface="Times New Roman"/>
                <a:cs typeface="Times New Roman"/>
              </a:rPr>
              <a:t>Regularly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revisit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criteria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adapt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market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3547" y="1672589"/>
            <a:ext cx="38098" cy="381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965" y="2037714"/>
            <a:ext cx="30479" cy="304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965" y="2665602"/>
            <a:ext cx="30479" cy="3047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965" y="3293617"/>
            <a:ext cx="30479" cy="3047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965" y="3921633"/>
            <a:ext cx="30479" cy="304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965" y="4549521"/>
            <a:ext cx="30479" cy="3047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965" y="5907785"/>
            <a:ext cx="38100" cy="381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65" y="6535675"/>
            <a:ext cx="38100" cy="3809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5965" y="7163690"/>
            <a:ext cx="38100" cy="3809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965" y="8156830"/>
            <a:ext cx="38100" cy="3797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5965" y="8784743"/>
            <a:ext cx="38100" cy="380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965" y="9412707"/>
            <a:ext cx="38100" cy="380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3391" y="738378"/>
            <a:ext cx="5588635" cy="54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426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Implement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mechanisms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gather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directly,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remain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customer-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centric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effective.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3391" y="1810257"/>
            <a:ext cx="1452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Implementation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Plan: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3391" y="2540254"/>
            <a:ext cx="5652770" cy="271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54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1.</a:t>
            </a:r>
            <a:r>
              <a:rPr dirty="0" sz="800" spc="20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Data-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Approach: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76200">
              <a:lnSpc>
                <a:spcPct val="143400"/>
              </a:lnSpc>
              <a:spcBef>
                <a:spcPts val="800"/>
              </a:spcBef>
            </a:pPr>
            <a:r>
              <a:rPr dirty="0" sz="1200">
                <a:latin typeface="Times New Roman"/>
                <a:cs typeface="Times New Roman"/>
              </a:rPr>
              <a:t>Establish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gather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monitor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trends.</a:t>
            </a:r>
            <a:r>
              <a:rPr dirty="0" sz="1200" spc="10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Utilize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interpret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timely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0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2.</a:t>
            </a:r>
            <a:r>
              <a:rPr dirty="0" sz="800" spc="-5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Cross-</a:t>
            </a:r>
            <a:r>
              <a:rPr dirty="0" sz="1200">
                <a:latin typeface="Times New Roman"/>
                <a:cs typeface="Times New Roman"/>
              </a:rPr>
              <a:t>Functional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Collaboration:</a:t>
            </a:r>
            <a:endParaRPr sz="1200">
              <a:latin typeface="Times New Roman"/>
              <a:cs typeface="Times New Roman"/>
            </a:endParaRPr>
          </a:p>
          <a:p>
            <a:pPr marL="12700" marR="52069" indent="76200">
              <a:lnSpc>
                <a:spcPct val="143300"/>
              </a:lnSpc>
              <a:spcBef>
                <a:spcPts val="805"/>
              </a:spcBef>
            </a:pPr>
            <a:r>
              <a:rPr dirty="0" sz="1200">
                <a:latin typeface="Times New Roman"/>
                <a:cs typeface="Times New Roman"/>
              </a:rPr>
              <a:t>Engage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departments,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sales,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unified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implementing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 marL="393700" marR="199390">
              <a:lnSpc>
                <a:spcPct val="143300"/>
              </a:lnSpc>
              <a:spcBef>
                <a:spcPts val="815"/>
              </a:spcBef>
            </a:pPr>
            <a:r>
              <a:rPr dirty="0" sz="1200">
                <a:latin typeface="Times New Roman"/>
                <a:cs typeface="Times New Roman"/>
              </a:rPr>
              <a:t>Foster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collaboration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communication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share insights.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3391" y="5782436"/>
            <a:ext cx="5718175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172A4D"/>
                </a:solidFill>
                <a:latin typeface="Arial MT"/>
                <a:cs typeface="Arial MT"/>
              </a:rPr>
              <a:t>3.</a:t>
            </a:r>
            <a:r>
              <a:rPr dirty="0" sz="800" spc="-20">
                <a:solidFill>
                  <a:srgbClr val="172A4D"/>
                </a:solidFill>
                <a:latin typeface="Arial MT"/>
                <a:cs typeface="Arial MT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Integration:</a:t>
            </a:r>
            <a:endParaRPr sz="1200">
              <a:latin typeface="Times New Roman"/>
              <a:cs typeface="Times New Roman"/>
            </a:endParaRPr>
          </a:p>
          <a:p>
            <a:pPr marL="12700" marR="109855" indent="76200">
              <a:lnSpc>
                <a:spcPct val="142500"/>
              </a:lnSpc>
              <a:spcBef>
                <a:spcPts val="825"/>
              </a:spcBef>
            </a:pPr>
            <a:r>
              <a:rPr dirty="0" sz="1200">
                <a:latin typeface="Times New Roman"/>
                <a:cs typeface="Times New Roman"/>
              </a:rPr>
              <a:t>Leverage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AI-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streamline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execution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personalized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campaigns.</a:t>
            </a:r>
            <a:endParaRPr sz="12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425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understanding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customer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3391" y="7689342"/>
            <a:ext cx="5688965" cy="1075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satisfaction,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sales performance.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0">
                <a:latin typeface="Times New Roman"/>
                <a:cs typeface="Times New Roman"/>
              </a:rPr>
              <a:t> will </a:t>
            </a:r>
            <a:r>
              <a:rPr dirty="0" sz="1200">
                <a:latin typeface="Times New Roman"/>
                <a:cs typeface="Times New Roman"/>
              </a:rPr>
              <a:t>foster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stronger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relationships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growth.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65" y="942339"/>
            <a:ext cx="38100" cy="381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965" y="3030727"/>
            <a:ext cx="38100" cy="381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3420" y="3293617"/>
            <a:ext cx="38100" cy="381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5965" y="4286758"/>
            <a:ext cx="38100" cy="381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5965" y="6272912"/>
            <a:ext cx="38100" cy="3809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5965" y="6900800"/>
            <a:ext cx="38100" cy="3809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73579" y="813308"/>
            <a:ext cx="2244090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Chapter: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dirty="0" sz="1400" b="1">
                <a:latin typeface="Times New Roman"/>
                <a:cs typeface="Times New Roman"/>
              </a:rPr>
              <a:t>References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Future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1709673"/>
            <a:ext cx="6421755" cy="7684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References: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Mall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Customers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data.csv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 marL="469900" marR="139065" indent="-228600">
              <a:lnSpc>
                <a:spcPct val="143300"/>
              </a:lnSpc>
              <a:spcBef>
                <a:spcPts val="1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Libraries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Used: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Pandas,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NumPy,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Seaborn,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Scikit-</a:t>
            </a:r>
            <a:r>
              <a:rPr dirty="0" sz="1200">
                <a:latin typeface="Times New Roman"/>
                <a:cs typeface="Times New Roman"/>
              </a:rPr>
              <a:t>learn,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Google Colab.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Online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Websites: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 marL="584200" indent="-117475">
              <a:lnSpc>
                <a:spcPct val="100000"/>
              </a:lnSpc>
              <a:buSzPct val="91666"/>
              <a:buAutoNum type="arabicPeriod"/>
              <a:tabLst>
                <a:tab pos="584200" algn="l"/>
              </a:tabLst>
            </a:pPr>
            <a:r>
              <a:rPr dirty="0" sz="1200">
                <a:latin typeface="Times New Roman"/>
                <a:cs typeface="Times New Roman"/>
              </a:rPr>
              <a:t>W3schools,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link: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https://www.w3schools.com/python/python_ml_k-means.asp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lvl="1" marL="469900" marR="377825" indent="-3175">
              <a:lnSpc>
                <a:spcPct val="144200"/>
              </a:lnSpc>
              <a:buSzPct val="91666"/>
              <a:buAutoNum type="arabicPeriod"/>
              <a:tabLst>
                <a:tab pos="584200" algn="l"/>
              </a:tabLst>
            </a:pP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JavaTpoint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link: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https://www.javatpoint.com/k-means-clustering-algorithm-in-machine-</a:t>
            </a:r>
            <a:r>
              <a:rPr dirty="0" sz="12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learning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Future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Scope: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SzPct val="95833"/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 marR="301625" indent="114300">
              <a:lnSpc>
                <a:spcPct val="144200"/>
              </a:lnSpc>
            </a:pPr>
            <a:r>
              <a:rPr dirty="0" sz="1200" spc="-10">
                <a:latin typeface="Times New Roman"/>
                <a:cs typeface="Times New Roman"/>
              </a:rPr>
              <a:t>-</a:t>
            </a:r>
            <a:r>
              <a:rPr dirty="0" sz="1200">
                <a:latin typeface="Times New Roman"/>
                <a:cs typeface="Times New Roman"/>
              </a:rPr>
              <a:t>Behavioral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Segmentation: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beyond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demographic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behavior-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browsing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engagement.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lvl="1" marL="12700" marR="219075" indent="201930">
              <a:lnSpc>
                <a:spcPct val="143300"/>
              </a:lnSpc>
              <a:buChar char="-"/>
              <a:tabLst>
                <a:tab pos="214629" algn="l"/>
              </a:tabLst>
            </a:pP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Implementing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real-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segments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interactions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5080" indent="201930">
              <a:lnSpc>
                <a:spcPct val="1442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DBSCAN,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Gaussian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Mixture </a:t>
            </a:r>
            <a:r>
              <a:rPr dirty="0" sz="1200">
                <a:latin typeface="Times New Roman"/>
                <a:cs typeface="Times New Roman"/>
              </a:rPr>
              <a:t>Models,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deep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learning-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nuanced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segmentation.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marL="125730" indent="-122555">
              <a:lnSpc>
                <a:spcPct val="100000"/>
              </a:lnSpc>
              <a:spcBef>
                <a:spcPts val="5"/>
              </a:spcBef>
              <a:buSzPct val="95833"/>
              <a:buAutoNum type="arabicPeriod" startAt="2"/>
              <a:tabLst>
                <a:tab pos="125730" algn="l"/>
              </a:tabLst>
            </a:pPr>
            <a:r>
              <a:rPr dirty="0" sz="1200" spc="-10">
                <a:latin typeface="Times New Roman"/>
                <a:cs typeface="Times New Roman"/>
              </a:rPr>
              <a:t>Personalization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Targeting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lvl="1" marL="12700" marR="302895" indent="201930">
              <a:lnSpc>
                <a:spcPct val="144200"/>
              </a:lnSpc>
              <a:buChar char="-"/>
              <a:tabLst>
                <a:tab pos="214629" algn="l"/>
              </a:tabLst>
            </a:pPr>
            <a:r>
              <a:rPr dirty="0" sz="1200" spc="-10">
                <a:latin typeface="Times New Roman"/>
                <a:cs typeface="Times New Roman"/>
              </a:rPr>
              <a:t>Personalized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strategies,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advertisements.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180975" indent="201930">
              <a:lnSpc>
                <a:spcPct val="143700"/>
              </a:lnSpc>
              <a:spcBef>
                <a:spcPts val="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personalizing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in-store </a:t>
            </a:r>
            <a:r>
              <a:rPr dirty="0" sz="1200">
                <a:latin typeface="Times New Roman"/>
                <a:cs typeface="Times New Roman"/>
              </a:rPr>
              <a:t>experiences,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customized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layouts,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placements,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 interactions.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14831"/>
            <a:ext cx="6424295" cy="812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Integration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Sources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lvl="1" marL="12700" marR="5080" indent="201930">
              <a:lnSpc>
                <a:spcPct val="1442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Media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social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media </a:t>
            </a:r>
            <a:r>
              <a:rPr dirty="0" sz="1200">
                <a:latin typeface="Times New Roman"/>
                <a:cs typeface="Times New Roman"/>
              </a:rPr>
              <a:t>platforms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holistic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preferences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trends.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125730" indent="201930">
              <a:lnSpc>
                <a:spcPct val="143300"/>
              </a:lnSpc>
              <a:buChar char="-"/>
              <a:tabLst>
                <a:tab pos="214629" algn="l"/>
              </a:tabLst>
            </a:pPr>
            <a:r>
              <a:rPr dirty="0" sz="1200" spc="-10">
                <a:latin typeface="Times New Roman"/>
                <a:cs typeface="Times New Roman"/>
              </a:rPr>
              <a:t>Cross-</a:t>
            </a:r>
            <a:r>
              <a:rPr dirty="0" sz="1200">
                <a:latin typeface="Times New Roman"/>
                <a:cs typeface="Times New Roman"/>
              </a:rPr>
              <a:t>Selling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Opportunities: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e-</a:t>
            </a:r>
            <a:r>
              <a:rPr dirty="0" sz="1200">
                <a:latin typeface="Times New Roman"/>
                <a:cs typeface="Times New Roman"/>
              </a:rPr>
              <a:t>commerce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cross-</a:t>
            </a:r>
            <a:r>
              <a:rPr dirty="0" sz="1200">
                <a:latin typeface="Times New Roman"/>
                <a:cs typeface="Times New Roman"/>
              </a:rPr>
              <a:t>selling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up-</a:t>
            </a:r>
            <a:r>
              <a:rPr dirty="0" sz="1200">
                <a:latin typeface="Times New Roman"/>
                <a:cs typeface="Times New Roman"/>
              </a:rPr>
              <a:t>selling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opportunities.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Enhancements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lvl="1" marL="12700" marR="309880" indent="203835">
              <a:lnSpc>
                <a:spcPct val="143300"/>
              </a:lnSpc>
              <a:buChar char="-"/>
              <a:tabLst>
                <a:tab pos="21653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Interactive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stakeholders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explore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dynamically,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drill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110489" indent="201930">
              <a:lnSpc>
                <a:spcPct val="1442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Predictive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Incorporating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analytics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forecast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strategic</a:t>
            </a:r>
            <a:r>
              <a:rPr dirty="0" sz="1200" spc="-10">
                <a:latin typeface="Times New Roman"/>
                <a:cs typeface="Times New Roman"/>
              </a:rPr>
              <a:t> decision-making.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93980" indent="240029">
              <a:lnSpc>
                <a:spcPct val="143700"/>
              </a:lnSpc>
              <a:buChar char="-"/>
              <a:tabLst>
                <a:tab pos="252729" algn="l"/>
              </a:tabLst>
            </a:pPr>
            <a:r>
              <a:rPr dirty="0" sz="1200" spc="-10">
                <a:latin typeface="Times New Roman"/>
                <a:cs typeface="Times New Roman"/>
              </a:rPr>
              <a:t>Geospatial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Visualization:Implementing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geospatial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segments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across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resource allocation.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AI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Automation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lvl="1" marL="12700" marR="18415" indent="125730">
              <a:lnSpc>
                <a:spcPct val="144200"/>
              </a:lnSpc>
              <a:buChar char="-"/>
              <a:tabLst>
                <a:tab pos="138430" algn="l"/>
              </a:tabLst>
            </a:pPr>
            <a:r>
              <a:rPr dirty="0" sz="1200">
                <a:latin typeface="Times New Roman"/>
                <a:cs typeface="Times New Roman"/>
              </a:rPr>
              <a:t>Automated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continually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updates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manual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accuracy.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238125" indent="87630">
              <a:lnSpc>
                <a:spcPct val="143300"/>
              </a:lnSpc>
              <a:buChar char="-"/>
              <a:tabLst>
                <a:tab pos="100330" algn="l"/>
              </a:tabLst>
            </a:pPr>
            <a:r>
              <a:rPr dirty="0" sz="1200" spc="-10">
                <a:latin typeface="Times New Roman"/>
                <a:cs typeface="Times New Roman"/>
              </a:rPr>
              <a:t>AI-</a:t>
            </a:r>
            <a:r>
              <a:rPr dirty="0" sz="1200">
                <a:latin typeface="Times New Roman"/>
                <a:cs typeface="Times New Roman"/>
              </a:rPr>
              <a:t>Driven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hidden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patterns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be </a:t>
            </a:r>
            <a:r>
              <a:rPr dirty="0" sz="1200">
                <a:latin typeface="Times New Roman"/>
                <a:cs typeface="Times New Roman"/>
              </a:rPr>
              <a:t>apparent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traditional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deeper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Ethical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Privacy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Considerations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89865">
              <a:lnSpc>
                <a:spcPct val="143300"/>
              </a:lnSpc>
            </a:pPr>
            <a:r>
              <a:rPr dirty="0" sz="1200" spc="-10">
                <a:latin typeface="Times New Roman"/>
                <a:cs typeface="Times New Roman"/>
              </a:rPr>
              <a:t>-Privacy-</a:t>
            </a:r>
            <a:r>
              <a:rPr dirty="0" sz="1200">
                <a:latin typeface="Times New Roman"/>
                <a:cs typeface="Times New Roman"/>
              </a:rPr>
              <a:t>Preserving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Techniques:Implementing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differential privacy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protected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allowing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meaningful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5405">
              <a:lnSpc>
                <a:spcPct val="144100"/>
              </a:lnSpc>
            </a:pP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Ethical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AI:Ensuring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discriminatory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practices,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satisfaction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vulnerabilities.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14831"/>
            <a:ext cx="6402705" cy="531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Longitudinal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7"/>
            </a:pPr>
            <a:endParaRPr sz="1200">
              <a:latin typeface="Times New Roman"/>
              <a:cs typeface="Times New Roman"/>
            </a:endParaRPr>
          </a:p>
          <a:p>
            <a:pPr lvl="1" marL="12700" marR="71120" indent="201930">
              <a:lnSpc>
                <a:spcPct val="1442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Trend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inform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about shifting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demographics, </a:t>
            </a:r>
            <a:r>
              <a:rPr dirty="0" sz="1200">
                <a:latin typeface="Times New Roman"/>
                <a:cs typeface="Times New Roman"/>
              </a:rPr>
              <a:t>preferences,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5080" indent="203835">
              <a:lnSpc>
                <a:spcPct val="143300"/>
              </a:lnSpc>
              <a:buChar char="-"/>
              <a:tabLst>
                <a:tab pos="216535" algn="l"/>
              </a:tabLst>
            </a:pP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External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Factors: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external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factors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economic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seasonal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trends,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global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8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ross-</a:t>
            </a:r>
            <a:r>
              <a:rPr dirty="0" sz="1200">
                <a:latin typeface="Times New Roman"/>
                <a:cs typeface="Times New Roman"/>
              </a:rPr>
              <a:t>Sector</a:t>
            </a:r>
            <a:r>
              <a:rPr dirty="0" sz="1200" spc="-10">
                <a:latin typeface="Times New Roman"/>
                <a:cs typeface="Times New Roman"/>
              </a:rPr>
              <a:t> Applications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8"/>
            </a:pPr>
            <a:endParaRPr sz="1200">
              <a:latin typeface="Times New Roman"/>
              <a:cs typeface="Times New Roman"/>
            </a:endParaRPr>
          </a:p>
          <a:p>
            <a:pPr lvl="1" marL="12700" marR="60960" indent="201930">
              <a:lnSpc>
                <a:spcPct val="1433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Broader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Applications:Extending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25">
                <a:latin typeface="Times New Roman"/>
                <a:cs typeface="Times New Roman"/>
              </a:rPr>
              <a:t> as </a:t>
            </a:r>
            <a:r>
              <a:rPr dirty="0" sz="1200" spc="-10">
                <a:latin typeface="Times New Roman"/>
                <a:cs typeface="Times New Roman"/>
              </a:rPr>
              <a:t>e-</a:t>
            </a:r>
            <a:r>
              <a:rPr dirty="0" sz="1200">
                <a:latin typeface="Times New Roman"/>
                <a:cs typeface="Times New Roman"/>
              </a:rPr>
              <a:t>commerce,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supermarkets,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service-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industries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hospitality.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487680" indent="201930">
              <a:lnSpc>
                <a:spcPct val="1442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Consultancy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Products: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consultancy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offer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visualization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businesses.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50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marL="127000" indent="-127000">
              <a:lnSpc>
                <a:spcPct val="100000"/>
              </a:lnSpc>
              <a:buAutoNum type="arabicPeriod" startAt="8"/>
              <a:tabLst>
                <a:tab pos="127000" algn="l"/>
              </a:tabLst>
            </a:pP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Retention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Strategies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8"/>
            </a:pPr>
            <a:endParaRPr sz="1200">
              <a:latin typeface="Times New Roman"/>
              <a:cs typeface="Times New Roman"/>
            </a:endParaRPr>
          </a:p>
          <a:p>
            <a:pPr lvl="1" marL="12700" marR="182880" indent="201930">
              <a:lnSpc>
                <a:spcPct val="143500"/>
              </a:lnSpc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loyalty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insights, </a:t>
            </a:r>
            <a:r>
              <a:rPr dirty="0" sz="1200">
                <a:latin typeface="Times New Roman"/>
                <a:cs typeface="Times New Roman"/>
              </a:rPr>
              <a:t>aiming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retention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lifetime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imes New Roman"/>
              <a:buChar char="-"/>
            </a:pPr>
            <a:endParaRPr sz="1200">
              <a:latin typeface="Times New Roman"/>
              <a:cs typeface="Times New Roman"/>
            </a:endParaRPr>
          </a:p>
          <a:p>
            <a:pPr lvl="1" marL="12700" marR="452755" indent="201930">
              <a:lnSpc>
                <a:spcPct val="143300"/>
              </a:lnSpc>
              <a:spcBef>
                <a:spcPts val="5"/>
              </a:spcBef>
              <a:buChar char="-"/>
              <a:tabLst>
                <a:tab pos="214629" algn="l"/>
              </a:tabLst>
            </a:pPr>
            <a:r>
              <a:rPr dirty="0" sz="1200">
                <a:latin typeface="Times New Roman"/>
                <a:cs typeface="Times New Roman"/>
              </a:rPr>
              <a:t>Churn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churn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developing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47191" y="6718172"/>
            <a:ext cx="6402705" cy="81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incorporating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sources,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advanced </a:t>
            </a:r>
            <a:r>
              <a:rPr dirty="0" sz="1200">
                <a:latin typeface="Times New Roman"/>
                <a:cs typeface="Times New Roman"/>
              </a:rPr>
              <a:t>techniques,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evolve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comprehensive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drives </a:t>
            </a:r>
            <a:r>
              <a:rPr dirty="0" sz="1200">
                <a:latin typeface="Times New Roman"/>
                <a:cs typeface="Times New Roman"/>
              </a:rPr>
              <a:t>significant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value</a:t>
            </a:r>
            <a:r>
              <a:rPr dirty="0" sz="1200" spc="-10" b="1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1016253"/>
            <a:ext cx="6413500" cy="5074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173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Times New Roman"/>
                <a:cs typeface="Times New Roman"/>
              </a:rPr>
              <a:t>Acknowledgement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700"/>
              </a:lnSpc>
              <a:spcBef>
                <a:spcPts val="1050"/>
              </a:spcBef>
            </a:pP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am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incredibly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grateful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people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completing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course</a:t>
            </a:r>
            <a:r>
              <a:rPr dirty="0" sz="1400" spc="-20">
                <a:latin typeface="Times New Roman"/>
                <a:cs typeface="Times New Roman"/>
              </a:rPr>
              <a:t> with</a:t>
            </a:r>
            <a:r>
              <a:rPr dirty="0" sz="1400" spc="5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invaluable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guidance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support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throughout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4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weeks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course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24th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June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24th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July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.From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moment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took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course,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took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goals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course.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clear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direction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expectations,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always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available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answer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questions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feedback.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Throughout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training,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Mr.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Anurag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Mishra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invaluable </a:t>
            </a:r>
            <a:r>
              <a:rPr dirty="0" sz="1400">
                <a:latin typeface="Times New Roman"/>
                <a:cs typeface="Times New Roman"/>
              </a:rPr>
              <a:t>insights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advice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grow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professional.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constructive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feedback </a:t>
            </a:r>
            <a:r>
              <a:rPr dirty="0" sz="1400">
                <a:latin typeface="Times New Roman"/>
                <a:cs typeface="Times New Roman"/>
              </a:rPr>
              <a:t>helped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skills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approach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tasks,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encouragement</a:t>
            </a:r>
            <a:r>
              <a:rPr dirty="0" sz="1400" spc="-20">
                <a:latin typeface="Times New Roman"/>
                <a:cs typeface="Times New Roman"/>
              </a:rPr>
              <a:t> kept </a:t>
            </a:r>
            <a:r>
              <a:rPr dirty="0" sz="1400">
                <a:latin typeface="Times New Roman"/>
                <a:cs typeface="Times New Roman"/>
              </a:rPr>
              <a:t>me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motivated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focused.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am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deeply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thankful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everyone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effort,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commitment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success.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.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would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thank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Human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Resource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Centre,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LPU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organizing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such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wonderful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summer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training</a:t>
            </a:r>
            <a:r>
              <a:rPr dirty="0" sz="1400" spc="5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program.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3761740">
              <a:lnSpc>
                <a:spcPct val="143800"/>
              </a:lnSpc>
            </a:pPr>
            <a:r>
              <a:rPr dirty="0" sz="1600">
                <a:latin typeface="Times New Roman"/>
                <a:cs typeface="Times New Roman"/>
              </a:rPr>
              <a:t>Jyothir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Raghavalu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Bhogi </a:t>
            </a:r>
            <a:r>
              <a:rPr dirty="0" sz="1600">
                <a:latin typeface="Times New Roman"/>
                <a:cs typeface="Times New Roman"/>
              </a:rPr>
              <a:t>Registration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Number: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12201343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88822"/>
            <a:ext cx="6403975" cy="7630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349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ABOUT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CipherSchools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Company’s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mission:</a:t>
            </a:r>
            <a:endParaRPr sz="1200">
              <a:latin typeface="Times New Roman"/>
              <a:cs typeface="Times New Roman"/>
            </a:endParaRPr>
          </a:p>
          <a:p>
            <a:pPr marL="12700" marR="19685">
              <a:lnSpc>
                <a:spcPct val="1437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CipherSchools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educational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video-</a:t>
            </a:r>
            <a:r>
              <a:rPr dirty="0" sz="1200">
                <a:latin typeface="Times New Roman"/>
                <a:cs typeface="Times New Roman"/>
              </a:rPr>
              <a:t>streaming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India.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ultimate </a:t>
            </a:r>
            <a:r>
              <a:rPr dirty="0" sz="1200">
                <a:latin typeface="Times New Roman"/>
                <a:cs typeface="Times New Roman"/>
              </a:rPr>
              <a:t>destination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Creators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exhilarating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experience.</a:t>
            </a:r>
            <a:r>
              <a:rPr dirty="0" sz="1200" spc="-25">
                <a:latin typeface="Times New Roman"/>
                <a:cs typeface="Times New Roman"/>
              </a:rPr>
              <a:t> Our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ignite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imagination,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unleash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revolutionise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you </a:t>
            </a:r>
            <a:r>
              <a:rPr dirty="0" sz="1200">
                <a:latin typeface="Times New Roman"/>
                <a:cs typeface="Times New Roman"/>
              </a:rPr>
              <a:t>create,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inception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left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indelible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countless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students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around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globe,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conquer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horizons.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Join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thrilling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journey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incredible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story.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Vision: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Envision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high-</a:t>
            </a:r>
            <a:r>
              <a:rPr dirty="0" sz="1200">
                <a:latin typeface="Times New Roman"/>
                <a:cs typeface="Times New Roman"/>
              </a:rPr>
              <a:t>quality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readily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accessible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everyone,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regardless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location.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core,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aspire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transform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tangible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reality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becoming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go-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platform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anyone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seeking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experiences.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Mission: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bridge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passionate,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unskilled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seasoned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industry</a:t>
            </a:r>
            <a:endParaRPr sz="1200">
              <a:latin typeface="Times New Roman"/>
              <a:cs typeface="Times New Roman"/>
            </a:endParaRPr>
          </a:p>
          <a:p>
            <a:pPr marL="12700" marR="29845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experts.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connecting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realise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career aspirations.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Origin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company: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Refer: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u="sng" sz="1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https://www.linkedin.com/company/cipherschool/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Organisation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company: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CEO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Founder: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Mr.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Anurag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Mishra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Technical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Department: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Nitesh</a:t>
            </a:r>
            <a:r>
              <a:rPr dirty="0" sz="1200" spc="-20">
                <a:latin typeface="Times New Roman"/>
                <a:cs typeface="Times New Roman"/>
              </a:rPr>
              <a:t> Kumar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65100" algn="l"/>
              </a:tabLst>
            </a:pPr>
            <a:r>
              <a:rPr dirty="0" sz="1200" spc="-10">
                <a:latin typeface="Times New Roman"/>
                <a:cs typeface="Times New Roman"/>
              </a:rPr>
              <a:t>Operations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Department: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Geetika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Team: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Sanskar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Address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company: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>
                <a:latin typeface="Times New Roman"/>
                <a:cs typeface="Times New Roman"/>
              </a:rPr>
              <a:t>Chandigarh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Citi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Center(CCC),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Punjab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140603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958341"/>
            <a:ext cx="4625340" cy="8741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5079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Course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Outline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6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Introduction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Science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Overview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importance</a:t>
            </a:r>
            <a:endParaRPr sz="1200">
              <a:latin typeface="Times New Roman"/>
              <a:cs typeface="Times New Roman"/>
            </a:endParaRPr>
          </a:p>
          <a:p>
            <a:pPr lvl="1" marL="142875" indent="-130175">
              <a:lnSpc>
                <a:spcPct val="100000"/>
              </a:lnSpc>
              <a:spcBef>
                <a:spcPts val="625"/>
              </a:spcBef>
              <a:buChar char="○"/>
              <a:tabLst>
                <a:tab pos="14287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Introduction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workflow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science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2"/>
              <a:tabLst>
                <a:tab pos="241300" algn="l"/>
              </a:tabLst>
            </a:pPr>
            <a:r>
              <a:rPr dirty="0" sz="1200" b="1">
                <a:latin typeface="Times New Roman"/>
                <a:cs typeface="Times New Roman"/>
              </a:rPr>
              <a:t>Setting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Up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Your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Environment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0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Anaconda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Setup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Overview: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Introduction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Anaconda,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installation,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Colab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Notebook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Overview: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Getting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Google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Colab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programming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science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Advanced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Excel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Advanced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formulas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preparation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techniques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PivotTables,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PivotCharts,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Query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4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Python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Science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fundamentals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(variables,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conditionals,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loops)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Working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Pandas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manipulation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NumPy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5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10" b="1">
                <a:latin typeface="Times New Roman"/>
                <a:cs typeface="Times New Roman"/>
              </a:rPr>
              <a:t> Visualization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0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Principles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visualisation</a:t>
            </a:r>
            <a:endParaRPr sz="1200">
              <a:latin typeface="Times New Roman"/>
              <a:cs typeface="Times New Roman"/>
            </a:endParaRPr>
          </a:p>
          <a:p>
            <a:pPr lvl="1" marL="142875" indent="-130175">
              <a:lnSpc>
                <a:spcPct val="100000"/>
              </a:lnSpc>
              <a:spcBef>
                <a:spcPts val="635"/>
              </a:spcBef>
              <a:buChar char="○"/>
              <a:tabLst>
                <a:tab pos="14287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Introduction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Seaborn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interactive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visualisations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Plotly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Introduction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Power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BI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Getting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Desktop○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dashboards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reports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basics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collaboration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7.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Preprocessing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Concepts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35329"/>
            <a:ext cx="4241800" cy="212788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7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normalisation</a:t>
            </a:r>
            <a:endParaRPr sz="1200">
              <a:latin typeface="Times New Roman"/>
              <a:cs typeface="Times New Roman"/>
            </a:endParaRPr>
          </a:p>
          <a:p>
            <a:pPr marL="141605" indent="-128905">
              <a:lnSpc>
                <a:spcPct val="100000"/>
              </a:lnSpc>
              <a:spcBef>
                <a:spcPts val="62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Handling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buAutoNum type="arabicPeriod" startAt="8"/>
              <a:tabLst>
                <a:tab pos="165100" algn="l"/>
              </a:tabLst>
            </a:pPr>
            <a:r>
              <a:rPr dirty="0" sz="1200" b="1">
                <a:latin typeface="Times New Roman"/>
                <a:cs typeface="Times New Roman"/>
              </a:rPr>
              <a:t>Machine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Learning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Algorithms</a:t>
            </a:r>
            <a:endParaRPr sz="1200">
              <a:latin typeface="Times New Roman"/>
              <a:cs typeface="Times New Roman"/>
            </a:endParaRPr>
          </a:p>
          <a:p>
            <a:pPr lvl="1" marL="141605" indent="-128905">
              <a:lnSpc>
                <a:spcPct val="100000"/>
              </a:lnSpc>
              <a:spcBef>
                <a:spcPts val="635"/>
              </a:spcBef>
              <a:buChar char="○"/>
              <a:tabLst>
                <a:tab pos="141605" algn="l"/>
              </a:tabLst>
            </a:pPr>
            <a:r>
              <a:rPr dirty="0" sz="1200">
                <a:latin typeface="Times New Roman"/>
                <a:cs typeface="Times New Roman"/>
              </a:rPr>
              <a:t>Supervised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learning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(linear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logistic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regression,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decision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trees,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random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forests,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SVMs)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12. LIVE </a:t>
            </a:r>
            <a:r>
              <a:rPr dirty="0" sz="1200" spc="-10" b="1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720700"/>
            <a:ext cx="6409690" cy="906716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83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Chapter-</a:t>
            </a:r>
            <a:r>
              <a:rPr dirty="0" sz="1400" spc="-5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algn="ctr" marL="13970">
              <a:lnSpc>
                <a:spcPct val="100000"/>
              </a:lnSpc>
              <a:spcBef>
                <a:spcPts val="735"/>
              </a:spcBef>
            </a:pPr>
            <a:r>
              <a:rPr dirty="0" sz="1400" spc="-10" b="1">
                <a:latin typeface="Times New Roman"/>
                <a:cs typeface="Times New Roman"/>
              </a:rPr>
              <a:t>INTRODUCTION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 THE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UNDERTAKEN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Project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Title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: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Mall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Customer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Segmentation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249554">
              <a:lnSpc>
                <a:spcPts val="138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Objective: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these </a:t>
            </a:r>
            <a:r>
              <a:rPr dirty="0" sz="1200">
                <a:latin typeface="Times New Roman"/>
                <a:cs typeface="Times New Roman"/>
              </a:rPr>
              <a:t>segments,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 </a:t>
            </a:r>
            <a:r>
              <a:rPr dirty="0" sz="1200">
                <a:latin typeface="Times New Roman"/>
                <a:cs typeface="Times New Roman"/>
              </a:rPr>
              <a:t>group,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ultimately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satisfaction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boosting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 marR="79375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Use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Case: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crucial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aspect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10">
                <a:latin typeface="Times New Roman"/>
                <a:cs typeface="Times New Roman"/>
              </a:rPr>
              <a:t> relationship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(CRM)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understanding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to:</a:t>
            </a:r>
            <a:endParaRPr sz="1200">
              <a:latin typeface="Times New Roman"/>
              <a:cs typeface="Times New Roman"/>
            </a:endParaRPr>
          </a:p>
          <a:p>
            <a:pPr marL="469900" marR="196215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Develop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Targeted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Marketing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Campaigns: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promotions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advertisements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specific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habits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469900" marR="389255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Personalize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Customer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Experiences: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personalized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recommendations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services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satisfaction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loyalty.</a:t>
            </a:r>
            <a:endParaRPr sz="1200">
              <a:latin typeface="Times New Roman"/>
              <a:cs typeface="Times New Roman"/>
            </a:endParaRPr>
          </a:p>
          <a:p>
            <a:pPr marL="469900" marR="61087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Optimize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Product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Offerings: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inventory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offerings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preferences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segments.</a:t>
            </a:r>
            <a:endParaRPr sz="1200">
              <a:latin typeface="Times New Roman"/>
              <a:cs typeface="Times New Roman"/>
            </a:endParaRPr>
          </a:p>
          <a:p>
            <a:pPr marL="469900" marR="7493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Increase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Customer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Retention: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Implement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high-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churn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469900" marR="611505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Enhance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Sales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Revenue: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opportunities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cross-</a:t>
            </a:r>
            <a:r>
              <a:rPr dirty="0" sz="1200">
                <a:latin typeface="Times New Roman"/>
                <a:cs typeface="Times New Roman"/>
              </a:rPr>
              <a:t>selling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up-</a:t>
            </a:r>
            <a:r>
              <a:rPr dirty="0" sz="1200">
                <a:latin typeface="Times New Roman"/>
                <a:cs typeface="Times New Roman"/>
              </a:rPr>
              <a:t>selling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maximize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sales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revenue.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leveraging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implement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marketing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efficiency,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ultimately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achieve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competitive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advantage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Times New Roman"/>
                <a:cs typeface="Times New Roman"/>
              </a:rPr>
              <a:t>Overview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Dataset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6034">
              <a:lnSpc>
                <a:spcPts val="138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Dataset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Description: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"Mall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Customers"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demographic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columns: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CustomerID: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Gender: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Gender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(Male/Female).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Age: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Annual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Income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(k$):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thousands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dollars.</a:t>
            </a:r>
            <a:endParaRPr sz="1200">
              <a:latin typeface="Times New Roman"/>
              <a:cs typeface="Times New Roman"/>
            </a:endParaRPr>
          </a:p>
          <a:p>
            <a:pPr marL="469900" marR="113030" indent="-228600">
              <a:lnSpc>
                <a:spcPts val="1380"/>
              </a:lnSpc>
              <a:spcBef>
                <a:spcPts val="65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Spending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Score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(1-</a:t>
            </a:r>
            <a:r>
              <a:rPr dirty="0" sz="1200" b="1">
                <a:latin typeface="Times New Roman"/>
                <a:cs typeface="Times New Roman"/>
              </a:rPr>
              <a:t>100):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</a:t>
            </a:r>
            <a:r>
              <a:rPr dirty="0" sz="1200" spc="-2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nature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highest).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b="1">
                <a:latin typeface="Times New Roman"/>
                <a:cs typeface="Times New Roman"/>
              </a:rPr>
              <a:t>Dataset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Snapshot: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20"/>
              </a:spcBef>
            </a:pPr>
            <a:r>
              <a:rPr dirty="0" sz="1200" spc="-10" b="1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CustomerID: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identifier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Gender: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Categorical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customer's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gender.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1380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Age: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customer's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age.</a:t>
            </a:r>
            <a:endParaRPr sz="1200">
              <a:latin typeface="Times New Roman"/>
              <a:cs typeface="Times New Roman"/>
            </a:endParaRPr>
          </a:p>
          <a:p>
            <a:pPr lvl="1" marL="469900" marR="76200" indent="-228600">
              <a:lnSpc>
                <a:spcPts val="138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Annual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Income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(k$):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customer's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annual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income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thousands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dollars.</a:t>
            </a:r>
            <a:endParaRPr sz="1200">
              <a:latin typeface="Times New Roman"/>
              <a:cs typeface="Times New Roman"/>
            </a:endParaRPr>
          </a:p>
          <a:p>
            <a:pPr lvl="1" marL="469900" indent="-228600">
              <a:lnSpc>
                <a:spcPts val="1345"/>
              </a:lnSpc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Spending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Score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(1-</a:t>
            </a:r>
            <a:r>
              <a:rPr dirty="0" sz="1200" b="1">
                <a:latin typeface="Times New Roman"/>
                <a:cs typeface="Times New Roman"/>
              </a:rPr>
              <a:t>100):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Numerical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score,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metric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7191" y="814831"/>
            <a:ext cx="6335395" cy="2487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spending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behavior.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Purpose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Dataset: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examining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demographic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identify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groups</a:t>
            </a:r>
            <a:r>
              <a:rPr dirty="0" sz="1200" spc="-25">
                <a:latin typeface="Times New Roman"/>
                <a:cs typeface="Times New Roman"/>
              </a:rPr>
              <a:t> of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exhibit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similar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purchasing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retail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develop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targeted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satisfaction.</a:t>
            </a:r>
            <a:endParaRPr sz="1200">
              <a:latin typeface="Times New Roman"/>
              <a:cs typeface="Times New Roman"/>
            </a:endParaRPr>
          </a:p>
          <a:p>
            <a:pPr marL="12700" marR="172720">
              <a:lnSpc>
                <a:spcPts val="1380"/>
              </a:lnSpc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Source: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available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downloaded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Kaggle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 </a:t>
            </a:r>
            <a:r>
              <a:rPr dirty="0" sz="1200">
                <a:latin typeface="Times New Roman"/>
                <a:cs typeface="Times New Roman"/>
              </a:rPr>
              <a:t>link: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Kaggle.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Segmentation: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will: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8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Clean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missing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consistency.</a:t>
            </a:r>
            <a:endParaRPr sz="1200">
              <a:latin typeface="Times New Roman"/>
              <a:cs typeface="Times New Roman"/>
            </a:endParaRPr>
          </a:p>
          <a:p>
            <a:pPr marL="469900" marR="170180" indent="-228600">
              <a:lnSpc>
                <a:spcPts val="1380"/>
              </a:lnSpc>
              <a:spcBef>
                <a:spcPts val="70"/>
              </a:spcBef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Perform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Exploratory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Analysis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(EDA)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understand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distribution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relationships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315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Apply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K-</a:t>
            </a:r>
            <a:r>
              <a:rPr dirty="0" sz="1200" b="1">
                <a:latin typeface="Times New Roman"/>
                <a:cs typeface="Times New Roman"/>
              </a:rPr>
              <a:t>Means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Clustering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distinct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groups.</a:t>
            </a: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ts val="1410"/>
              </a:lnSpc>
              <a:buFont typeface="Times New Roman"/>
              <a:buAutoNum type="arabicPeriod"/>
              <a:tabLst>
                <a:tab pos="469900" algn="l"/>
              </a:tabLst>
            </a:pPr>
            <a:r>
              <a:rPr dirty="0" sz="1200" b="1">
                <a:latin typeface="Times New Roman"/>
                <a:cs typeface="Times New Roman"/>
              </a:rPr>
              <a:t>Visualize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results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Matplotlib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actionable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insights.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84930" y="9071559"/>
            <a:ext cx="951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Fig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1.1</a:t>
            </a:r>
            <a:r>
              <a:rPr dirty="0" sz="1200" spc="-10">
                <a:latin typeface="Times New Roman"/>
                <a:cs typeface="Times New Roman"/>
              </a:rPr>
              <a:t> Dataset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3642309"/>
            <a:ext cx="5539105" cy="52722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Jithendra Reddy Ega</dc:creator>
  <dcterms:created xsi:type="dcterms:W3CDTF">2024-09-14T08:40:19Z</dcterms:created>
  <dcterms:modified xsi:type="dcterms:W3CDTF">2024-09-14T08:40:19Z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2024-09-14T00:00:00Z</vt:filetime>
  </property>
  <property fmtid="{D5CDD505-2E9C-101B-9397-08002B2CF9AE}" pid="5" name="Producer">
    <vt:lpwstr>Microsoft® Word 2019</vt:lpwstr>
  </property>
</Properties>
</file>