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6" r:id="rId2"/>
    <p:sldId id="295" r:id="rId3"/>
    <p:sldId id="3854" r:id="rId4"/>
    <p:sldId id="3855" r:id="rId5"/>
    <p:sldId id="259" r:id="rId6"/>
    <p:sldId id="260" r:id="rId7"/>
    <p:sldId id="261" r:id="rId8"/>
    <p:sldId id="262" r:id="rId9"/>
    <p:sldId id="294" r:id="rId10"/>
    <p:sldId id="3860" r:id="rId11"/>
    <p:sldId id="271" r:id="rId12"/>
    <p:sldId id="272" r:id="rId13"/>
    <p:sldId id="273" r:id="rId14"/>
    <p:sldId id="3864" r:id="rId15"/>
    <p:sldId id="268" r:id="rId16"/>
    <p:sldId id="269" r:id="rId17"/>
    <p:sldId id="3858" r:id="rId18"/>
    <p:sldId id="3862" r:id="rId19"/>
    <p:sldId id="3861" r:id="rId20"/>
    <p:sldId id="257" r:id="rId21"/>
    <p:sldId id="270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3865" r:id="rId42"/>
    <p:sldId id="3863" r:id="rId43"/>
    <p:sldId id="293" r:id="rId4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14371" y="127508"/>
            <a:ext cx="471525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FF00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1449"/>
            <a:ext cx="9144000" cy="93725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5650" y="664538"/>
            <a:ext cx="1751368" cy="32130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71449"/>
            <a:ext cx="9144000" cy="9372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71775" y="147320"/>
            <a:ext cx="36004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FF0000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3928" y="1640839"/>
            <a:ext cx="8156143" cy="2465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omic Sans MS"/>
                <a:cs typeface="Comic Sans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colostate.edu/~massey/Teaching/cs301/RestrictedAccess/Slides/301lecture05.pdf" TargetMode="External"/><Relationship Id="rId2" Type="http://schemas.openxmlformats.org/officeDocument/2006/relationships/hyperlink" Target="https://www.seas.upenn.edu/~cis2620/notes/cis262sl1-aut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3.cs.stonybrook.edu/~pramod.ganapathi/doc/theory-of-computation/TuringMachines.pdf" TargetMode="External"/><Relationship Id="rId2" Type="http://schemas.openxmlformats.org/officeDocument/2006/relationships/hyperlink" Target="https://www3.cs.stonybrook.edu/~pramod.ganapathi/doc/theory-of-computation/ContextFreeGrammars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3866" y="1680464"/>
            <a:ext cx="27101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0" dirty="0">
                <a:solidFill>
                  <a:srgbClr val="000000"/>
                </a:solidFill>
                <a:latin typeface="Microsoft Sans Serif"/>
                <a:cs typeface="Microsoft Sans Serif"/>
              </a:rPr>
              <a:t>CSE</a:t>
            </a:r>
            <a:r>
              <a:rPr sz="5400" b="0" spc="20" dirty="0">
                <a:solidFill>
                  <a:srgbClr val="000000"/>
                </a:solidFill>
                <a:latin typeface="Microsoft Sans Serif"/>
                <a:cs typeface="Microsoft Sans Serif"/>
              </a:rPr>
              <a:t>3</a:t>
            </a:r>
            <a:r>
              <a:rPr sz="5400" b="0" spc="480" dirty="0">
                <a:solidFill>
                  <a:srgbClr val="000000"/>
                </a:solidFill>
                <a:latin typeface="Microsoft Sans Serif"/>
                <a:cs typeface="Microsoft Sans Serif"/>
              </a:rPr>
              <a:t>22</a:t>
            </a:r>
            <a:endParaRPr sz="54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37105" y="2510993"/>
            <a:ext cx="57391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3865" marR="5080" indent="-431800">
              <a:lnSpc>
                <a:spcPct val="100000"/>
              </a:lnSpc>
              <a:spcBef>
                <a:spcPts val="100"/>
              </a:spcBef>
            </a:pPr>
            <a:r>
              <a:rPr sz="3600" spc="525" dirty="0">
                <a:latin typeface="Microsoft Sans Serif"/>
                <a:cs typeface="Microsoft Sans Serif"/>
              </a:rPr>
              <a:t>Formal</a:t>
            </a:r>
            <a:r>
              <a:rPr sz="3600" spc="-70" dirty="0">
                <a:latin typeface="Microsoft Sans Serif"/>
                <a:cs typeface="Microsoft Sans Serif"/>
              </a:rPr>
              <a:t> </a:t>
            </a:r>
            <a:r>
              <a:rPr sz="3600" spc="325" dirty="0">
                <a:latin typeface="Microsoft Sans Serif"/>
                <a:cs typeface="Microsoft Sans Serif"/>
              </a:rPr>
              <a:t>Languages</a:t>
            </a:r>
            <a:r>
              <a:rPr sz="3600" spc="-45" dirty="0">
                <a:latin typeface="Microsoft Sans Serif"/>
                <a:cs typeface="Microsoft Sans Serif"/>
              </a:rPr>
              <a:t> </a:t>
            </a:r>
            <a:r>
              <a:rPr sz="3600" spc="635" dirty="0">
                <a:latin typeface="Microsoft Sans Serif"/>
                <a:cs typeface="Microsoft Sans Serif"/>
              </a:rPr>
              <a:t>and </a:t>
            </a:r>
            <a:r>
              <a:rPr sz="3600" spc="-940" dirty="0">
                <a:latin typeface="Microsoft Sans Serif"/>
                <a:cs typeface="Microsoft Sans Serif"/>
              </a:rPr>
              <a:t> </a:t>
            </a:r>
            <a:r>
              <a:rPr sz="3600" spc="545" dirty="0">
                <a:latin typeface="Microsoft Sans Serif"/>
                <a:cs typeface="Microsoft Sans Serif"/>
              </a:rPr>
              <a:t>Automation</a:t>
            </a:r>
            <a:r>
              <a:rPr sz="3600" spc="-65" dirty="0">
                <a:latin typeface="Microsoft Sans Serif"/>
                <a:cs typeface="Microsoft Sans Serif"/>
              </a:rPr>
              <a:t> </a:t>
            </a:r>
            <a:r>
              <a:rPr sz="3600" spc="395" dirty="0">
                <a:latin typeface="Microsoft Sans Serif"/>
                <a:cs typeface="Microsoft Sans Serif"/>
              </a:rPr>
              <a:t>Theory</a:t>
            </a:r>
            <a:endParaRPr sz="36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60851" y="6132512"/>
            <a:ext cx="1676400" cy="67945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008888" y="3764137"/>
            <a:ext cx="7178040" cy="122555"/>
            <a:chOff x="1008888" y="3764137"/>
            <a:chExt cx="7178040" cy="12255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08888" y="3764137"/>
              <a:ext cx="7178040" cy="12215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042987" y="3789426"/>
              <a:ext cx="7110730" cy="20955"/>
            </a:xfrm>
            <a:custGeom>
              <a:avLst/>
              <a:gdLst/>
              <a:ahLst/>
              <a:cxnLst/>
              <a:rect l="l" t="t" r="r" b="b"/>
              <a:pathLst>
                <a:path w="7110730" h="20954">
                  <a:moveTo>
                    <a:pt x="0" y="0"/>
                  </a:moveTo>
                  <a:lnTo>
                    <a:pt x="7110412" y="20574"/>
                  </a:lnTo>
                </a:path>
              </a:pathLst>
            </a:custGeom>
            <a:ln w="38100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699509" y="3945763"/>
            <a:ext cx="15938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009973"/>
                </a:solidFill>
                <a:latin typeface="Arial MT"/>
                <a:cs typeface="Arial MT"/>
              </a:rPr>
              <a:t>Lec</a:t>
            </a:r>
            <a:r>
              <a:rPr sz="2400" spc="195" dirty="0">
                <a:solidFill>
                  <a:srgbClr val="009973"/>
                </a:solidFill>
                <a:latin typeface="Arial MT"/>
                <a:cs typeface="Arial MT"/>
              </a:rPr>
              <a:t>tu</a:t>
            </a:r>
            <a:r>
              <a:rPr sz="2400" spc="100" dirty="0">
                <a:solidFill>
                  <a:srgbClr val="009973"/>
                </a:solidFill>
                <a:latin typeface="Arial MT"/>
                <a:cs typeface="Arial MT"/>
              </a:rPr>
              <a:t>r</a:t>
            </a:r>
            <a:r>
              <a:rPr sz="2400" spc="90" dirty="0">
                <a:solidFill>
                  <a:srgbClr val="009973"/>
                </a:solidFill>
                <a:latin typeface="Arial MT"/>
                <a:cs typeface="Arial MT"/>
              </a:rPr>
              <a:t>e</a:t>
            </a:r>
            <a:r>
              <a:rPr sz="2400" spc="-105" dirty="0">
                <a:solidFill>
                  <a:srgbClr val="009973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009973"/>
                </a:solidFill>
                <a:latin typeface="Arial MT"/>
                <a:cs typeface="Arial MT"/>
              </a:rPr>
              <a:t>#0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vised Bloom's Taxonomy">
            <a:extLst>
              <a:ext uri="{FF2B5EF4-FFF2-40B4-BE49-F238E27FC236}">
                <a16:creationId xmlns:a16="http://schemas.microsoft.com/office/drawing/2014/main" id="{2E028870-A733-77AC-3A69-52D8BF963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t="12808"/>
          <a:stretch/>
        </p:blipFill>
        <p:spPr bwMode="auto">
          <a:xfrm>
            <a:off x="457200" y="2333625"/>
            <a:ext cx="8077200" cy="399097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C04BA2C-B0FB-7A12-62F9-3732488F6B61}"/>
              </a:ext>
            </a:extLst>
          </p:cNvPr>
          <p:cNvSpPr/>
          <p:nvPr/>
        </p:nvSpPr>
        <p:spPr>
          <a:xfrm>
            <a:off x="1143000" y="857250"/>
            <a:ext cx="6858000" cy="99377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350">
              <a:solidFill>
                <a:prstClr val="white"/>
              </a:solidFill>
            </a:endParaRPr>
          </a:p>
        </p:txBody>
      </p:sp>
      <p:sp>
        <p:nvSpPr>
          <p:cNvPr id="23556" name="Title 1">
            <a:extLst>
              <a:ext uri="{FF2B5EF4-FFF2-40B4-BE49-F238E27FC236}">
                <a16:creationId xmlns:a16="http://schemas.microsoft.com/office/drawing/2014/main" id="{5522E4DF-5297-0ABA-881B-B4A848A31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857250"/>
            <a:ext cx="68580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>
            <a:lvl1pPr defTabSz="6858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defTabSz="68580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defTabSz="6858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defTabSz="6858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defTabSz="6858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IN" altLang="en-US" sz="3600" dirty="0">
                <a:solidFill>
                  <a:srgbClr val="FFFFFF"/>
                </a:solidFill>
                <a:latin typeface="Tw Cen MT Condensed Extra Bold" panose="020B0803020202020204" pitchFamily="34" charset="0"/>
              </a:rPr>
              <a:t>Revised Bloom’s Taxonomy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7D8731-BB6E-0461-3B16-2533CCD52D94}"/>
              </a:ext>
            </a:extLst>
          </p:cNvPr>
          <p:cNvSpPr/>
          <p:nvPr/>
        </p:nvSpPr>
        <p:spPr>
          <a:xfrm>
            <a:off x="1143000" y="1889125"/>
            <a:ext cx="6858000" cy="47625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just" defTabSz="6858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N" sz="1350">
              <a:solidFill>
                <a:prstClr val="white"/>
              </a:solidFill>
              <a:latin typeface="Tw Cen MT" panose="020B0602020104020603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8716" y="885190"/>
            <a:ext cx="8405495" cy="52738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90170" marR="151130" indent="-78105" algn="just">
              <a:lnSpc>
                <a:spcPct val="100499"/>
              </a:lnSpc>
              <a:spcBef>
                <a:spcPts val="85"/>
              </a:spcBef>
              <a:tabLst>
                <a:tab pos="3088005" algn="l"/>
              </a:tabLst>
            </a:pP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b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b="1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AUTOMATA:	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Description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Automaton,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Deterministic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b="1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Machines,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Functions,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Acceptability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Automaton,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NDFA,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Mealy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Moore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Machines,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Minimization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Automata,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Basics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Alphabets,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Functions,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Languages,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 </a:t>
            </a:r>
            <a:r>
              <a:rPr b="1" spc="-6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Deterministic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</a:t>
            </a:r>
            <a:r>
              <a:rPr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40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170" marR="5080" indent="-43180" algn="just">
              <a:lnSpc>
                <a:spcPct val="100000"/>
              </a:lnSpc>
              <a:tabLst>
                <a:tab pos="845185" algn="l"/>
              </a:tabLst>
            </a:pP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Unit 2	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u="heavy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b="1" u="heavy" spc="6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u="heavy" spc="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b="1" u="heavy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Identities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Expressions,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Expressions: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moves,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NDFA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Expressions,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Non-deterministic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Systems,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Algebraic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Arden's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Theorem,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Expressions,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Sets,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Pumping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Application,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languages: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Expression,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Languages,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Non-deterministic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Moves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</a:t>
            </a:r>
            <a:r>
              <a:rPr b="1" spc="-6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Expressions,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Myhill-Nerode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082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001928"/>
            <a:ext cx="8150859" cy="20550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96850" algn="just">
              <a:lnSpc>
                <a:spcPct val="100000"/>
              </a:lnSpc>
              <a:spcBef>
                <a:spcPts val="505"/>
              </a:spcBef>
            </a:pP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Unit 3</a:t>
            </a:r>
            <a:r>
              <a:rPr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FORMAL</a:t>
            </a:r>
            <a:r>
              <a:rPr b="1" u="heavy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b="1" u="heavy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Derivations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lnSpc>
                <a:spcPct val="100000"/>
              </a:lnSpc>
              <a:spcBef>
                <a:spcPts val="409"/>
              </a:spcBef>
            </a:pP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Grammar,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Grammar,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Chomsky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Languages,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Relation,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Enumerable</a:t>
            </a: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Sets,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Languages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Automata,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Chomsky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hierarchy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5"/>
              </a:spcBef>
            </a:pP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Grammars,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Converting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4040" y="3203574"/>
            <a:ext cx="8303895" cy="195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0160" algn="just">
              <a:lnSpc>
                <a:spcPct val="100000"/>
              </a:lnSpc>
              <a:spcBef>
                <a:spcPts val="95"/>
              </a:spcBef>
            </a:pP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Unit 4</a:t>
            </a:r>
            <a:r>
              <a:rPr b="1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CONTEXT-</a:t>
            </a:r>
            <a:r>
              <a:rPr b="1" u="heavy" spc="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b="1" u="heavy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b="1" u="heavy" spc="5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Ambiguity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CFG,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Leftmost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rightmost </a:t>
            </a:r>
            <a:r>
              <a:rPr b="1" spc="-6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derivations,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Sentential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forms,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CFG,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Pumping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Derivations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Generated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Grammar,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Grammars,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Elimination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productions,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CFG: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Chomsky Normal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SIMPLIFICATION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Grammars,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Greibach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19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7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1536" y="1001928"/>
            <a:ext cx="8304530" cy="20550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505"/>
              </a:spcBef>
            </a:pPr>
            <a:r>
              <a:rPr lang="en-IN" sz="16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omic Sans MS"/>
                <a:cs typeface="Comic Sans MS"/>
              </a:rPr>
              <a:t>  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Unit 5:</a:t>
            </a:r>
            <a:r>
              <a:rPr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PUSHDOWN</a:t>
            </a:r>
            <a:r>
              <a:rPr b="1" u="heavy" spc="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b="1" u="heavy" spc="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r>
              <a:rPr b="1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Model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4950" marR="5080" algn="just">
              <a:lnSpc>
                <a:spcPct val="100000"/>
              </a:lnSpc>
              <a:spcBef>
                <a:spcPts val="409"/>
              </a:spcBef>
            </a:pP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Pushdown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Automata,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PDA,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Acceptance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PDA,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Pushdown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Automata: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NDPDA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DPDA,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PDA,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Pushdown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Context-Free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 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deterministic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versions,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properties,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(k)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Properties,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LR(k)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Properties,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PARSING: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Top-Down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Parsing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972" y="3203574"/>
            <a:ext cx="8181340" cy="22281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5260" marR="5080" indent="-163195" algn="just">
              <a:lnSpc>
                <a:spcPct val="100000"/>
              </a:lnSpc>
              <a:spcBef>
                <a:spcPts val="95"/>
              </a:spcBef>
            </a:pP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Un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MA</a:t>
            </a:r>
            <a:r>
              <a:rPr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HINE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1" u="heavy" spc="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b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PLE</a:t>
            </a:r>
            <a:r>
              <a:rPr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b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1" u="heavy" spc="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b="1" spc="-19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</a:t>
            </a:r>
            <a:r>
              <a:rPr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Representation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Turing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Automaton,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LBA,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TM,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Non-Deterministic </a:t>
            </a:r>
            <a:r>
              <a:rPr b="1" spc="-6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Machines,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Halting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Machine,</a:t>
            </a:r>
            <a:r>
              <a:rPr b="1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Correspondence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Problem,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Computability,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Decidable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Undecidable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languages, </a:t>
            </a:r>
            <a:r>
              <a:rPr b="1" spc="-6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RECURSIVELY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ENUMERABLE</a:t>
            </a:r>
            <a:r>
              <a:rPr b="1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LANGUAGE,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Complexity: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</a:t>
            </a:r>
            <a:r>
              <a:rPr b="1" spc="-6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b="1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b="1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Bounded</a:t>
            </a:r>
            <a:r>
              <a:rPr b="1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Automaton,</a:t>
            </a:r>
            <a:r>
              <a:rPr b="1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Variations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</a:t>
            </a:r>
            <a:r>
              <a:rPr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Machine,</a:t>
            </a:r>
            <a:r>
              <a:rPr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Cellular</a:t>
            </a:r>
            <a:r>
              <a:rPr b="1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automaton</a:t>
            </a:r>
            <a:r>
              <a:rPr lang="en-IN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563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itle 1"/>
          <p:cNvSpPr>
            <a:spLocks noGrp="1"/>
          </p:cNvSpPr>
          <p:nvPr/>
        </p:nvSpPr>
        <p:spPr bwMode="auto">
          <a:xfrm>
            <a:off x="152400" y="242887"/>
            <a:ext cx="88392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algn="l" eaLnBrk="1" hangingPunct="1"/>
            <a:r>
              <a:rPr lang="en-US" sz="4800">
                <a:solidFill>
                  <a:srgbClr val="C00000"/>
                </a:solidFill>
              </a:rPr>
              <a:t>Course Assessment Model</a:t>
            </a:r>
            <a:endParaRPr lang="en-IN" sz="4800">
              <a:solidFill>
                <a:srgbClr val="C00000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 bwMode="auto">
          <a:xfrm>
            <a:off x="457200" y="1995487"/>
            <a:ext cx="8229600" cy="461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accent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accent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accent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+mn-lt"/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2060"/>
                </a:solidFill>
              </a:rPr>
              <a:t>Marks break up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</a:rPr>
              <a:t>Attendance						  5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</a:rPr>
              <a:t>CA(Best 2out of 3)	                          20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</a:rPr>
              <a:t>MTE							25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>
                <a:solidFill>
                  <a:srgbClr val="C00000"/>
                </a:solidFill>
              </a:rPr>
              <a:t>ETE							50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4000" b="1" dirty="0">
                <a:solidFill>
                  <a:srgbClr val="002060"/>
                </a:solidFill>
              </a:rPr>
              <a:t>Total							100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11188" y="1358900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7667625" y="4959350"/>
            <a:ext cx="108108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ular Callout 7"/>
          <p:cNvSpPr/>
          <p:nvPr/>
        </p:nvSpPr>
        <p:spPr>
          <a:xfrm>
            <a:off x="609600" y="928687"/>
            <a:ext cx="3657600" cy="1295400"/>
          </a:xfrm>
          <a:prstGeom prst="wedge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spcBef>
                <a:spcPct val="20000"/>
              </a:spcBef>
              <a:buFontTx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</a:rPr>
              <a:t>&gt;=90%		-- 5 marks</a:t>
            </a:r>
          </a:p>
          <a:p>
            <a:pPr marL="342900" indent="-342900">
              <a:spcBef>
                <a:spcPct val="20000"/>
              </a:spcBef>
              <a:buFontTx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</a:rPr>
              <a:t>&gt;=85% and &lt;90%	-- 4 marks</a:t>
            </a:r>
          </a:p>
          <a:p>
            <a:pPr marL="342900" indent="-342900">
              <a:spcBef>
                <a:spcPct val="20000"/>
              </a:spcBef>
              <a:buFontTx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</a:rPr>
              <a:t>&gt;=80% and &lt;85%	-- 3 marks</a:t>
            </a:r>
          </a:p>
          <a:p>
            <a:pPr marL="342900" indent="-342900">
              <a:spcBef>
                <a:spcPct val="20000"/>
              </a:spcBef>
              <a:buFontTx/>
              <a:buAutoNum type="arabicPeriod"/>
              <a:defRPr/>
            </a:pPr>
            <a:r>
              <a:rPr lang="en-US" sz="1600" dirty="0">
                <a:solidFill>
                  <a:schemeClr val="tx1"/>
                </a:solidFill>
              </a:rPr>
              <a:t>&gt;=75% and &lt;80%	-- 2 marks</a:t>
            </a:r>
          </a:p>
        </p:txBody>
      </p:sp>
      <p:sp>
        <p:nvSpPr>
          <p:cNvPr id="9" name="Rectangular Callout 8"/>
          <p:cNvSpPr/>
          <p:nvPr/>
        </p:nvSpPr>
        <p:spPr>
          <a:xfrm>
            <a:off x="609600" y="1690687"/>
            <a:ext cx="3657600" cy="1143000"/>
          </a:xfrm>
          <a:prstGeom prst="wedge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sz="2000" dirty="0">
                <a:solidFill>
                  <a:schemeClr val="tx1"/>
                </a:solidFill>
              </a:rPr>
              <a:t>Each CA would be of 30 marks. Best 2 would be taken at the end (60 marks) which would be prorated out of 20</a:t>
            </a:r>
          </a:p>
        </p:txBody>
      </p:sp>
      <p:sp>
        <p:nvSpPr>
          <p:cNvPr id="10" name="Rectangular Callout 9"/>
          <p:cNvSpPr/>
          <p:nvPr/>
        </p:nvSpPr>
        <p:spPr>
          <a:xfrm>
            <a:off x="609600" y="2224087"/>
            <a:ext cx="3657600" cy="1295400"/>
          </a:xfrm>
          <a:prstGeom prst="wedge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/>
                </a:solidFill>
              </a:rPr>
              <a:t>MTE would be of 40 marks and it would be prorated to 25 at the end</a:t>
            </a:r>
          </a:p>
        </p:txBody>
      </p:sp>
      <p:sp>
        <p:nvSpPr>
          <p:cNvPr id="11" name="Rectangular Callout 10"/>
          <p:cNvSpPr/>
          <p:nvPr/>
        </p:nvSpPr>
        <p:spPr>
          <a:xfrm>
            <a:off x="609600" y="2605087"/>
            <a:ext cx="3657600" cy="1600200"/>
          </a:xfrm>
          <a:prstGeom prst="wedgeRectCallou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20000"/>
              </a:spcBef>
              <a:defRPr/>
            </a:pPr>
            <a:r>
              <a:rPr lang="en-US" sz="2400" dirty="0">
                <a:solidFill>
                  <a:schemeClr val="tx1"/>
                </a:solidFill>
              </a:rPr>
              <a:t>ETE would be of 70 marks and it would be prorated to 50 at the end</a:t>
            </a:r>
          </a:p>
        </p:txBody>
      </p:sp>
    </p:spTree>
    <p:extLst>
      <p:ext uri="{BB962C8B-B14F-4D97-AF65-F5344CB8AC3E}">
        <p14:creationId xmlns:p14="http://schemas.microsoft.com/office/powerpoint/2010/main" val="17591274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80263"/>
            <a:ext cx="67938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z="4400" b="0" spc="-5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Assessment</a:t>
            </a:r>
            <a:r>
              <a:rPr sz="4400" b="0" spc="-9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903478"/>
            <a:ext cx="5362575" cy="1994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71370">
              <a:lnSpc>
                <a:spcPct val="100000"/>
              </a:lnSpc>
              <a:spcBef>
                <a:spcPts val="95"/>
              </a:spcBef>
            </a:pPr>
            <a:r>
              <a:rPr sz="3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sz="3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sz="3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39775" indent="-727710">
              <a:lnSpc>
                <a:spcPct val="100000"/>
              </a:lnSpc>
              <a:buFont typeface="Wingdings"/>
              <a:buChar char=""/>
              <a:tabLst>
                <a:tab pos="739775" algn="l"/>
                <a:tab pos="740410" algn="l"/>
              </a:tabLst>
            </a:pPr>
            <a:r>
              <a:rPr sz="3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>
              <a:lnSpc>
                <a:spcPct val="100000"/>
              </a:lnSpc>
              <a:spcBef>
                <a:spcPts val="3265"/>
              </a:spcBef>
              <a:buFont typeface="Wingdings"/>
              <a:buChar char=""/>
              <a:tabLst>
                <a:tab pos="356235" algn="l"/>
              </a:tabLst>
            </a:pP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CA(Best</a:t>
            </a:r>
            <a:r>
              <a:rPr sz="3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2out</a:t>
            </a:r>
            <a:r>
              <a:rPr sz="3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11948" y="1421637"/>
            <a:ext cx="815975" cy="3860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2555" algn="ctr">
              <a:lnSpc>
                <a:spcPct val="100000"/>
              </a:lnSpc>
              <a:spcBef>
                <a:spcPts val="95"/>
              </a:spcBef>
            </a:pPr>
            <a:r>
              <a:rPr sz="3400" spc="-5" dirty="0">
                <a:latin typeface="Comic Sans MS"/>
                <a:cs typeface="Comic Sans MS"/>
              </a:rPr>
              <a:t>5</a:t>
            </a:r>
            <a:endParaRPr sz="3400" dirty="0">
              <a:latin typeface="Comic Sans MS"/>
              <a:cs typeface="Comic Sans MS"/>
            </a:endParaRPr>
          </a:p>
          <a:p>
            <a:pPr marL="156210" algn="ctr">
              <a:lnSpc>
                <a:spcPct val="100000"/>
              </a:lnSpc>
              <a:spcBef>
                <a:spcPts val="3265"/>
              </a:spcBef>
            </a:pPr>
            <a:r>
              <a:rPr sz="3400" spc="-10" dirty="0">
                <a:latin typeface="Comic Sans MS"/>
                <a:cs typeface="Comic Sans MS"/>
              </a:rPr>
              <a:t>25</a:t>
            </a:r>
            <a:endParaRPr sz="3400" dirty="0">
              <a:latin typeface="Comic Sans MS"/>
              <a:cs typeface="Comic Sans MS"/>
            </a:endParaRPr>
          </a:p>
          <a:p>
            <a:pPr marL="185420" algn="ctr">
              <a:lnSpc>
                <a:spcPct val="100000"/>
              </a:lnSpc>
              <a:spcBef>
                <a:spcPts val="3265"/>
              </a:spcBef>
            </a:pPr>
            <a:r>
              <a:rPr sz="3400" spc="-5" dirty="0">
                <a:latin typeface="Comic Sans MS"/>
                <a:cs typeface="Comic Sans MS"/>
              </a:rPr>
              <a:t>20</a:t>
            </a:r>
            <a:endParaRPr sz="3400" dirty="0">
              <a:latin typeface="Comic Sans MS"/>
              <a:cs typeface="Comic Sans MS"/>
            </a:endParaRPr>
          </a:p>
          <a:p>
            <a:pPr marL="102870" algn="ctr">
              <a:lnSpc>
                <a:spcPct val="100000"/>
              </a:lnSpc>
              <a:spcBef>
                <a:spcPts val="5"/>
              </a:spcBef>
            </a:pPr>
            <a:r>
              <a:rPr sz="3400" spc="-5" dirty="0">
                <a:latin typeface="Comic Sans MS"/>
                <a:cs typeface="Comic Sans MS"/>
              </a:rPr>
              <a:t>50</a:t>
            </a:r>
            <a:endParaRPr sz="3400" dirty="0">
              <a:latin typeface="Comic Sans MS"/>
              <a:cs typeface="Comic Sans MS"/>
            </a:endParaRPr>
          </a:p>
          <a:p>
            <a:pPr algn="ctr">
              <a:lnSpc>
                <a:spcPct val="100000"/>
              </a:lnSpc>
              <a:spcBef>
                <a:spcPts val="3260"/>
              </a:spcBef>
            </a:pPr>
            <a:r>
              <a:rPr sz="3400" b="1" spc="-5" dirty="0">
                <a:latin typeface="Comic Sans MS"/>
                <a:cs typeface="Comic Sans MS"/>
              </a:rPr>
              <a:t>100</a:t>
            </a:r>
            <a:endParaRPr sz="3400" dirty="0">
              <a:latin typeface="Comic Sans MS"/>
              <a:cs typeface="Comic Sans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940" y="3287395"/>
            <a:ext cx="2049780" cy="1994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9775" indent="-72771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739775" algn="l"/>
                <a:tab pos="740410" algn="l"/>
              </a:tabLst>
            </a:pP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MTE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9315" indent="-857250">
              <a:lnSpc>
                <a:spcPct val="100000"/>
              </a:lnSpc>
              <a:buFont typeface="Wingdings"/>
              <a:buChar char=""/>
              <a:tabLst>
                <a:tab pos="869315" algn="l"/>
                <a:tab pos="869950" algn="l"/>
              </a:tabLst>
            </a:pPr>
            <a:r>
              <a:rPr sz="3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ETE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48690">
              <a:lnSpc>
                <a:spcPct val="100000"/>
              </a:lnSpc>
              <a:spcBef>
                <a:spcPts val="3265"/>
              </a:spcBef>
            </a:pPr>
            <a:r>
              <a:rPr sz="3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endParaRPr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47320"/>
            <a:ext cx="54717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Detail</a:t>
            </a:r>
            <a:r>
              <a:rPr b="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b="0" spc="-3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</a:t>
            </a:r>
            <a:r>
              <a:rPr b="0" spc="-2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8318"/>
            <a:ext cx="4188460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1841500" algn="l"/>
              </a:tabLst>
            </a:pP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AT1: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Test1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(MCQ based)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(Before</a:t>
            </a:r>
            <a:r>
              <a:rPr sz="2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MTE)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078095" y="1528318"/>
            <a:ext cx="190182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sz="2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35940" y="2875914"/>
            <a:ext cx="3883660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  <a:tab pos="1841500" algn="l"/>
              </a:tabLst>
            </a:pP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AT2: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Test2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(MCQ based)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(Before</a:t>
            </a:r>
            <a:r>
              <a:rPr sz="26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MTE)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08575" y="2875914"/>
            <a:ext cx="195326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sz="2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#19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4223384"/>
            <a:ext cx="4036060" cy="8130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1841500" algn="l"/>
              </a:tabLst>
            </a:pP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AT3: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Test3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(MCQ based)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7100">
              <a:lnSpc>
                <a:spcPct val="100000"/>
              </a:lnSpc>
            </a:pP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(After</a:t>
            </a:r>
            <a:r>
              <a:rPr sz="2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MTE)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108575" y="4223384"/>
            <a:ext cx="20066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sz="26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#33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39126E3-F1BD-8A34-C528-DFC5391F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458200" cy="838200"/>
          </a:xfrm>
        </p:spPr>
        <p:txBody>
          <a:bodyPr/>
          <a:lstStyle/>
          <a:p>
            <a:r>
              <a:rPr lang="en-US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Cohort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1E952C85-0DD8-C4A9-D290-C9383FD89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954655"/>
          </a:xfrm>
        </p:spPr>
        <p:txBody>
          <a:bodyPr/>
          <a:lstStyle/>
          <a:p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jobs</a:t>
            </a:r>
          </a:p>
          <a:p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studies </a:t>
            </a:r>
          </a:p>
          <a:p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alt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C34F9-0B66-3455-B412-7F9EFF27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SkillSet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5F51C-891F-2A34-F81E-77FA0C371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928" y="1640839"/>
            <a:ext cx="8156143" cy="1969770"/>
          </a:xfrm>
        </p:spPr>
        <p:txBody>
          <a:bodyPr/>
          <a:lstStyle/>
          <a:p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Analytical Thinking </a:t>
            </a:r>
          </a:p>
          <a:p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Problem-Solving</a:t>
            </a:r>
          </a:p>
          <a:p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Skills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9354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982C-2FA1-71D9-0AF0-E16605723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"/>
            <a:ext cx="6324599" cy="55399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Blended Learning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62B79-3C53-CC7C-3526-6CC501366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928" y="1640839"/>
            <a:ext cx="8156143" cy="3447098"/>
          </a:xfrm>
        </p:spPr>
        <p:txBody>
          <a:bodyPr/>
          <a:lstStyle/>
          <a:p>
            <a:pPr marL="457200" indent="-457200" algn="just">
              <a:buFont typeface="Arial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Hands-On Exercises: Implement hands-on sessions where students use software tools to model and simulate automata and formal languages.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 Tools like JFLAP can be used for practical exercises.</a:t>
            </a:r>
          </a:p>
          <a:p>
            <a:pPr algn="just"/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45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198B-41F6-C9F7-BA89-C58D9A0A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Course Details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76734-9448-3826-9BBC-E72D082F7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928" y="1640839"/>
            <a:ext cx="8156143" cy="1995418"/>
          </a:xfrm>
        </p:spPr>
        <p:txBody>
          <a:bodyPr/>
          <a:lstStyle/>
          <a:p>
            <a:pPr marL="469265" marR="508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CSE322</a:t>
            </a:r>
          </a:p>
          <a:p>
            <a:pPr marL="469265" marR="508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LTP</a:t>
            </a:r>
            <a:r>
              <a:rPr lang="en-US" sz="32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32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32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3200" b="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[Three </a:t>
            </a:r>
            <a:r>
              <a:rPr lang="en-US" sz="3200" b="0" spc="-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lectures/week]</a:t>
            </a:r>
            <a:endParaRPr 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265" marR="5080" indent="-45720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3200" b="0" spc="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Credit- 3</a:t>
            </a:r>
            <a:endParaRPr lang="en-US" sz="32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604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1618234"/>
            <a:ext cx="4926965" cy="22467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Science: </a:t>
            </a:r>
            <a:r>
              <a:rPr sz="2400" spc="-7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Automata, Languages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Computation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55700" marR="620395" lvl="2" indent="-228600">
              <a:lnSpc>
                <a:spcPct val="100000"/>
              </a:lnSpc>
              <a:spcBef>
                <a:spcPts val="495"/>
              </a:spcBef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KLP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Mishra 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 </a:t>
            </a:r>
            <a:r>
              <a:rPr sz="2000" spc="-5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Chandrasekaran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7595" y="1239011"/>
            <a:ext cx="7123430" cy="105410"/>
            <a:chOff x="577595" y="1239011"/>
            <a:chExt cx="7123430" cy="10541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595" y="1239011"/>
              <a:ext cx="7123176" cy="1051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1187" y="1268475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437" y="0"/>
                  </a:lnTo>
                </a:path>
              </a:pathLst>
            </a:custGeom>
            <a:ln w="38100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3775" y="1981200"/>
            <a:ext cx="2079625" cy="3124200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0387987-F894-02B4-7BA5-1C556341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47320"/>
            <a:ext cx="5915024" cy="57404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/Reference Book</a:t>
            </a:r>
          </a:p>
        </p:txBody>
      </p:sp>
    </p:spTree>
    <p:extLst>
      <p:ext uri="{BB962C8B-B14F-4D97-AF65-F5344CB8AC3E}">
        <p14:creationId xmlns:p14="http://schemas.microsoft.com/office/powerpoint/2010/main" val="2757425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75026" y="71120"/>
            <a:ext cx="3395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MOOCS</a:t>
            </a:r>
            <a:r>
              <a:rPr b="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7200" y="1059120"/>
            <a:ext cx="8458200" cy="47397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65100" indent="-213360">
              <a:lnSpc>
                <a:spcPct val="100000"/>
              </a:lnSpc>
              <a:spcBef>
                <a:spcPts val="100"/>
              </a:spcBef>
              <a:tabLst>
                <a:tab pos="4726305" algn="l"/>
              </a:tabLst>
            </a:pP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z="32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:Introduction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	Automata,</a:t>
            </a:r>
            <a:r>
              <a:rPr sz="32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sz="32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200" b="1" spc="-10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:Computer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</a:p>
          <a:p>
            <a:pPr marL="355600" indent="-342900">
              <a:lnSpc>
                <a:spcPct val="100000"/>
              </a:lnSpc>
              <a:spcBef>
                <a:spcPts val="445"/>
              </a:spcBef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sz="3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:3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Link:</a:t>
            </a:r>
            <a:r>
              <a:rPr lang="en-IN" sz="32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https://onlinecourses.nptel.ac.in/noc24_cs71/preview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Organization :-  Swayam 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4443095" algn="l"/>
              </a:tabLst>
            </a:pPr>
            <a:r>
              <a:rPr lang="en-IN"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exempted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6049" y="71120"/>
            <a:ext cx="669988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OER(Open</a:t>
            </a:r>
            <a:r>
              <a:rPr b="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61505"/>
              </p:ext>
            </p:extLst>
          </p:nvPr>
        </p:nvGraphicFramePr>
        <p:xfrm>
          <a:off x="0" y="1136650"/>
          <a:ext cx="9134473" cy="57149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537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98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93495">
                <a:tc>
                  <a:txBody>
                    <a:bodyPr/>
                    <a:lstStyle/>
                    <a:p>
                      <a:pPr marL="65405">
                        <a:lnSpc>
                          <a:spcPts val="162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Course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Course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mapped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Broad</a:t>
                      </a:r>
                      <a:r>
                        <a:rPr sz="14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topic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2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OER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2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Title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90"/>
                        </a:lnSpc>
                        <a:tabLst>
                          <a:tab pos="781050" algn="l"/>
                        </a:tabLst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%age	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unit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215" marR="58419">
                        <a:lnSpc>
                          <a:spcPct val="107100"/>
                        </a:lnSpc>
                        <a:spcBef>
                          <a:spcPts val="5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mapped</a:t>
                      </a:r>
                      <a:r>
                        <a:rPr sz="1400" b="1" spc="1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with </a:t>
                      </a:r>
                      <a:r>
                        <a:rPr sz="1400" b="1" spc="-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(approx)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2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Source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85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URL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8950">
                <a:tc rowSpan="2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CSE322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146050" marR="143510" indent="635" algn="ctr">
                        <a:lnSpc>
                          <a:spcPct val="107000"/>
                        </a:lnSpc>
                      </a:pPr>
                      <a:r>
                        <a:rPr sz="2000" b="1" dirty="0">
                          <a:latin typeface="Times New Roman"/>
                          <a:cs typeface="Times New Roman"/>
                        </a:rPr>
                        <a:t>Formal 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Languages 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Automation </a:t>
                      </a:r>
                      <a:r>
                        <a:rPr sz="20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b="1" dirty="0">
                          <a:latin typeface="Times New Roman"/>
                          <a:cs typeface="Times New Roman"/>
                        </a:rPr>
                        <a:t>Theory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AEBDE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FINITE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600" b="1" spc="-45" dirty="0">
                          <a:latin typeface="Calibri"/>
                          <a:cs typeface="Calibri"/>
                        </a:rPr>
                        <a:t>AUTOMATA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Reading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material (Pdf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CSE322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80%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https://www.seas.upenn.edu/~cis2620/notes/cis262sl1-aut.pdf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8524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7465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solidFill>
                      <a:srgbClr val="CAEBDE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REGULAR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8580" marR="61594">
                        <a:lnSpc>
                          <a:spcPct val="106900"/>
                        </a:lnSpc>
                        <a:spcBef>
                          <a:spcPts val="10"/>
                        </a:spcBef>
                        <a:tabLst>
                          <a:tab pos="697865" algn="l"/>
                        </a:tabLst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EXPRESSIO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NS	AND 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REGULAR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 SETS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Reading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material (Pdf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CSE322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80%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https://www.seas.upenn.edu/~cis2620/notes/cis262sl1-aut.pdf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4027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solidFill>
                      <a:srgbClr val="CAEB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4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FORMAL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8580" marR="128905">
                        <a:lnSpc>
                          <a:spcPct val="106900"/>
                        </a:lnSpc>
                        <a:spcBef>
                          <a:spcPts val="10"/>
                        </a:spcBef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LA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600" b="1" spc="-3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GE  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--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CSE322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70%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00"/>
                        </a:lnSpc>
                      </a:pPr>
                      <a:r>
                        <a:rPr lang="en-US" sz="12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3"/>
                        </a:rPr>
                        <a:t>https://www.cs.colostate.edu/~massey/Teaching/cs301/RestrictedAccess/Slides/301lecture05.pdf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endParaRPr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635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325137"/>
              </p:ext>
            </p:extLst>
          </p:nvPr>
        </p:nvGraphicFramePr>
        <p:xfrm>
          <a:off x="-6350" y="914400"/>
          <a:ext cx="8766174" cy="5864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9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3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5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41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9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09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9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61470"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Course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Code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Course</a:t>
                      </a:r>
                      <a:r>
                        <a:rPr sz="1400" b="1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Title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Unit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mapped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Broad</a:t>
                      </a:r>
                      <a:r>
                        <a:rPr sz="1400" b="1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topic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2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OER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Type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25"/>
                        </a:lnSpc>
                        <a:tabLst>
                          <a:tab pos="893444" algn="l"/>
                        </a:tabLst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Title	of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215"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090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*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%age</a:t>
                      </a:r>
                      <a:r>
                        <a:rPr sz="140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unit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9215" marR="58419">
                        <a:lnSpc>
                          <a:spcPct val="107100"/>
                        </a:lnSpc>
                        <a:spcBef>
                          <a:spcPts val="50"/>
                        </a:spcBef>
                        <a:tabLst>
                          <a:tab pos="655955" algn="l"/>
                        </a:tabLst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mapped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 w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th	</a:t>
                      </a: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OER  (approx)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625"/>
                        </a:lnSpc>
                      </a:pPr>
                      <a:r>
                        <a:rPr sz="1400" b="1" spc="-5" dirty="0">
                          <a:latin typeface="Times New Roman"/>
                          <a:cs typeface="Times New Roman"/>
                        </a:rPr>
                        <a:t>Source</a:t>
                      </a:r>
                      <a:r>
                        <a:rPr sz="14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URL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1730">
                <a:tc rowSpan="3"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CSE322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38430" marR="131445" algn="ctr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Formal </a:t>
                      </a:r>
                      <a:r>
                        <a:rPr sz="1800" b="1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Languages and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Automation </a:t>
                      </a:r>
                      <a:r>
                        <a:rPr sz="18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latin typeface="Times New Roman"/>
                          <a:cs typeface="Times New Roman"/>
                        </a:rPr>
                        <a:t>Theory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60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CONTEXT-</a:t>
                      </a:r>
                      <a:endParaRPr sz="1600">
                        <a:latin typeface="Calibri"/>
                        <a:cs typeface="Calibri"/>
                      </a:endParaRPr>
                    </a:p>
                    <a:p>
                      <a:pPr marL="68580" marR="98425">
                        <a:lnSpc>
                          <a:spcPct val="106900"/>
                        </a:lnSpc>
                        <a:spcBef>
                          <a:spcPts val="10"/>
                        </a:spcBef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FREE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 LA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G</a:t>
                      </a:r>
                      <a:r>
                        <a:rPr sz="1600" b="1" spc="-35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600" b="1" spc="-2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GE  S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395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--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CSE322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39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90%</a:t>
                      </a:r>
                      <a:endParaRPr sz="1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https://www3.cs.stonybrook.edu/~pramod.ganapathi/doc/theory-of-computation/ContextFreeGrammars.pdf</a:t>
                      </a:r>
                      <a:endParaRPr lang="en-IN" sz="1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83887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Un</a:t>
                      </a: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i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t</a:t>
                      </a:r>
                      <a:r>
                        <a:rPr sz="105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050" b="1" dirty="0">
                          <a:latin typeface="Times New Roman"/>
                          <a:cs typeface="Times New Roman"/>
                        </a:rPr>
                        <a:t>5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b="1" spc="-5" dirty="0">
                          <a:latin typeface="Calibri"/>
                          <a:cs typeface="Calibri"/>
                        </a:rPr>
                        <a:t>PUSHDOWN</a:t>
                      </a:r>
                      <a:endParaRPr sz="1200">
                        <a:latin typeface="Calibri"/>
                        <a:cs typeface="Calibri"/>
                      </a:endParaRPr>
                    </a:p>
                    <a:p>
                      <a:pPr marL="68580" marR="168275">
                        <a:lnSpc>
                          <a:spcPct val="106700"/>
                        </a:lnSpc>
                        <a:spcBef>
                          <a:spcPts val="10"/>
                        </a:spcBef>
                      </a:pPr>
                      <a:r>
                        <a:rPr sz="1200" b="1" spc="-35" dirty="0">
                          <a:latin typeface="Calibri"/>
                          <a:cs typeface="Calibri"/>
                        </a:rPr>
                        <a:t>AUTOMATA </a:t>
                      </a:r>
                      <a:r>
                        <a:rPr sz="1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9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200" b="1" spc="-2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200" b="1" dirty="0">
                          <a:latin typeface="Calibri"/>
                          <a:cs typeface="Calibri"/>
                        </a:rPr>
                        <a:t>SING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225"/>
                        </a:lnSpc>
                      </a:pPr>
                      <a:r>
                        <a:rPr sz="1050" b="1" spc="-5" dirty="0">
                          <a:latin typeface="Times New Roman"/>
                          <a:cs typeface="Times New Roman"/>
                        </a:rPr>
                        <a:t>--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2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CSE322</a:t>
                      </a:r>
                      <a:endParaRPr sz="105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225"/>
                        </a:lnSpc>
                      </a:pPr>
                      <a:r>
                        <a:rPr sz="1050" b="1" dirty="0">
                          <a:latin typeface="Times New Roman"/>
                          <a:cs typeface="Times New Roman"/>
                        </a:rPr>
                        <a:t>90%</a:t>
                      </a:r>
                      <a:endParaRPr sz="105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/>
                        </a:rPr>
                        <a:t>https://www3.cs.stonybrook.edu/~pramod.ganapathi/doc/theory-of-computation/ContextFreeGrammars.pdf</a:t>
                      </a:r>
                      <a:endParaRPr lang="en-IN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7840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Unit</a:t>
                      </a:r>
                      <a:r>
                        <a:rPr sz="12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dirty="0">
                          <a:latin typeface="Times New Roman"/>
                          <a:cs typeface="Times New Roman"/>
                        </a:rPr>
                        <a:t>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63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TURING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68580" marR="95885">
                        <a:lnSpc>
                          <a:spcPct val="10720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MACHINES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 AND 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OM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PL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ITY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400"/>
                        </a:lnSpc>
                      </a:pPr>
                      <a:r>
                        <a:rPr sz="1200" b="1" spc="-5" dirty="0">
                          <a:latin typeface="Times New Roman"/>
                          <a:cs typeface="Times New Roman"/>
                        </a:rPr>
                        <a:t>--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CSE322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400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70%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100" u="sng" dirty="0">
                          <a:solidFill>
                            <a:srgbClr val="0563C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3"/>
                        </a:rPr>
                        <a:t>https://www3.cs.stonybrook.edu/~pramod.ganapathi/doc/theory-of-computation/TuringMachines.pdf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11683"/>
            <a:ext cx="59582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OER(Open</a:t>
            </a:r>
            <a:r>
              <a:rPr sz="3200" b="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sz="32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Resource)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7130" y="128378"/>
            <a:ext cx="36410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IN" b="0" spc="-9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Perspective</a:t>
            </a:r>
            <a:endParaRPr b="0" spc="-5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1050" y="2133600"/>
            <a:ext cx="1873250" cy="574675"/>
          </a:xfrm>
          <a:custGeom>
            <a:avLst/>
            <a:gdLst/>
            <a:ahLst/>
            <a:cxnLst/>
            <a:rect l="l" t="t" r="r" b="b"/>
            <a:pathLst>
              <a:path w="1873250" h="574675">
                <a:moveTo>
                  <a:pt x="0" y="574675"/>
                </a:moveTo>
                <a:lnTo>
                  <a:pt x="1873250" y="574675"/>
                </a:lnTo>
                <a:lnTo>
                  <a:pt x="1873250" y="0"/>
                </a:lnTo>
                <a:lnTo>
                  <a:pt x="0" y="0"/>
                </a:lnTo>
                <a:lnTo>
                  <a:pt x="0" y="57467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93928" y="1640839"/>
            <a:ext cx="8156143" cy="26500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61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3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perspectives</a:t>
            </a:r>
            <a:r>
              <a:rPr sz="3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 marL="638810" indent="-457200">
              <a:lnSpc>
                <a:spcPct val="100000"/>
              </a:lnSpc>
              <a:spcBef>
                <a:spcPts val="3840"/>
              </a:spcBef>
              <a:buFont typeface="Arial MT"/>
              <a:buChar char="•"/>
              <a:tabLst>
                <a:tab pos="638175" algn="l"/>
                <a:tab pos="638810" algn="l"/>
              </a:tabLst>
            </a:pPr>
            <a:r>
              <a:rPr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sz="3600" b="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36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36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36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 </a:t>
            </a:r>
            <a:r>
              <a:rPr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Theory?</a:t>
            </a:r>
          </a:p>
          <a:p>
            <a:pPr marL="638810" indent="-457200">
              <a:lnSpc>
                <a:spcPct val="100000"/>
              </a:lnSpc>
              <a:spcBef>
                <a:spcPts val="3840"/>
              </a:spcBef>
              <a:buFont typeface="Arial MT"/>
              <a:buChar char="•"/>
              <a:tabLst>
                <a:tab pos="638175" algn="l"/>
                <a:tab pos="638810" algn="l"/>
              </a:tabLst>
            </a:pPr>
            <a:r>
              <a:rPr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36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z="36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3600"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3600" b="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36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it?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77595" y="1239011"/>
            <a:ext cx="7123430" cy="105410"/>
            <a:chOff x="577595" y="1239011"/>
            <a:chExt cx="7123430" cy="1054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595" y="1239011"/>
              <a:ext cx="7123176" cy="10515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1187" y="1268475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437" y="0"/>
                  </a:lnTo>
                </a:path>
              </a:pathLst>
            </a:custGeom>
            <a:ln w="38100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47320"/>
            <a:ext cx="6512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b="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</a:t>
            </a:r>
            <a:r>
              <a:rPr b="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b="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7595" y="1239011"/>
            <a:ext cx="7123430" cy="105410"/>
            <a:chOff x="577595" y="1239011"/>
            <a:chExt cx="7123430" cy="105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595" y="1239011"/>
              <a:ext cx="7123176" cy="1051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1187" y="1268475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437" y="0"/>
                  </a:lnTo>
                </a:path>
              </a:pathLst>
            </a:custGeom>
            <a:ln w="38100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038350" y="1981200"/>
            <a:ext cx="4667250" cy="3429000"/>
            <a:chOff x="2038350" y="1981200"/>
            <a:chExt cx="4667250" cy="3429000"/>
          </a:xfrm>
        </p:grpSpPr>
        <p:sp>
          <p:nvSpPr>
            <p:cNvPr id="7" name="object 7"/>
            <p:cNvSpPr/>
            <p:nvPr/>
          </p:nvSpPr>
          <p:spPr>
            <a:xfrm>
              <a:off x="2051050" y="2133600"/>
              <a:ext cx="1873250" cy="574675"/>
            </a:xfrm>
            <a:custGeom>
              <a:avLst/>
              <a:gdLst/>
              <a:ahLst/>
              <a:cxnLst/>
              <a:rect l="l" t="t" r="r" b="b"/>
              <a:pathLst>
                <a:path w="1873250" h="574675">
                  <a:moveTo>
                    <a:pt x="0" y="574675"/>
                  </a:moveTo>
                  <a:lnTo>
                    <a:pt x="1873250" y="574675"/>
                  </a:lnTo>
                  <a:lnTo>
                    <a:pt x="1873250" y="0"/>
                  </a:lnTo>
                  <a:lnTo>
                    <a:pt x="0" y="0"/>
                  </a:lnTo>
                  <a:lnTo>
                    <a:pt x="0" y="574675"/>
                  </a:lnTo>
                  <a:close/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57400" y="1981200"/>
              <a:ext cx="4648200" cy="3429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47320"/>
            <a:ext cx="167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omic Sans MS"/>
                <a:cs typeface="Comic Sans MS"/>
              </a:rPr>
              <a:t>..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50138"/>
            <a:ext cx="8583295" cy="5879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081405" indent="2286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tells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</a:t>
            </a:r>
            <a:r>
              <a:rPr sz="3200" spc="-9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equivalence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language: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infinite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9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048385" indent="-342900">
              <a:lnSpc>
                <a:spcPct val="100000"/>
              </a:lnSpc>
              <a:buFont typeface="Wingdings"/>
              <a:buChar char=""/>
              <a:tabLst>
                <a:tab pos="597535" algn="l"/>
                <a:tab pos="59817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grammar: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finite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9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language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"/>
            </a:pPr>
            <a:endParaRPr sz="38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80720" indent="-342900">
              <a:lnSpc>
                <a:spcPct val="100000"/>
              </a:lnSpc>
              <a:buFont typeface="Wingdings"/>
              <a:buChar char=""/>
              <a:tabLst>
                <a:tab pos="597535" algn="l"/>
                <a:tab pos="598170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automaton: the abstract processing </a:t>
            </a:r>
            <a:r>
              <a:rPr sz="3200" spc="-94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47320"/>
            <a:ext cx="167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omic Sans MS"/>
                <a:cs typeface="Comic Sans MS"/>
              </a:rPr>
              <a:t>..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object 3"/>
          <p:cNvSpPr/>
          <p:nvPr/>
        </p:nvSpPr>
        <p:spPr>
          <a:xfrm>
            <a:off x="2051050" y="2133600"/>
            <a:ext cx="1873250" cy="574675"/>
          </a:xfrm>
          <a:custGeom>
            <a:avLst/>
            <a:gdLst/>
            <a:ahLst/>
            <a:cxnLst/>
            <a:rect l="l" t="t" r="r" b="b"/>
            <a:pathLst>
              <a:path w="1873250" h="574675">
                <a:moveTo>
                  <a:pt x="0" y="574675"/>
                </a:moveTo>
                <a:lnTo>
                  <a:pt x="1873250" y="574675"/>
                </a:lnTo>
                <a:lnTo>
                  <a:pt x="1873250" y="0"/>
                </a:lnTo>
                <a:lnTo>
                  <a:pt x="0" y="0"/>
                </a:lnTo>
                <a:lnTo>
                  <a:pt x="0" y="574675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63041" y="1395729"/>
            <a:ext cx="7857490" cy="4910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1113155" indent="-457200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 is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of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sz="2800" spc="-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</a:p>
          <a:p>
            <a:pPr>
              <a:lnSpc>
                <a:spcPct val="100000"/>
              </a:lnSpc>
              <a:spcBef>
                <a:spcPts val="50"/>
              </a:spcBef>
              <a:buFont typeface="Wingdings"/>
              <a:buChar char=""/>
            </a:pPr>
            <a:endParaRPr sz="4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>
              <a:lnSpc>
                <a:spcPct val="100000"/>
              </a:lnSpc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(simplified)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real </a:t>
            </a:r>
            <a:r>
              <a:rPr sz="2800" spc="-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4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49403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Computations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everywhere: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</a:t>
            </a:r>
            <a:r>
              <a:rPr sz="2800" spc="-7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laptop,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cell phone,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nature,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Wingdings"/>
              <a:buChar char=""/>
            </a:pPr>
            <a:endParaRPr sz="4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abstract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models?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47800"/>
            <a:ext cx="7315200" cy="4876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147320"/>
            <a:ext cx="167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omic Sans MS"/>
                <a:cs typeface="Comic Sans MS"/>
              </a:rPr>
              <a:t>..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838199"/>
            <a:ext cx="4876800" cy="5486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147320"/>
            <a:ext cx="167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omic Sans MS"/>
                <a:cs typeface="Comic Sans MS"/>
              </a:rPr>
              <a:t>..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8784B7CD-9718-9224-0FB5-A5D280E9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8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</a:t>
            </a:r>
            <a:endParaRPr lang="en-IN" altLang="en-US" sz="48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68EAF183-8509-C6B8-803A-E4199BB89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447800"/>
            <a:ext cx="8610600" cy="393954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en-US" sz="3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be a globally recognized school through excellence in teaching, learning and research for creating Computer Science professionals, leaders and entrepreneurs of future contributing to society and industry for sustainable growth.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4A22A14-3298-81C6-5BCF-0F2D3F043898}"/>
              </a:ext>
            </a:extLst>
          </p:cNvPr>
          <p:cNvCxnSpPr/>
          <p:nvPr/>
        </p:nvCxnSpPr>
        <p:spPr>
          <a:xfrm>
            <a:off x="639763" y="1295400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 orient="vert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21771"/>
            <a:ext cx="16795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omic Sans MS"/>
                <a:cs typeface="Comic Sans MS"/>
              </a:rPr>
              <a:t>..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contd..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365249"/>
            <a:ext cx="867981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Comic Sans MS"/>
                <a:cs typeface="Comic Sans MS"/>
              </a:rPr>
              <a:t>Such</a:t>
            </a:r>
            <a:r>
              <a:rPr sz="2800" spc="-5" dirty="0">
                <a:latin typeface="Comic Sans MS"/>
                <a:cs typeface="Comic Sans MS"/>
              </a:rPr>
              <a:t> devices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are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difficult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to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reason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about, 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because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they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can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be</a:t>
            </a:r>
            <a:r>
              <a:rPr sz="2800" dirty="0">
                <a:latin typeface="Comic Sans MS"/>
                <a:cs typeface="Comic Sans MS"/>
              </a:rPr>
              <a:t> designed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in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an</a:t>
            </a:r>
            <a:r>
              <a:rPr sz="2800" spc="82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infinite 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number</a:t>
            </a:r>
            <a:r>
              <a:rPr sz="2800" spc="5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of </a:t>
            </a:r>
            <a:r>
              <a:rPr sz="2800" spc="-10" dirty="0">
                <a:latin typeface="Comic Sans MS"/>
                <a:cs typeface="Comic Sans MS"/>
              </a:rPr>
              <a:t>ways</a:t>
            </a:r>
            <a:endParaRPr sz="2800">
              <a:latin typeface="Comic Sans MS"/>
              <a:cs typeface="Comic Sans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0" y="3755212"/>
            <a:ext cx="868172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Comic Sans MS"/>
                <a:cs typeface="Comic Sans MS"/>
              </a:rPr>
              <a:t>By representing them as </a:t>
            </a:r>
            <a:r>
              <a:rPr sz="2800" dirty="0">
                <a:latin typeface="Comic Sans MS"/>
                <a:cs typeface="Comic Sans MS"/>
              </a:rPr>
              <a:t>abstract </a:t>
            </a:r>
            <a:r>
              <a:rPr sz="2800" spc="-5" dirty="0">
                <a:latin typeface="Comic Sans MS"/>
                <a:cs typeface="Comic Sans MS"/>
              </a:rPr>
              <a:t>computational 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devices, </a:t>
            </a:r>
            <a:r>
              <a:rPr sz="2800" dirty="0">
                <a:latin typeface="Comic Sans MS"/>
                <a:cs typeface="Comic Sans MS"/>
              </a:rPr>
              <a:t>or automata, </a:t>
            </a:r>
            <a:r>
              <a:rPr sz="2800" spc="-5" dirty="0">
                <a:latin typeface="Comic Sans MS"/>
                <a:cs typeface="Comic Sans MS"/>
              </a:rPr>
              <a:t>we </a:t>
            </a:r>
            <a:r>
              <a:rPr sz="2800" spc="-10" dirty="0">
                <a:latin typeface="Comic Sans MS"/>
                <a:cs typeface="Comic Sans MS"/>
              </a:rPr>
              <a:t>will </a:t>
            </a:r>
            <a:r>
              <a:rPr sz="2800" spc="-5" dirty="0">
                <a:latin typeface="Comic Sans MS"/>
                <a:cs typeface="Comic Sans MS"/>
              </a:rPr>
              <a:t>learn how to answer </a:t>
            </a:r>
            <a:r>
              <a:rPr sz="2800" dirty="0">
                <a:latin typeface="Comic Sans MS"/>
                <a:cs typeface="Comic Sans MS"/>
              </a:rPr>
              <a:t> </a:t>
            </a:r>
            <a:r>
              <a:rPr sz="2800" spc="-5" dirty="0">
                <a:latin typeface="Comic Sans MS"/>
                <a:cs typeface="Comic Sans MS"/>
              </a:rPr>
              <a:t>such</a:t>
            </a:r>
            <a:r>
              <a:rPr sz="2800" spc="-25" dirty="0">
                <a:latin typeface="Comic Sans MS"/>
                <a:cs typeface="Comic Sans MS"/>
              </a:rPr>
              <a:t> </a:t>
            </a:r>
            <a:r>
              <a:rPr sz="2800" spc="-10" dirty="0">
                <a:latin typeface="Comic Sans MS"/>
                <a:cs typeface="Comic Sans MS"/>
              </a:rPr>
              <a:t>questions</a:t>
            </a:r>
            <a:endParaRPr sz="2800">
              <a:latin typeface="Comic Sans MS"/>
              <a:cs typeface="Comic Sans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47320"/>
            <a:ext cx="6207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53186"/>
            <a:ext cx="8576945" cy="5012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476375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numerous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</a:t>
            </a:r>
            <a:r>
              <a:rPr sz="2800" spc="-8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 and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like: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410"/>
              </a:spcBef>
              <a:buFont typeface="Wingdings"/>
              <a:buChar char=""/>
              <a:tabLst>
                <a:tab pos="355600" algn="l"/>
                <a:tab pos="1382395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	processing,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Compilers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sz="28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297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Motors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Vending</a:t>
            </a:r>
            <a:r>
              <a:rPr sz="28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125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Transducers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12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Simulators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120"/>
              </a:spcBef>
              <a:buFont typeface="Wingdings"/>
              <a:buChar char=""/>
              <a:tabLst>
                <a:tab pos="3556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more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775" y="147320"/>
            <a:ext cx="34747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</a:t>
            </a:r>
            <a:r>
              <a:rPr b="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255775"/>
            <a:ext cx="6629400" cy="5068824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6851" y="147320"/>
            <a:ext cx="1345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0" y="2535301"/>
            <a:ext cx="4572000" cy="249389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4248" y="147320"/>
            <a:ext cx="36366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Vending</a:t>
            </a:r>
            <a:r>
              <a:rPr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85844" y="1600136"/>
            <a:ext cx="2743973" cy="450894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3880" y="40640"/>
            <a:ext cx="54857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6935" y="2189238"/>
            <a:ext cx="7269340" cy="343101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93040"/>
            <a:ext cx="61055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2: Regular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295400"/>
            <a:ext cx="86106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67386"/>
            <a:ext cx="61468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740" y="1619250"/>
            <a:ext cx="5768880" cy="4905199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3782" y="0"/>
            <a:ext cx="587311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494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4: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Free languages and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Simplification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33400" y="1219200"/>
            <a:ext cx="8153400" cy="4724400"/>
            <a:chOff x="533400" y="1219200"/>
            <a:chExt cx="8153400" cy="47244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596" y="1239011"/>
              <a:ext cx="7123176" cy="10515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1187" y="1268476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437" y="0"/>
                  </a:lnTo>
                </a:path>
              </a:pathLst>
            </a:custGeom>
            <a:ln w="38100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" y="1219200"/>
              <a:ext cx="8153400" cy="472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29286"/>
            <a:ext cx="6635750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5:Push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1611760"/>
            <a:ext cx="4560989" cy="3838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0433FED-B4C2-D1AE-D385-06F5AAA57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altLang="en-US" sz="36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Mission</a:t>
            </a:r>
            <a:endParaRPr lang="en-IN" altLang="en-US" sz="36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FA3069D4-C80D-6363-F902-E58C0F498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4475"/>
            <a:ext cx="8610600" cy="4739759"/>
          </a:xfrm>
        </p:spPr>
        <p:txBody>
          <a:bodyPr/>
          <a:lstStyle/>
          <a:p>
            <a:pPr marL="228600" indent="-228600" algn="just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To build computational skills through hands-on and practice-based learning with measurable outcomes.</a:t>
            </a:r>
          </a:p>
          <a:p>
            <a:pPr marL="228600" indent="-228600" algn="just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To establish a strong connect with industry for in-demand technology driven curriculum.</a:t>
            </a:r>
          </a:p>
          <a:p>
            <a:pPr marL="228600" indent="-228600" algn="just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To build the infrastructure for meaningful research around societal problems.</a:t>
            </a:r>
          </a:p>
          <a:p>
            <a:pPr marL="228600" indent="-228600" algn="just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To nurture future leaders through research-infused education and lifelong learning.</a:t>
            </a:r>
          </a:p>
          <a:p>
            <a:pPr marL="228600" indent="-228600" algn="just">
              <a:spcBef>
                <a:spcPct val="0"/>
              </a:spcBef>
              <a:buFont typeface="Arial" charset="0"/>
              <a:buChar char="•"/>
              <a:defRPr/>
            </a:pPr>
            <a:r>
              <a:rPr lang="en-US" altLang="en-US" sz="2800" b="0" dirty="0">
                <a:latin typeface="Times New Roman" pitchFamily="18" charset="0"/>
                <a:cs typeface="Times New Roman" pitchFamily="18" charset="0"/>
              </a:rPr>
              <a:t>To create smart and ethical professionals and entrepreneurs who are recognized globally</a:t>
            </a:r>
          </a:p>
          <a:p>
            <a:pPr marL="0" indent="0" eaLnBrk="1" hangingPunct="1">
              <a:buFont typeface="Arial" panose="020B0604020202020204" pitchFamily="34" charset="0"/>
              <a:buNone/>
              <a:defRPr/>
            </a:pPr>
            <a:endParaRPr lang="en-US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98DE97-205F-575A-F310-1BE6C44B3DAE}"/>
              </a:ext>
            </a:extLst>
          </p:cNvPr>
          <p:cNvCxnSpPr/>
          <p:nvPr/>
        </p:nvCxnSpPr>
        <p:spPr>
          <a:xfrm>
            <a:off x="639763" y="1295400"/>
            <a:ext cx="7056437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split orient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05486"/>
            <a:ext cx="68135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6: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 Machine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209800"/>
            <a:ext cx="57912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/>
        </p:nvSpPr>
        <p:spPr bwMode="auto">
          <a:xfrm>
            <a:off x="342900" y="198438"/>
            <a:ext cx="8229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i="0">
                <a:solidFill>
                  <a:srgbClr val="C00000"/>
                </a:solidFill>
                <a:latin typeface="Calibri"/>
                <a:ea typeface="+mj-ea"/>
                <a:cs typeface="Calibri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2"/>
                </a:solidFill>
                <a:latin typeface="Calibri" panose="020F0502020204030204" pitchFamily="34" charset="0"/>
              </a:defRPr>
            </a:lvl9pPr>
          </a:lstStyle>
          <a:p>
            <a:r>
              <a:rPr lang="en-IN" altLang="en-US" dirty="0">
                <a:latin typeface="Times New Roman" pitchFamily="18" charset="0"/>
                <a:cs typeface="Times New Roman" pitchFamily="18" charset="0"/>
              </a:rPr>
              <a:t>Zero Lecture - Feedback</a:t>
            </a:r>
            <a:endParaRPr lang="en-US" altLang="en-US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765175"/>
            <a:ext cx="5638800" cy="601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object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5100" y="76200"/>
            <a:ext cx="22860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0704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08AD-7EAF-CB0D-64A1-B4479B8E3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7320"/>
            <a:ext cx="6857999" cy="861774"/>
          </a:xfrm>
        </p:spPr>
        <p:txBody>
          <a:bodyPr/>
          <a:lstStyle/>
          <a:p>
            <a:r>
              <a:rPr lang="en-IN" altLang="en-US" sz="2800" dirty="0">
                <a:latin typeface="Times New Roman" pitchFamily="18" charset="0"/>
                <a:cs typeface="Times New Roman" pitchFamily="18" charset="0"/>
              </a:rPr>
              <a:t>Follow this for getting instant solution for your Academic queries: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C1160C8-7115-0FF6-4B48-BBCC9AF0A6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353767"/>
            <a:ext cx="7010400" cy="5486399"/>
          </a:xfrm>
        </p:spPr>
      </p:pic>
    </p:spTree>
    <p:extLst>
      <p:ext uri="{BB962C8B-B14F-4D97-AF65-F5344CB8AC3E}">
        <p14:creationId xmlns:p14="http://schemas.microsoft.com/office/powerpoint/2010/main" val="2611696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33068" y="4072508"/>
            <a:ext cx="6196965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4000" spc="-1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sz="40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4000" spc="-3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Finite</a:t>
            </a:r>
            <a:r>
              <a:rPr sz="4000" spc="-2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Automata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13231" y="4038600"/>
            <a:ext cx="7141845" cy="123825"/>
            <a:chOff x="713231" y="4038600"/>
            <a:chExt cx="7141845" cy="1238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3231" y="4038600"/>
              <a:ext cx="7141464" cy="123443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5649" y="4076700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501" y="0"/>
                  </a:lnTo>
                </a:path>
              </a:pathLst>
            </a:custGeom>
            <a:ln w="38100">
              <a:solidFill>
                <a:srgbClr val="2C2C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2204" y="170434"/>
            <a:ext cx="38074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</a:t>
            </a:r>
            <a:r>
              <a:rPr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078738"/>
            <a:ext cx="8073390" cy="51353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985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  <a:tab pos="1938655" algn="l"/>
                <a:tab pos="3204210" algn="l"/>
                <a:tab pos="3812540" algn="l"/>
                <a:tab pos="5554345" algn="l"/>
                <a:tab pos="6135370" algn="l"/>
                <a:tab pos="7479665" algn="l"/>
                <a:tab pos="7927975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	Co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for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tom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	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a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</a:p>
          <a:p>
            <a:pPr marL="355600" marR="5080" indent="-342900">
              <a:lnSpc>
                <a:spcPct val="100000"/>
              </a:lnSpc>
              <a:spcBef>
                <a:spcPts val="475"/>
              </a:spcBef>
              <a:buFont typeface="Wingdings"/>
              <a:buChar char=""/>
              <a:tabLst>
                <a:tab pos="354965" algn="l"/>
                <a:tab pos="355600" algn="l"/>
                <a:tab pos="1873250" algn="l"/>
                <a:tab pos="3082290" algn="l"/>
                <a:tab pos="4511675" algn="l"/>
                <a:tab pos="4903470" algn="l"/>
                <a:tab pos="6160770" algn="l"/>
                <a:tab pos="6825615" algn="l"/>
                <a:tab pos="720852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	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formalism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	la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guages	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	</a:t>
            </a:r>
            <a:r>
              <a:rPr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</a:t>
            </a:r>
            <a:r>
              <a:rPr sz="2400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expressions,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context-free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grammar.</a:t>
            </a:r>
          </a:p>
          <a:p>
            <a:pPr marL="355600" marR="6985" indent="-342900">
              <a:lnSpc>
                <a:spcPct val="100000"/>
              </a:lnSpc>
              <a:spcBef>
                <a:spcPts val="484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sz="2400" spc="2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</a:t>
            </a: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</a:t>
            </a:r>
            <a:r>
              <a:rPr sz="24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2400" spc="2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</a:t>
            </a:r>
            <a:r>
              <a:rPr sz="24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</a:t>
            </a:r>
            <a:r>
              <a:rPr sz="24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grammars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properties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context-free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languages</a:t>
            </a:r>
          </a:p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construction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Automata, including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closure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sz="2400" spc="5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400" spc="5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parsing </a:t>
            </a:r>
            <a:r>
              <a:rPr sz="24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48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algorithms and computability through the lens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Turing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various computational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</a:t>
            </a:r>
            <a:r>
              <a:rPr sz="2000" dirty="0">
                <a:latin typeface="Comic Sans MS"/>
                <a:cs typeface="Comic Sans MS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408" y="147320"/>
            <a:ext cx="4122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57757"/>
            <a:ext cx="8496300" cy="49286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408305" indent="-342900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PO1::Apply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knowledge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mathematics, science,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fundamentals,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specialization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problems.</a:t>
            </a:r>
          </a:p>
          <a:p>
            <a:pPr algn="just">
              <a:lnSpc>
                <a:spcPct val="100000"/>
              </a:lnSpc>
              <a:spcBef>
                <a:spcPts val="30"/>
              </a:spcBef>
              <a:buFont typeface="Comic Sans MS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81000" indent="-342900" algn="just">
              <a:lnSpc>
                <a:spcPct val="994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PO2::Identify,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formulate,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literature, and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</a:t>
            </a:r>
            <a:r>
              <a:rPr sz="2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0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reaching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substantiated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 </a:t>
            </a:r>
            <a:r>
              <a:rPr sz="2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first principles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mathematics,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sciences</a:t>
            </a:r>
            <a:r>
              <a:rPr sz="2000" spc="-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  <a:buFont typeface="Comic Sans MS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PO3::Design solutions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problems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design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specified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safety,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cultural,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societal,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environmental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5"/>
              </a:spcBef>
              <a:buFont typeface="Comic Sans MS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9050" indent="-342900" algn="just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PO4::Use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research-based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sz="2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experiments,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data,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synthesis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0408" y="147320"/>
            <a:ext cx="41224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lang="en-IN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endParaRPr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140" y="857757"/>
            <a:ext cx="8644255" cy="590789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096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PO5::Create,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select,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techniques,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resources, and </a:t>
            </a:r>
            <a:r>
              <a:rPr sz="24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tools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activities with an understanding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omic Sans MS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992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PO6::Apply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 informed by 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knowledge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</a:t>
            </a:r>
            <a:r>
              <a:rPr sz="24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societal,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health, safety, legal and cultural issues and 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consequent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 relevant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</a:t>
            </a:r>
            <a:r>
              <a:rPr sz="24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omic Sans MS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159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PO7::Understand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 </a:t>
            </a:r>
            <a:r>
              <a:rPr sz="24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societal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environmental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contexts,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demonstrate the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knowledge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of,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sustainable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Comic Sans MS"/>
              <a:buChar char="•"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2893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PO8::Apply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5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responsibilities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7652" y="147320"/>
            <a:ext cx="40303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b="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857757"/>
            <a:ext cx="8625205" cy="46301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525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PO9::Function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as an individual, and as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member or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</a:t>
            </a:r>
            <a:r>
              <a:rPr sz="2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teams,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multidisciplinary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omic Sans MS"/>
              <a:buChar char="•"/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PO10::Communicate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complex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activities with </a:t>
            </a:r>
            <a:r>
              <a:rPr sz="2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with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society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large, such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as, being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comprehend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documentation,</a:t>
            </a:r>
            <a:r>
              <a:rPr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presentations,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sz="2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54965" indent="-11620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PO11::Demonstrate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and understanding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 </a:t>
            </a:r>
            <a:r>
              <a:rPr sz="2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management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principles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</a:t>
            </a:r>
            <a:r>
              <a:rPr sz="20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one’s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work,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team,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</a:t>
            </a:r>
            <a:r>
              <a:rPr sz="20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multidisciplinary</a:t>
            </a:r>
            <a:r>
              <a:rPr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283210" indent="-342900" algn="just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PO12::Recognize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for, and have the preparation and ability to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 in independent and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lifelong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in the broadest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 </a:t>
            </a:r>
            <a:r>
              <a:rPr sz="2000" spc="-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615EA-A130-A585-4EAB-6E7C8D61D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928" y="0"/>
            <a:ext cx="6487896" cy="55399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Specific Outcome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E5593-1CFE-B086-0DD0-49B4E5918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928" y="838200"/>
            <a:ext cx="8156143" cy="5232202"/>
          </a:xfrm>
        </p:spPr>
        <p:txBody>
          <a:bodyPr/>
          <a:lstStyle/>
          <a:p>
            <a:pPr algn="just"/>
            <a:r>
              <a:rPr lang="en-US" sz="2800" b="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PSO1: Apply acquired skills in software engineering, networking, security, databases, intelligent systems, cloud computing and operating systems to adapt and deploy innovative software solutions for diverse applications.</a:t>
            </a:r>
            <a:endParaRPr lang="en-IN" sz="2800" b="0" dirty="0">
              <a:effectLst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 </a:t>
            </a:r>
            <a:endParaRPr lang="en-IN" sz="2800" b="0" dirty="0">
              <a:effectLst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0" dirty="0">
                <a:effectLst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PSO2: Apply diverse IT skills to design, develop, and evaluate innovative solutions for business environments, considering risks, and utilizing interdisciplinary knowledge for efficient real-time projects benefiting society.</a:t>
            </a:r>
            <a:endParaRPr lang="en-IN" sz="2800" b="0" dirty="0">
              <a:effectLst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38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</TotalTime>
  <Words>2057</Words>
  <Application>Microsoft Office PowerPoint</Application>
  <PresentationFormat>On-screen Show (4:3)</PresentationFormat>
  <Paragraphs>247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Arial</vt:lpstr>
      <vt:lpstr>Arial MT</vt:lpstr>
      <vt:lpstr>Calibri</vt:lpstr>
      <vt:lpstr>Comic Sans MS</vt:lpstr>
      <vt:lpstr>Microsoft Sans Serif</vt:lpstr>
      <vt:lpstr>Times New Roman</vt:lpstr>
      <vt:lpstr>Tw Cen MT</vt:lpstr>
      <vt:lpstr>Tw Cen MT Condensed Extra Bold</vt:lpstr>
      <vt:lpstr>Wingdings</vt:lpstr>
      <vt:lpstr>Office Theme</vt:lpstr>
      <vt:lpstr>CSE322</vt:lpstr>
      <vt:lpstr>Course Details</vt:lpstr>
      <vt:lpstr>Vision</vt:lpstr>
      <vt:lpstr>Mission</vt:lpstr>
      <vt:lpstr>Course Outcomes</vt:lpstr>
      <vt:lpstr>Program Outcomes</vt:lpstr>
      <vt:lpstr>Program Outcomes</vt:lpstr>
      <vt:lpstr>Program Outcomes</vt:lpstr>
      <vt:lpstr>Program Specific Outcome</vt:lpstr>
      <vt:lpstr>PowerPoint Presentation</vt:lpstr>
      <vt:lpstr>Course Contents</vt:lpstr>
      <vt:lpstr>Course Contents</vt:lpstr>
      <vt:lpstr>Course Contents</vt:lpstr>
      <vt:lpstr>PowerPoint Presentation</vt:lpstr>
      <vt:lpstr>Course Assessment Model</vt:lpstr>
      <vt:lpstr>Detail of Academic Tasks</vt:lpstr>
      <vt:lpstr>Cohort</vt:lpstr>
      <vt:lpstr>SkillSet</vt:lpstr>
      <vt:lpstr>Blended Learning </vt:lpstr>
      <vt:lpstr>Text /Reference Book</vt:lpstr>
      <vt:lpstr>MOOCS Details</vt:lpstr>
      <vt:lpstr>OER(Open Education Resource)</vt:lpstr>
      <vt:lpstr>OER(Open Education Resource)</vt:lpstr>
      <vt:lpstr>Main Perspective</vt:lpstr>
      <vt:lpstr>Why Study Automata Theory?</vt:lpstr>
      <vt:lpstr>..contd..</vt:lpstr>
      <vt:lpstr>..contd..</vt:lpstr>
      <vt:lpstr>..contd..</vt:lpstr>
      <vt:lpstr>..contd..</vt:lpstr>
      <vt:lpstr>..contd..</vt:lpstr>
      <vt:lpstr>What would we do with it ?</vt:lpstr>
      <vt:lpstr>ATM MACHINE</vt:lpstr>
      <vt:lpstr>Motor</vt:lpstr>
      <vt:lpstr>Vending machine</vt:lpstr>
      <vt:lpstr>UNIT 1: Finite Automata</vt:lpstr>
      <vt:lpstr>UNIT 2: Regular Expressions and Regular Sets</vt:lpstr>
      <vt:lpstr>UNIT 3: Formal Languages &amp; Regular Grammar</vt:lpstr>
      <vt:lpstr>UNIT 4: Context Free languages and  Simplification of context free grammar</vt:lpstr>
      <vt:lpstr>UNIT 5:Push Down Automata &amp; Parsing</vt:lpstr>
      <vt:lpstr>UNIT 6: Turing Machine and Complexity</vt:lpstr>
      <vt:lpstr>PowerPoint Presentation</vt:lpstr>
      <vt:lpstr>Follow this for getting instant solution for your Academic queries: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Jatinder Kaur</cp:lastModifiedBy>
  <cp:revision>58</cp:revision>
  <dcterms:created xsi:type="dcterms:W3CDTF">2024-07-09T06:59:11Z</dcterms:created>
  <dcterms:modified xsi:type="dcterms:W3CDTF">2024-08-13T08:08:12Z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2024-01-12T00:00:00Z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2024-07-09T00:00:00Z</vt:filetime>
  </property>
</Properties>
</file>