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847963"/>
            <a:ext cx="10020300" cy="694373"/>
          </a:xfrm>
          <a:prstGeom prst="rect">
            <a:avLst/>
          </a:prstGeom>
          <a:noFill/>
        </p:spPr>
        <p:txBody>
          <a:bodyPr wrap="none" rtlCol="0" anchor="t"/>
          <a:lstStyle/>
          <a:p>
            <a:pPr marL="0" indent="0" algn="ctr">
              <a:lnSpc>
                <a:spcPts val="5470"/>
              </a:lnSpc>
              <a:buNone/>
            </a:pPr>
            <a:r>
              <a:rPr lang="en-US" sz="4400" b="1" dirty="0">
                <a:solidFill>
                  <a:srgbClr val="312F2B"/>
                </a:solidFill>
                <a:latin typeface="Comic Sans MS" panose="030F0702030302020204" charset="0"/>
                <a:ea typeface="Gelasio" pitchFamily="34" charset="-122"/>
                <a:cs typeface="Comic Sans MS" panose="030F0702030302020204" charset="0"/>
              </a:rPr>
              <a:t>SURYA GROUP OF INSTITUTIONS</a:t>
            </a:r>
            <a:endParaRPr lang="en-US" sz="4400" dirty="0">
              <a:latin typeface="Comic Sans MS" panose="030F0702030302020204" charset="0"/>
              <a:cs typeface="Comic Sans MS" panose="030F0702030302020204" charset="0"/>
            </a:endParaRPr>
          </a:p>
        </p:txBody>
      </p:sp>
      <p:pic>
        <p:nvPicPr>
          <p:cNvPr id="5" name="Image 1" descr="preencoded.png"/>
          <p:cNvPicPr>
            <a:picLocks noChangeAspect="1"/>
          </p:cNvPicPr>
          <p:nvPr/>
        </p:nvPicPr>
        <p:blipFill>
          <a:blip r:embed="rId2"/>
          <a:stretch>
            <a:fillRect/>
          </a:stretch>
        </p:blipFill>
        <p:spPr>
          <a:xfrm>
            <a:off x="2037993" y="2125504"/>
            <a:ext cx="5006221" cy="5006221"/>
          </a:xfrm>
          <a:prstGeom prst="rect">
            <a:avLst/>
          </a:prstGeom>
        </p:spPr>
      </p:pic>
      <p:sp>
        <p:nvSpPr>
          <p:cNvPr id="6" name="Text 2"/>
          <p:cNvSpPr/>
          <p:nvPr/>
        </p:nvSpPr>
        <p:spPr>
          <a:xfrm>
            <a:off x="7593806" y="2075498"/>
            <a:ext cx="5006221" cy="444341"/>
          </a:xfrm>
          <a:prstGeom prst="rect">
            <a:avLst/>
          </a:prstGeom>
          <a:noFill/>
        </p:spPr>
        <p:txBody>
          <a:bodyPr wrap="none" rtlCol="0" anchor="t"/>
          <a:lstStyle/>
          <a:p>
            <a:pPr marL="0" indent="0" algn="ctr">
              <a:lnSpc>
                <a:spcPts val="3500"/>
              </a:lnSpc>
              <a:buNone/>
            </a:pPr>
            <a:r>
              <a:rPr lang="en-US" sz="2185" b="1" dirty="0">
                <a:solidFill>
                  <a:srgbClr val="272525"/>
                </a:solidFill>
                <a:latin typeface="Comic Sans MS" panose="030F0702030302020204" charset="0"/>
                <a:ea typeface="Lato" pitchFamily="34" charset="-122"/>
                <a:cs typeface="Comic Sans MS" panose="030F0702030302020204" charset="0"/>
              </a:rPr>
              <a:t>THALAPATHY SURYA K</a:t>
            </a:r>
            <a:endParaRPr lang="en-US" sz="2185" b="1" dirty="0">
              <a:solidFill>
                <a:srgbClr val="272525"/>
              </a:solidFill>
              <a:latin typeface="Comic Sans MS" panose="030F0702030302020204" charset="0"/>
              <a:ea typeface="Lato" pitchFamily="34" charset="-122"/>
              <a:cs typeface="Comic Sans MS" panose="030F0702030302020204" charset="0"/>
            </a:endParaRPr>
          </a:p>
        </p:txBody>
      </p:sp>
      <p:sp>
        <p:nvSpPr>
          <p:cNvPr id="7" name="Text 3"/>
          <p:cNvSpPr/>
          <p:nvPr/>
        </p:nvSpPr>
        <p:spPr>
          <a:xfrm>
            <a:off x="7593806" y="2719745"/>
            <a:ext cx="5006221" cy="444341"/>
          </a:xfrm>
          <a:prstGeom prst="rect">
            <a:avLst/>
          </a:prstGeom>
          <a:noFill/>
        </p:spPr>
        <p:txBody>
          <a:bodyPr wrap="none" rtlCol="0" anchor="t"/>
          <a:lstStyle/>
          <a:p>
            <a:pPr marL="0" indent="0" algn="ctr">
              <a:lnSpc>
                <a:spcPts val="3500"/>
              </a:lnSpc>
              <a:buNone/>
            </a:pPr>
            <a:r>
              <a:rPr lang="en-US" sz="2400" b="1" dirty="0">
                <a:solidFill>
                  <a:srgbClr val="272525"/>
                </a:solidFill>
                <a:latin typeface="Comic Sans MS" panose="030F0702030302020204" charset="0"/>
                <a:ea typeface="Lato" pitchFamily="34" charset="-122"/>
                <a:cs typeface="Comic Sans MS" panose="030F0702030302020204" charset="0"/>
              </a:rPr>
              <a:t>422221104041</a:t>
            </a:r>
            <a:endParaRPr lang="en-US" sz="2400" b="1" dirty="0">
              <a:solidFill>
                <a:srgbClr val="272525"/>
              </a:solidFill>
              <a:latin typeface="Comic Sans MS" panose="030F0702030302020204" charset="0"/>
              <a:ea typeface="Lato" pitchFamily="34" charset="-122"/>
              <a:cs typeface="Comic Sans MS" panose="030F0702030302020204" charset="0"/>
            </a:endParaRPr>
          </a:p>
        </p:txBody>
      </p:sp>
      <p:sp>
        <p:nvSpPr>
          <p:cNvPr id="8" name="Text 4"/>
          <p:cNvSpPr/>
          <p:nvPr/>
        </p:nvSpPr>
        <p:spPr>
          <a:xfrm>
            <a:off x="7593806" y="3363992"/>
            <a:ext cx="5006221" cy="444341"/>
          </a:xfrm>
          <a:prstGeom prst="rect">
            <a:avLst/>
          </a:prstGeom>
          <a:noFill/>
        </p:spPr>
        <p:txBody>
          <a:bodyPr wrap="none" rtlCol="0" anchor="t"/>
          <a:lstStyle/>
          <a:p>
            <a:pPr marL="0" indent="0" algn="ctr">
              <a:lnSpc>
                <a:spcPts val="3500"/>
              </a:lnSpc>
              <a:buNone/>
            </a:pPr>
            <a:r>
              <a:rPr lang="en-US" sz="2400" b="1" dirty="0">
                <a:solidFill>
                  <a:srgbClr val="272525"/>
                </a:solidFill>
                <a:latin typeface="Comic Sans MS" panose="030F0702030302020204" charset="0"/>
                <a:ea typeface="Lato" pitchFamily="34" charset="-122"/>
                <a:cs typeface="Comic Sans MS" panose="030F0702030302020204" charset="0"/>
              </a:rPr>
              <a:t>eBPL (Artificial Intelligence)</a:t>
            </a:r>
            <a:endParaRPr lang="en-US" sz="2400" dirty="0">
              <a:latin typeface="Comic Sans MS" panose="030F0702030302020204" charset="0"/>
              <a:cs typeface="Comic Sans MS" panose="030F0702030302020204" charset="0"/>
            </a:endParaRPr>
          </a:p>
        </p:txBody>
      </p:sp>
      <p:sp>
        <p:nvSpPr>
          <p:cNvPr id="9" name="Text 5"/>
          <p:cNvSpPr/>
          <p:nvPr/>
        </p:nvSpPr>
        <p:spPr>
          <a:xfrm>
            <a:off x="7593806" y="4008239"/>
            <a:ext cx="5006221" cy="444341"/>
          </a:xfrm>
          <a:prstGeom prst="rect">
            <a:avLst/>
          </a:prstGeom>
          <a:noFill/>
        </p:spPr>
        <p:txBody>
          <a:bodyPr wrap="none" rtlCol="0" anchor="t"/>
          <a:lstStyle/>
          <a:p>
            <a:pPr marL="0" indent="0" algn="ctr">
              <a:lnSpc>
                <a:spcPts val="3500"/>
              </a:lnSpc>
              <a:buNone/>
            </a:pPr>
            <a:r>
              <a:rPr lang="en-US" sz="2400" b="1" dirty="0">
                <a:solidFill>
                  <a:srgbClr val="272525"/>
                </a:solidFill>
                <a:latin typeface="Comic Sans MS" panose="030F0702030302020204" charset="0"/>
                <a:ea typeface="Lato" pitchFamily="34" charset="-122"/>
                <a:cs typeface="Comic Sans MS" panose="030F0702030302020204" charset="0"/>
              </a:rPr>
              <a:t>TEAM-09</a:t>
            </a:r>
            <a:endParaRPr lang="en-US" sz="2400" dirty="0">
              <a:latin typeface="Comic Sans MS" panose="030F0702030302020204" charset="0"/>
              <a:cs typeface="Comic Sans MS" panose="030F07020303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00">
              <a:alpha val="75000"/>
            </a:srgbClr>
          </a:solidFill>
          <a:ln w="13811">
            <a:solidFill>
              <a:srgbClr val="FFFFFF">
                <a:alpha val="16000"/>
              </a:srgbClr>
            </a:solidFill>
            <a:prstDash val="solid"/>
          </a:ln>
        </p:spPr>
      </p:sp>
      <p:pic>
        <p:nvPicPr>
          <p:cNvPr id="4" name="Image 1" descr="preencoded.png"/>
          <p:cNvPicPr>
            <a:picLocks noChangeAspect="1"/>
          </p:cNvPicPr>
          <p:nvPr/>
        </p:nvPicPr>
        <p:blipFill>
          <a:blip r:embed="rId2"/>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00000">
              <a:alpha val="80000"/>
            </a:srgbClr>
          </a:solidFill>
        </p:spPr>
      </p:sp>
      <p:sp>
        <p:nvSpPr>
          <p:cNvPr id="6" name="Text 2"/>
          <p:cNvSpPr/>
          <p:nvPr/>
        </p:nvSpPr>
        <p:spPr>
          <a:xfrm>
            <a:off x="2037993" y="2404110"/>
            <a:ext cx="10554414" cy="1666399"/>
          </a:xfrm>
          <a:prstGeom prst="rect">
            <a:avLst/>
          </a:prstGeom>
          <a:noFill/>
        </p:spPr>
        <p:txBody>
          <a:bodyPr wrap="square" rtlCol="0" anchor="t"/>
          <a:lstStyle/>
          <a:p>
            <a:pPr marL="0" indent="0">
              <a:lnSpc>
                <a:spcPts val="6560"/>
              </a:lnSpc>
              <a:buNone/>
            </a:pPr>
            <a:r>
              <a:rPr lang="en-US" sz="5250" dirty="0">
                <a:solidFill>
                  <a:srgbClr val="FFFFFF"/>
                </a:solidFill>
                <a:latin typeface="Gelasio" pitchFamily="34" charset="0"/>
                <a:ea typeface="Gelasio" pitchFamily="34" charset="-122"/>
                <a:cs typeface="Gelasio" pitchFamily="34" charset="-120"/>
              </a:rPr>
              <a:t>Predicting House Prices using Machine Learning</a:t>
            </a:r>
            <a:endParaRPr lang="en-US" sz="5250" dirty="0"/>
          </a:p>
        </p:txBody>
      </p:sp>
      <p:sp>
        <p:nvSpPr>
          <p:cNvPr id="7" name="Text 3"/>
          <p:cNvSpPr/>
          <p:nvPr/>
        </p:nvSpPr>
        <p:spPr>
          <a:xfrm>
            <a:off x="2037993" y="4403765"/>
            <a:ext cx="10554414" cy="1421606"/>
          </a:xfrm>
          <a:prstGeom prst="rect">
            <a:avLst/>
          </a:prstGeom>
          <a:noFill/>
        </p:spPr>
        <p:txBody>
          <a:bodyPr wrap="square" rtlCol="0" anchor="t"/>
          <a:lstStyle/>
          <a:p>
            <a:pPr marL="0" indent="0">
              <a:lnSpc>
                <a:spcPts val="2800"/>
              </a:lnSpc>
              <a:buNone/>
            </a:pPr>
            <a:r>
              <a:rPr lang="en-US" sz="1750" dirty="0">
                <a:solidFill>
                  <a:srgbClr val="E5E0DF"/>
                </a:solidFill>
                <a:latin typeface="Lato" pitchFamily="34" charset="0"/>
                <a:ea typeface="Lato" pitchFamily="34" charset="-122"/>
                <a:cs typeface="Lato" pitchFamily="34" charset="-120"/>
              </a:rPr>
              <a:t>In this guide, we will explore the exciting world of machine learning and its application in predicting house prices. By harnessing the power of algorithms and data analysis, we can gain valuable insights into the housing market and make informed decisions. Let's dive in and discover the secrets of predicting house prices with machine learning.</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1293614"/>
            <a:ext cx="5859780" cy="694373"/>
          </a:xfrm>
          <a:prstGeom prst="rect">
            <a:avLst/>
          </a:prstGeom>
          <a:noFill/>
        </p:spPr>
        <p:txBody>
          <a:bodyPr wrap="none" rtlCol="0" anchor="t"/>
          <a:lstStyle/>
          <a:p>
            <a:pPr marL="0" indent="0">
              <a:lnSpc>
                <a:spcPts val="5470"/>
              </a:lnSpc>
              <a:buNone/>
            </a:pPr>
            <a:r>
              <a:rPr lang="en-US" sz="4375" dirty="0">
                <a:solidFill>
                  <a:srgbClr val="312F2B"/>
                </a:solidFill>
                <a:latin typeface="Gelasio" pitchFamily="34" charset="0"/>
                <a:ea typeface="Gelasio" pitchFamily="34" charset="-122"/>
                <a:cs typeface="Gelasio" pitchFamily="34" charset="-120"/>
              </a:rPr>
              <a:t>The Importance of Data</a:t>
            </a:r>
            <a:endParaRPr lang="en-US" sz="4375" dirty="0"/>
          </a:p>
        </p:txBody>
      </p:sp>
      <p:sp>
        <p:nvSpPr>
          <p:cNvPr id="5" name="Text 2"/>
          <p:cNvSpPr/>
          <p:nvPr/>
        </p:nvSpPr>
        <p:spPr>
          <a:xfrm>
            <a:off x="2037993" y="2543413"/>
            <a:ext cx="2666286" cy="416481"/>
          </a:xfrm>
          <a:prstGeom prst="rect">
            <a:avLst/>
          </a:prstGeom>
          <a:noFill/>
        </p:spPr>
        <p:txBody>
          <a:bodyPr wrap="none" rtlCol="0" anchor="t"/>
          <a:lstStyle/>
          <a:p>
            <a:pPr marL="0" indent="0">
              <a:lnSpc>
                <a:spcPts val="3280"/>
              </a:lnSpc>
              <a:buNone/>
            </a:pPr>
            <a:r>
              <a:rPr lang="en-US" sz="2625" dirty="0">
                <a:solidFill>
                  <a:srgbClr val="312F2B"/>
                </a:solidFill>
                <a:latin typeface="Gelasio" pitchFamily="34" charset="0"/>
                <a:ea typeface="Gelasio" pitchFamily="34" charset="-122"/>
                <a:cs typeface="Gelasio" pitchFamily="34" charset="-120"/>
              </a:rPr>
              <a:t>Quality Data</a:t>
            </a:r>
            <a:endParaRPr lang="en-US" sz="2625" dirty="0"/>
          </a:p>
        </p:txBody>
      </p:sp>
      <p:sp>
        <p:nvSpPr>
          <p:cNvPr id="6" name="Text 3"/>
          <p:cNvSpPr/>
          <p:nvPr/>
        </p:nvSpPr>
        <p:spPr>
          <a:xfrm>
            <a:off x="2037993" y="3182064"/>
            <a:ext cx="3156347" cy="3554016"/>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Having accurate and comprehensive data is essential for successful house price prediction. It is crucial to gather data on various factors like location, size, amenities, and past sale prices. Remember, the more data you have, the more accurate your predictions will be.</a:t>
            </a:r>
            <a:endParaRPr lang="en-US" sz="1750" dirty="0"/>
          </a:p>
        </p:txBody>
      </p:sp>
      <p:sp>
        <p:nvSpPr>
          <p:cNvPr id="7" name="Text 4"/>
          <p:cNvSpPr/>
          <p:nvPr/>
        </p:nvSpPr>
        <p:spPr>
          <a:xfrm>
            <a:off x="5743932" y="2543413"/>
            <a:ext cx="2666286" cy="416481"/>
          </a:xfrm>
          <a:prstGeom prst="rect">
            <a:avLst/>
          </a:prstGeom>
          <a:noFill/>
        </p:spPr>
        <p:txBody>
          <a:bodyPr wrap="none" rtlCol="0" anchor="t"/>
          <a:lstStyle/>
          <a:p>
            <a:pPr marL="0" indent="0">
              <a:lnSpc>
                <a:spcPts val="3280"/>
              </a:lnSpc>
              <a:buNone/>
            </a:pPr>
            <a:r>
              <a:rPr lang="en-US" sz="2625" dirty="0">
                <a:solidFill>
                  <a:srgbClr val="312F2B"/>
                </a:solidFill>
                <a:latin typeface="Gelasio" pitchFamily="34" charset="0"/>
                <a:ea typeface="Gelasio" pitchFamily="34" charset="-122"/>
                <a:cs typeface="Gelasio" pitchFamily="34" charset="-120"/>
              </a:rPr>
              <a:t>Data Cleaning</a:t>
            </a:r>
            <a:endParaRPr lang="en-US" sz="2625" dirty="0"/>
          </a:p>
        </p:txBody>
      </p:sp>
      <p:sp>
        <p:nvSpPr>
          <p:cNvPr id="8" name="Text 5"/>
          <p:cNvSpPr/>
          <p:nvPr/>
        </p:nvSpPr>
        <p:spPr>
          <a:xfrm>
            <a:off x="5743932" y="3182064"/>
            <a:ext cx="3156347" cy="2487811"/>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Data cleaning involves removing errors, inconsistencies, and outliers from the dataset. By ensuring data integrity, we can avoid misleading predictions and improve the reliability of our model.</a:t>
            </a:r>
            <a:endParaRPr lang="en-US" sz="1750" dirty="0"/>
          </a:p>
        </p:txBody>
      </p:sp>
      <p:sp>
        <p:nvSpPr>
          <p:cNvPr id="9" name="Text 6"/>
          <p:cNvSpPr/>
          <p:nvPr/>
        </p:nvSpPr>
        <p:spPr>
          <a:xfrm>
            <a:off x="9449872" y="2543413"/>
            <a:ext cx="3017520" cy="416481"/>
          </a:xfrm>
          <a:prstGeom prst="rect">
            <a:avLst/>
          </a:prstGeom>
          <a:noFill/>
        </p:spPr>
        <p:txBody>
          <a:bodyPr wrap="none" rtlCol="0" anchor="t"/>
          <a:lstStyle/>
          <a:p>
            <a:pPr marL="0" indent="0">
              <a:lnSpc>
                <a:spcPts val="3280"/>
              </a:lnSpc>
              <a:buNone/>
            </a:pPr>
            <a:r>
              <a:rPr lang="en-US" sz="2625" dirty="0">
                <a:solidFill>
                  <a:srgbClr val="312F2B"/>
                </a:solidFill>
                <a:latin typeface="Gelasio" pitchFamily="34" charset="0"/>
                <a:ea typeface="Gelasio" pitchFamily="34" charset="-122"/>
                <a:cs typeface="Gelasio" pitchFamily="34" charset="-120"/>
              </a:rPr>
              <a:t>Feature Engineering</a:t>
            </a:r>
            <a:endParaRPr lang="en-US" sz="2625" dirty="0"/>
          </a:p>
        </p:txBody>
      </p:sp>
      <p:sp>
        <p:nvSpPr>
          <p:cNvPr id="10" name="Text 7"/>
          <p:cNvSpPr/>
          <p:nvPr/>
        </p:nvSpPr>
        <p:spPr>
          <a:xfrm>
            <a:off x="9449872" y="3182064"/>
            <a:ext cx="3156347" cy="3198614"/>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Feature engineering involves transforming raw data into meaningful features that can enhance the predictive power of our model. This process may include creating new variables, scaling, encoding categorical variables, or applying mathematical transformations.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1714143"/>
            <a:ext cx="7315200" cy="694373"/>
          </a:xfrm>
          <a:prstGeom prst="rect">
            <a:avLst/>
          </a:prstGeom>
          <a:noFill/>
        </p:spPr>
        <p:txBody>
          <a:bodyPr wrap="none" rtlCol="0" anchor="t"/>
          <a:lstStyle/>
          <a:p>
            <a:pPr marL="0" indent="0">
              <a:lnSpc>
                <a:spcPts val="5470"/>
              </a:lnSpc>
              <a:buNone/>
            </a:pPr>
            <a:r>
              <a:rPr lang="en-US" sz="4375" dirty="0">
                <a:solidFill>
                  <a:srgbClr val="312F2B"/>
                </a:solidFill>
                <a:latin typeface="Gelasio" pitchFamily="34" charset="0"/>
                <a:ea typeface="Gelasio" pitchFamily="34" charset="-122"/>
                <a:cs typeface="Gelasio" pitchFamily="34" charset="-120"/>
              </a:rPr>
              <a:t>Choosing the Right Algorithm</a:t>
            </a:r>
            <a:endParaRPr lang="en-US" sz="4375" dirty="0"/>
          </a:p>
        </p:txBody>
      </p:sp>
      <p:sp>
        <p:nvSpPr>
          <p:cNvPr id="5" name="Shape 2"/>
          <p:cNvSpPr/>
          <p:nvPr/>
        </p:nvSpPr>
        <p:spPr>
          <a:xfrm>
            <a:off x="2037993" y="3026450"/>
            <a:ext cx="499943" cy="499943"/>
          </a:xfrm>
          <a:prstGeom prst="roundRect">
            <a:avLst>
              <a:gd name="adj" fmla="val 20000"/>
            </a:avLst>
          </a:prstGeom>
          <a:solidFill>
            <a:srgbClr val="E8E8E3"/>
          </a:solidFill>
          <a:ln w="13811">
            <a:solidFill>
              <a:srgbClr val="D1D1C7"/>
            </a:solidFill>
            <a:prstDash val="solid"/>
          </a:ln>
        </p:spPr>
      </p:sp>
      <p:sp>
        <p:nvSpPr>
          <p:cNvPr id="6" name="Text 3"/>
          <p:cNvSpPr/>
          <p:nvPr/>
        </p:nvSpPr>
        <p:spPr>
          <a:xfrm>
            <a:off x="2215515" y="3068122"/>
            <a:ext cx="144780" cy="416481"/>
          </a:xfrm>
          <a:prstGeom prst="rect">
            <a:avLst/>
          </a:prstGeom>
          <a:noFill/>
        </p:spPr>
        <p:txBody>
          <a:bodyPr wrap="none" rtlCol="0" anchor="t"/>
          <a:lstStyle/>
          <a:p>
            <a:pPr marL="0" indent="0" algn="ctr">
              <a:lnSpc>
                <a:spcPts val="3280"/>
              </a:lnSpc>
              <a:buNone/>
            </a:pPr>
            <a:r>
              <a:rPr lang="en-US" sz="2625" dirty="0">
                <a:solidFill>
                  <a:srgbClr val="272525"/>
                </a:solidFill>
                <a:latin typeface="Gelasio" pitchFamily="34" charset="0"/>
                <a:ea typeface="Gelasio" pitchFamily="34" charset="-122"/>
                <a:cs typeface="Gelasio" pitchFamily="34" charset="-120"/>
              </a:rPr>
              <a:t>1</a:t>
            </a:r>
            <a:endParaRPr lang="en-US" sz="2625" dirty="0"/>
          </a:p>
        </p:txBody>
      </p:sp>
      <p:sp>
        <p:nvSpPr>
          <p:cNvPr id="7" name="Text 4"/>
          <p:cNvSpPr/>
          <p:nvPr/>
        </p:nvSpPr>
        <p:spPr>
          <a:xfrm>
            <a:off x="2760107" y="3102769"/>
            <a:ext cx="2221944" cy="347186"/>
          </a:xfrm>
          <a:prstGeom prst="rect">
            <a:avLst/>
          </a:prstGeom>
          <a:noFill/>
        </p:spPr>
        <p:txBody>
          <a:bodyPr wrap="none" rtlCol="0" anchor="t"/>
          <a:lstStyle/>
          <a:p>
            <a:pPr marL="0" indent="0">
              <a:lnSpc>
                <a:spcPts val="2735"/>
              </a:lnSpc>
              <a:buNone/>
            </a:pPr>
            <a:r>
              <a:rPr lang="en-US" sz="2185" dirty="0">
                <a:solidFill>
                  <a:srgbClr val="272525"/>
                </a:solidFill>
                <a:latin typeface="Gelasio" pitchFamily="34" charset="0"/>
                <a:ea typeface="Gelasio" pitchFamily="34" charset="-122"/>
                <a:cs typeface="Gelasio" pitchFamily="34" charset="-120"/>
              </a:rPr>
              <a:t>Linear Regression</a:t>
            </a:r>
            <a:endParaRPr lang="en-US" sz="2185" dirty="0"/>
          </a:p>
        </p:txBody>
      </p:sp>
      <p:sp>
        <p:nvSpPr>
          <p:cNvPr id="8" name="Text 5"/>
          <p:cNvSpPr/>
          <p:nvPr/>
        </p:nvSpPr>
        <p:spPr>
          <a:xfrm>
            <a:off x="2760107" y="3672126"/>
            <a:ext cx="2647950" cy="2843213"/>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Linear regression is a simple yet powerful algorithm that can be used for house price prediction. It assumes a linear relationship between the independent variables and the target variable.</a:t>
            </a:r>
            <a:endParaRPr lang="en-US" sz="1750" dirty="0"/>
          </a:p>
        </p:txBody>
      </p:sp>
      <p:sp>
        <p:nvSpPr>
          <p:cNvPr id="9" name="Shape 6"/>
          <p:cNvSpPr/>
          <p:nvPr/>
        </p:nvSpPr>
        <p:spPr>
          <a:xfrm>
            <a:off x="5630228" y="3026450"/>
            <a:ext cx="499943" cy="499943"/>
          </a:xfrm>
          <a:prstGeom prst="roundRect">
            <a:avLst>
              <a:gd name="adj" fmla="val 20000"/>
            </a:avLst>
          </a:prstGeom>
          <a:solidFill>
            <a:srgbClr val="E8E8E3"/>
          </a:solidFill>
          <a:ln w="13811">
            <a:solidFill>
              <a:srgbClr val="D1D1C7"/>
            </a:solidFill>
            <a:prstDash val="solid"/>
          </a:ln>
        </p:spPr>
      </p:sp>
      <p:sp>
        <p:nvSpPr>
          <p:cNvPr id="10" name="Text 7"/>
          <p:cNvSpPr/>
          <p:nvPr/>
        </p:nvSpPr>
        <p:spPr>
          <a:xfrm>
            <a:off x="5784890" y="3068122"/>
            <a:ext cx="190500" cy="416481"/>
          </a:xfrm>
          <a:prstGeom prst="rect">
            <a:avLst/>
          </a:prstGeom>
          <a:noFill/>
        </p:spPr>
        <p:txBody>
          <a:bodyPr wrap="none" rtlCol="0" anchor="t"/>
          <a:lstStyle/>
          <a:p>
            <a:pPr marL="0" indent="0" algn="ctr">
              <a:lnSpc>
                <a:spcPts val="3280"/>
              </a:lnSpc>
              <a:buNone/>
            </a:pPr>
            <a:r>
              <a:rPr lang="en-US" sz="2625" dirty="0">
                <a:solidFill>
                  <a:srgbClr val="272525"/>
                </a:solidFill>
                <a:latin typeface="Gelasio" pitchFamily="34" charset="0"/>
                <a:ea typeface="Gelasio" pitchFamily="34" charset="-122"/>
                <a:cs typeface="Gelasio" pitchFamily="34" charset="-120"/>
              </a:rPr>
              <a:t>2</a:t>
            </a:r>
            <a:endParaRPr lang="en-US" sz="2625" dirty="0"/>
          </a:p>
        </p:txBody>
      </p:sp>
      <p:sp>
        <p:nvSpPr>
          <p:cNvPr id="11" name="Text 8"/>
          <p:cNvSpPr/>
          <p:nvPr/>
        </p:nvSpPr>
        <p:spPr>
          <a:xfrm>
            <a:off x="6352342" y="3102769"/>
            <a:ext cx="2221944" cy="347186"/>
          </a:xfrm>
          <a:prstGeom prst="rect">
            <a:avLst/>
          </a:prstGeom>
          <a:noFill/>
        </p:spPr>
        <p:txBody>
          <a:bodyPr wrap="none" rtlCol="0" anchor="t"/>
          <a:lstStyle/>
          <a:p>
            <a:pPr marL="0" indent="0">
              <a:lnSpc>
                <a:spcPts val="2735"/>
              </a:lnSpc>
              <a:buNone/>
            </a:pPr>
            <a:r>
              <a:rPr lang="en-US" sz="2185" dirty="0">
                <a:solidFill>
                  <a:srgbClr val="272525"/>
                </a:solidFill>
                <a:latin typeface="Gelasio" pitchFamily="34" charset="0"/>
                <a:ea typeface="Gelasio" pitchFamily="34" charset="-122"/>
                <a:cs typeface="Gelasio" pitchFamily="34" charset="-120"/>
              </a:rPr>
              <a:t>Random Forest</a:t>
            </a:r>
            <a:endParaRPr lang="en-US" sz="2185" dirty="0"/>
          </a:p>
        </p:txBody>
      </p:sp>
      <p:sp>
        <p:nvSpPr>
          <p:cNvPr id="12" name="Text 9"/>
          <p:cNvSpPr/>
          <p:nvPr/>
        </p:nvSpPr>
        <p:spPr>
          <a:xfrm>
            <a:off x="6352342" y="3672126"/>
            <a:ext cx="2647950" cy="2843213"/>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A random forest is an ensemble learning method that combines multiple decision trees to make predictions. This algorithm can capture non-linear relationships and handle complex datasets.</a:t>
            </a:r>
            <a:endParaRPr lang="en-US" sz="1750" dirty="0"/>
          </a:p>
        </p:txBody>
      </p:sp>
      <p:sp>
        <p:nvSpPr>
          <p:cNvPr id="13" name="Shape 10"/>
          <p:cNvSpPr/>
          <p:nvPr/>
        </p:nvSpPr>
        <p:spPr>
          <a:xfrm>
            <a:off x="9222462" y="3026450"/>
            <a:ext cx="499943" cy="499943"/>
          </a:xfrm>
          <a:prstGeom prst="roundRect">
            <a:avLst>
              <a:gd name="adj" fmla="val 20000"/>
            </a:avLst>
          </a:prstGeom>
          <a:solidFill>
            <a:srgbClr val="E8E8E3"/>
          </a:solidFill>
          <a:ln w="13811">
            <a:solidFill>
              <a:srgbClr val="D1D1C7"/>
            </a:solidFill>
            <a:prstDash val="solid"/>
          </a:ln>
        </p:spPr>
      </p:sp>
      <p:sp>
        <p:nvSpPr>
          <p:cNvPr id="14" name="Text 11"/>
          <p:cNvSpPr/>
          <p:nvPr/>
        </p:nvSpPr>
        <p:spPr>
          <a:xfrm>
            <a:off x="9380934" y="3068122"/>
            <a:ext cx="182880" cy="416481"/>
          </a:xfrm>
          <a:prstGeom prst="rect">
            <a:avLst/>
          </a:prstGeom>
          <a:noFill/>
        </p:spPr>
        <p:txBody>
          <a:bodyPr wrap="none" rtlCol="0" anchor="t"/>
          <a:lstStyle/>
          <a:p>
            <a:pPr marL="0" indent="0" algn="ctr">
              <a:lnSpc>
                <a:spcPts val="3280"/>
              </a:lnSpc>
              <a:buNone/>
            </a:pPr>
            <a:r>
              <a:rPr lang="en-US" sz="2625" dirty="0">
                <a:solidFill>
                  <a:srgbClr val="272525"/>
                </a:solidFill>
                <a:latin typeface="Gelasio" pitchFamily="34" charset="0"/>
                <a:ea typeface="Gelasio" pitchFamily="34" charset="-122"/>
                <a:cs typeface="Gelasio" pitchFamily="34" charset="-120"/>
              </a:rPr>
              <a:t>3</a:t>
            </a:r>
            <a:endParaRPr lang="en-US" sz="2625" dirty="0"/>
          </a:p>
        </p:txBody>
      </p:sp>
      <p:sp>
        <p:nvSpPr>
          <p:cNvPr id="15" name="Text 12"/>
          <p:cNvSpPr/>
          <p:nvPr/>
        </p:nvSpPr>
        <p:spPr>
          <a:xfrm>
            <a:off x="9944576" y="3102769"/>
            <a:ext cx="2221944" cy="347186"/>
          </a:xfrm>
          <a:prstGeom prst="rect">
            <a:avLst/>
          </a:prstGeom>
          <a:noFill/>
        </p:spPr>
        <p:txBody>
          <a:bodyPr wrap="none" rtlCol="0" anchor="t"/>
          <a:lstStyle/>
          <a:p>
            <a:pPr marL="0" indent="0">
              <a:lnSpc>
                <a:spcPts val="2735"/>
              </a:lnSpc>
              <a:buNone/>
            </a:pPr>
            <a:r>
              <a:rPr lang="en-US" sz="2185" dirty="0">
                <a:solidFill>
                  <a:srgbClr val="272525"/>
                </a:solidFill>
                <a:latin typeface="Gelasio" pitchFamily="34" charset="0"/>
                <a:ea typeface="Gelasio" pitchFamily="34" charset="-122"/>
                <a:cs typeface="Gelasio" pitchFamily="34" charset="-120"/>
              </a:rPr>
              <a:t>Gradient Boosting</a:t>
            </a:r>
            <a:endParaRPr lang="en-US" sz="2185" dirty="0"/>
          </a:p>
        </p:txBody>
      </p:sp>
      <p:sp>
        <p:nvSpPr>
          <p:cNvPr id="16" name="Text 13"/>
          <p:cNvSpPr/>
          <p:nvPr/>
        </p:nvSpPr>
        <p:spPr>
          <a:xfrm>
            <a:off x="9944576" y="3672126"/>
            <a:ext cx="2647950" cy="2487811"/>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Gradient boosting is a machine learning technique that creates a strong predictive model by sequentially adding weak learners. It is effective for reducing bias and variance.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719"/>
          </a:xfrm>
          <a:prstGeom prst="rect">
            <a:avLst/>
          </a:prstGeom>
          <a:solidFill>
            <a:srgbClr val="FFFFFF">
              <a:alpha val="75000"/>
            </a:srgbClr>
          </a:solidFill>
          <a:ln w="12621">
            <a:solidFill>
              <a:srgbClr val="FFFFFF">
                <a:alpha val="64000"/>
              </a:srgbClr>
            </a:solidFill>
            <a:prstDash val="solid"/>
          </a:ln>
        </p:spPr>
      </p:sp>
      <p:sp>
        <p:nvSpPr>
          <p:cNvPr id="4" name="Text 1"/>
          <p:cNvSpPr/>
          <p:nvPr/>
        </p:nvSpPr>
        <p:spPr>
          <a:xfrm>
            <a:off x="2513647" y="555903"/>
            <a:ext cx="8115300" cy="631746"/>
          </a:xfrm>
          <a:prstGeom prst="rect">
            <a:avLst/>
          </a:prstGeom>
          <a:noFill/>
        </p:spPr>
        <p:txBody>
          <a:bodyPr wrap="none" rtlCol="0" anchor="t"/>
          <a:lstStyle/>
          <a:p>
            <a:pPr marL="0" indent="0">
              <a:lnSpc>
                <a:spcPts val="4975"/>
              </a:lnSpc>
              <a:buNone/>
            </a:pPr>
            <a:r>
              <a:rPr lang="en-US" sz="3980" dirty="0">
                <a:solidFill>
                  <a:srgbClr val="312F2B"/>
                </a:solidFill>
                <a:latin typeface="Gelasio" pitchFamily="34" charset="0"/>
                <a:ea typeface="Gelasio" pitchFamily="34" charset="-122"/>
                <a:cs typeface="Gelasio" pitchFamily="34" charset="-120"/>
              </a:rPr>
              <a:t>Data Splitting and Model Evaluation</a:t>
            </a:r>
            <a:endParaRPr lang="en-US" sz="3980" dirty="0"/>
          </a:p>
        </p:txBody>
      </p:sp>
      <p:sp>
        <p:nvSpPr>
          <p:cNvPr id="5" name="Shape 2"/>
          <p:cNvSpPr/>
          <p:nvPr/>
        </p:nvSpPr>
        <p:spPr>
          <a:xfrm>
            <a:off x="2796778" y="1591985"/>
            <a:ext cx="40362" cy="6081832"/>
          </a:xfrm>
          <a:prstGeom prst="rect">
            <a:avLst/>
          </a:prstGeom>
          <a:solidFill>
            <a:srgbClr val="D1D1C7"/>
          </a:solidFill>
        </p:spPr>
      </p:sp>
      <p:sp>
        <p:nvSpPr>
          <p:cNvPr id="6" name="Shape 3"/>
          <p:cNvSpPr/>
          <p:nvPr/>
        </p:nvSpPr>
        <p:spPr>
          <a:xfrm>
            <a:off x="3044309" y="1957090"/>
            <a:ext cx="707588" cy="40362"/>
          </a:xfrm>
          <a:prstGeom prst="rect">
            <a:avLst/>
          </a:prstGeom>
          <a:solidFill>
            <a:srgbClr val="D1D1C7"/>
          </a:solidFill>
        </p:spPr>
      </p:sp>
      <p:sp>
        <p:nvSpPr>
          <p:cNvPr id="7" name="Shape 4"/>
          <p:cNvSpPr/>
          <p:nvPr/>
        </p:nvSpPr>
        <p:spPr>
          <a:xfrm>
            <a:off x="2589490" y="1749981"/>
            <a:ext cx="454819" cy="454819"/>
          </a:xfrm>
          <a:prstGeom prst="roundRect">
            <a:avLst>
              <a:gd name="adj" fmla="val 20003"/>
            </a:avLst>
          </a:prstGeom>
          <a:solidFill>
            <a:srgbClr val="E8E8E3"/>
          </a:solidFill>
          <a:ln w="12621">
            <a:solidFill>
              <a:srgbClr val="D1D1C7"/>
            </a:solidFill>
            <a:prstDash val="solid"/>
          </a:ln>
        </p:spPr>
      </p:sp>
      <p:sp>
        <p:nvSpPr>
          <p:cNvPr id="8" name="Text 5"/>
          <p:cNvSpPr/>
          <p:nvPr/>
        </p:nvSpPr>
        <p:spPr>
          <a:xfrm>
            <a:off x="2752130" y="1787843"/>
            <a:ext cx="129540" cy="378976"/>
          </a:xfrm>
          <a:prstGeom prst="rect">
            <a:avLst/>
          </a:prstGeom>
          <a:noFill/>
        </p:spPr>
        <p:txBody>
          <a:bodyPr wrap="none" rtlCol="0" anchor="t"/>
          <a:lstStyle/>
          <a:p>
            <a:pPr marL="0" indent="0" algn="ctr">
              <a:lnSpc>
                <a:spcPts val="2985"/>
              </a:lnSpc>
              <a:buNone/>
            </a:pPr>
            <a:r>
              <a:rPr lang="en-US" sz="2390" dirty="0">
                <a:solidFill>
                  <a:srgbClr val="272525"/>
                </a:solidFill>
                <a:latin typeface="Gelasio" pitchFamily="34" charset="0"/>
                <a:ea typeface="Gelasio" pitchFamily="34" charset="-122"/>
                <a:cs typeface="Gelasio" pitchFamily="34" charset="-120"/>
              </a:rPr>
              <a:t>1</a:t>
            </a:r>
            <a:endParaRPr lang="en-US" sz="2390" dirty="0"/>
          </a:p>
        </p:txBody>
      </p:sp>
      <p:sp>
        <p:nvSpPr>
          <p:cNvPr id="9" name="Text 6"/>
          <p:cNvSpPr/>
          <p:nvPr/>
        </p:nvSpPr>
        <p:spPr>
          <a:xfrm>
            <a:off x="3928824" y="1794153"/>
            <a:ext cx="2021681" cy="315873"/>
          </a:xfrm>
          <a:prstGeom prst="rect">
            <a:avLst/>
          </a:prstGeom>
          <a:noFill/>
        </p:spPr>
        <p:txBody>
          <a:bodyPr wrap="none" rtlCol="0" anchor="t"/>
          <a:lstStyle/>
          <a:p>
            <a:pPr marL="0" indent="0" algn="l">
              <a:lnSpc>
                <a:spcPts val="2485"/>
              </a:lnSpc>
              <a:buNone/>
            </a:pPr>
            <a:r>
              <a:rPr lang="en-US" sz="1990" dirty="0">
                <a:solidFill>
                  <a:srgbClr val="272525"/>
                </a:solidFill>
                <a:latin typeface="Gelasio" pitchFamily="34" charset="0"/>
                <a:ea typeface="Gelasio" pitchFamily="34" charset="-122"/>
                <a:cs typeface="Gelasio" pitchFamily="34" charset="-120"/>
              </a:rPr>
              <a:t>Data Splitting</a:t>
            </a:r>
            <a:endParaRPr lang="en-US" sz="1990" dirty="0"/>
          </a:p>
        </p:txBody>
      </p:sp>
      <p:sp>
        <p:nvSpPr>
          <p:cNvPr id="10" name="Text 7"/>
          <p:cNvSpPr/>
          <p:nvPr/>
        </p:nvSpPr>
        <p:spPr>
          <a:xfrm>
            <a:off x="3928824" y="2312194"/>
            <a:ext cx="8187809" cy="970121"/>
          </a:xfrm>
          <a:prstGeom prst="rect">
            <a:avLst/>
          </a:prstGeom>
          <a:noFill/>
        </p:spPr>
        <p:txBody>
          <a:bodyPr wrap="square" rtlCol="0" anchor="t"/>
          <a:lstStyle/>
          <a:p>
            <a:pPr marL="0" indent="0" algn="l">
              <a:lnSpc>
                <a:spcPts val="2545"/>
              </a:lnSpc>
              <a:buNone/>
            </a:pPr>
            <a:r>
              <a:rPr lang="en-US" sz="1590" dirty="0">
                <a:solidFill>
                  <a:srgbClr val="272525"/>
                </a:solidFill>
                <a:latin typeface="Lato" pitchFamily="34" charset="0"/>
                <a:ea typeface="Lato" pitchFamily="34" charset="-122"/>
                <a:cs typeface="Lato" pitchFamily="34" charset="-120"/>
              </a:rPr>
              <a:t>To evaluate the performance of our model accurately, we need to split the dataset into training and testing sets. The training set is used to train the model, while the testing set is used to assess its predictive power.</a:t>
            </a:r>
            <a:endParaRPr lang="en-US" sz="1590" dirty="0"/>
          </a:p>
        </p:txBody>
      </p:sp>
      <p:sp>
        <p:nvSpPr>
          <p:cNvPr id="11" name="Shape 8"/>
          <p:cNvSpPr/>
          <p:nvPr/>
        </p:nvSpPr>
        <p:spPr>
          <a:xfrm>
            <a:off x="3044309" y="4051756"/>
            <a:ext cx="707588" cy="40362"/>
          </a:xfrm>
          <a:prstGeom prst="rect">
            <a:avLst/>
          </a:prstGeom>
          <a:solidFill>
            <a:srgbClr val="D1D1C7"/>
          </a:solidFill>
        </p:spPr>
      </p:sp>
      <p:sp>
        <p:nvSpPr>
          <p:cNvPr id="12" name="Shape 9"/>
          <p:cNvSpPr/>
          <p:nvPr/>
        </p:nvSpPr>
        <p:spPr>
          <a:xfrm>
            <a:off x="2589490" y="3844647"/>
            <a:ext cx="454819" cy="454819"/>
          </a:xfrm>
          <a:prstGeom prst="roundRect">
            <a:avLst>
              <a:gd name="adj" fmla="val 20003"/>
            </a:avLst>
          </a:prstGeom>
          <a:solidFill>
            <a:srgbClr val="E8E8E3"/>
          </a:solidFill>
          <a:ln w="12621">
            <a:solidFill>
              <a:srgbClr val="D1D1C7"/>
            </a:solidFill>
            <a:prstDash val="solid"/>
          </a:ln>
        </p:spPr>
      </p:sp>
      <p:sp>
        <p:nvSpPr>
          <p:cNvPr id="13" name="Text 10"/>
          <p:cNvSpPr/>
          <p:nvPr/>
        </p:nvSpPr>
        <p:spPr>
          <a:xfrm>
            <a:off x="2733080" y="3882509"/>
            <a:ext cx="167640" cy="378976"/>
          </a:xfrm>
          <a:prstGeom prst="rect">
            <a:avLst/>
          </a:prstGeom>
          <a:noFill/>
        </p:spPr>
        <p:txBody>
          <a:bodyPr wrap="none" rtlCol="0" anchor="t"/>
          <a:lstStyle/>
          <a:p>
            <a:pPr marL="0" indent="0" algn="ctr">
              <a:lnSpc>
                <a:spcPts val="2985"/>
              </a:lnSpc>
              <a:buNone/>
            </a:pPr>
            <a:r>
              <a:rPr lang="en-US" sz="2390" dirty="0">
                <a:solidFill>
                  <a:srgbClr val="272525"/>
                </a:solidFill>
                <a:latin typeface="Gelasio" pitchFamily="34" charset="0"/>
                <a:ea typeface="Gelasio" pitchFamily="34" charset="-122"/>
                <a:cs typeface="Gelasio" pitchFamily="34" charset="-120"/>
              </a:rPr>
              <a:t>2</a:t>
            </a:r>
            <a:endParaRPr lang="en-US" sz="2390" dirty="0"/>
          </a:p>
        </p:txBody>
      </p:sp>
      <p:sp>
        <p:nvSpPr>
          <p:cNvPr id="14" name="Text 11"/>
          <p:cNvSpPr/>
          <p:nvPr/>
        </p:nvSpPr>
        <p:spPr>
          <a:xfrm>
            <a:off x="3928824" y="3888819"/>
            <a:ext cx="2118360" cy="315873"/>
          </a:xfrm>
          <a:prstGeom prst="rect">
            <a:avLst/>
          </a:prstGeom>
          <a:noFill/>
        </p:spPr>
        <p:txBody>
          <a:bodyPr wrap="none" rtlCol="0" anchor="t"/>
          <a:lstStyle/>
          <a:p>
            <a:pPr marL="0" indent="0" algn="l">
              <a:lnSpc>
                <a:spcPts val="2485"/>
              </a:lnSpc>
              <a:buNone/>
            </a:pPr>
            <a:r>
              <a:rPr lang="en-US" sz="1990" dirty="0">
                <a:solidFill>
                  <a:srgbClr val="272525"/>
                </a:solidFill>
                <a:latin typeface="Gelasio" pitchFamily="34" charset="0"/>
                <a:ea typeface="Gelasio" pitchFamily="34" charset="-122"/>
                <a:cs typeface="Gelasio" pitchFamily="34" charset="-120"/>
              </a:rPr>
              <a:t>Evaluation Metrics</a:t>
            </a:r>
            <a:endParaRPr lang="en-US" sz="1990" dirty="0"/>
          </a:p>
        </p:txBody>
      </p:sp>
      <p:sp>
        <p:nvSpPr>
          <p:cNvPr id="15" name="Text 12"/>
          <p:cNvSpPr/>
          <p:nvPr/>
        </p:nvSpPr>
        <p:spPr>
          <a:xfrm>
            <a:off x="3928824" y="4406860"/>
            <a:ext cx="8187809" cy="970121"/>
          </a:xfrm>
          <a:prstGeom prst="rect">
            <a:avLst/>
          </a:prstGeom>
          <a:noFill/>
        </p:spPr>
        <p:txBody>
          <a:bodyPr wrap="square" rtlCol="0" anchor="t"/>
          <a:lstStyle/>
          <a:p>
            <a:pPr marL="0" indent="0" algn="l">
              <a:lnSpc>
                <a:spcPts val="2545"/>
              </a:lnSpc>
              <a:buNone/>
            </a:pPr>
            <a:r>
              <a:rPr lang="en-US" sz="1590" dirty="0">
                <a:solidFill>
                  <a:srgbClr val="272525"/>
                </a:solidFill>
                <a:latin typeface="Lato" pitchFamily="34" charset="0"/>
                <a:ea typeface="Lato" pitchFamily="34" charset="-122"/>
                <a:cs typeface="Lato" pitchFamily="34" charset="-120"/>
              </a:rPr>
              <a:t>When evaluating our model, we can use metrics like mean squared error (MSE), root mean squared error (RMSE), and R-squared value. These metrics provide insights into the accuracy and goodness of fit of our predictions.</a:t>
            </a:r>
            <a:endParaRPr lang="en-US" sz="1590" dirty="0"/>
          </a:p>
        </p:txBody>
      </p:sp>
      <p:sp>
        <p:nvSpPr>
          <p:cNvPr id="16" name="Shape 13"/>
          <p:cNvSpPr/>
          <p:nvPr/>
        </p:nvSpPr>
        <p:spPr>
          <a:xfrm>
            <a:off x="3044309" y="6146423"/>
            <a:ext cx="707588" cy="40362"/>
          </a:xfrm>
          <a:prstGeom prst="rect">
            <a:avLst/>
          </a:prstGeom>
          <a:solidFill>
            <a:srgbClr val="D1D1C7"/>
          </a:solidFill>
        </p:spPr>
      </p:sp>
      <p:sp>
        <p:nvSpPr>
          <p:cNvPr id="17" name="Shape 14"/>
          <p:cNvSpPr/>
          <p:nvPr/>
        </p:nvSpPr>
        <p:spPr>
          <a:xfrm>
            <a:off x="2589490" y="5939314"/>
            <a:ext cx="454819" cy="454819"/>
          </a:xfrm>
          <a:prstGeom prst="roundRect">
            <a:avLst>
              <a:gd name="adj" fmla="val 20003"/>
            </a:avLst>
          </a:prstGeom>
          <a:solidFill>
            <a:srgbClr val="E8E8E3"/>
          </a:solidFill>
          <a:ln w="12621">
            <a:solidFill>
              <a:srgbClr val="D1D1C7"/>
            </a:solidFill>
            <a:prstDash val="solid"/>
          </a:ln>
        </p:spPr>
      </p:sp>
      <p:sp>
        <p:nvSpPr>
          <p:cNvPr id="18" name="Text 15"/>
          <p:cNvSpPr/>
          <p:nvPr/>
        </p:nvSpPr>
        <p:spPr>
          <a:xfrm>
            <a:off x="2733080" y="5977176"/>
            <a:ext cx="167640" cy="378976"/>
          </a:xfrm>
          <a:prstGeom prst="rect">
            <a:avLst/>
          </a:prstGeom>
          <a:noFill/>
        </p:spPr>
        <p:txBody>
          <a:bodyPr wrap="none" rtlCol="0" anchor="t"/>
          <a:lstStyle/>
          <a:p>
            <a:pPr marL="0" indent="0" algn="ctr">
              <a:lnSpc>
                <a:spcPts val="2985"/>
              </a:lnSpc>
              <a:buNone/>
            </a:pPr>
            <a:r>
              <a:rPr lang="en-US" sz="2390" dirty="0">
                <a:solidFill>
                  <a:srgbClr val="272525"/>
                </a:solidFill>
                <a:latin typeface="Gelasio" pitchFamily="34" charset="0"/>
                <a:ea typeface="Gelasio" pitchFamily="34" charset="-122"/>
                <a:cs typeface="Gelasio" pitchFamily="34" charset="-120"/>
              </a:rPr>
              <a:t>3</a:t>
            </a:r>
            <a:endParaRPr lang="en-US" sz="2390" dirty="0"/>
          </a:p>
        </p:txBody>
      </p:sp>
      <p:sp>
        <p:nvSpPr>
          <p:cNvPr id="19" name="Text 16"/>
          <p:cNvSpPr/>
          <p:nvPr/>
        </p:nvSpPr>
        <p:spPr>
          <a:xfrm>
            <a:off x="3928824" y="5983486"/>
            <a:ext cx="2021681" cy="315873"/>
          </a:xfrm>
          <a:prstGeom prst="rect">
            <a:avLst/>
          </a:prstGeom>
          <a:noFill/>
        </p:spPr>
        <p:txBody>
          <a:bodyPr wrap="none" rtlCol="0" anchor="t"/>
          <a:lstStyle/>
          <a:p>
            <a:pPr marL="0" indent="0" algn="l">
              <a:lnSpc>
                <a:spcPts val="2485"/>
              </a:lnSpc>
              <a:buNone/>
            </a:pPr>
            <a:r>
              <a:rPr lang="en-US" sz="1990" dirty="0">
                <a:solidFill>
                  <a:srgbClr val="272525"/>
                </a:solidFill>
                <a:latin typeface="Gelasio" pitchFamily="34" charset="0"/>
                <a:ea typeface="Gelasio" pitchFamily="34" charset="-122"/>
                <a:cs typeface="Gelasio" pitchFamily="34" charset="-120"/>
              </a:rPr>
              <a:t>Cross-Validation</a:t>
            </a:r>
            <a:endParaRPr lang="en-US" sz="1990" dirty="0"/>
          </a:p>
        </p:txBody>
      </p:sp>
      <p:sp>
        <p:nvSpPr>
          <p:cNvPr id="20" name="Text 17"/>
          <p:cNvSpPr/>
          <p:nvPr/>
        </p:nvSpPr>
        <p:spPr>
          <a:xfrm>
            <a:off x="3928824" y="6501527"/>
            <a:ext cx="8187809" cy="970121"/>
          </a:xfrm>
          <a:prstGeom prst="rect">
            <a:avLst/>
          </a:prstGeom>
          <a:noFill/>
        </p:spPr>
        <p:txBody>
          <a:bodyPr wrap="square" rtlCol="0" anchor="t"/>
          <a:lstStyle/>
          <a:p>
            <a:pPr marL="0" indent="0" algn="l">
              <a:lnSpc>
                <a:spcPts val="2545"/>
              </a:lnSpc>
              <a:buNone/>
            </a:pPr>
            <a:r>
              <a:rPr lang="en-US" sz="1590" dirty="0">
                <a:solidFill>
                  <a:srgbClr val="272525"/>
                </a:solidFill>
                <a:latin typeface="Lato" pitchFamily="34" charset="0"/>
                <a:ea typeface="Lato" pitchFamily="34" charset="-122"/>
                <a:cs typeface="Lato" pitchFamily="34" charset="-120"/>
              </a:rPr>
              <a:t>Cross-validation is a technique used to assess the performance of our model by splitting the dataset into multiple subsets. This helps to validate the model's performance on different data samples and detect overfitting.</a:t>
            </a:r>
            <a:endParaRPr lang="en-US" sz="159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1124069"/>
            <a:ext cx="10554414" cy="1388745"/>
          </a:xfrm>
          <a:prstGeom prst="rect">
            <a:avLst/>
          </a:prstGeom>
          <a:noFill/>
        </p:spPr>
        <p:txBody>
          <a:bodyPr wrap="square" rtlCol="0" anchor="t"/>
          <a:lstStyle/>
          <a:p>
            <a:pPr marL="0" indent="0">
              <a:lnSpc>
                <a:spcPts val="5470"/>
              </a:lnSpc>
              <a:buNone/>
            </a:pPr>
            <a:r>
              <a:rPr lang="en-US" sz="4375" dirty="0">
                <a:solidFill>
                  <a:srgbClr val="312F2B"/>
                </a:solidFill>
                <a:latin typeface="Gelasio" pitchFamily="34" charset="0"/>
                <a:ea typeface="Gelasio" pitchFamily="34" charset="-122"/>
                <a:cs typeface="Gelasio" pitchFamily="34" charset="-120"/>
              </a:rPr>
              <a:t>Adding Complexity: Regularization Techniques</a:t>
            </a:r>
            <a:endParaRPr lang="en-US" sz="4375" dirty="0"/>
          </a:p>
        </p:txBody>
      </p:sp>
      <p:sp>
        <p:nvSpPr>
          <p:cNvPr id="5" name="Text 2"/>
          <p:cNvSpPr/>
          <p:nvPr/>
        </p:nvSpPr>
        <p:spPr>
          <a:xfrm>
            <a:off x="2037993" y="3068241"/>
            <a:ext cx="2666286" cy="416481"/>
          </a:xfrm>
          <a:prstGeom prst="rect">
            <a:avLst/>
          </a:prstGeom>
          <a:noFill/>
        </p:spPr>
        <p:txBody>
          <a:bodyPr wrap="none" rtlCol="0" anchor="t"/>
          <a:lstStyle/>
          <a:p>
            <a:pPr marL="0" indent="0">
              <a:lnSpc>
                <a:spcPts val="3280"/>
              </a:lnSpc>
              <a:buNone/>
            </a:pPr>
            <a:r>
              <a:rPr lang="en-US" sz="2625" dirty="0">
                <a:solidFill>
                  <a:srgbClr val="312F2B"/>
                </a:solidFill>
                <a:latin typeface="Gelasio" pitchFamily="34" charset="0"/>
                <a:ea typeface="Gelasio" pitchFamily="34" charset="-122"/>
                <a:cs typeface="Gelasio" pitchFamily="34" charset="-120"/>
              </a:rPr>
              <a:t>Ridge Regression</a:t>
            </a:r>
            <a:endParaRPr lang="en-US" sz="2625" dirty="0"/>
          </a:p>
        </p:txBody>
      </p:sp>
      <p:sp>
        <p:nvSpPr>
          <p:cNvPr id="6" name="Text 3"/>
          <p:cNvSpPr/>
          <p:nvPr/>
        </p:nvSpPr>
        <p:spPr>
          <a:xfrm>
            <a:off x="2037993" y="3706892"/>
            <a:ext cx="3156347" cy="2487811"/>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Ridge regression is a regularization technique that adds a penalty term to the linear regression model. This penalty term helps to control the complexity of the model and prevent overfitting.</a:t>
            </a:r>
            <a:endParaRPr lang="en-US" sz="1750" dirty="0"/>
          </a:p>
        </p:txBody>
      </p:sp>
      <p:sp>
        <p:nvSpPr>
          <p:cNvPr id="7" name="Text 4"/>
          <p:cNvSpPr/>
          <p:nvPr/>
        </p:nvSpPr>
        <p:spPr>
          <a:xfrm>
            <a:off x="5743932" y="3068241"/>
            <a:ext cx="2666286" cy="416481"/>
          </a:xfrm>
          <a:prstGeom prst="rect">
            <a:avLst/>
          </a:prstGeom>
          <a:noFill/>
        </p:spPr>
        <p:txBody>
          <a:bodyPr wrap="none" rtlCol="0" anchor="t"/>
          <a:lstStyle/>
          <a:p>
            <a:pPr marL="0" indent="0">
              <a:lnSpc>
                <a:spcPts val="3280"/>
              </a:lnSpc>
              <a:buNone/>
            </a:pPr>
            <a:r>
              <a:rPr lang="en-US" sz="2625" dirty="0">
                <a:solidFill>
                  <a:srgbClr val="312F2B"/>
                </a:solidFill>
                <a:latin typeface="Gelasio" pitchFamily="34" charset="0"/>
                <a:ea typeface="Gelasio" pitchFamily="34" charset="-122"/>
                <a:cs typeface="Gelasio" pitchFamily="34" charset="-120"/>
              </a:rPr>
              <a:t>Lasso Regression</a:t>
            </a:r>
            <a:endParaRPr lang="en-US" sz="2625" dirty="0"/>
          </a:p>
        </p:txBody>
      </p:sp>
      <p:sp>
        <p:nvSpPr>
          <p:cNvPr id="8" name="Text 5"/>
          <p:cNvSpPr/>
          <p:nvPr/>
        </p:nvSpPr>
        <p:spPr>
          <a:xfrm>
            <a:off x="5743932" y="3706892"/>
            <a:ext cx="3156347" cy="3198614"/>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Lasso regression is another regularization technique that adds a penalty term but uses the absolute values of the coefficients. It not only controls the complexity of the model but also performs feature selection by shrinking some coefficients to zero.</a:t>
            </a:r>
            <a:endParaRPr lang="en-US" sz="1750" dirty="0"/>
          </a:p>
        </p:txBody>
      </p:sp>
      <p:sp>
        <p:nvSpPr>
          <p:cNvPr id="9" name="Text 6"/>
          <p:cNvSpPr/>
          <p:nvPr/>
        </p:nvSpPr>
        <p:spPr>
          <a:xfrm>
            <a:off x="9449872" y="3068241"/>
            <a:ext cx="2666286" cy="416481"/>
          </a:xfrm>
          <a:prstGeom prst="rect">
            <a:avLst/>
          </a:prstGeom>
          <a:noFill/>
        </p:spPr>
        <p:txBody>
          <a:bodyPr wrap="none" rtlCol="0" anchor="t"/>
          <a:lstStyle/>
          <a:p>
            <a:pPr marL="0" indent="0">
              <a:lnSpc>
                <a:spcPts val="3280"/>
              </a:lnSpc>
              <a:buNone/>
            </a:pPr>
            <a:r>
              <a:rPr lang="en-US" sz="2625" dirty="0">
                <a:solidFill>
                  <a:srgbClr val="312F2B"/>
                </a:solidFill>
                <a:latin typeface="Gelasio" pitchFamily="34" charset="0"/>
                <a:ea typeface="Gelasio" pitchFamily="34" charset="-122"/>
                <a:cs typeface="Gelasio" pitchFamily="34" charset="-120"/>
              </a:rPr>
              <a:t>Elastic Net</a:t>
            </a:r>
            <a:endParaRPr lang="en-US" sz="2625" dirty="0"/>
          </a:p>
        </p:txBody>
      </p:sp>
      <p:sp>
        <p:nvSpPr>
          <p:cNvPr id="10" name="Text 7"/>
          <p:cNvSpPr/>
          <p:nvPr/>
        </p:nvSpPr>
        <p:spPr>
          <a:xfrm>
            <a:off x="9449872" y="3706892"/>
            <a:ext cx="3156347" cy="2843213"/>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Elastic Net is a combination of both ridge and lasso regularization techniques. It provides a balance between alleviating multicollinearity and performing feature selection, making it a versatile method for house price prediction.</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1007507"/>
            <a:ext cx="7894320" cy="694373"/>
          </a:xfrm>
          <a:prstGeom prst="rect">
            <a:avLst/>
          </a:prstGeom>
          <a:noFill/>
        </p:spPr>
        <p:txBody>
          <a:bodyPr wrap="none" rtlCol="0" anchor="t"/>
          <a:lstStyle/>
          <a:p>
            <a:pPr marL="0" indent="0">
              <a:lnSpc>
                <a:spcPts val="5470"/>
              </a:lnSpc>
              <a:buNone/>
            </a:pPr>
            <a:r>
              <a:rPr lang="en-US" sz="4375" dirty="0">
                <a:solidFill>
                  <a:srgbClr val="312F2B"/>
                </a:solidFill>
                <a:latin typeface="Gelasio" pitchFamily="34" charset="0"/>
                <a:ea typeface="Gelasio" pitchFamily="34" charset="-122"/>
                <a:cs typeface="Gelasio" pitchFamily="34" charset="-120"/>
              </a:rPr>
              <a:t>Model Tuning and Optimization</a:t>
            </a:r>
            <a:endParaRPr lang="en-US" sz="4375" dirty="0"/>
          </a:p>
        </p:txBody>
      </p:sp>
      <p:sp>
        <p:nvSpPr>
          <p:cNvPr id="5" name="Shape 2"/>
          <p:cNvSpPr/>
          <p:nvPr/>
        </p:nvSpPr>
        <p:spPr>
          <a:xfrm>
            <a:off x="2037993" y="2319814"/>
            <a:ext cx="499943" cy="499943"/>
          </a:xfrm>
          <a:prstGeom prst="roundRect">
            <a:avLst>
              <a:gd name="adj" fmla="val 20000"/>
            </a:avLst>
          </a:prstGeom>
          <a:solidFill>
            <a:srgbClr val="E8E8E3"/>
          </a:solidFill>
          <a:ln w="13811">
            <a:solidFill>
              <a:srgbClr val="D1D1C7"/>
            </a:solidFill>
            <a:prstDash val="solid"/>
          </a:ln>
        </p:spPr>
      </p:sp>
      <p:sp>
        <p:nvSpPr>
          <p:cNvPr id="6" name="Text 3"/>
          <p:cNvSpPr/>
          <p:nvPr/>
        </p:nvSpPr>
        <p:spPr>
          <a:xfrm>
            <a:off x="2215515" y="2361486"/>
            <a:ext cx="144780" cy="416481"/>
          </a:xfrm>
          <a:prstGeom prst="rect">
            <a:avLst/>
          </a:prstGeom>
          <a:noFill/>
        </p:spPr>
        <p:txBody>
          <a:bodyPr wrap="none" rtlCol="0" anchor="t"/>
          <a:lstStyle/>
          <a:p>
            <a:pPr marL="0" indent="0" algn="ctr">
              <a:lnSpc>
                <a:spcPts val="3280"/>
              </a:lnSpc>
              <a:buNone/>
            </a:pPr>
            <a:r>
              <a:rPr lang="en-US" sz="2625" dirty="0">
                <a:solidFill>
                  <a:srgbClr val="272525"/>
                </a:solidFill>
                <a:latin typeface="Gelasio" pitchFamily="34" charset="0"/>
                <a:ea typeface="Gelasio" pitchFamily="34" charset="-122"/>
                <a:cs typeface="Gelasio" pitchFamily="34" charset="-120"/>
              </a:rPr>
              <a:t>1</a:t>
            </a:r>
            <a:endParaRPr lang="en-US" sz="2625" dirty="0"/>
          </a:p>
        </p:txBody>
      </p:sp>
      <p:sp>
        <p:nvSpPr>
          <p:cNvPr id="7" name="Text 4"/>
          <p:cNvSpPr/>
          <p:nvPr/>
        </p:nvSpPr>
        <p:spPr>
          <a:xfrm>
            <a:off x="2760107" y="2396133"/>
            <a:ext cx="2647950" cy="694373"/>
          </a:xfrm>
          <a:prstGeom prst="rect">
            <a:avLst/>
          </a:prstGeom>
          <a:noFill/>
        </p:spPr>
        <p:txBody>
          <a:bodyPr wrap="square" rtlCol="0" anchor="t"/>
          <a:lstStyle/>
          <a:p>
            <a:pPr marL="0" indent="0">
              <a:lnSpc>
                <a:spcPts val="2735"/>
              </a:lnSpc>
              <a:buNone/>
            </a:pPr>
            <a:r>
              <a:rPr lang="en-US" sz="2185" dirty="0">
                <a:solidFill>
                  <a:srgbClr val="272525"/>
                </a:solidFill>
                <a:latin typeface="Gelasio" pitchFamily="34" charset="0"/>
                <a:ea typeface="Gelasio" pitchFamily="34" charset="-122"/>
                <a:cs typeface="Gelasio" pitchFamily="34" charset="-120"/>
              </a:rPr>
              <a:t>Hyperparameter Tuning</a:t>
            </a:r>
            <a:endParaRPr lang="en-US" sz="2185" dirty="0"/>
          </a:p>
        </p:txBody>
      </p:sp>
      <p:sp>
        <p:nvSpPr>
          <p:cNvPr id="8" name="Text 5"/>
          <p:cNvSpPr/>
          <p:nvPr/>
        </p:nvSpPr>
        <p:spPr>
          <a:xfrm>
            <a:off x="2760107" y="3312676"/>
            <a:ext cx="2647950" cy="3909417"/>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Hyperparameters are parameters that are not learned by the model but are set manually. Tuning these hyperparameters can significantly improve the performance of our model. Techniques like grid search and random search can be used to find the optimal values.</a:t>
            </a:r>
            <a:endParaRPr lang="en-US" sz="1750" dirty="0"/>
          </a:p>
        </p:txBody>
      </p:sp>
      <p:sp>
        <p:nvSpPr>
          <p:cNvPr id="9" name="Shape 6"/>
          <p:cNvSpPr/>
          <p:nvPr/>
        </p:nvSpPr>
        <p:spPr>
          <a:xfrm>
            <a:off x="5630228" y="2319814"/>
            <a:ext cx="499943" cy="499943"/>
          </a:xfrm>
          <a:prstGeom prst="roundRect">
            <a:avLst>
              <a:gd name="adj" fmla="val 20000"/>
            </a:avLst>
          </a:prstGeom>
          <a:solidFill>
            <a:srgbClr val="E8E8E3"/>
          </a:solidFill>
          <a:ln w="13811">
            <a:solidFill>
              <a:srgbClr val="D1D1C7"/>
            </a:solidFill>
            <a:prstDash val="solid"/>
          </a:ln>
        </p:spPr>
      </p:sp>
      <p:sp>
        <p:nvSpPr>
          <p:cNvPr id="10" name="Text 7"/>
          <p:cNvSpPr/>
          <p:nvPr/>
        </p:nvSpPr>
        <p:spPr>
          <a:xfrm>
            <a:off x="5784890" y="2361486"/>
            <a:ext cx="190500" cy="416481"/>
          </a:xfrm>
          <a:prstGeom prst="rect">
            <a:avLst/>
          </a:prstGeom>
          <a:noFill/>
        </p:spPr>
        <p:txBody>
          <a:bodyPr wrap="none" rtlCol="0" anchor="t"/>
          <a:lstStyle/>
          <a:p>
            <a:pPr marL="0" indent="0" algn="ctr">
              <a:lnSpc>
                <a:spcPts val="3280"/>
              </a:lnSpc>
              <a:buNone/>
            </a:pPr>
            <a:r>
              <a:rPr lang="en-US" sz="2625" dirty="0">
                <a:solidFill>
                  <a:srgbClr val="272525"/>
                </a:solidFill>
                <a:latin typeface="Gelasio" pitchFamily="34" charset="0"/>
                <a:ea typeface="Gelasio" pitchFamily="34" charset="-122"/>
                <a:cs typeface="Gelasio" pitchFamily="34" charset="-120"/>
              </a:rPr>
              <a:t>2</a:t>
            </a:r>
            <a:endParaRPr lang="en-US" sz="2625" dirty="0"/>
          </a:p>
        </p:txBody>
      </p:sp>
      <p:sp>
        <p:nvSpPr>
          <p:cNvPr id="11" name="Text 8"/>
          <p:cNvSpPr/>
          <p:nvPr/>
        </p:nvSpPr>
        <p:spPr>
          <a:xfrm>
            <a:off x="6352342" y="2396133"/>
            <a:ext cx="2324100" cy="347186"/>
          </a:xfrm>
          <a:prstGeom prst="rect">
            <a:avLst/>
          </a:prstGeom>
          <a:noFill/>
        </p:spPr>
        <p:txBody>
          <a:bodyPr wrap="none" rtlCol="0" anchor="t"/>
          <a:lstStyle/>
          <a:p>
            <a:pPr marL="0" indent="0">
              <a:lnSpc>
                <a:spcPts val="2735"/>
              </a:lnSpc>
              <a:buNone/>
            </a:pPr>
            <a:r>
              <a:rPr lang="en-US" sz="2185" dirty="0">
                <a:solidFill>
                  <a:srgbClr val="272525"/>
                </a:solidFill>
                <a:latin typeface="Gelasio" pitchFamily="34" charset="0"/>
                <a:ea typeface="Gelasio" pitchFamily="34" charset="-122"/>
                <a:cs typeface="Gelasio" pitchFamily="34" charset="-120"/>
              </a:rPr>
              <a:t>Ensemble Methods</a:t>
            </a:r>
            <a:endParaRPr lang="en-US" sz="2185" dirty="0"/>
          </a:p>
        </p:txBody>
      </p:sp>
      <p:sp>
        <p:nvSpPr>
          <p:cNvPr id="12" name="Text 9"/>
          <p:cNvSpPr/>
          <p:nvPr/>
        </p:nvSpPr>
        <p:spPr>
          <a:xfrm>
            <a:off x="6352342" y="2965490"/>
            <a:ext cx="2647950" cy="3198614"/>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Ensemble methods combine multiple models to make accurate predictions. Techniques like bagging and boosting can be employed to generate a diverse set of models and aggregate their predictions.</a:t>
            </a:r>
            <a:endParaRPr lang="en-US" sz="1750" dirty="0"/>
          </a:p>
        </p:txBody>
      </p:sp>
      <p:sp>
        <p:nvSpPr>
          <p:cNvPr id="13" name="Shape 10"/>
          <p:cNvSpPr/>
          <p:nvPr/>
        </p:nvSpPr>
        <p:spPr>
          <a:xfrm>
            <a:off x="9222462" y="2319814"/>
            <a:ext cx="499943" cy="499943"/>
          </a:xfrm>
          <a:prstGeom prst="roundRect">
            <a:avLst>
              <a:gd name="adj" fmla="val 20000"/>
            </a:avLst>
          </a:prstGeom>
          <a:solidFill>
            <a:srgbClr val="E8E8E3"/>
          </a:solidFill>
          <a:ln w="13811">
            <a:solidFill>
              <a:srgbClr val="D1D1C7"/>
            </a:solidFill>
            <a:prstDash val="solid"/>
          </a:ln>
        </p:spPr>
      </p:sp>
      <p:sp>
        <p:nvSpPr>
          <p:cNvPr id="14" name="Text 11"/>
          <p:cNvSpPr/>
          <p:nvPr/>
        </p:nvSpPr>
        <p:spPr>
          <a:xfrm>
            <a:off x="9380934" y="2361486"/>
            <a:ext cx="182880" cy="416481"/>
          </a:xfrm>
          <a:prstGeom prst="rect">
            <a:avLst/>
          </a:prstGeom>
          <a:noFill/>
        </p:spPr>
        <p:txBody>
          <a:bodyPr wrap="none" rtlCol="0" anchor="t"/>
          <a:lstStyle/>
          <a:p>
            <a:pPr marL="0" indent="0" algn="ctr">
              <a:lnSpc>
                <a:spcPts val="3280"/>
              </a:lnSpc>
              <a:buNone/>
            </a:pPr>
            <a:r>
              <a:rPr lang="en-US" sz="2625" dirty="0">
                <a:solidFill>
                  <a:srgbClr val="272525"/>
                </a:solidFill>
                <a:latin typeface="Gelasio" pitchFamily="34" charset="0"/>
                <a:ea typeface="Gelasio" pitchFamily="34" charset="-122"/>
                <a:cs typeface="Gelasio" pitchFamily="34" charset="-120"/>
              </a:rPr>
              <a:t>3</a:t>
            </a:r>
            <a:endParaRPr lang="en-US" sz="2625" dirty="0"/>
          </a:p>
        </p:txBody>
      </p:sp>
      <p:sp>
        <p:nvSpPr>
          <p:cNvPr id="15" name="Text 12"/>
          <p:cNvSpPr/>
          <p:nvPr/>
        </p:nvSpPr>
        <p:spPr>
          <a:xfrm>
            <a:off x="9944576" y="2396133"/>
            <a:ext cx="2545080" cy="347186"/>
          </a:xfrm>
          <a:prstGeom prst="rect">
            <a:avLst/>
          </a:prstGeom>
          <a:noFill/>
        </p:spPr>
        <p:txBody>
          <a:bodyPr wrap="none" rtlCol="0" anchor="t"/>
          <a:lstStyle/>
          <a:p>
            <a:pPr marL="0" indent="0">
              <a:lnSpc>
                <a:spcPts val="2735"/>
              </a:lnSpc>
              <a:buNone/>
            </a:pPr>
            <a:r>
              <a:rPr lang="en-US" sz="2185" dirty="0">
                <a:solidFill>
                  <a:srgbClr val="272525"/>
                </a:solidFill>
                <a:latin typeface="Gelasio" pitchFamily="34" charset="0"/>
                <a:ea typeface="Gelasio" pitchFamily="34" charset="-122"/>
                <a:cs typeface="Gelasio" pitchFamily="34" charset="-120"/>
              </a:rPr>
              <a:t>Model Interpretation</a:t>
            </a:r>
            <a:endParaRPr lang="en-US" sz="2185" dirty="0"/>
          </a:p>
        </p:txBody>
      </p:sp>
      <p:sp>
        <p:nvSpPr>
          <p:cNvPr id="16" name="Text 13"/>
          <p:cNvSpPr/>
          <p:nvPr/>
        </p:nvSpPr>
        <p:spPr>
          <a:xfrm>
            <a:off x="9944576" y="2965490"/>
            <a:ext cx="2647950" cy="3554016"/>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Interpreting the model can provide valuable insights into the factors that contribute most to house price prediction. Techniques like feature importance analysis and partial dependence plot can be used to understand the model's behavior.</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6319599" y="1937623"/>
            <a:ext cx="7477601" cy="1388745"/>
          </a:xfrm>
          <a:prstGeom prst="rect">
            <a:avLst/>
          </a:prstGeom>
          <a:noFill/>
        </p:spPr>
        <p:txBody>
          <a:bodyPr wrap="square" rtlCol="0" anchor="t"/>
          <a:lstStyle/>
          <a:p>
            <a:pPr marL="0" indent="0">
              <a:lnSpc>
                <a:spcPts val="5470"/>
              </a:lnSpc>
              <a:buNone/>
            </a:pPr>
            <a:r>
              <a:rPr lang="en-US" sz="4375" dirty="0">
                <a:solidFill>
                  <a:srgbClr val="312F2B"/>
                </a:solidFill>
                <a:latin typeface="Gelasio" pitchFamily="34" charset="0"/>
                <a:ea typeface="Gelasio" pitchFamily="34" charset="-122"/>
                <a:cs typeface="Gelasio" pitchFamily="34" charset="-120"/>
              </a:rPr>
              <a:t>The Power of Predictive Analytics</a:t>
            </a:r>
            <a:endParaRPr lang="en-US" sz="4375" dirty="0"/>
          </a:p>
        </p:txBody>
      </p:sp>
      <p:sp>
        <p:nvSpPr>
          <p:cNvPr id="5" name="Text 2"/>
          <p:cNvSpPr/>
          <p:nvPr/>
        </p:nvSpPr>
        <p:spPr>
          <a:xfrm>
            <a:off x="6652855" y="3909536"/>
            <a:ext cx="7144345" cy="2132409"/>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Predictive analytics has revolutionized the real estate industry by enabling accurate house price predictions. With the right data, algorithms, and modeling techniques, we can make informed decisions, optimize investments, and improve the efficiency of the market. Experience the power of predictive analytics and unlock the potential of machine learning in house price prediction today!</a:t>
            </a:r>
            <a:endParaRPr lang="en-US" sz="1750" dirty="0"/>
          </a:p>
        </p:txBody>
      </p:sp>
      <p:sp>
        <p:nvSpPr>
          <p:cNvPr id="6" name="Shape 3"/>
          <p:cNvSpPr/>
          <p:nvPr/>
        </p:nvSpPr>
        <p:spPr>
          <a:xfrm>
            <a:off x="6319599" y="3659624"/>
            <a:ext cx="44410" cy="2632234"/>
          </a:xfrm>
          <a:prstGeom prst="rect">
            <a:avLst/>
          </a:prstGeom>
          <a:solidFill>
            <a:srgbClr val="E5E5E0"/>
          </a:solidFill>
        </p:spPr>
      </p:sp>
      <p:pic>
        <p:nvPicPr>
          <p:cNvPr id="7" name="Image 1" descr="preencoded.png"/>
          <p:cNvPicPr>
            <a:picLocks noChangeAspect="1"/>
          </p:cNvPicPr>
          <p:nvPr/>
        </p:nvPicPr>
        <p:blipFill>
          <a:blip r:embed="rId2"/>
          <a:stretch>
            <a:fillRect/>
          </a:stretch>
        </p:blipFill>
        <p:spPr>
          <a:xfrm>
            <a:off x="0" y="0"/>
            <a:ext cx="5486400"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4600</Words>
  <Application>WPS Presentation</Application>
  <PresentationFormat>On-screen Show (16:9)</PresentationFormat>
  <Paragraphs>106</Paragraphs>
  <Slides>8</Slides>
  <Notes>8</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8</vt:i4>
      </vt:variant>
    </vt:vector>
  </HeadingPairs>
  <TitlesOfParts>
    <vt:vector size="24" baseType="lpstr">
      <vt:lpstr>Arial</vt:lpstr>
      <vt:lpstr>SimSun</vt:lpstr>
      <vt:lpstr>Wingdings</vt:lpstr>
      <vt:lpstr>Gelasio</vt:lpstr>
      <vt:lpstr>Segoe Print</vt:lpstr>
      <vt:lpstr>Gelasio</vt:lpstr>
      <vt:lpstr>Gelasio</vt:lpstr>
      <vt:lpstr>Lato</vt:lpstr>
      <vt:lpstr>Lato</vt:lpstr>
      <vt:lpstr>Lato</vt:lpstr>
      <vt:lpstr>Calibri</vt:lpstr>
      <vt:lpstr>Microsoft YaHei</vt:lpstr>
      <vt:lpstr>Arial Unicode MS</vt:lpstr>
      <vt:lpstr>Comic Sans MS</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abima</cp:lastModifiedBy>
  <cp:revision>2</cp:revision>
  <dcterms:created xsi:type="dcterms:W3CDTF">2023-10-27T15:02:00Z</dcterms:created>
  <dcterms:modified xsi:type="dcterms:W3CDTF">2023-10-27T15:05:16Z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2587AA166F2547159DCCC86EAC7D1A7F</vt:lpwstr>
  </property>
  <property fmtid="{D5CDD505-2E9C-101B-9397-08002B2CF9AE}" pid="3" name="KSOProductBuildVer">
    <vt:lpwstr>1033-11.2.0.11225</vt:lpwstr>
  </property>
</Properties>
</file>