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27C47B-127A-40F1-8914-77AF96456A2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797440" y="6743880"/>
            <a:ext cx="4429440" cy="348120"/>
          </a:xfrm>
          <a:prstGeom prst="rect">
            <a:avLst/>
          </a:prstGeom>
          <a:noFill/>
          <a:ln>
            <a:noFill/>
          </a:ln>
        </p:spPr>
        <p:txBody>
          <a:bodyPr lIns="94320" rIns="94320" tIns="47160" bIns="47160" anchor="b"/>
          <a:p>
            <a:pPr>
              <a:lnSpc>
                <a:spcPct val="100000"/>
              </a:lnSpc>
            </a:pPr>
            <a:fld id="{65C938E9-6551-4517-BE6A-F72E6A52E831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23840" y="3373560"/>
            <a:ext cx="8182440" cy="3188160"/>
          </a:xfrm>
          <a:prstGeom prst="rect">
            <a:avLst/>
          </a:prstGeom>
        </p:spPr>
        <p:txBody>
          <a:bodyPr lIns="94320" rIns="94320" tIns="47160" bIns="47160" anchor="ctr"/>
          <a:p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5797440" y="6743880"/>
            <a:ext cx="4431240" cy="349560"/>
          </a:xfrm>
          <a:prstGeom prst="rect">
            <a:avLst/>
          </a:prstGeom>
          <a:noFill/>
          <a:ln>
            <a:noFill/>
          </a:ln>
        </p:spPr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C7962542-9D9E-4153-BB70-0DBB24C14C85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39564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-  Thaleia-Dimitra Doudali</a:t>
            </a:r>
            <a:endParaRPr/>
          </a:p>
        </p:txBody>
      </p:sp>
      <p:pic>
        <p:nvPicPr>
          <p:cNvPr id="6" name="Shap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pic>
        <p:nvPicPr>
          <p:cNvPr id="7" name="Shap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56" name="Shape 7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pic>
        <p:nvPicPr>
          <p:cNvPr id="57" name="Shape 7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sp>
        <p:nvSpPr>
          <p:cNvPr id="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9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9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106" name="Shape 1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pic>
        <p:nvPicPr>
          <p:cNvPr id="107" name="Shape 14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sp>
        <p:nvSpPr>
          <p:cNvPr id="1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4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4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156" name="Shape 20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pic>
        <p:nvPicPr>
          <p:cNvPr id="157" name="Shape 20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9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9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206" name="Shape 20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pic>
        <p:nvPicPr>
          <p:cNvPr id="207" name="Shape 20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sp>
        <p:nvSpPr>
          <p:cNvPr id="2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4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4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256" name="Shape 2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pic>
        <p:nvPicPr>
          <p:cNvPr id="257" name="Shape 2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sp>
        <p:nvSpPr>
          <p:cNvPr id="2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CustomShape 2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96" name="CustomShape 3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CustomShape 4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98" name="CustomShape 5"/>
          <p:cNvSpPr/>
          <p:nvPr/>
        </p:nvSpPr>
        <p:spPr>
          <a:xfrm>
            <a:off x="7715160" y="6093000"/>
            <a:ext cx="711720" cy="70992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6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0" name="CustomShape 7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CustomShape 8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2" name="CustomShape 9"/>
          <p:cNvSpPr/>
          <p:nvPr/>
        </p:nvSpPr>
        <p:spPr>
          <a:xfrm>
            <a:off x="108000" y="6568920"/>
            <a:ext cx="1003680" cy="28476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10"/>
          <p:cNvSpPr/>
          <p:nvPr/>
        </p:nvSpPr>
        <p:spPr>
          <a:xfrm>
            <a:off x="0" y="1143000"/>
            <a:ext cx="9142920" cy="36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4" name="CustomShape 11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CustomShape 12"/>
          <p:cNvSpPr/>
          <p:nvPr/>
        </p:nvSpPr>
        <p:spPr>
          <a:xfrm>
            <a:off x="466560" y="6556320"/>
            <a:ext cx="467712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306" name="Shape 2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1720" cy="711720"/>
          </a:xfrm>
          <a:prstGeom prst="rect">
            <a:avLst/>
          </a:prstGeom>
          <a:ln>
            <a:noFill/>
          </a:ln>
        </p:spPr>
      </p:pic>
      <p:pic>
        <p:nvPicPr>
          <p:cNvPr id="307" name="Shape 2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040" cy="624960"/>
          </a:xfrm>
          <a:prstGeom prst="rect">
            <a:avLst/>
          </a:prstGeom>
          <a:ln>
            <a:noFill/>
          </a:ln>
        </p:spPr>
      </p:pic>
      <p:sp>
        <p:nvSpPr>
          <p:cNvPr id="3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40080" y="1188720"/>
            <a:ext cx="7768080" cy="167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</a:rPr>
              <a:t>Diploma Thesis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57200" y="3260520"/>
            <a:ext cx="7996680" cy="174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8501040" y="6524280"/>
            <a:ext cx="6418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52" name="CustomShape 4"/>
          <p:cNvSpPr/>
          <p:nvPr/>
        </p:nvSpPr>
        <p:spPr>
          <a:xfrm>
            <a:off x="5715000" y="6235560"/>
            <a:ext cx="1852920" cy="57348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5"/>
          <p:cNvSpPr/>
          <p:nvPr/>
        </p:nvSpPr>
        <p:spPr>
          <a:xfrm>
            <a:off x="0" y="6524280"/>
            <a:ext cx="557100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54" name="CustomShape 6"/>
          <p:cNvSpPr/>
          <p:nvPr/>
        </p:nvSpPr>
        <p:spPr>
          <a:xfrm>
            <a:off x="52560" y="5257800"/>
            <a:ext cx="9034920" cy="97524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7"/>
          <p:cNvSpPr/>
          <p:nvPr/>
        </p:nvSpPr>
        <p:spPr>
          <a:xfrm>
            <a:off x="457200" y="2743200"/>
            <a:ext cx="8225640" cy="283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Thaleia-Dimitra Doudali</a:t>
            </a:r>
            <a:endParaRPr/>
          </a:p>
        </p:txBody>
      </p:sp>
      <p:sp>
        <p:nvSpPr>
          <p:cNvPr id="356" name="CustomShape 8"/>
          <p:cNvSpPr/>
          <p:nvPr/>
        </p:nvSpPr>
        <p:spPr>
          <a:xfrm>
            <a:off x="457200" y="748440"/>
            <a:ext cx="8317440" cy="165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Performance evaluation of social networking services using a spatio-temporal and textual Big Data generator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Timestamps: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check-in of the day → startTime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Duration of each visit → Gauss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Time of next check-in = time of previous one + duration of visit + duration of walk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Should not exceed endTime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GPS trace timestamp = splitted walk duration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Trips: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Travel location equivalent to home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Available travel days = 10% (endDate – startDate)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Trip duration = Gauss with μ = 5 and σ = 2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Decision to start trip → coin toss every day 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0" name="Shape 3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240" y="1418400"/>
            <a:ext cx="4389120" cy="44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2" name="Shape 3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9520" y="1418400"/>
            <a:ext cx="442656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4" name="Shape 3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5360" y="1418400"/>
            <a:ext cx="4396320" cy="44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6" name="Shape 3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1418400"/>
            <a:ext cx="440892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8" name="Shape 3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1418400"/>
            <a:ext cx="440892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90" name="Shape 4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9320" y="1418400"/>
            <a:ext cx="4392360" cy="44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 Attributes</a:t>
            </a:r>
            <a:endParaRPr/>
          </a:p>
        </p:txBody>
      </p:sp>
      <p:pic>
        <p:nvPicPr>
          <p:cNvPr id="392" name="Shape 4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760" y="1884960"/>
            <a:ext cx="7745040" cy="37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 Deployment Setup</a:t>
            </a:r>
            <a:endParaRPr/>
          </a:p>
        </p:txBody>
      </p:sp>
      <p:pic>
        <p:nvPicPr>
          <p:cNvPr id="394" name="Shape 4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6240" y="1729440"/>
            <a:ext cx="6490440" cy="366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57200" y="128520"/>
            <a:ext cx="8223840" cy="14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</a:rPr>
              <a:t>Thesis contribution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457200" y="1602720"/>
            <a:ext cx="8223840" cy="452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Design and implementation of a parameterized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generator of spatio-temporal and textual social media data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Creation of a large dataset using the generator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Storage of the dataset into an Hbase distributed database system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Scalability testing of the Hbase cluster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Execution Input Parameters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chkNumMean = 5 chkNumStDev = 2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chkDurMean = 2 chkDurStDev = 0.1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maxDist = 50000.0 dist = 500.0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startTime = 9 endTime = 23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startDate = 01-01-2015 endDate = 03-01-2015</a:t>
            </a: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Generated Dataset</a:t>
            </a:r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9464 users with 2 months daily routes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1,586,537 check-ins → 641 MB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38,800,019 GPS traces → 2.4 GB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Added a 14 GB twitter friend graph 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HBase cluster</a:t>
            </a:r>
            <a:endParaRPr/>
          </a:p>
        </p:txBody>
      </p:sp>
      <p:pic>
        <p:nvPicPr>
          <p:cNvPr id="400" name="Shape 4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147680"/>
            <a:ext cx="5942520" cy="45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36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HBase data model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Friends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friend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friend user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Check-ins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timestamp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check-in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GPS traces table’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“lat long timestamp”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GPS trace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Queries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most visited points of interest of a certain user’s friends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check-ins of all the friends of a specific user for a certain day into chronological order (News Feed)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number of times that a user’s friends have visited the user’s most visited POI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Implemented using HBase coprocessors on data balanced region servers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Workload generation setup</a:t>
            </a:r>
            <a:endParaRPr/>
          </a:p>
        </p:txBody>
      </p:sp>
      <p:pic>
        <p:nvPicPr>
          <p:cNvPr id="406" name="Shape 4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4640" y="2334600"/>
            <a:ext cx="8511840" cy="218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Scalability Testing</a:t>
            </a:r>
            <a:endParaRPr/>
          </a:p>
        </p:txBody>
      </p:sp>
      <p:pic>
        <p:nvPicPr>
          <p:cNvPr id="408" name="Shape 4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4800" y="1417320"/>
            <a:ext cx="6491160" cy="48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Scalability Testing</a:t>
            </a:r>
            <a:endParaRPr/>
          </a:p>
        </p:txBody>
      </p:sp>
      <p:pic>
        <p:nvPicPr>
          <p:cNvPr id="410" name="Shape 4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4800" y="1417320"/>
            <a:ext cx="6491160" cy="48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HBase cluster is scalable for the specific data storage model of the dataset produced by the generator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HBase provides indeed good performance and data management tools for Big Data social networking services</a:t>
            </a:r>
            <a:endParaRPr/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128520"/>
            <a:ext cx="8223840" cy="14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</a:rPr>
              <a:t>Questions</a:t>
            </a:r>
            <a:endParaRPr/>
          </a:p>
        </p:txBody>
      </p:sp>
      <p:pic>
        <p:nvPicPr>
          <p:cNvPr id="414" name="Shape 4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1960" y="1891080"/>
            <a:ext cx="2434320" cy="30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3600"/>
            <a:ext cx="8226000" cy="114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Era of Big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Polymorphic social media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Transition to distributed storage and processing tools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Limited access to such data due to privacy restrictions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Restricted evaluation of distributed data management tools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273600"/>
            <a:ext cx="8226000" cy="114156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2"/>
          <p:cNvSpPr/>
          <p:nvPr/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3"/>
          <p:cNvSpPr/>
          <p:nvPr/>
        </p:nvSpPr>
        <p:spPr>
          <a:xfrm>
            <a:off x="457200" y="273600"/>
            <a:ext cx="822600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Spatio-temporal and textual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Users of social networking service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Daily Check-ins to Points of Interest leaving a review and rating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GPS traces indicating the routes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Static Map representation</a:t>
            </a: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Source Data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Real Points of Interest crawled from TripAdvisor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136409 points = 13 GB JSON file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Storage in PostgreSQL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PostGIS extension offers functions and indexes for geographic data types</a:t>
            </a: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Source data schema </a:t>
            </a:r>
            <a:endParaRPr/>
          </a:p>
        </p:txBody>
      </p:sp>
      <p:pic>
        <p:nvPicPr>
          <p:cNvPr id="368" name="Shape 3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85320" y="2377800"/>
            <a:ext cx="7172280" cy="183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Input Parameters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userIdStart, userIdEnd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startTime, endTime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startDate, endDate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dist, maxDist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chkNumMean, chkNumStDev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chkDurMean, chkDurDev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Check-ins: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Number of daily check-ins defined using a gauss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ever check-in = home location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check-in randomly chosen using uniform distribution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It should be in maxDist range from home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Rest check-ins of the day should be in walking distance (parameter dist)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Assign random rating and review using uniform distribution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Path between check-ins: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Google Directions API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JSON response file containing the path and duration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Encoded polyline representation of the path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Extracted geographical points as GPS traces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