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84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_rels/slideLayout84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2.png" ContentType="image/png"/>
  <Override PartName="/ppt/media/image41.png" ContentType="image/png"/>
  <Override PartName="/ppt/media/image36.png" ContentType="image/png"/>
  <Override PartName="/ppt/media/image32.png" ContentType="image/png"/>
  <Override PartName="/ppt/media/image30.png" ContentType="image/png"/>
  <Override PartName="/ppt/media/image27.png" ContentType="image/png"/>
  <Override PartName="/ppt/media/image26.png" ContentType="image/png"/>
  <Override PartName="/ppt/media/image38.png" ContentType="image/png"/>
  <Override PartName="/ppt/media/image33.png" ContentType="image/png"/>
  <Override PartName="/ppt/media/image25.png" ContentType="image/png"/>
  <Override PartName="/ppt/media/image28.png" ContentType="image/png"/>
  <Override PartName="/ppt/media/image37.png" ContentType="image/png"/>
  <Override PartName="/ppt/media/image22.png" ContentType="image/png"/>
  <Override PartName="/ppt/media/image31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6.png" ContentType="image/png"/>
  <Override PartName="/ppt/media/image17.png" ContentType="image/png"/>
  <Override PartName="/ppt/media/image14.png" ContentType="image/png"/>
  <Override PartName="/ppt/media/image13.png" ContentType="image/png"/>
  <Override PartName="/ppt/media/image23.png" ContentType="image/png"/>
  <Override PartName="/ppt/media/image39.png" ContentType="image/png"/>
  <Override PartName="/ppt/media/image35.png" ContentType="image/png"/>
  <Override PartName="/ppt/media/image12.png" ContentType="image/png"/>
  <Override PartName="/ppt/media/image10.png" ContentType="image/png"/>
  <Override PartName="/ppt/media/image15.png" ContentType="image/png"/>
  <Override PartName="/ppt/media/image9.png" ContentType="image/png"/>
  <Override PartName="/ppt/media/image40.png" ContentType="image/png"/>
  <Override PartName="/ppt/media/image8.png" ContentType="image/png"/>
  <Override PartName="/ppt/media/image29.png" ContentType="image/png"/>
  <Override PartName="/ppt/media/image34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7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</p:sldIdLst>
  <p:sldSz cx="9144000" cy="6858000"/>
  <p:notesSz cx="10234612" cy="70993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33" Type="http://schemas.openxmlformats.org/officeDocument/2006/relationships/slide" Target="slides/slide24.xml"/><Relationship Id="rId34" Type="http://schemas.openxmlformats.org/officeDocument/2006/relationships/slide" Target="slides/slide25.xml"/><Relationship Id="rId35" Type="http://schemas.openxmlformats.org/officeDocument/2006/relationships/slide" Target="slides/slide26.xml"/><Relationship Id="rId36" Type="http://schemas.openxmlformats.org/officeDocument/2006/relationships/slide" Target="slides/slide27.xml"/><Relationship Id="rId37" Type="http://schemas.openxmlformats.org/officeDocument/2006/relationships/slide" Target="slides/slide28.xml"/><Relationship Id="rId38" Type="http://schemas.openxmlformats.org/officeDocument/2006/relationships/slide" Target="slides/slide2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34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34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4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34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46753AF-A1C7-4DEE-83B2-50E5EE8B57B4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CustomShape 1"/>
          <p:cNvSpPr/>
          <p:nvPr/>
        </p:nvSpPr>
        <p:spPr>
          <a:xfrm>
            <a:off x="5797440" y="6743880"/>
            <a:ext cx="4429800" cy="348480"/>
          </a:xfrm>
          <a:prstGeom prst="rect">
            <a:avLst/>
          </a:prstGeom>
          <a:noFill/>
          <a:ln>
            <a:noFill/>
          </a:ln>
        </p:spPr>
        <p:txBody>
          <a:bodyPr lIns="94320" rIns="94320" tIns="47160" bIns="47160" anchor="b"/>
          <a:p>
            <a:pPr>
              <a:lnSpc>
                <a:spcPct val="100000"/>
              </a:lnSpc>
            </a:pPr>
            <a:fld id="{8DC51C84-4FF5-4732-921E-C3CCEF171580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/>
          </a:p>
        </p:txBody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1023840" y="3373560"/>
            <a:ext cx="8182800" cy="3188520"/>
          </a:xfrm>
          <a:prstGeom prst="rect">
            <a:avLst/>
          </a:prstGeom>
        </p:spPr>
        <p:txBody>
          <a:bodyPr lIns="94320" rIns="94320" tIns="47160" bIns="47160" anchor="ctr"/>
          <a:p>
            <a:endParaRPr/>
          </a:p>
        </p:txBody>
      </p:sp>
      <p:sp>
        <p:nvSpPr>
          <p:cNvPr id="417" name="CustomShape 3"/>
          <p:cNvSpPr/>
          <p:nvPr/>
        </p:nvSpPr>
        <p:spPr>
          <a:xfrm>
            <a:off x="5797440" y="6743880"/>
            <a:ext cx="4431600" cy="349920"/>
          </a:xfrm>
          <a:prstGeom prst="rect">
            <a:avLst/>
          </a:prstGeom>
          <a:noFill/>
          <a:ln>
            <a:noFill/>
          </a:ln>
        </p:spPr>
        <p:txBody>
          <a:bodyPr lIns="94320" rIns="94320" tIns="47160" bIns="47160" anchor="b"/>
          <a:p>
            <a:pPr algn="r">
              <a:lnSpc>
                <a:spcPct val="100000"/>
              </a:lnSpc>
            </a:pPr>
            <a:fld id="{26324311-8B4B-460C-AD53-F5889995378D}" type="slidenum">
              <a:rPr lang="en-US" sz="13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9.png"/><Relationship Id="rId3" Type="http://schemas.openxmlformats.org/officeDocument/2006/relationships/image" Target="../media/image20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3.png"/><Relationship Id="rId3" Type="http://schemas.openxmlformats.org/officeDocument/2006/relationships/image" Target="../media/image24.png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27.png"/><Relationship Id="rId3" Type="http://schemas.openxmlformats.org/officeDocument/2006/relationships/image" Target="../media/image28.png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9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9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9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9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4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4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9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9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1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4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73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Relationship Id="rId9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1.xml"/><Relationship Id="rId13" Type="http://schemas.openxmlformats.org/officeDocument/2006/relationships/slideLayout" Target="../slideLayouts/slideLayout82.xml"/><Relationship Id="rId14" Type="http://schemas.openxmlformats.org/officeDocument/2006/relationships/slideLayout" Target="../slideLayouts/slideLayout83.xml"/><Relationship Id="rId15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7715160" y="6093000"/>
            <a:ext cx="712080" cy="710280"/>
          </a:xfrm>
          <a:prstGeom prst="rect">
            <a:avLst/>
          </a:prstGeom>
          <a:noFill/>
          <a:ln>
            <a:noFill/>
          </a:ln>
        </p:spPr>
      </p:sp>
      <p:sp>
        <p:nvSpPr>
          <p:cNvPr id="1" name="CustomShape 2"/>
          <p:cNvSpPr/>
          <p:nvPr/>
        </p:nvSpPr>
        <p:spPr>
          <a:xfrm>
            <a:off x="8501040" y="6524280"/>
            <a:ext cx="642240" cy="1080"/>
          </a:xfrm>
          <a:prstGeom prst="straightConnector1">
            <a:avLst/>
          </a:prstGeom>
          <a:noFill/>
          <a:ln w="38160">
            <a:solidFill>
              <a:srgbClr val="a50021"/>
            </a:solidFill>
            <a:miter/>
          </a:ln>
        </p:spPr>
      </p:sp>
      <p:sp>
        <p:nvSpPr>
          <p:cNvPr id="2" name="CustomShape 3"/>
          <p:cNvSpPr/>
          <p:nvPr/>
        </p:nvSpPr>
        <p:spPr>
          <a:xfrm>
            <a:off x="5715000" y="6235560"/>
            <a:ext cx="1853280" cy="573840"/>
          </a:xfrm>
          <a:prstGeom prst="rect">
            <a:avLst/>
          </a:prstGeom>
          <a:noFill/>
          <a:ln>
            <a:noFill/>
          </a:ln>
        </p:spPr>
      </p:sp>
      <p:sp>
        <p:nvSpPr>
          <p:cNvPr id="3" name="CustomShape 4"/>
          <p:cNvSpPr/>
          <p:nvPr/>
        </p:nvSpPr>
        <p:spPr>
          <a:xfrm>
            <a:off x="0" y="6524280"/>
            <a:ext cx="5571360" cy="1080"/>
          </a:xfrm>
          <a:prstGeom prst="straightConnector1">
            <a:avLst/>
          </a:prstGeom>
          <a:noFill/>
          <a:ln w="38160">
            <a:solidFill>
              <a:srgbClr val="a50021"/>
            </a:solidFill>
            <a:miter/>
          </a:ln>
        </p:spPr>
      </p:sp>
      <p:sp>
        <p:nvSpPr>
          <p:cNvPr id="4" name="CustomShape 5"/>
          <p:cNvSpPr/>
          <p:nvPr/>
        </p:nvSpPr>
        <p:spPr>
          <a:xfrm>
            <a:off x="3124080" y="6356520"/>
            <a:ext cx="2891520" cy="361080"/>
          </a:xfrm>
          <a:prstGeom prst="rect">
            <a:avLst/>
          </a:prstGeom>
          <a:noFill/>
          <a:ln>
            <a:noFill/>
          </a:ln>
        </p:spPr>
      </p:sp>
      <p:sp>
        <p:nvSpPr>
          <p:cNvPr id="5" name="CustomShape 6"/>
          <p:cNvSpPr/>
          <p:nvPr/>
        </p:nvSpPr>
        <p:spPr>
          <a:xfrm>
            <a:off x="395640" y="6556320"/>
            <a:ext cx="4677480" cy="269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808080"/>
                </a:solidFill>
                <a:latin typeface="Calibri"/>
                <a:ea typeface="Calibri"/>
              </a:rPr>
              <a:t>Diploma Thesis -  Thaleia-Dimitra Doudali</a:t>
            </a:r>
            <a:endParaRPr/>
          </a:p>
        </p:txBody>
      </p:sp>
      <p:pic>
        <p:nvPicPr>
          <p:cNvPr id="6" name="Shape 1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644080" y="6109920"/>
            <a:ext cx="2012400" cy="625320"/>
          </a:xfrm>
          <a:prstGeom prst="rect">
            <a:avLst/>
          </a:prstGeom>
          <a:ln>
            <a:noFill/>
          </a:ln>
        </p:spPr>
      </p:pic>
      <p:pic>
        <p:nvPicPr>
          <p:cNvPr id="7" name="Shape 14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7657200" y="6023160"/>
            <a:ext cx="712080" cy="712080"/>
          </a:xfrm>
          <a:prstGeom prst="rect">
            <a:avLst/>
          </a:prstGeom>
          <a:ln>
            <a:noFill/>
          </a:ln>
        </p:spPr>
      </p:pic>
      <p:sp>
        <p:nvSpPr>
          <p:cNvPr id="8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7715160" y="6093000"/>
            <a:ext cx="712080" cy="71028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CustomShape 2"/>
          <p:cNvSpPr/>
          <p:nvPr/>
        </p:nvSpPr>
        <p:spPr>
          <a:xfrm>
            <a:off x="8501040" y="6524280"/>
            <a:ext cx="642240" cy="1080"/>
          </a:xfrm>
          <a:prstGeom prst="straightConnector1">
            <a:avLst/>
          </a:prstGeom>
          <a:noFill/>
          <a:ln w="38160">
            <a:solidFill>
              <a:srgbClr val="a50021"/>
            </a:solidFill>
            <a:miter/>
          </a:ln>
        </p:spPr>
      </p:sp>
      <p:sp>
        <p:nvSpPr>
          <p:cNvPr id="46" name="CustomShape 3"/>
          <p:cNvSpPr/>
          <p:nvPr/>
        </p:nvSpPr>
        <p:spPr>
          <a:xfrm>
            <a:off x="5715000" y="6235560"/>
            <a:ext cx="1853280" cy="573840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CustomShape 4"/>
          <p:cNvSpPr/>
          <p:nvPr/>
        </p:nvSpPr>
        <p:spPr>
          <a:xfrm>
            <a:off x="0" y="6524280"/>
            <a:ext cx="5571360" cy="1080"/>
          </a:xfrm>
          <a:prstGeom prst="straightConnector1">
            <a:avLst/>
          </a:prstGeom>
          <a:noFill/>
          <a:ln w="38160">
            <a:solidFill>
              <a:srgbClr val="a50021"/>
            </a:solidFill>
            <a:miter/>
          </a:ln>
        </p:spPr>
      </p:sp>
      <p:sp>
        <p:nvSpPr>
          <p:cNvPr id="48" name="CustomShape 5"/>
          <p:cNvSpPr/>
          <p:nvPr/>
        </p:nvSpPr>
        <p:spPr>
          <a:xfrm>
            <a:off x="7715160" y="6093000"/>
            <a:ext cx="712080" cy="71028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CustomShape 6"/>
          <p:cNvSpPr/>
          <p:nvPr/>
        </p:nvSpPr>
        <p:spPr>
          <a:xfrm>
            <a:off x="8501040" y="6524280"/>
            <a:ext cx="642240" cy="1080"/>
          </a:xfrm>
          <a:prstGeom prst="straightConnector1">
            <a:avLst/>
          </a:prstGeom>
          <a:noFill/>
          <a:ln w="38160">
            <a:solidFill>
              <a:srgbClr val="a50021"/>
            </a:solidFill>
            <a:miter/>
          </a:ln>
        </p:spPr>
      </p:sp>
      <p:sp>
        <p:nvSpPr>
          <p:cNvPr id="50" name="CustomShape 7"/>
          <p:cNvSpPr/>
          <p:nvPr/>
        </p:nvSpPr>
        <p:spPr>
          <a:xfrm>
            <a:off x="5715000" y="6235560"/>
            <a:ext cx="1853280" cy="57384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CustomShape 8"/>
          <p:cNvSpPr/>
          <p:nvPr/>
        </p:nvSpPr>
        <p:spPr>
          <a:xfrm>
            <a:off x="0" y="6524280"/>
            <a:ext cx="5571360" cy="1080"/>
          </a:xfrm>
          <a:prstGeom prst="straightConnector1">
            <a:avLst/>
          </a:prstGeom>
          <a:noFill/>
          <a:ln w="38160">
            <a:solidFill>
              <a:srgbClr val="a50021"/>
            </a:solidFill>
            <a:miter/>
          </a:ln>
        </p:spPr>
      </p:sp>
      <p:sp>
        <p:nvSpPr>
          <p:cNvPr id="52" name="CustomShape 9"/>
          <p:cNvSpPr/>
          <p:nvPr/>
        </p:nvSpPr>
        <p:spPr>
          <a:xfrm>
            <a:off x="108000" y="6568920"/>
            <a:ext cx="1004040" cy="28512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CustomShape 10"/>
          <p:cNvSpPr/>
          <p:nvPr/>
        </p:nvSpPr>
        <p:spPr>
          <a:xfrm>
            <a:off x="0" y="1143000"/>
            <a:ext cx="9143280" cy="720"/>
          </a:xfrm>
          <a:prstGeom prst="straightConnector1">
            <a:avLst/>
          </a:prstGeom>
          <a:noFill/>
          <a:ln w="38160">
            <a:solidFill>
              <a:srgbClr val="a50021"/>
            </a:solidFill>
            <a:miter/>
          </a:ln>
        </p:spPr>
      </p:sp>
      <p:sp>
        <p:nvSpPr>
          <p:cNvPr id="54" name="CustomShape 11"/>
          <p:cNvSpPr/>
          <p:nvPr/>
        </p:nvSpPr>
        <p:spPr>
          <a:xfrm>
            <a:off x="3124080" y="6356520"/>
            <a:ext cx="2891520" cy="361080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CustomShape 12"/>
          <p:cNvSpPr/>
          <p:nvPr/>
        </p:nvSpPr>
        <p:spPr>
          <a:xfrm>
            <a:off x="466560" y="6556320"/>
            <a:ext cx="4677480" cy="269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808080"/>
                </a:solidFill>
                <a:latin typeface="Calibri"/>
                <a:ea typeface="Calibri"/>
              </a:rPr>
              <a:t>Diploma Thesis – Thaleia-Dimitra Doudali</a:t>
            </a:r>
            <a:endParaRPr/>
          </a:p>
        </p:txBody>
      </p:sp>
      <p:pic>
        <p:nvPicPr>
          <p:cNvPr id="56" name="Shape 7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644080" y="6109920"/>
            <a:ext cx="2012400" cy="625320"/>
          </a:xfrm>
          <a:prstGeom prst="rect">
            <a:avLst/>
          </a:prstGeom>
          <a:ln>
            <a:noFill/>
          </a:ln>
        </p:spPr>
      </p:pic>
      <p:pic>
        <p:nvPicPr>
          <p:cNvPr id="57" name="Shape 77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7657200" y="6023160"/>
            <a:ext cx="712080" cy="712080"/>
          </a:xfrm>
          <a:prstGeom prst="rect">
            <a:avLst/>
          </a:prstGeom>
          <a:ln>
            <a:noFill/>
          </a:ln>
        </p:spPr>
      </p:pic>
      <p:sp>
        <p:nvSpPr>
          <p:cNvPr id="58" name="PlaceHolder 1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59" name="PlaceHolder 1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7715160" y="6093000"/>
            <a:ext cx="712080" cy="710280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CustomShape 2"/>
          <p:cNvSpPr/>
          <p:nvPr/>
        </p:nvSpPr>
        <p:spPr>
          <a:xfrm>
            <a:off x="8501040" y="6524280"/>
            <a:ext cx="642240" cy="1080"/>
          </a:xfrm>
          <a:prstGeom prst="straightConnector1">
            <a:avLst/>
          </a:prstGeom>
          <a:noFill/>
          <a:ln w="38160">
            <a:solidFill>
              <a:srgbClr val="a50021"/>
            </a:solidFill>
            <a:miter/>
          </a:ln>
        </p:spPr>
      </p:sp>
      <p:sp>
        <p:nvSpPr>
          <p:cNvPr id="96" name="CustomShape 3"/>
          <p:cNvSpPr/>
          <p:nvPr/>
        </p:nvSpPr>
        <p:spPr>
          <a:xfrm>
            <a:off x="5715000" y="6235560"/>
            <a:ext cx="1853280" cy="573840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CustomShape 4"/>
          <p:cNvSpPr/>
          <p:nvPr/>
        </p:nvSpPr>
        <p:spPr>
          <a:xfrm>
            <a:off x="0" y="6524280"/>
            <a:ext cx="5571360" cy="1080"/>
          </a:xfrm>
          <a:prstGeom prst="straightConnector1">
            <a:avLst/>
          </a:prstGeom>
          <a:noFill/>
          <a:ln w="38160">
            <a:solidFill>
              <a:srgbClr val="a50021"/>
            </a:solidFill>
            <a:miter/>
          </a:ln>
        </p:spPr>
      </p:sp>
      <p:sp>
        <p:nvSpPr>
          <p:cNvPr id="98" name="CustomShape 5"/>
          <p:cNvSpPr/>
          <p:nvPr/>
        </p:nvSpPr>
        <p:spPr>
          <a:xfrm>
            <a:off x="7715160" y="6093000"/>
            <a:ext cx="712080" cy="71028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CustomShape 6"/>
          <p:cNvSpPr/>
          <p:nvPr/>
        </p:nvSpPr>
        <p:spPr>
          <a:xfrm>
            <a:off x="8501040" y="6524280"/>
            <a:ext cx="642240" cy="1080"/>
          </a:xfrm>
          <a:prstGeom prst="straightConnector1">
            <a:avLst/>
          </a:prstGeom>
          <a:noFill/>
          <a:ln w="38160">
            <a:solidFill>
              <a:srgbClr val="a50021"/>
            </a:solidFill>
            <a:miter/>
          </a:ln>
        </p:spPr>
      </p:sp>
      <p:sp>
        <p:nvSpPr>
          <p:cNvPr id="100" name="CustomShape 7"/>
          <p:cNvSpPr/>
          <p:nvPr/>
        </p:nvSpPr>
        <p:spPr>
          <a:xfrm>
            <a:off x="5715000" y="6235560"/>
            <a:ext cx="1853280" cy="573840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CustomShape 8"/>
          <p:cNvSpPr/>
          <p:nvPr/>
        </p:nvSpPr>
        <p:spPr>
          <a:xfrm>
            <a:off x="0" y="6524280"/>
            <a:ext cx="5571360" cy="1080"/>
          </a:xfrm>
          <a:prstGeom prst="straightConnector1">
            <a:avLst/>
          </a:prstGeom>
          <a:noFill/>
          <a:ln w="38160">
            <a:solidFill>
              <a:srgbClr val="a50021"/>
            </a:solidFill>
            <a:miter/>
          </a:ln>
        </p:spPr>
      </p:sp>
      <p:sp>
        <p:nvSpPr>
          <p:cNvPr id="102" name="CustomShape 9"/>
          <p:cNvSpPr/>
          <p:nvPr/>
        </p:nvSpPr>
        <p:spPr>
          <a:xfrm>
            <a:off x="108000" y="6568920"/>
            <a:ext cx="1004040" cy="28512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CustomShape 10"/>
          <p:cNvSpPr/>
          <p:nvPr/>
        </p:nvSpPr>
        <p:spPr>
          <a:xfrm>
            <a:off x="0" y="1143000"/>
            <a:ext cx="9143280" cy="720"/>
          </a:xfrm>
          <a:prstGeom prst="straightConnector1">
            <a:avLst/>
          </a:prstGeom>
          <a:noFill/>
          <a:ln w="38160">
            <a:solidFill>
              <a:srgbClr val="a50021"/>
            </a:solidFill>
            <a:miter/>
          </a:ln>
        </p:spPr>
      </p:sp>
      <p:sp>
        <p:nvSpPr>
          <p:cNvPr id="104" name="CustomShape 11"/>
          <p:cNvSpPr/>
          <p:nvPr/>
        </p:nvSpPr>
        <p:spPr>
          <a:xfrm>
            <a:off x="3124080" y="6356520"/>
            <a:ext cx="2891520" cy="36108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CustomShape 12"/>
          <p:cNvSpPr/>
          <p:nvPr/>
        </p:nvSpPr>
        <p:spPr>
          <a:xfrm>
            <a:off x="466560" y="6556320"/>
            <a:ext cx="4677480" cy="269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808080"/>
                </a:solidFill>
                <a:latin typeface="Calibri"/>
                <a:ea typeface="Calibri"/>
              </a:rPr>
              <a:t>Diploma Thesis – Thaleia-Dimitra Doudali</a:t>
            </a:r>
            <a:endParaRPr/>
          </a:p>
        </p:txBody>
      </p:sp>
      <p:pic>
        <p:nvPicPr>
          <p:cNvPr id="106" name="Shape 139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657200" y="6023160"/>
            <a:ext cx="712080" cy="712080"/>
          </a:xfrm>
          <a:prstGeom prst="rect">
            <a:avLst/>
          </a:prstGeom>
          <a:ln>
            <a:noFill/>
          </a:ln>
        </p:spPr>
      </p:pic>
      <p:pic>
        <p:nvPicPr>
          <p:cNvPr id="107" name="Shape 140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644080" y="6109920"/>
            <a:ext cx="2012400" cy="625320"/>
          </a:xfrm>
          <a:prstGeom prst="rect">
            <a:avLst/>
          </a:prstGeom>
          <a:ln>
            <a:noFill/>
          </a:ln>
        </p:spPr>
      </p:pic>
      <p:sp>
        <p:nvSpPr>
          <p:cNvPr id="108" name="PlaceHolder 1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09" name="PlaceHolder 1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7715160" y="6093000"/>
            <a:ext cx="712080" cy="710280"/>
          </a:xfrm>
          <a:prstGeom prst="rect">
            <a:avLst/>
          </a:prstGeom>
          <a:noFill/>
          <a:ln>
            <a:noFill/>
          </a:ln>
        </p:spPr>
      </p:sp>
      <p:sp>
        <p:nvSpPr>
          <p:cNvPr id="145" name="CustomShape 2"/>
          <p:cNvSpPr/>
          <p:nvPr/>
        </p:nvSpPr>
        <p:spPr>
          <a:xfrm>
            <a:off x="8501040" y="6524280"/>
            <a:ext cx="642240" cy="1080"/>
          </a:xfrm>
          <a:prstGeom prst="straightConnector1">
            <a:avLst/>
          </a:prstGeom>
          <a:noFill/>
          <a:ln w="38160">
            <a:solidFill>
              <a:srgbClr val="a50021"/>
            </a:solidFill>
            <a:miter/>
          </a:ln>
        </p:spPr>
      </p:sp>
      <p:sp>
        <p:nvSpPr>
          <p:cNvPr id="146" name="CustomShape 3"/>
          <p:cNvSpPr/>
          <p:nvPr/>
        </p:nvSpPr>
        <p:spPr>
          <a:xfrm>
            <a:off x="5715000" y="6235560"/>
            <a:ext cx="1853280" cy="573840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CustomShape 4"/>
          <p:cNvSpPr/>
          <p:nvPr/>
        </p:nvSpPr>
        <p:spPr>
          <a:xfrm>
            <a:off x="0" y="6524280"/>
            <a:ext cx="5571360" cy="1080"/>
          </a:xfrm>
          <a:prstGeom prst="straightConnector1">
            <a:avLst/>
          </a:prstGeom>
          <a:noFill/>
          <a:ln w="38160">
            <a:solidFill>
              <a:srgbClr val="a50021"/>
            </a:solidFill>
            <a:miter/>
          </a:ln>
        </p:spPr>
      </p:sp>
      <p:sp>
        <p:nvSpPr>
          <p:cNvPr id="148" name="CustomShape 5"/>
          <p:cNvSpPr/>
          <p:nvPr/>
        </p:nvSpPr>
        <p:spPr>
          <a:xfrm>
            <a:off x="7715160" y="6093000"/>
            <a:ext cx="712080" cy="710280"/>
          </a:xfrm>
          <a:prstGeom prst="rect">
            <a:avLst/>
          </a:prstGeom>
          <a:noFill/>
          <a:ln>
            <a:noFill/>
          </a:ln>
        </p:spPr>
      </p:sp>
      <p:sp>
        <p:nvSpPr>
          <p:cNvPr id="149" name="CustomShape 6"/>
          <p:cNvSpPr/>
          <p:nvPr/>
        </p:nvSpPr>
        <p:spPr>
          <a:xfrm>
            <a:off x="8501040" y="6524280"/>
            <a:ext cx="642240" cy="1080"/>
          </a:xfrm>
          <a:prstGeom prst="straightConnector1">
            <a:avLst/>
          </a:prstGeom>
          <a:noFill/>
          <a:ln w="38160">
            <a:solidFill>
              <a:srgbClr val="a50021"/>
            </a:solidFill>
            <a:miter/>
          </a:ln>
        </p:spPr>
      </p:sp>
      <p:sp>
        <p:nvSpPr>
          <p:cNvPr id="150" name="CustomShape 7"/>
          <p:cNvSpPr/>
          <p:nvPr/>
        </p:nvSpPr>
        <p:spPr>
          <a:xfrm>
            <a:off x="5715000" y="6235560"/>
            <a:ext cx="1853280" cy="573840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CustomShape 8"/>
          <p:cNvSpPr/>
          <p:nvPr/>
        </p:nvSpPr>
        <p:spPr>
          <a:xfrm>
            <a:off x="0" y="6524280"/>
            <a:ext cx="5571360" cy="1080"/>
          </a:xfrm>
          <a:prstGeom prst="straightConnector1">
            <a:avLst/>
          </a:prstGeom>
          <a:noFill/>
          <a:ln w="38160">
            <a:solidFill>
              <a:srgbClr val="a50021"/>
            </a:solidFill>
            <a:miter/>
          </a:ln>
        </p:spPr>
      </p:sp>
      <p:sp>
        <p:nvSpPr>
          <p:cNvPr id="152" name="CustomShape 9"/>
          <p:cNvSpPr/>
          <p:nvPr/>
        </p:nvSpPr>
        <p:spPr>
          <a:xfrm>
            <a:off x="108000" y="6568920"/>
            <a:ext cx="1004040" cy="28512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CustomShape 10"/>
          <p:cNvSpPr/>
          <p:nvPr/>
        </p:nvSpPr>
        <p:spPr>
          <a:xfrm>
            <a:off x="0" y="1143000"/>
            <a:ext cx="9143280" cy="720"/>
          </a:xfrm>
          <a:prstGeom prst="straightConnector1">
            <a:avLst/>
          </a:prstGeom>
          <a:noFill/>
          <a:ln w="38160">
            <a:solidFill>
              <a:srgbClr val="a50021"/>
            </a:solidFill>
            <a:miter/>
          </a:ln>
        </p:spPr>
      </p:sp>
      <p:sp>
        <p:nvSpPr>
          <p:cNvPr id="154" name="CustomShape 11"/>
          <p:cNvSpPr/>
          <p:nvPr/>
        </p:nvSpPr>
        <p:spPr>
          <a:xfrm>
            <a:off x="3124080" y="6356520"/>
            <a:ext cx="2891520" cy="36108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CustomShape 12"/>
          <p:cNvSpPr/>
          <p:nvPr/>
        </p:nvSpPr>
        <p:spPr>
          <a:xfrm>
            <a:off x="466560" y="6556320"/>
            <a:ext cx="4677480" cy="269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808080"/>
                </a:solidFill>
                <a:latin typeface="Calibri"/>
                <a:ea typeface="Calibri"/>
              </a:rPr>
              <a:t>Diploma Thesis – Thaleia-Dimitra Doudali</a:t>
            </a:r>
            <a:endParaRPr/>
          </a:p>
        </p:txBody>
      </p:sp>
      <p:pic>
        <p:nvPicPr>
          <p:cNvPr id="156" name="Shape 20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657200" y="6023160"/>
            <a:ext cx="712080" cy="712080"/>
          </a:xfrm>
          <a:prstGeom prst="rect">
            <a:avLst/>
          </a:prstGeom>
          <a:ln>
            <a:noFill/>
          </a:ln>
        </p:spPr>
      </p:pic>
      <p:pic>
        <p:nvPicPr>
          <p:cNvPr id="157" name="Shape 203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644080" y="6109920"/>
            <a:ext cx="2012400" cy="625320"/>
          </a:xfrm>
          <a:prstGeom prst="rect">
            <a:avLst/>
          </a:prstGeom>
          <a:ln>
            <a:noFill/>
          </a:ln>
        </p:spPr>
      </p:pic>
      <p:sp>
        <p:nvSpPr>
          <p:cNvPr id="158" name="PlaceHolder 1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59" name="PlaceHolder 1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7715160" y="6093000"/>
            <a:ext cx="712080" cy="710280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CustomShape 2"/>
          <p:cNvSpPr/>
          <p:nvPr/>
        </p:nvSpPr>
        <p:spPr>
          <a:xfrm>
            <a:off x="8501040" y="6524280"/>
            <a:ext cx="642240" cy="1080"/>
          </a:xfrm>
          <a:prstGeom prst="straightConnector1">
            <a:avLst/>
          </a:prstGeom>
          <a:noFill/>
          <a:ln w="38160">
            <a:solidFill>
              <a:srgbClr val="a50021"/>
            </a:solidFill>
            <a:miter/>
          </a:ln>
        </p:spPr>
      </p:sp>
      <p:sp>
        <p:nvSpPr>
          <p:cNvPr id="196" name="CustomShape 3"/>
          <p:cNvSpPr/>
          <p:nvPr/>
        </p:nvSpPr>
        <p:spPr>
          <a:xfrm>
            <a:off x="5715000" y="6235560"/>
            <a:ext cx="1853280" cy="573840"/>
          </a:xfrm>
          <a:prstGeom prst="rect">
            <a:avLst/>
          </a:prstGeom>
          <a:noFill/>
          <a:ln>
            <a:noFill/>
          </a:ln>
        </p:spPr>
      </p:sp>
      <p:sp>
        <p:nvSpPr>
          <p:cNvPr id="197" name="CustomShape 4"/>
          <p:cNvSpPr/>
          <p:nvPr/>
        </p:nvSpPr>
        <p:spPr>
          <a:xfrm>
            <a:off x="0" y="6524280"/>
            <a:ext cx="5571360" cy="1080"/>
          </a:xfrm>
          <a:prstGeom prst="straightConnector1">
            <a:avLst/>
          </a:prstGeom>
          <a:noFill/>
          <a:ln w="38160">
            <a:solidFill>
              <a:srgbClr val="a50021"/>
            </a:solidFill>
            <a:miter/>
          </a:ln>
        </p:spPr>
      </p:sp>
      <p:sp>
        <p:nvSpPr>
          <p:cNvPr id="198" name="CustomShape 5"/>
          <p:cNvSpPr/>
          <p:nvPr/>
        </p:nvSpPr>
        <p:spPr>
          <a:xfrm>
            <a:off x="7715160" y="6093000"/>
            <a:ext cx="712080" cy="710280"/>
          </a:xfrm>
          <a:prstGeom prst="rect">
            <a:avLst/>
          </a:prstGeom>
          <a:noFill/>
          <a:ln>
            <a:noFill/>
          </a:ln>
        </p:spPr>
      </p:sp>
      <p:sp>
        <p:nvSpPr>
          <p:cNvPr id="199" name="CustomShape 6"/>
          <p:cNvSpPr/>
          <p:nvPr/>
        </p:nvSpPr>
        <p:spPr>
          <a:xfrm>
            <a:off x="8501040" y="6524280"/>
            <a:ext cx="642240" cy="1080"/>
          </a:xfrm>
          <a:prstGeom prst="straightConnector1">
            <a:avLst/>
          </a:prstGeom>
          <a:noFill/>
          <a:ln w="38160">
            <a:solidFill>
              <a:srgbClr val="a50021"/>
            </a:solidFill>
            <a:miter/>
          </a:ln>
        </p:spPr>
      </p:sp>
      <p:sp>
        <p:nvSpPr>
          <p:cNvPr id="200" name="CustomShape 7"/>
          <p:cNvSpPr/>
          <p:nvPr/>
        </p:nvSpPr>
        <p:spPr>
          <a:xfrm>
            <a:off x="5715000" y="6235560"/>
            <a:ext cx="1853280" cy="573840"/>
          </a:xfrm>
          <a:prstGeom prst="rect">
            <a:avLst/>
          </a:prstGeom>
          <a:noFill/>
          <a:ln>
            <a:noFill/>
          </a:ln>
        </p:spPr>
      </p:sp>
      <p:sp>
        <p:nvSpPr>
          <p:cNvPr id="201" name="CustomShape 8"/>
          <p:cNvSpPr/>
          <p:nvPr/>
        </p:nvSpPr>
        <p:spPr>
          <a:xfrm>
            <a:off x="0" y="6524280"/>
            <a:ext cx="5571360" cy="1080"/>
          </a:xfrm>
          <a:prstGeom prst="straightConnector1">
            <a:avLst/>
          </a:prstGeom>
          <a:noFill/>
          <a:ln w="38160">
            <a:solidFill>
              <a:srgbClr val="a50021"/>
            </a:solidFill>
            <a:miter/>
          </a:ln>
        </p:spPr>
      </p:sp>
      <p:sp>
        <p:nvSpPr>
          <p:cNvPr id="202" name="CustomShape 9"/>
          <p:cNvSpPr/>
          <p:nvPr/>
        </p:nvSpPr>
        <p:spPr>
          <a:xfrm>
            <a:off x="108000" y="6568920"/>
            <a:ext cx="1004040" cy="28512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CustomShape 10"/>
          <p:cNvSpPr/>
          <p:nvPr/>
        </p:nvSpPr>
        <p:spPr>
          <a:xfrm>
            <a:off x="0" y="1143000"/>
            <a:ext cx="9143280" cy="720"/>
          </a:xfrm>
          <a:prstGeom prst="straightConnector1">
            <a:avLst/>
          </a:prstGeom>
          <a:noFill/>
          <a:ln w="38160">
            <a:solidFill>
              <a:srgbClr val="a50021"/>
            </a:solidFill>
            <a:miter/>
          </a:ln>
        </p:spPr>
      </p:sp>
      <p:sp>
        <p:nvSpPr>
          <p:cNvPr id="204" name="CustomShape 11"/>
          <p:cNvSpPr/>
          <p:nvPr/>
        </p:nvSpPr>
        <p:spPr>
          <a:xfrm>
            <a:off x="3124080" y="6356520"/>
            <a:ext cx="2891520" cy="361080"/>
          </a:xfrm>
          <a:prstGeom prst="rect">
            <a:avLst/>
          </a:prstGeom>
          <a:noFill/>
          <a:ln>
            <a:noFill/>
          </a:ln>
        </p:spPr>
      </p:sp>
      <p:sp>
        <p:nvSpPr>
          <p:cNvPr id="205" name="CustomShape 12"/>
          <p:cNvSpPr/>
          <p:nvPr/>
        </p:nvSpPr>
        <p:spPr>
          <a:xfrm>
            <a:off x="466560" y="6556320"/>
            <a:ext cx="4677480" cy="269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808080"/>
                </a:solidFill>
                <a:latin typeface="Calibri"/>
                <a:ea typeface="Calibri"/>
              </a:rPr>
              <a:t>Diploma Thesis – Thaleia-Dimitra Doudali</a:t>
            </a:r>
            <a:endParaRPr/>
          </a:p>
        </p:txBody>
      </p:sp>
      <p:pic>
        <p:nvPicPr>
          <p:cNvPr id="206" name="Shape 20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657200" y="6023160"/>
            <a:ext cx="712080" cy="712080"/>
          </a:xfrm>
          <a:prstGeom prst="rect">
            <a:avLst/>
          </a:prstGeom>
          <a:ln>
            <a:noFill/>
          </a:ln>
        </p:spPr>
      </p:pic>
      <p:pic>
        <p:nvPicPr>
          <p:cNvPr id="207" name="Shape 203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644080" y="6109920"/>
            <a:ext cx="2012400" cy="625320"/>
          </a:xfrm>
          <a:prstGeom prst="rect">
            <a:avLst/>
          </a:prstGeom>
          <a:ln>
            <a:noFill/>
          </a:ln>
        </p:spPr>
      </p:pic>
      <p:sp>
        <p:nvSpPr>
          <p:cNvPr id="208" name="PlaceHolder 1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09" name="PlaceHolder 1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7715160" y="6093000"/>
            <a:ext cx="712080" cy="710280"/>
          </a:xfrm>
          <a:prstGeom prst="rect">
            <a:avLst/>
          </a:prstGeom>
          <a:noFill/>
          <a:ln>
            <a:noFill/>
          </a:ln>
        </p:spPr>
      </p:sp>
      <p:sp>
        <p:nvSpPr>
          <p:cNvPr id="245" name="CustomShape 2"/>
          <p:cNvSpPr/>
          <p:nvPr/>
        </p:nvSpPr>
        <p:spPr>
          <a:xfrm>
            <a:off x="8501040" y="6524280"/>
            <a:ext cx="642240" cy="1080"/>
          </a:xfrm>
          <a:prstGeom prst="straightConnector1">
            <a:avLst/>
          </a:prstGeom>
          <a:noFill/>
          <a:ln w="38160">
            <a:solidFill>
              <a:srgbClr val="a50021"/>
            </a:solidFill>
            <a:miter/>
          </a:ln>
        </p:spPr>
      </p:sp>
      <p:sp>
        <p:nvSpPr>
          <p:cNvPr id="246" name="CustomShape 3"/>
          <p:cNvSpPr/>
          <p:nvPr/>
        </p:nvSpPr>
        <p:spPr>
          <a:xfrm>
            <a:off x="5715000" y="6235560"/>
            <a:ext cx="1853280" cy="573840"/>
          </a:xfrm>
          <a:prstGeom prst="rect">
            <a:avLst/>
          </a:prstGeom>
          <a:noFill/>
          <a:ln>
            <a:noFill/>
          </a:ln>
        </p:spPr>
      </p:sp>
      <p:sp>
        <p:nvSpPr>
          <p:cNvPr id="247" name="CustomShape 4"/>
          <p:cNvSpPr/>
          <p:nvPr/>
        </p:nvSpPr>
        <p:spPr>
          <a:xfrm>
            <a:off x="0" y="6524280"/>
            <a:ext cx="5571360" cy="1080"/>
          </a:xfrm>
          <a:prstGeom prst="straightConnector1">
            <a:avLst/>
          </a:prstGeom>
          <a:noFill/>
          <a:ln w="38160">
            <a:solidFill>
              <a:srgbClr val="a50021"/>
            </a:solidFill>
            <a:miter/>
          </a:ln>
        </p:spPr>
      </p:sp>
      <p:sp>
        <p:nvSpPr>
          <p:cNvPr id="248" name="CustomShape 5"/>
          <p:cNvSpPr/>
          <p:nvPr/>
        </p:nvSpPr>
        <p:spPr>
          <a:xfrm>
            <a:off x="7715160" y="6093000"/>
            <a:ext cx="712080" cy="710280"/>
          </a:xfrm>
          <a:prstGeom prst="rect">
            <a:avLst/>
          </a:prstGeom>
          <a:noFill/>
          <a:ln>
            <a:noFill/>
          </a:ln>
        </p:spPr>
      </p:sp>
      <p:sp>
        <p:nvSpPr>
          <p:cNvPr id="249" name="CustomShape 6"/>
          <p:cNvSpPr/>
          <p:nvPr/>
        </p:nvSpPr>
        <p:spPr>
          <a:xfrm>
            <a:off x="8501040" y="6524280"/>
            <a:ext cx="642240" cy="1080"/>
          </a:xfrm>
          <a:prstGeom prst="straightConnector1">
            <a:avLst/>
          </a:prstGeom>
          <a:noFill/>
          <a:ln w="38160">
            <a:solidFill>
              <a:srgbClr val="a50021"/>
            </a:solidFill>
            <a:miter/>
          </a:ln>
        </p:spPr>
      </p:sp>
      <p:sp>
        <p:nvSpPr>
          <p:cNvPr id="250" name="CustomShape 7"/>
          <p:cNvSpPr/>
          <p:nvPr/>
        </p:nvSpPr>
        <p:spPr>
          <a:xfrm>
            <a:off x="5715000" y="6235560"/>
            <a:ext cx="1853280" cy="573840"/>
          </a:xfrm>
          <a:prstGeom prst="rect">
            <a:avLst/>
          </a:prstGeom>
          <a:noFill/>
          <a:ln>
            <a:noFill/>
          </a:ln>
        </p:spPr>
      </p:sp>
      <p:sp>
        <p:nvSpPr>
          <p:cNvPr id="251" name="CustomShape 8"/>
          <p:cNvSpPr/>
          <p:nvPr/>
        </p:nvSpPr>
        <p:spPr>
          <a:xfrm>
            <a:off x="0" y="6524280"/>
            <a:ext cx="5571360" cy="1080"/>
          </a:xfrm>
          <a:prstGeom prst="straightConnector1">
            <a:avLst/>
          </a:prstGeom>
          <a:noFill/>
          <a:ln w="38160">
            <a:solidFill>
              <a:srgbClr val="a50021"/>
            </a:solidFill>
            <a:miter/>
          </a:ln>
        </p:spPr>
      </p:sp>
      <p:sp>
        <p:nvSpPr>
          <p:cNvPr id="252" name="CustomShape 9"/>
          <p:cNvSpPr/>
          <p:nvPr/>
        </p:nvSpPr>
        <p:spPr>
          <a:xfrm>
            <a:off x="108000" y="6568920"/>
            <a:ext cx="1004040" cy="285120"/>
          </a:xfrm>
          <a:prstGeom prst="rect">
            <a:avLst/>
          </a:prstGeom>
          <a:noFill/>
          <a:ln>
            <a:noFill/>
          </a:ln>
        </p:spPr>
      </p:sp>
      <p:sp>
        <p:nvSpPr>
          <p:cNvPr id="253" name="CustomShape 10"/>
          <p:cNvSpPr/>
          <p:nvPr/>
        </p:nvSpPr>
        <p:spPr>
          <a:xfrm>
            <a:off x="0" y="1143000"/>
            <a:ext cx="9143280" cy="720"/>
          </a:xfrm>
          <a:prstGeom prst="straightConnector1">
            <a:avLst/>
          </a:prstGeom>
          <a:noFill/>
          <a:ln w="38160">
            <a:solidFill>
              <a:srgbClr val="a50021"/>
            </a:solidFill>
            <a:miter/>
          </a:ln>
        </p:spPr>
      </p:sp>
      <p:sp>
        <p:nvSpPr>
          <p:cNvPr id="254" name="CustomShape 11"/>
          <p:cNvSpPr/>
          <p:nvPr/>
        </p:nvSpPr>
        <p:spPr>
          <a:xfrm>
            <a:off x="3124080" y="6356520"/>
            <a:ext cx="2891520" cy="361080"/>
          </a:xfrm>
          <a:prstGeom prst="rect">
            <a:avLst/>
          </a:prstGeom>
          <a:noFill/>
          <a:ln>
            <a:noFill/>
          </a:ln>
        </p:spPr>
      </p:sp>
      <p:sp>
        <p:nvSpPr>
          <p:cNvPr id="255" name="CustomShape 12"/>
          <p:cNvSpPr/>
          <p:nvPr/>
        </p:nvSpPr>
        <p:spPr>
          <a:xfrm>
            <a:off x="466560" y="6556320"/>
            <a:ext cx="4677480" cy="269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808080"/>
                </a:solidFill>
                <a:latin typeface="Calibri"/>
                <a:ea typeface="Calibri"/>
              </a:rPr>
              <a:t>Diploma Thesis – Thaleia-Dimitra Doudali</a:t>
            </a:r>
            <a:endParaRPr/>
          </a:p>
        </p:txBody>
      </p:sp>
      <p:pic>
        <p:nvPicPr>
          <p:cNvPr id="256" name="Shape 26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657200" y="6023160"/>
            <a:ext cx="712080" cy="712080"/>
          </a:xfrm>
          <a:prstGeom prst="rect">
            <a:avLst/>
          </a:prstGeom>
          <a:ln>
            <a:noFill/>
          </a:ln>
        </p:spPr>
      </p:pic>
      <p:pic>
        <p:nvPicPr>
          <p:cNvPr id="257" name="Shape 266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644080" y="6109920"/>
            <a:ext cx="2012400" cy="625320"/>
          </a:xfrm>
          <a:prstGeom prst="rect">
            <a:avLst/>
          </a:prstGeom>
          <a:ln>
            <a:noFill/>
          </a:ln>
        </p:spPr>
      </p:pic>
      <p:sp>
        <p:nvSpPr>
          <p:cNvPr id="258" name="PlaceHolder 1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59" name="PlaceHolder 1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7715160" y="6093000"/>
            <a:ext cx="712080" cy="710280"/>
          </a:xfrm>
          <a:prstGeom prst="rect">
            <a:avLst/>
          </a:prstGeom>
          <a:noFill/>
          <a:ln>
            <a:noFill/>
          </a:ln>
        </p:spPr>
      </p:sp>
      <p:sp>
        <p:nvSpPr>
          <p:cNvPr id="295" name="CustomShape 2"/>
          <p:cNvSpPr/>
          <p:nvPr/>
        </p:nvSpPr>
        <p:spPr>
          <a:xfrm>
            <a:off x="8501040" y="6524280"/>
            <a:ext cx="642240" cy="1080"/>
          </a:xfrm>
          <a:prstGeom prst="straightConnector1">
            <a:avLst/>
          </a:prstGeom>
          <a:noFill/>
          <a:ln w="38160">
            <a:solidFill>
              <a:srgbClr val="a50021"/>
            </a:solidFill>
            <a:miter/>
          </a:ln>
        </p:spPr>
      </p:sp>
      <p:sp>
        <p:nvSpPr>
          <p:cNvPr id="296" name="CustomShape 3"/>
          <p:cNvSpPr/>
          <p:nvPr/>
        </p:nvSpPr>
        <p:spPr>
          <a:xfrm>
            <a:off x="5715000" y="6235560"/>
            <a:ext cx="1853280" cy="573840"/>
          </a:xfrm>
          <a:prstGeom prst="rect">
            <a:avLst/>
          </a:prstGeom>
          <a:noFill/>
          <a:ln>
            <a:noFill/>
          </a:ln>
        </p:spPr>
      </p:sp>
      <p:sp>
        <p:nvSpPr>
          <p:cNvPr id="297" name="CustomShape 4"/>
          <p:cNvSpPr/>
          <p:nvPr/>
        </p:nvSpPr>
        <p:spPr>
          <a:xfrm>
            <a:off x="0" y="6524280"/>
            <a:ext cx="5571360" cy="1080"/>
          </a:xfrm>
          <a:prstGeom prst="straightConnector1">
            <a:avLst/>
          </a:prstGeom>
          <a:noFill/>
          <a:ln w="38160">
            <a:solidFill>
              <a:srgbClr val="a50021"/>
            </a:solidFill>
            <a:miter/>
          </a:ln>
        </p:spPr>
      </p:sp>
      <p:sp>
        <p:nvSpPr>
          <p:cNvPr id="298" name="CustomShape 5"/>
          <p:cNvSpPr/>
          <p:nvPr/>
        </p:nvSpPr>
        <p:spPr>
          <a:xfrm>
            <a:off x="7715160" y="6093000"/>
            <a:ext cx="712080" cy="710280"/>
          </a:xfrm>
          <a:prstGeom prst="rect">
            <a:avLst/>
          </a:prstGeom>
          <a:noFill/>
          <a:ln>
            <a:noFill/>
          </a:ln>
        </p:spPr>
      </p:sp>
      <p:sp>
        <p:nvSpPr>
          <p:cNvPr id="299" name="CustomShape 6"/>
          <p:cNvSpPr/>
          <p:nvPr/>
        </p:nvSpPr>
        <p:spPr>
          <a:xfrm>
            <a:off x="8501040" y="6524280"/>
            <a:ext cx="642240" cy="1080"/>
          </a:xfrm>
          <a:prstGeom prst="straightConnector1">
            <a:avLst/>
          </a:prstGeom>
          <a:noFill/>
          <a:ln w="38160">
            <a:solidFill>
              <a:srgbClr val="a50021"/>
            </a:solidFill>
            <a:miter/>
          </a:ln>
        </p:spPr>
      </p:sp>
      <p:sp>
        <p:nvSpPr>
          <p:cNvPr id="300" name="CustomShape 7"/>
          <p:cNvSpPr/>
          <p:nvPr/>
        </p:nvSpPr>
        <p:spPr>
          <a:xfrm>
            <a:off x="5715000" y="6235560"/>
            <a:ext cx="1853280" cy="573840"/>
          </a:xfrm>
          <a:prstGeom prst="rect">
            <a:avLst/>
          </a:prstGeom>
          <a:noFill/>
          <a:ln>
            <a:noFill/>
          </a:ln>
        </p:spPr>
      </p:sp>
      <p:sp>
        <p:nvSpPr>
          <p:cNvPr id="301" name="CustomShape 8"/>
          <p:cNvSpPr/>
          <p:nvPr/>
        </p:nvSpPr>
        <p:spPr>
          <a:xfrm>
            <a:off x="0" y="6524280"/>
            <a:ext cx="5571360" cy="1080"/>
          </a:xfrm>
          <a:prstGeom prst="straightConnector1">
            <a:avLst/>
          </a:prstGeom>
          <a:noFill/>
          <a:ln w="38160">
            <a:solidFill>
              <a:srgbClr val="a50021"/>
            </a:solidFill>
            <a:miter/>
          </a:ln>
        </p:spPr>
      </p:sp>
      <p:sp>
        <p:nvSpPr>
          <p:cNvPr id="302" name="CustomShape 9"/>
          <p:cNvSpPr/>
          <p:nvPr/>
        </p:nvSpPr>
        <p:spPr>
          <a:xfrm>
            <a:off x="108000" y="6568920"/>
            <a:ext cx="1004040" cy="285120"/>
          </a:xfrm>
          <a:prstGeom prst="rect">
            <a:avLst/>
          </a:prstGeom>
          <a:noFill/>
          <a:ln>
            <a:noFill/>
          </a:ln>
        </p:spPr>
      </p:sp>
      <p:sp>
        <p:nvSpPr>
          <p:cNvPr id="303" name="CustomShape 10"/>
          <p:cNvSpPr/>
          <p:nvPr/>
        </p:nvSpPr>
        <p:spPr>
          <a:xfrm>
            <a:off x="0" y="1143000"/>
            <a:ext cx="9143280" cy="720"/>
          </a:xfrm>
          <a:prstGeom prst="straightConnector1">
            <a:avLst/>
          </a:prstGeom>
          <a:noFill/>
          <a:ln w="38160">
            <a:solidFill>
              <a:srgbClr val="a50021"/>
            </a:solidFill>
            <a:miter/>
          </a:ln>
        </p:spPr>
      </p:sp>
      <p:sp>
        <p:nvSpPr>
          <p:cNvPr id="304" name="CustomShape 11"/>
          <p:cNvSpPr/>
          <p:nvPr/>
        </p:nvSpPr>
        <p:spPr>
          <a:xfrm>
            <a:off x="3124080" y="6356520"/>
            <a:ext cx="2891520" cy="361080"/>
          </a:xfrm>
          <a:prstGeom prst="rect">
            <a:avLst/>
          </a:prstGeom>
          <a:noFill/>
          <a:ln>
            <a:noFill/>
          </a:ln>
        </p:spPr>
      </p:sp>
      <p:sp>
        <p:nvSpPr>
          <p:cNvPr id="305" name="CustomShape 12"/>
          <p:cNvSpPr/>
          <p:nvPr/>
        </p:nvSpPr>
        <p:spPr>
          <a:xfrm>
            <a:off x="466560" y="6556320"/>
            <a:ext cx="4677480" cy="269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808080"/>
                </a:solidFill>
                <a:latin typeface="Calibri"/>
                <a:ea typeface="Calibri"/>
              </a:rPr>
              <a:t>Diploma Thesis – Thaleia-Dimitra Doudali</a:t>
            </a:r>
            <a:endParaRPr/>
          </a:p>
        </p:txBody>
      </p:sp>
      <p:pic>
        <p:nvPicPr>
          <p:cNvPr id="306" name="Shape 26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657200" y="6023160"/>
            <a:ext cx="712080" cy="712080"/>
          </a:xfrm>
          <a:prstGeom prst="rect">
            <a:avLst/>
          </a:prstGeom>
          <a:ln>
            <a:noFill/>
          </a:ln>
        </p:spPr>
      </p:pic>
      <p:pic>
        <p:nvPicPr>
          <p:cNvPr id="307" name="Shape 266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644080" y="6109920"/>
            <a:ext cx="2012400" cy="625320"/>
          </a:xfrm>
          <a:prstGeom prst="rect">
            <a:avLst/>
          </a:prstGeom>
          <a:ln>
            <a:noFill/>
          </a:ln>
        </p:spPr>
      </p:pic>
      <p:sp>
        <p:nvSpPr>
          <p:cNvPr id="308" name="PlaceHolder 1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09" name="PlaceHolder 1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4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4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4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6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6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6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6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1"/>
          <p:cNvSpPr/>
          <p:nvPr/>
        </p:nvSpPr>
        <p:spPr>
          <a:xfrm>
            <a:off x="640800" y="1154160"/>
            <a:ext cx="7768440" cy="1677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i="1" lang="en-US" sz="2200">
                <a:solidFill>
                  <a:srgbClr val="000000"/>
                </a:solidFill>
                <a:latin typeface="Calibri"/>
                <a:ea typeface="Calibri"/>
              </a:rPr>
              <a:t>Διπλωματική Εργασία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350" name="CustomShape 2"/>
          <p:cNvSpPr/>
          <p:nvPr/>
        </p:nvSpPr>
        <p:spPr>
          <a:xfrm>
            <a:off x="457200" y="3260520"/>
            <a:ext cx="7997040" cy="174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351" name="CustomShape 3"/>
          <p:cNvSpPr/>
          <p:nvPr/>
        </p:nvSpPr>
        <p:spPr>
          <a:xfrm>
            <a:off x="8501040" y="6524280"/>
            <a:ext cx="642240" cy="1080"/>
          </a:xfrm>
          <a:prstGeom prst="straightConnector1">
            <a:avLst/>
          </a:prstGeom>
          <a:noFill/>
          <a:ln w="38160">
            <a:solidFill>
              <a:srgbClr val="a50021"/>
            </a:solidFill>
            <a:miter/>
          </a:ln>
        </p:spPr>
      </p:sp>
      <p:sp>
        <p:nvSpPr>
          <p:cNvPr id="352" name="CustomShape 4"/>
          <p:cNvSpPr/>
          <p:nvPr/>
        </p:nvSpPr>
        <p:spPr>
          <a:xfrm>
            <a:off x="5715000" y="6235560"/>
            <a:ext cx="1853280" cy="573840"/>
          </a:xfrm>
          <a:prstGeom prst="rect">
            <a:avLst/>
          </a:prstGeom>
          <a:noFill/>
          <a:ln>
            <a:noFill/>
          </a:ln>
        </p:spPr>
      </p:sp>
      <p:sp>
        <p:nvSpPr>
          <p:cNvPr id="353" name="CustomShape 5"/>
          <p:cNvSpPr/>
          <p:nvPr/>
        </p:nvSpPr>
        <p:spPr>
          <a:xfrm>
            <a:off x="0" y="6524280"/>
            <a:ext cx="5571360" cy="1080"/>
          </a:xfrm>
          <a:prstGeom prst="straightConnector1">
            <a:avLst/>
          </a:prstGeom>
          <a:noFill/>
          <a:ln w="38160">
            <a:solidFill>
              <a:srgbClr val="a50021"/>
            </a:solidFill>
            <a:miter/>
          </a:ln>
        </p:spPr>
      </p:sp>
      <p:sp>
        <p:nvSpPr>
          <p:cNvPr id="354" name="CustomShape 6"/>
          <p:cNvSpPr/>
          <p:nvPr/>
        </p:nvSpPr>
        <p:spPr>
          <a:xfrm>
            <a:off x="52560" y="5257800"/>
            <a:ext cx="9035280" cy="975600"/>
          </a:xfrm>
          <a:prstGeom prst="rect">
            <a:avLst/>
          </a:prstGeom>
          <a:noFill/>
          <a:ln>
            <a:noFill/>
          </a:ln>
        </p:spPr>
      </p:sp>
      <p:sp>
        <p:nvSpPr>
          <p:cNvPr id="355" name="CustomShape 7"/>
          <p:cNvSpPr/>
          <p:nvPr/>
        </p:nvSpPr>
        <p:spPr>
          <a:xfrm>
            <a:off x="457200" y="2743200"/>
            <a:ext cx="8226000" cy="283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</a:rPr>
              <a:t>Θάλεια-Δήμητρα Δούδαλη</a:t>
            </a:r>
            <a:endParaRPr/>
          </a:p>
        </p:txBody>
      </p:sp>
      <p:sp>
        <p:nvSpPr>
          <p:cNvPr id="356" name="CustomShape 8"/>
          <p:cNvSpPr/>
          <p:nvPr/>
        </p:nvSpPr>
        <p:spPr>
          <a:xfrm>
            <a:off x="457200" y="748440"/>
            <a:ext cx="8317800" cy="165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</a:rPr>
              <a:t>Σχεδιασμός και Υλοποίηση Γεννήτριας Χωροχρονικών Δεδομένων Μεγάλου Όγκου για Αποτίμηση Υπηρεσιών Κοινωνικής Δικτύωσης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457200" y="273600"/>
            <a:ext cx="822672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Arial"/>
              </a:rPr>
              <a:t>Implementation</a:t>
            </a:r>
            <a:endParaRPr/>
          </a:p>
        </p:txBody>
      </p:sp>
      <p:sp>
        <p:nvSpPr>
          <p:cNvPr id="376" name="CustomShape 2"/>
          <p:cNvSpPr/>
          <p:nvPr/>
        </p:nvSpPr>
        <p:spPr>
          <a:xfrm>
            <a:off x="457200" y="1604520"/>
            <a:ext cx="8227080" cy="3975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Timestamps: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First check-in of the day → startTime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Duration of each visit → Gauss distribution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Time of next check-in = time of previous one + duration of visit + duration of walk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Should not exceed endTime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GPS trace timestamp = splitted walk duration</a:t>
            </a:r>
            <a:endParaRPr/>
          </a:p>
        </p:txBody>
      </p:sp>
    </p:spTree>
  </p:cSld>
  <p:timing>
    <p:tnLst>
      <p:par>
        <p:cTn id="24" dur="indefinite" restart="never" nodeType="tmRoot">
          <p:childTnLst>
            <p:seq>
              <p:cTn id="2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>
          <a:xfrm>
            <a:off x="457200" y="273600"/>
            <a:ext cx="822672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Arial"/>
              </a:rPr>
              <a:t>Implementation</a:t>
            </a:r>
            <a:endParaRPr/>
          </a:p>
        </p:txBody>
      </p:sp>
      <p:sp>
        <p:nvSpPr>
          <p:cNvPr id="378" name="CustomShape 2"/>
          <p:cNvSpPr/>
          <p:nvPr/>
        </p:nvSpPr>
        <p:spPr>
          <a:xfrm>
            <a:off x="457200" y="1604520"/>
            <a:ext cx="8227080" cy="3975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Trips: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Travel location equivalent to home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Available travel days = 10% (endDate – startDate)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Trip duration = Gauss with μ = 5 and σ = 2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Decision to start trip → coin toss every day </a:t>
            </a:r>
            <a:endParaRPr/>
          </a:p>
        </p:txBody>
      </p:sp>
    </p:spTree>
  </p:cSld>
  <p:timing>
    <p:tnLst>
      <p:par>
        <p:cTn id="26" dur="indefinite" restart="never" nodeType="tmRoot">
          <p:childTnLst>
            <p:seq>
              <p:cTn id="2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1"/>
          <p:cNvSpPr/>
          <p:nvPr/>
        </p:nvSpPr>
        <p:spPr>
          <a:xfrm>
            <a:off x="457200" y="273600"/>
            <a:ext cx="8228520" cy="114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Arial"/>
              </a:rPr>
              <a:t>Static Map</a:t>
            </a:r>
            <a:endParaRPr/>
          </a:p>
        </p:txBody>
      </p:sp>
      <p:pic>
        <p:nvPicPr>
          <p:cNvPr id="380" name="Shape 37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77240" y="1418400"/>
            <a:ext cx="4389480" cy="4424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8" dur="indefinite" restart="never" nodeType="tmRoot">
          <p:childTnLst>
            <p:seq>
              <p:cTn id="2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CustomShape 1"/>
          <p:cNvSpPr/>
          <p:nvPr/>
        </p:nvSpPr>
        <p:spPr>
          <a:xfrm>
            <a:off x="457200" y="273600"/>
            <a:ext cx="8228520" cy="114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Arial"/>
              </a:rPr>
              <a:t>Static Map</a:t>
            </a:r>
            <a:endParaRPr/>
          </a:p>
        </p:txBody>
      </p:sp>
      <p:pic>
        <p:nvPicPr>
          <p:cNvPr id="382" name="Shape 37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49520" y="1418400"/>
            <a:ext cx="4426920" cy="4400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0" dur="indefinite" restart="never" nodeType="tmRoot">
          <p:childTnLst>
            <p:seq>
              <p:cTn id="3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457200" y="273600"/>
            <a:ext cx="8228520" cy="114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Arial"/>
              </a:rPr>
              <a:t>Static Map</a:t>
            </a:r>
            <a:endParaRPr/>
          </a:p>
        </p:txBody>
      </p:sp>
      <p:pic>
        <p:nvPicPr>
          <p:cNvPr id="384" name="Shape 38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65360" y="1418400"/>
            <a:ext cx="4396680" cy="4405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2" dur="indefinite" restart="never" nodeType="tmRoot">
          <p:childTnLst>
            <p:seq>
              <p:cTn id="3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CustomShape 1"/>
          <p:cNvSpPr/>
          <p:nvPr/>
        </p:nvSpPr>
        <p:spPr>
          <a:xfrm>
            <a:off x="457200" y="273600"/>
            <a:ext cx="8228520" cy="114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Arial"/>
              </a:rPr>
              <a:t>Static Map</a:t>
            </a:r>
            <a:endParaRPr/>
          </a:p>
        </p:txBody>
      </p:sp>
      <p:pic>
        <p:nvPicPr>
          <p:cNvPr id="386" name="Shape 38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57440" y="1418400"/>
            <a:ext cx="4409280" cy="4400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4" dur="indefinite" restart="never" nodeType="tmRoot">
          <p:childTnLst>
            <p:seq>
              <p:cTn id="3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457200" y="273600"/>
            <a:ext cx="8228520" cy="114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Arial"/>
              </a:rPr>
              <a:t>Static Map</a:t>
            </a:r>
            <a:endParaRPr/>
          </a:p>
        </p:txBody>
      </p:sp>
      <p:pic>
        <p:nvPicPr>
          <p:cNvPr id="388" name="Shape 39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57440" y="1418400"/>
            <a:ext cx="4409280" cy="4400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6" dur="indefinite" restart="never" nodeType="tmRoot">
          <p:childTnLst>
            <p:seq>
              <p:cTn id="3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CustomShape 1"/>
          <p:cNvSpPr/>
          <p:nvPr/>
        </p:nvSpPr>
        <p:spPr>
          <a:xfrm>
            <a:off x="457200" y="273600"/>
            <a:ext cx="8228520" cy="114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Arial"/>
              </a:rPr>
              <a:t>Static Map</a:t>
            </a:r>
            <a:endParaRPr/>
          </a:p>
        </p:txBody>
      </p:sp>
      <p:pic>
        <p:nvPicPr>
          <p:cNvPr id="390" name="Shape 40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69320" y="1418400"/>
            <a:ext cx="4392720" cy="441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8" dur="indefinite" restart="never" nodeType="tmRoot">
          <p:childTnLst>
            <p:seq>
              <p:cTn id="3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457200" y="273600"/>
            <a:ext cx="822672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Arial"/>
              </a:rPr>
              <a:t>Generator Attributes</a:t>
            </a:r>
            <a:endParaRPr/>
          </a:p>
        </p:txBody>
      </p:sp>
      <p:pic>
        <p:nvPicPr>
          <p:cNvPr id="392" name="Shape 40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98760" y="1884960"/>
            <a:ext cx="7745400" cy="377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0" dur="indefinite" restart="never" nodeType="tmRoot">
          <p:childTnLst>
            <p:seq>
              <p:cTn id="4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457200" y="273600"/>
            <a:ext cx="8227080" cy="114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Arial"/>
              </a:rPr>
              <a:t>Generator Deployment Setup</a:t>
            </a:r>
            <a:endParaRPr/>
          </a:p>
        </p:txBody>
      </p:sp>
      <p:pic>
        <p:nvPicPr>
          <p:cNvPr id="394" name="Shape 41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26240" y="1729440"/>
            <a:ext cx="6490800" cy="366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2" dur="indefinite" restart="never" nodeType="tmRoot">
          <p:childTnLst>
            <p:seq>
              <p:cTn id="4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457200" y="128520"/>
            <a:ext cx="8224200" cy="142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  <a:ea typeface="Calibri"/>
              </a:rPr>
              <a:t>Thesis contribution</a:t>
            </a:r>
            <a:endParaRPr/>
          </a:p>
        </p:txBody>
      </p:sp>
      <p:sp>
        <p:nvSpPr>
          <p:cNvPr id="358" name="CustomShape 2"/>
          <p:cNvSpPr/>
          <p:nvPr/>
        </p:nvSpPr>
        <p:spPr>
          <a:xfrm>
            <a:off x="457200" y="1602720"/>
            <a:ext cx="8224200" cy="452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</a:rPr>
              <a:t>Design and implementation of a parameterized 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</a:rPr>
              <a:t>generator of spatio-temporal and textual social media data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</a:rPr>
              <a:t>Creation of a large dataset using the generator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</a:rPr>
              <a:t>Storage of the dataset into an Hbase distributed database system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</a:rPr>
              <a:t>Scalability testing of the Hbase cluster</a:t>
            </a:r>
            <a:endParaRPr/>
          </a:p>
        </p:txBody>
      </p:sp>
    </p:spTree>
  </p:cSld>
  <p:timing>
    <p:tnLst>
      <p:par>
        <p:cTn id="8" dur="indefinite" restart="never" nodeType="tmRoot">
          <p:childTnLst>
            <p:seq>
              <p:cTn id="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CustomShape 1"/>
          <p:cNvSpPr/>
          <p:nvPr/>
        </p:nvSpPr>
        <p:spPr>
          <a:xfrm>
            <a:off x="457200" y="273600"/>
            <a:ext cx="8228520" cy="114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Arial"/>
              </a:rPr>
              <a:t>Execution Input Parameters</a:t>
            </a:r>
            <a:endParaRPr/>
          </a:p>
        </p:txBody>
      </p:sp>
      <p:sp>
        <p:nvSpPr>
          <p:cNvPr id="396" name="CustomShape 2"/>
          <p:cNvSpPr/>
          <p:nvPr/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chkNumMean = 5 chkNumStDev = 2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chkDurMean = 2 chkDurStDev = 0.1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maxDist = 50000.0 dist = 500.0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startTime = 9 endTime = 23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startDate = 01-01-2015 endDate = 03-01-2015</a:t>
            </a:r>
            <a:endParaRPr/>
          </a:p>
        </p:txBody>
      </p:sp>
    </p:spTree>
  </p:cSld>
  <p:timing>
    <p:tnLst>
      <p:par>
        <p:cTn id="44" dur="indefinite" restart="never" nodeType="tmRoot">
          <p:childTnLst>
            <p:seq>
              <p:cTn id="4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457200" y="273600"/>
            <a:ext cx="8227080" cy="114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Arial"/>
              </a:rPr>
              <a:t>Generated Dataset</a:t>
            </a:r>
            <a:endParaRPr/>
          </a:p>
        </p:txBody>
      </p:sp>
      <p:sp>
        <p:nvSpPr>
          <p:cNvPr id="398" name="CustomShape 2"/>
          <p:cNvSpPr/>
          <p:nvPr/>
        </p:nvSpPr>
        <p:spPr>
          <a:xfrm>
            <a:off x="457200" y="1604520"/>
            <a:ext cx="8227440" cy="3975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9464 users with 2 months daily routes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1,586,537 check-ins → 641 MB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38,800,019 GPS traces → 2.4 GB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Added a 14 GB twitter friend graph </a:t>
            </a:r>
            <a:endParaRPr/>
          </a:p>
        </p:txBody>
      </p:sp>
    </p:spTree>
  </p:cSld>
  <p:timing>
    <p:tnLst>
      <p:par>
        <p:cTn id="46" dur="indefinite" restart="never" nodeType="tmRoot">
          <p:childTnLst>
            <p:seq>
              <p:cTn id="4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CustomShape 1"/>
          <p:cNvSpPr/>
          <p:nvPr/>
        </p:nvSpPr>
        <p:spPr>
          <a:xfrm>
            <a:off x="457200" y="273600"/>
            <a:ext cx="8227080" cy="114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Arial"/>
              </a:rPr>
              <a:t>HBase cluster</a:t>
            </a:r>
            <a:endParaRPr/>
          </a:p>
        </p:txBody>
      </p:sp>
      <p:pic>
        <p:nvPicPr>
          <p:cNvPr id="400" name="Shape 43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00200" y="1147680"/>
            <a:ext cx="5942880" cy="4561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8" dur="indefinite" restart="never" nodeType="tmRoot">
          <p:childTnLst>
            <p:seq>
              <p:cTn id="4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457200" y="273600"/>
            <a:ext cx="8228520" cy="114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r>
              <a:rPr lang="en-US" sz="4400">
                <a:solidFill>
                  <a:srgbClr val="000000"/>
                </a:solidFill>
                <a:latin typeface="Arial"/>
                <a:ea typeface="Arial"/>
              </a:rPr>
              <a:t>HBase data model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02" name="CustomShape 2"/>
          <p:cNvSpPr/>
          <p:nvPr/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</a:rPr>
              <a:t>Friends table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</a:rPr>
              <a:t>Row: user id</a:t>
            </a: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</a:rPr>
              <a:t>Column Qualifier: friend user id</a:t>
            </a: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</a:rPr>
              <a:t>Cell Value: friend user id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</a:rPr>
              <a:t>Check-ins table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</a:rPr>
              <a:t>Row: user id</a:t>
            </a: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</a:rPr>
              <a:t>Column Qualifier: timestamp</a:t>
            </a: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</a:rPr>
              <a:t>Cell Value: check-in data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</a:rPr>
              <a:t>GPS traces table’</a:t>
            </a: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</a:rPr>
              <a:t>Row: user id</a:t>
            </a: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</a:rPr>
              <a:t>Column Qualifier: “lat long timestamp”</a:t>
            </a: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</a:rPr>
              <a:t>Cell Value: GPS trace data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/>
          </a:p>
        </p:txBody>
      </p:sp>
    </p:spTree>
  </p:cSld>
  <p:timing>
    <p:tnLst>
      <p:par>
        <p:cTn id="50" dur="indefinite" restart="never" nodeType="tmRoot">
          <p:childTnLst>
            <p:seq>
              <p:cTn id="5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ustomShape 1"/>
          <p:cNvSpPr/>
          <p:nvPr/>
        </p:nvSpPr>
        <p:spPr>
          <a:xfrm>
            <a:off x="457200" y="273600"/>
            <a:ext cx="8227080" cy="114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Arial"/>
              </a:rPr>
              <a:t>Queries</a:t>
            </a:r>
            <a:endParaRPr/>
          </a:p>
        </p:txBody>
      </p:sp>
      <p:sp>
        <p:nvSpPr>
          <p:cNvPr id="404" name="CustomShape 2"/>
          <p:cNvSpPr/>
          <p:nvPr/>
        </p:nvSpPr>
        <p:spPr>
          <a:xfrm>
            <a:off x="457200" y="1604520"/>
            <a:ext cx="8227440" cy="3975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Get the most visited points of interest of a certain user’s friends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Get the check-ins of all the friends of a specific user for a certain day into chronological order (News Feed)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Get the number of times that a user’s friends have visited the user’s most visited POI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Implemented using HBase coprocessors on data balanced region servers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2" dur="indefinite" restart="never" nodeType="tmRoot">
          <p:childTnLst>
            <p:seq>
              <p:cTn id="5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CustomShape 1"/>
          <p:cNvSpPr/>
          <p:nvPr/>
        </p:nvSpPr>
        <p:spPr>
          <a:xfrm>
            <a:off x="457200" y="273600"/>
            <a:ext cx="8227080" cy="114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Arial"/>
              </a:rPr>
              <a:t>Workload generation setup</a:t>
            </a:r>
            <a:endParaRPr/>
          </a:p>
        </p:txBody>
      </p:sp>
      <p:pic>
        <p:nvPicPr>
          <p:cNvPr id="406" name="Shape 44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14640" y="2334600"/>
            <a:ext cx="8512200" cy="2188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4" dur="indefinite" restart="never" nodeType="tmRoot">
          <p:childTnLst>
            <p:seq>
              <p:cTn id="5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CustomShape 1"/>
          <p:cNvSpPr/>
          <p:nvPr/>
        </p:nvSpPr>
        <p:spPr>
          <a:xfrm>
            <a:off x="457200" y="273600"/>
            <a:ext cx="8227080" cy="114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Arial"/>
              </a:rPr>
              <a:t>Scalability Testing</a:t>
            </a:r>
            <a:endParaRPr/>
          </a:p>
        </p:txBody>
      </p:sp>
      <p:pic>
        <p:nvPicPr>
          <p:cNvPr id="408" name="Shape 45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24800" y="1417320"/>
            <a:ext cx="6491520" cy="4868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6" dur="indefinite" restart="never" nodeType="tmRoot">
          <p:childTnLst>
            <p:seq>
              <p:cTn id="5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CustomShape 1"/>
          <p:cNvSpPr/>
          <p:nvPr/>
        </p:nvSpPr>
        <p:spPr>
          <a:xfrm>
            <a:off x="457200" y="273600"/>
            <a:ext cx="8227080" cy="114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Arial"/>
              </a:rPr>
              <a:t>Scalability Testing</a:t>
            </a:r>
            <a:endParaRPr/>
          </a:p>
        </p:txBody>
      </p:sp>
      <p:pic>
        <p:nvPicPr>
          <p:cNvPr id="410" name="Shape 46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24800" y="1417320"/>
            <a:ext cx="6491520" cy="4868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8" dur="indefinite" restart="never" nodeType="tmRoot">
          <p:childTnLst>
            <p:seq>
              <p:cTn id="5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CustomShape 1"/>
          <p:cNvSpPr/>
          <p:nvPr/>
        </p:nvSpPr>
        <p:spPr>
          <a:xfrm>
            <a:off x="457200" y="273600"/>
            <a:ext cx="8227080" cy="114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Arial"/>
              </a:rPr>
              <a:t>Conclusion</a:t>
            </a:r>
            <a:endParaRPr/>
          </a:p>
        </p:txBody>
      </p:sp>
      <p:sp>
        <p:nvSpPr>
          <p:cNvPr id="412" name="CustomShape 2"/>
          <p:cNvSpPr/>
          <p:nvPr/>
        </p:nvSpPr>
        <p:spPr>
          <a:xfrm>
            <a:off x="457200" y="1604520"/>
            <a:ext cx="8227440" cy="3975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HBase cluster is scalable for the specific data storage model of the dataset produced by the generator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HBase provides indeed good performance and data management tools for Big Data social networking services</a:t>
            </a:r>
            <a:endParaRPr/>
          </a:p>
        </p:txBody>
      </p:sp>
    </p:spTree>
  </p:cSld>
  <p:timing>
    <p:tnLst>
      <p:par>
        <p:cTn id="60" dur="indefinite" restart="never" nodeType="tmRoot">
          <p:childTnLst>
            <p:seq>
              <p:cTn id="6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CustomShape 1"/>
          <p:cNvSpPr/>
          <p:nvPr/>
        </p:nvSpPr>
        <p:spPr>
          <a:xfrm>
            <a:off x="457200" y="128520"/>
            <a:ext cx="8224200" cy="142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  <a:ea typeface="Calibri"/>
              </a:rPr>
              <a:t>Questions</a:t>
            </a:r>
            <a:endParaRPr/>
          </a:p>
        </p:txBody>
      </p:sp>
      <p:pic>
        <p:nvPicPr>
          <p:cNvPr id="414" name="Shape 47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351960" y="1891080"/>
            <a:ext cx="2434680" cy="3075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2" dur="indefinite" restart="never" nodeType="tmRoot">
          <p:childTnLst>
            <p:seq>
              <p:cTn id="6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1"/>
          <p:cNvSpPr/>
          <p:nvPr/>
        </p:nvSpPr>
        <p:spPr>
          <a:xfrm>
            <a:off x="457200" y="273600"/>
            <a:ext cx="8226360" cy="1141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Arial"/>
              </a:rPr>
              <a:t>Motivation</a:t>
            </a:r>
            <a:endParaRPr/>
          </a:p>
        </p:txBody>
      </p:sp>
      <p:sp>
        <p:nvSpPr>
          <p:cNvPr id="360" name="CustomShape 2"/>
          <p:cNvSpPr/>
          <p:nvPr/>
        </p:nvSpPr>
        <p:spPr>
          <a:xfrm>
            <a:off x="457200" y="1604520"/>
            <a:ext cx="8226360" cy="397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Era of Big Data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Polymorphic social media data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Transition to distributed storage and processing tools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Limited access to such data due to privacy restrictions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Restricted evaluation of distributed data management tools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0" dur="indefinite" restart="never" nodeType="tmRoot">
          <p:childTnLst>
            <p:seq>
              <p:cTn id="1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457200" y="273600"/>
            <a:ext cx="8226360" cy="1141920"/>
          </a:xfrm>
          <a:prstGeom prst="rect">
            <a:avLst/>
          </a:prstGeom>
          <a:noFill/>
          <a:ln>
            <a:noFill/>
          </a:ln>
        </p:spPr>
      </p:sp>
      <p:sp>
        <p:nvSpPr>
          <p:cNvPr id="362" name="CustomShape 2"/>
          <p:cNvSpPr/>
          <p:nvPr/>
        </p:nvSpPr>
        <p:spPr>
          <a:xfrm>
            <a:off x="457200" y="1604520"/>
            <a:ext cx="8226360" cy="3974400"/>
          </a:xfrm>
          <a:prstGeom prst="rect">
            <a:avLst/>
          </a:prstGeom>
          <a:noFill/>
          <a:ln>
            <a:noFill/>
          </a:ln>
        </p:spPr>
      </p:sp>
      <p:sp>
        <p:nvSpPr>
          <p:cNvPr id="363" name="CustomShape 3"/>
          <p:cNvSpPr/>
          <p:nvPr/>
        </p:nvSpPr>
        <p:spPr>
          <a:xfrm>
            <a:off x="457200" y="273600"/>
            <a:ext cx="8226360" cy="114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Arial"/>
              </a:rPr>
              <a:t>Generator</a:t>
            </a:r>
            <a:endParaRPr/>
          </a:p>
        </p:txBody>
      </p:sp>
      <p:sp>
        <p:nvSpPr>
          <p:cNvPr id="364" name="CustomShape 4"/>
          <p:cNvSpPr/>
          <p:nvPr/>
        </p:nvSpPr>
        <p:spPr>
          <a:xfrm>
            <a:off x="457200" y="1604520"/>
            <a:ext cx="8226360" cy="397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Spatio-temporal and textual data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Users of social networking service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Daily Check-ins to Points of Interest leaving a review and rating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GPS traces indicating the routes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Static Map representation</a:t>
            </a:r>
            <a:endParaRPr/>
          </a:p>
        </p:txBody>
      </p:sp>
    </p:spTree>
  </p:cSld>
  <p:timing>
    <p:tnLst>
      <p:par>
        <p:cTn id="12" dur="indefinite" restart="never" nodeType="tmRoot">
          <p:childTnLst>
            <p:seq>
              <p:cTn id="1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457200" y="273600"/>
            <a:ext cx="822672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Arial"/>
              </a:rPr>
              <a:t>Source Data</a:t>
            </a:r>
            <a:endParaRPr/>
          </a:p>
        </p:txBody>
      </p:sp>
      <p:sp>
        <p:nvSpPr>
          <p:cNvPr id="366" name="CustomShape 2"/>
          <p:cNvSpPr/>
          <p:nvPr/>
        </p:nvSpPr>
        <p:spPr>
          <a:xfrm>
            <a:off x="457200" y="1604520"/>
            <a:ext cx="8227080" cy="3975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Real Points of Interest crawled from TripAdvisor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136409 points = 13 GB JSON file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Storage in PostgreSQL 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PostGIS extension offers functions and indexes for geographic data types</a:t>
            </a:r>
            <a:endParaRPr/>
          </a:p>
        </p:txBody>
      </p:sp>
    </p:spTree>
  </p:cSld>
  <p:timing>
    <p:tnLst>
      <p:par>
        <p:cTn id="14" dur="indefinite" restart="never" nodeType="tmRoot">
          <p:childTnLst>
            <p:seq>
              <p:cTn id="1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457200" y="273600"/>
            <a:ext cx="822672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Arial"/>
              </a:rPr>
              <a:t>Source data schema </a:t>
            </a:r>
            <a:endParaRPr/>
          </a:p>
        </p:txBody>
      </p:sp>
      <p:pic>
        <p:nvPicPr>
          <p:cNvPr id="368" name="Shape 33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85320" y="2377800"/>
            <a:ext cx="7172640" cy="1832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6" dur="indefinite" restart="never" nodeType="tmRoot">
          <p:childTnLst>
            <p:seq>
              <p:cTn id="1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"/>
          <p:cNvSpPr/>
          <p:nvPr/>
        </p:nvSpPr>
        <p:spPr>
          <a:xfrm>
            <a:off x="457200" y="273600"/>
            <a:ext cx="822672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Arial"/>
              </a:rPr>
              <a:t>Input Parameters</a:t>
            </a:r>
            <a:endParaRPr/>
          </a:p>
        </p:txBody>
      </p:sp>
      <p:sp>
        <p:nvSpPr>
          <p:cNvPr id="370" name="CustomShape 2"/>
          <p:cNvSpPr/>
          <p:nvPr/>
        </p:nvSpPr>
        <p:spPr>
          <a:xfrm>
            <a:off x="457200" y="1604520"/>
            <a:ext cx="8227080" cy="3975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userIdStart, userIdEnd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startTime, endTime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startDate, endDate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dist, maxDist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chkNumMean, chkNumStDev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chkDurMean, chkDurDev</a:t>
            </a:r>
            <a:endParaRPr/>
          </a:p>
        </p:txBody>
      </p:sp>
    </p:spTree>
  </p:cSld>
  <p:timing>
    <p:tnLst>
      <p:par>
        <p:cTn id="18" dur="indefinite" restart="never" nodeType="tmRoot">
          <p:childTnLst>
            <p:seq>
              <p:cTn id="1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>
          <a:xfrm>
            <a:off x="457200" y="273600"/>
            <a:ext cx="822672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Arial"/>
              </a:rPr>
              <a:t>Implementation</a:t>
            </a:r>
            <a:endParaRPr/>
          </a:p>
        </p:txBody>
      </p:sp>
      <p:sp>
        <p:nvSpPr>
          <p:cNvPr id="372" name="CustomShape 2"/>
          <p:cNvSpPr/>
          <p:nvPr/>
        </p:nvSpPr>
        <p:spPr>
          <a:xfrm>
            <a:off x="457200" y="1604520"/>
            <a:ext cx="8227080" cy="3975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Check-ins: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Number of daily check-ins defined using a gauss distribution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First ever check-in = home location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First check-in randomly chosen using uniform distribution 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It should be in maxDist range from home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Rest check-ins of the day should be in walking distance (parameter dist)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Assign random rating and review using uniform distribution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0" dur="indefinite" restart="never" nodeType="tmRoot">
          <p:childTnLst>
            <p:seq>
              <p:cTn id="2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457200" y="273600"/>
            <a:ext cx="822672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Arial"/>
              </a:rPr>
              <a:t>Implementation</a:t>
            </a:r>
            <a:endParaRPr/>
          </a:p>
        </p:txBody>
      </p:sp>
      <p:sp>
        <p:nvSpPr>
          <p:cNvPr id="374" name="CustomShape 2"/>
          <p:cNvSpPr/>
          <p:nvPr/>
        </p:nvSpPr>
        <p:spPr>
          <a:xfrm>
            <a:off x="457200" y="1604520"/>
            <a:ext cx="8227080" cy="3975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Path between check-ins: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Google Directions API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JSON response file containing the path and duration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Encoded polyline representation of the path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Extracted geographical points as GPS traces</a:t>
            </a:r>
            <a:endParaRPr/>
          </a:p>
        </p:txBody>
      </p:sp>
    </p:spTree>
  </p:cSld>
  <p:timing>
    <p:tnLst>
      <p:par>
        <p:cTn id="22" dur="indefinite" restart="never" nodeType="tmRoot">
          <p:childTnLst>
            <p:seq>
              <p:cTn id="2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