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400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2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47539"/>
            <a:ext cx="5440680" cy="222842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F4DB-8833-40CA-96B0-5FECA26D2B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43B2-5926-4B15-8CF6-CCA00501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7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F4DB-8833-40CA-96B0-5FECA26D2B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43B2-5926-4B15-8CF6-CCA00501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7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40783"/>
            <a:ext cx="138017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40783"/>
            <a:ext cx="4060508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F4DB-8833-40CA-96B0-5FECA26D2B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43B2-5926-4B15-8CF6-CCA00501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F4DB-8833-40CA-96B0-5FECA26D2B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43B2-5926-4B15-8CF6-CCA00501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3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95757"/>
            <a:ext cx="5520690" cy="26625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283500"/>
            <a:ext cx="5520690" cy="140017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82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F4DB-8833-40CA-96B0-5FECA26D2B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43B2-5926-4B15-8CF6-CCA00501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7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F4DB-8833-40CA-96B0-5FECA26D2B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43B2-5926-4B15-8CF6-CCA00501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0785"/>
            <a:ext cx="55206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69085"/>
            <a:ext cx="2707838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338070"/>
            <a:ext cx="270783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69085"/>
            <a:ext cx="2721174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38070"/>
            <a:ext cx="272117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F4DB-8833-40CA-96B0-5FECA26D2B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43B2-5926-4B15-8CF6-CCA00501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F4DB-8833-40CA-96B0-5FECA26D2B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43B2-5926-4B15-8CF6-CCA00501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8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F4DB-8833-40CA-96B0-5FECA26D2B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43B2-5926-4B15-8CF6-CCA00501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8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21598"/>
            <a:ext cx="3240405" cy="454871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F4DB-8833-40CA-96B0-5FECA26D2B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43B2-5926-4B15-8CF6-CCA00501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9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21598"/>
            <a:ext cx="3240405" cy="454871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F4DB-8833-40CA-96B0-5FECA26D2B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43B2-5926-4B15-8CF6-CCA00501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0785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CCF4DB-8833-40CA-96B0-5FECA26D2B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3443B2-5926-4B15-8CF6-CCA005018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9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Qr Code with solid fill">
            <a:extLst>
              <a:ext uri="{FF2B5EF4-FFF2-40B4-BE49-F238E27FC236}">
                <a16:creationId xmlns:a16="http://schemas.microsoft.com/office/drawing/2014/main" id="{B2054ACA-E7B0-B8BE-5FEE-73C54F5F3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570" y="0"/>
            <a:ext cx="3360689" cy="3360689"/>
          </a:xfrm>
          <a:prstGeom prst="rect">
            <a:avLst/>
          </a:prstGeom>
        </p:spPr>
      </p:pic>
      <p:pic>
        <p:nvPicPr>
          <p:cNvPr id="11" name="Graphic 10" descr="Web design with solid fill">
            <a:extLst>
              <a:ext uri="{FF2B5EF4-FFF2-40B4-BE49-F238E27FC236}">
                <a16:creationId xmlns:a16="http://schemas.microsoft.com/office/drawing/2014/main" id="{3F0A6989-8DFD-2ECD-BCC4-6254CCAE8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2890" y="3292172"/>
            <a:ext cx="3415723" cy="3134382"/>
          </a:xfrm>
          <a:prstGeom prst="rect">
            <a:avLst/>
          </a:prstGeom>
        </p:spPr>
      </p:pic>
      <p:pic>
        <p:nvPicPr>
          <p:cNvPr id="13" name="Graphic 12" descr="Server with solid fill">
            <a:extLst>
              <a:ext uri="{FF2B5EF4-FFF2-40B4-BE49-F238E27FC236}">
                <a16:creationId xmlns:a16="http://schemas.microsoft.com/office/drawing/2014/main" id="{22CC025C-636C-6F43-489A-8B341A9B3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29086" y="3260394"/>
            <a:ext cx="3230558" cy="3134382"/>
          </a:xfrm>
          <a:prstGeom prst="rect">
            <a:avLst/>
          </a:prstGeom>
        </p:spPr>
      </p:pic>
      <p:pic>
        <p:nvPicPr>
          <p:cNvPr id="15" name="Graphic 14" descr="Bar chart with solid fill">
            <a:extLst>
              <a:ext uri="{FF2B5EF4-FFF2-40B4-BE49-F238E27FC236}">
                <a16:creationId xmlns:a16="http://schemas.microsoft.com/office/drawing/2014/main" id="{9C51649A-9410-E2BE-A2AB-4F87EDC6D2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53281" y="-138077"/>
            <a:ext cx="3550222" cy="355022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A63A75-6B63-92A6-A1E8-36D6FE9CB39D}"/>
              </a:ext>
            </a:extLst>
          </p:cNvPr>
          <p:cNvSpPr txBox="1"/>
          <p:nvPr/>
        </p:nvSpPr>
        <p:spPr>
          <a:xfrm>
            <a:off x="474837" y="1537442"/>
            <a:ext cx="2351873" cy="1049646"/>
          </a:xfrm>
          <a:prstGeom prst="rect">
            <a:avLst/>
          </a:prstGeom>
          <a:solidFill>
            <a:srgbClr val="FFFFFF">
              <a:alpha val="92941"/>
            </a:srgbClr>
          </a:solidFill>
        </p:spPr>
        <p:txBody>
          <a:bodyPr wrap="square" numCol="2" rtlCol="0">
            <a:spAutoFit/>
          </a:bodyPr>
          <a:lstStyle/>
          <a:p>
            <a:pPr marL="222253" indent="-222253"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SemiBold" panose="020B0502040204020203" pitchFamily="34" charset="0"/>
              </a:rPr>
              <a:t>Pandas</a:t>
            </a:r>
          </a:p>
          <a:p>
            <a:pPr marL="222253" indent="-222253">
              <a:buFont typeface="Arial" panose="020B0604020202020204" pitchFamily="34" charset="0"/>
              <a:buChar char="•"/>
            </a:pPr>
            <a:r>
              <a:rPr lang="en-US" sz="1200" dirty="0" err="1">
                <a:latin typeface="Bahnschrift SemiBold" panose="020B0502040204020203" pitchFamily="34" charset="0"/>
              </a:rPr>
              <a:t>Scipy</a:t>
            </a:r>
            <a:endParaRPr lang="en-US" sz="1200" dirty="0">
              <a:latin typeface="Bahnschrift SemiBold" panose="020B0502040204020203" pitchFamily="34" charset="0"/>
            </a:endParaRPr>
          </a:p>
          <a:p>
            <a:pPr marL="222253" indent="-222253">
              <a:buFont typeface="Arial" panose="020B0604020202020204" pitchFamily="34" charset="0"/>
              <a:buChar char="•"/>
            </a:pPr>
            <a:r>
              <a:rPr lang="en-US" sz="1200" dirty="0" err="1">
                <a:latin typeface="Bahnschrift SemiBold" panose="020B0502040204020203" pitchFamily="34" charset="0"/>
              </a:rPr>
              <a:t>Numpy</a:t>
            </a:r>
            <a:endParaRPr lang="en-US" sz="1200" dirty="0">
              <a:latin typeface="Bahnschrift SemiBold" panose="020B0502040204020203" pitchFamily="34" charset="0"/>
            </a:endParaRPr>
          </a:p>
          <a:p>
            <a:pPr marL="222253" indent="-222253"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SemiBold" panose="020B0502040204020203" pitchFamily="34" charset="0"/>
              </a:rPr>
              <a:t>Seaborn</a:t>
            </a:r>
          </a:p>
          <a:p>
            <a:pPr marL="222253" indent="-222253"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SemiBold" panose="020B0502040204020203" pitchFamily="34" charset="0"/>
              </a:rPr>
              <a:t>Matplotlib</a:t>
            </a:r>
          </a:p>
          <a:p>
            <a:pPr marL="222253" indent="-222253"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SemiBold" panose="020B0502040204020203" pitchFamily="34" charset="0"/>
              </a:rPr>
              <a:t>NLTK</a:t>
            </a:r>
          </a:p>
          <a:p>
            <a:pPr marL="222253" indent="-222253"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SemiBold" panose="020B0502040204020203" pitchFamily="34" charset="0"/>
              </a:rPr>
              <a:t>Spacy</a:t>
            </a:r>
          </a:p>
          <a:p>
            <a:pPr marL="222253" indent="-222253">
              <a:buFont typeface="Arial" panose="020B0604020202020204" pitchFamily="34" charset="0"/>
              <a:buChar char="•"/>
            </a:pPr>
            <a:r>
              <a:rPr lang="en-US" sz="1200" dirty="0" err="1">
                <a:latin typeface="Bahnschrift SemiBold" panose="020B0502040204020203" pitchFamily="34" charset="0"/>
              </a:rPr>
              <a:t>ScikitLearn</a:t>
            </a:r>
            <a:endParaRPr lang="en-US" sz="1200" dirty="0">
              <a:latin typeface="Bahnschrift SemiBold" panose="020B0502040204020203" pitchFamily="34" charset="0"/>
            </a:endParaRPr>
          </a:p>
          <a:p>
            <a:pPr marL="222253" indent="-222253">
              <a:buFont typeface="Arial" panose="020B0604020202020204" pitchFamily="34" charset="0"/>
              <a:buChar char="•"/>
            </a:pPr>
            <a:r>
              <a:rPr lang="en-US" sz="1200" dirty="0" err="1">
                <a:latin typeface="Bahnschrift SemiBold" panose="020B0502040204020203" pitchFamily="34" charset="0"/>
              </a:rPr>
              <a:t>Statsmodels</a:t>
            </a:r>
            <a:endParaRPr lang="en-US" sz="1200" dirty="0"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CDAB41-BB8C-798A-FC71-6196CC47CEDB}"/>
              </a:ext>
            </a:extLst>
          </p:cNvPr>
          <p:cNvSpPr txBox="1"/>
          <p:nvPr/>
        </p:nvSpPr>
        <p:spPr>
          <a:xfrm>
            <a:off x="748514" y="937700"/>
            <a:ext cx="1678774" cy="461665"/>
          </a:xfrm>
          <a:prstGeom prst="rect">
            <a:avLst/>
          </a:prstGeom>
          <a:solidFill>
            <a:srgbClr val="FFFFFF">
              <a:alpha val="9254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PYTHON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4A3F7C-72E0-3D5C-D2D1-AAE241585021}"/>
              </a:ext>
            </a:extLst>
          </p:cNvPr>
          <p:cNvSpPr txBox="1"/>
          <p:nvPr/>
        </p:nvSpPr>
        <p:spPr>
          <a:xfrm>
            <a:off x="646806" y="3668363"/>
            <a:ext cx="1678774" cy="923330"/>
          </a:xfrm>
          <a:prstGeom prst="rect">
            <a:avLst/>
          </a:prstGeom>
          <a:solidFill>
            <a:srgbClr val="FFFFFF">
              <a:alpha val="92941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DATA STORAGE AND CONTROL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6CC487-BA1C-D463-0E0F-9A1AD0FC5FF6}"/>
              </a:ext>
            </a:extLst>
          </p:cNvPr>
          <p:cNvSpPr txBox="1"/>
          <p:nvPr/>
        </p:nvSpPr>
        <p:spPr>
          <a:xfrm>
            <a:off x="3662592" y="3935415"/>
            <a:ext cx="2001162" cy="707886"/>
          </a:xfrm>
          <a:prstGeom prst="rect">
            <a:avLst/>
          </a:prstGeom>
          <a:solidFill>
            <a:srgbClr val="FFFFFF">
              <a:alpha val="92941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Bahnschrift SemiBold" panose="020B0502040204020203" pitchFamily="34" charset="0"/>
              </a:rPr>
              <a:t>WEB DEVELOPMENT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554364-E5B4-9645-4BF3-3FA4B5CAADFB}"/>
              </a:ext>
            </a:extLst>
          </p:cNvPr>
          <p:cNvSpPr txBox="1"/>
          <p:nvPr/>
        </p:nvSpPr>
        <p:spPr>
          <a:xfrm>
            <a:off x="3958700" y="736637"/>
            <a:ext cx="1757935" cy="461665"/>
          </a:xfrm>
          <a:prstGeom prst="rect">
            <a:avLst/>
          </a:prstGeom>
          <a:solidFill>
            <a:srgbClr val="FFFFFF">
              <a:alpha val="92941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hnschrift SemiBold" panose="020B0502040204020203" pitchFamily="34" charset="0"/>
              </a:rPr>
              <a:t>ANALYTICS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753182-45DB-1545-099C-FED52223CFB6}"/>
              </a:ext>
            </a:extLst>
          </p:cNvPr>
          <p:cNvSpPr txBox="1"/>
          <p:nvPr/>
        </p:nvSpPr>
        <p:spPr>
          <a:xfrm>
            <a:off x="4188698" y="1320511"/>
            <a:ext cx="1332336" cy="1384995"/>
          </a:xfrm>
          <a:prstGeom prst="rect">
            <a:avLst/>
          </a:prstGeom>
          <a:solidFill>
            <a:srgbClr val="FFFFFF">
              <a:alpha val="89020"/>
            </a:srgbClr>
          </a:solidFill>
        </p:spPr>
        <p:txBody>
          <a:bodyPr wrap="square" numCol="1" rtlCol="0">
            <a:spAutoFit/>
          </a:bodyPr>
          <a:lstStyle/>
          <a:p>
            <a:pPr marL="222253" indent="-222253"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SemiBold" panose="020B0502040204020203" pitchFamily="34" charset="0"/>
              </a:rPr>
              <a:t>SAS</a:t>
            </a:r>
          </a:p>
          <a:p>
            <a:pPr marL="222253" indent="-222253">
              <a:buFont typeface="Arial" panose="020B0604020202020204" pitchFamily="34" charset="0"/>
              <a:buChar char="•"/>
            </a:pPr>
            <a:r>
              <a:rPr lang="en-US" sz="1200" dirty="0" err="1">
                <a:latin typeface="Bahnschrift SemiBold" panose="020B0502040204020203" pitchFamily="34" charset="0"/>
              </a:rPr>
              <a:t>HuggingFace</a:t>
            </a:r>
            <a:endParaRPr lang="en-US" sz="1200" dirty="0">
              <a:latin typeface="Bahnschrift SemiBold" panose="020B0502040204020203" pitchFamily="34" charset="0"/>
            </a:endParaRPr>
          </a:p>
          <a:p>
            <a:pPr marL="222253" indent="-222253">
              <a:buFont typeface="Arial" panose="020B0604020202020204" pitchFamily="34" charset="0"/>
              <a:buChar char="•"/>
            </a:pPr>
            <a:r>
              <a:rPr lang="en-US" sz="1200" dirty="0" err="1">
                <a:latin typeface="Bahnschrift SemiBold" panose="020B0502040204020203" pitchFamily="34" charset="0"/>
              </a:rPr>
              <a:t>PyTorch</a:t>
            </a:r>
            <a:endParaRPr lang="en-US" sz="1200" dirty="0">
              <a:latin typeface="Bahnschrift SemiBold" panose="020B0502040204020203" pitchFamily="34" charset="0"/>
            </a:endParaRPr>
          </a:p>
          <a:p>
            <a:pPr marL="222253" indent="-222253"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SemiBold" panose="020B0502040204020203" pitchFamily="34" charset="0"/>
              </a:rPr>
              <a:t>Tableau</a:t>
            </a:r>
          </a:p>
          <a:p>
            <a:pPr marL="222253" indent="-222253">
              <a:buFont typeface="Arial" panose="020B0604020202020204" pitchFamily="34" charset="0"/>
              <a:buChar char="•"/>
            </a:pPr>
            <a:r>
              <a:rPr lang="en-US" sz="1200" dirty="0" err="1">
                <a:latin typeface="Bahnschrift SemiBold" panose="020B0502040204020203" pitchFamily="34" charset="0"/>
              </a:rPr>
              <a:t>XGBoost</a:t>
            </a:r>
            <a:endParaRPr lang="en-US" sz="1200" dirty="0">
              <a:latin typeface="Bahnschrift SemiBold" panose="020B0502040204020203" pitchFamily="34" charset="0"/>
            </a:endParaRPr>
          </a:p>
          <a:p>
            <a:pPr marL="222253" indent="-222253">
              <a:buFont typeface="Arial" panose="020B0604020202020204" pitchFamily="34" charset="0"/>
              <a:buChar char="•"/>
            </a:pPr>
            <a:r>
              <a:rPr lang="en-US" sz="1200" dirty="0" err="1">
                <a:latin typeface="Bahnschrift SemiBold" panose="020B0502040204020203" pitchFamily="34" charset="0"/>
              </a:rPr>
              <a:t>CatBoost</a:t>
            </a:r>
            <a:endParaRPr lang="en-US" sz="1200" dirty="0">
              <a:latin typeface="Bahnschrift SemiBold" panose="020B0502040204020203" pitchFamily="34" charset="0"/>
            </a:endParaRPr>
          </a:p>
          <a:p>
            <a:pPr marL="222253" indent="-222253"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SemiBold" panose="020B0502040204020203" pitchFamily="34" charset="0"/>
              </a:rPr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4CA62-0797-43CA-E53F-66A25B9CDE3D}"/>
              </a:ext>
            </a:extLst>
          </p:cNvPr>
          <p:cNvSpPr txBox="1"/>
          <p:nvPr/>
        </p:nvSpPr>
        <p:spPr>
          <a:xfrm>
            <a:off x="746926" y="4710247"/>
            <a:ext cx="1354125" cy="1241109"/>
          </a:xfrm>
          <a:prstGeom prst="rect">
            <a:avLst/>
          </a:prstGeom>
          <a:solidFill>
            <a:srgbClr val="FFFFFF">
              <a:alpha val="89020"/>
            </a:srgbClr>
          </a:solidFill>
        </p:spPr>
        <p:txBody>
          <a:bodyPr wrap="square" numCol="1" rtlCol="0">
            <a:spAutoFit/>
          </a:bodyPr>
          <a:lstStyle/>
          <a:p>
            <a:pPr marL="222253" indent="-222253"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SemiBold" panose="020B0502040204020203" pitchFamily="34" charset="0"/>
              </a:rPr>
              <a:t>Git</a:t>
            </a:r>
          </a:p>
          <a:p>
            <a:pPr marL="222253" indent="-222253"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SemiBold" panose="020B0502040204020203" pitchFamily="34" charset="0"/>
              </a:rPr>
              <a:t>SQL</a:t>
            </a:r>
          </a:p>
          <a:p>
            <a:pPr marL="222253" indent="-222253"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SemiBold" panose="020B0502040204020203" pitchFamily="34" charset="0"/>
              </a:rPr>
              <a:t>AWS (EC2, </a:t>
            </a:r>
            <a:r>
              <a:rPr lang="en-US" sz="1200" dirty="0" err="1">
                <a:latin typeface="Bahnschrift SemiBold" panose="020B0502040204020203" pitchFamily="34" charset="0"/>
              </a:rPr>
              <a:t>SageMaker</a:t>
            </a:r>
            <a:r>
              <a:rPr lang="en-US" sz="1200" dirty="0">
                <a:latin typeface="Bahnschrift SemiBold" panose="020B0502040204020203" pitchFamily="34" charset="0"/>
              </a:rPr>
              <a:t>, Glue)</a:t>
            </a:r>
          </a:p>
          <a:p>
            <a:pPr marL="222253" indent="-222253"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SemiBold" panose="020B0502040204020203" pitchFamily="34" charset="0"/>
              </a:rPr>
              <a:t>Docker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665C84-ACFD-3FDC-CBF9-E0B67F5F94A7}"/>
              </a:ext>
            </a:extLst>
          </p:cNvPr>
          <p:cNvSpPr txBox="1"/>
          <p:nvPr/>
        </p:nvSpPr>
        <p:spPr>
          <a:xfrm>
            <a:off x="3662592" y="4997442"/>
            <a:ext cx="2001162" cy="666721"/>
          </a:xfrm>
          <a:prstGeom prst="rect">
            <a:avLst/>
          </a:prstGeom>
          <a:solidFill>
            <a:srgbClr val="FFFFFF">
              <a:alpha val="89020"/>
            </a:srgbClr>
          </a:solidFill>
        </p:spPr>
        <p:txBody>
          <a:bodyPr wrap="square" numCol="1" rtlCol="0">
            <a:spAutoFit/>
          </a:bodyPr>
          <a:lstStyle/>
          <a:p>
            <a:pPr marL="222253" indent="-222253"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SemiBold" panose="020B0502040204020203" pitchFamily="34" charset="0"/>
              </a:rPr>
              <a:t>HTML/CSS/</a:t>
            </a:r>
            <a:r>
              <a:rPr lang="en-US" sz="1200" dirty="0" err="1">
                <a:latin typeface="Bahnschrift SemiBold" panose="020B0502040204020203" pitchFamily="34" charset="0"/>
              </a:rPr>
              <a:t>Javascript</a:t>
            </a:r>
            <a:endParaRPr lang="en-US" sz="1200" dirty="0">
              <a:latin typeface="Bahnschrift SemiBold" panose="020B0502040204020203" pitchFamily="34" charset="0"/>
            </a:endParaRPr>
          </a:p>
          <a:p>
            <a:pPr marL="222253" indent="-222253"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SemiBold" panose="020B0502040204020203" pitchFamily="34" charset="0"/>
              </a:rPr>
              <a:t>Flask</a:t>
            </a:r>
          </a:p>
          <a:p>
            <a:pPr marL="222253" indent="-222253">
              <a:buFont typeface="Arial" panose="020B0604020202020204" pitchFamily="34" charset="0"/>
              <a:buChar char="•"/>
            </a:pPr>
            <a:r>
              <a:rPr lang="en-US" sz="1200" dirty="0" err="1">
                <a:latin typeface="Bahnschrift SemiBold" panose="020B0502040204020203" pitchFamily="34" charset="0"/>
              </a:rPr>
              <a:t>Streamlit</a:t>
            </a:r>
            <a:endParaRPr lang="en-US" sz="12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27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42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Bahnschrift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Rodriguez, Irma</dc:creator>
  <cp:lastModifiedBy>Rodriguez, Irma</cp:lastModifiedBy>
  <cp:revision>1</cp:revision>
  <dcterms:created xsi:type="dcterms:W3CDTF">2024-08-29T18:38:07Z</dcterms:created>
  <dcterms:modified xsi:type="dcterms:W3CDTF">2024-08-29T20:04:31Z</dcterms:modified>
</cp:coreProperties>
</file>