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0" r:id="rId7"/>
    <p:sldId id="271" r:id="rId8"/>
    <p:sldId id="273" r:id="rId9"/>
    <p:sldId id="272" r:id="rId10"/>
    <p:sldId id="265" r:id="rId11"/>
    <p:sldId id="262" r:id="rId12"/>
    <p:sldId id="263" r:id="rId13"/>
    <p:sldId id="264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99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87018" autoAdjust="0"/>
  </p:normalViewPr>
  <p:slideViewPr>
    <p:cSldViewPr snapToGrid="0">
      <p:cViewPr varScale="1">
        <p:scale>
          <a:sx n="78" d="100"/>
          <a:sy n="78" d="100"/>
        </p:scale>
        <p:origin x="1307" y="2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26" Type="http://schemas.openxmlformats.org/officeDocument/2006/relationships/image" Target="../media/image38.sv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36.sv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sv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svg"/><Relationship Id="rId27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E4B440-0CE6-05BC-1CBF-6E4C17597E69}"/>
              </a:ext>
            </a:extLst>
          </p:cNvPr>
          <p:cNvSpPr txBox="1"/>
          <p:nvPr/>
        </p:nvSpPr>
        <p:spPr>
          <a:xfrm>
            <a:off x="6991350" y="487680"/>
            <a:ext cx="4179570" cy="3376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Mini </a:t>
            </a:r>
            <a:r>
              <a:rPr lang="en-US" sz="360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iCARE</a:t>
            </a:r>
            <a:endParaRPr lang="en-US" sz="3600" b="1" kern="1200" cap="all" spc="15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Dr. Thalia Rodriguez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23 July 2025</a:t>
            </a:r>
          </a:p>
        </p:txBody>
      </p:sp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79E8926A-5613-C985-F8E9-B0AA598A9E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6" r="14421" b="-1"/>
          <a:stretch>
            <a:fillRect/>
          </a:stretch>
        </p:blipFill>
        <p:spPr>
          <a:xfrm>
            <a:off x="20" y="-5080"/>
            <a:ext cx="657627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FDA21-71A7-08AB-BF3E-364BC82AA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2D471-9821-E87B-9277-0CEEBDBE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7186D-1BE2-3641-A210-B6329077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" t="5265" r="13188" b="7766"/>
          <a:stretch>
            <a:fillRect/>
          </a:stretch>
        </p:blipFill>
        <p:spPr>
          <a:xfrm>
            <a:off x="650553" y="466098"/>
            <a:ext cx="10890893" cy="615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E6A88B-380E-8A7B-E7EA-0AB1263612A4}"/>
              </a:ext>
            </a:extLst>
          </p:cNvPr>
          <p:cNvSpPr txBox="1"/>
          <p:nvPr/>
        </p:nvSpPr>
        <p:spPr>
          <a:xfrm>
            <a:off x="212271" y="204488"/>
            <a:ext cx="7358743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We can explore current tables</a:t>
            </a:r>
          </a:p>
        </p:txBody>
      </p:sp>
    </p:spTree>
    <p:extLst>
      <p:ext uri="{BB962C8B-B14F-4D97-AF65-F5344CB8AC3E}">
        <p14:creationId xmlns:p14="http://schemas.microsoft.com/office/powerpoint/2010/main" val="58445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551E4-2F3F-EEFC-76D6-24B3BA7E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D1066-FDF4-A0B2-4135-E1B71634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34CF4-6926-B150-9670-1B291FF6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" t="5397" r="13750" b="10317"/>
          <a:stretch>
            <a:fillRect/>
          </a:stretch>
        </p:blipFill>
        <p:spPr>
          <a:xfrm>
            <a:off x="386658" y="332015"/>
            <a:ext cx="11418683" cy="6302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994B02-72B8-EA9C-818E-14A75D3CEC1E}"/>
              </a:ext>
            </a:extLst>
          </p:cNvPr>
          <p:cNvSpPr txBox="1"/>
          <p:nvPr/>
        </p:nvSpPr>
        <p:spPr>
          <a:xfrm>
            <a:off x="3292927" y="2479793"/>
            <a:ext cx="2057401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Select columns</a:t>
            </a:r>
          </a:p>
          <a:p>
            <a:r>
              <a:rPr lang="en-US" dirty="0">
                <a:latin typeface="+mj-lt"/>
              </a:rPr>
              <a:t>Column to filter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Value to use with filter</a:t>
            </a:r>
          </a:p>
          <a:p>
            <a:r>
              <a:rPr lang="en-US" dirty="0">
                <a:latin typeface="+mj-lt"/>
              </a:rPr>
              <a:t>Number of rows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32A1BE-59FE-6835-50F7-42DB1A59D4A4}"/>
              </a:ext>
            </a:extLst>
          </p:cNvPr>
          <p:cNvCxnSpPr>
            <a:cxnSpLocks/>
          </p:cNvCxnSpPr>
          <p:nvPr/>
        </p:nvCxnSpPr>
        <p:spPr>
          <a:xfrm flipH="1" flipV="1">
            <a:off x="1932214" y="2623457"/>
            <a:ext cx="1360713" cy="762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60EFB7-D32E-CB4D-A74C-3F0963FA5AAF}"/>
              </a:ext>
            </a:extLst>
          </p:cNvPr>
          <p:cNvCxnSpPr>
            <a:cxnSpLocks/>
          </p:cNvCxnSpPr>
          <p:nvPr/>
        </p:nvCxnSpPr>
        <p:spPr>
          <a:xfrm flipH="1">
            <a:off x="1393371" y="2999014"/>
            <a:ext cx="1899556" cy="1251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A912E1-FDBB-679F-714D-4DF891B0B7D9}"/>
              </a:ext>
            </a:extLst>
          </p:cNvPr>
          <p:cNvCxnSpPr>
            <a:cxnSpLocks/>
          </p:cNvCxnSpPr>
          <p:nvPr/>
        </p:nvCxnSpPr>
        <p:spPr>
          <a:xfrm flipH="1">
            <a:off x="1172936" y="3303229"/>
            <a:ext cx="2207076" cy="2155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0BDBDF-CFFD-6639-F9FD-4A073AD1565B}"/>
              </a:ext>
            </a:extLst>
          </p:cNvPr>
          <p:cNvCxnSpPr>
            <a:cxnSpLocks/>
          </p:cNvCxnSpPr>
          <p:nvPr/>
        </p:nvCxnSpPr>
        <p:spPr>
          <a:xfrm flipH="1">
            <a:off x="1306286" y="3897086"/>
            <a:ext cx="2073726" cy="883471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F379E99-285C-12C3-5D2D-C723FE382C94}"/>
              </a:ext>
            </a:extLst>
          </p:cNvPr>
          <p:cNvSpPr txBox="1"/>
          <p:nvPr/>
        </p:nvSpPr>
        <p:spPr>
          <a:xfrm>
            <a:off x="7538356" y="1753580"/>
            <a:ext cx="245473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You can sort tables with cursor in </a:t>
            </a:r>
            <a:r>
              <a:rPr lang="en-US" dirty="0" err="1">
                <a:latin typeface="+mj-lt"/>
              </a:rPr>
              <a:t>streamlit</a:t>
            </a:r>
            <a:endParaRPr lang="en-US" dirty="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E34AB1E-C104-C725-F639-9E9671CC07C1}"/>
              </a:ext>
            </a:extLst>
          </p:cNvPr>
          <p:cNvCxnSpPr>
            <a:cxnSpLocks/>
          </p:cNvCxnSpPr>
          <p:nvPr/>
        </p:nvCxnSpPr>
        <p:spPr>
          <a:xfrm flipH="1">
            <a:off x="6487886" y="2410797"/>
            <a:ext cx="1110341" cy="38683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62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2124-FA6A-59ED-080E-672B0305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502" y="3688742"/>
            <a:ext cx="5248443" cy="1997867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/>
              <a:t>Thank you!</a:t>
            </a:r>
            <a:br>
              <a:rPr lang="en-US" sz="3600" b="1" dirty="0"/>
            </a:br>
            <a:r>
              <a:rPr lang="en-US" sz="3600" b="1" dirty="0"/>
              <a:t>Questions?</a:t>
            </a:r>
          </a:p>
        </p:txBody>
      </p:sp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2C8CB69C-4927-278D-CA5D-FDE599E93F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7000"/>
          </a:blip>
          <a:stretch>
            <a:fillRect/>
          </a:stretch>
        </p:blipFill>
        <p:spPr>
          <a:xfrm>
            <a:off x="1279071" y="3506179"/>
            <a:ext cx="4154429" cy="3032733"/>
          </a:xfrm>
          <a:prstGeom prst="rect">
            <a:avLst/>
          </a:prstGeo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7DB7F-23A4-EF06-E5B6-DB1B13C6C97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10241" y="522250"/>
            <a:ext cx="6161316" cy="3032733"/>
          </a:xfrm>
        </p:spPr>
        <p:txBody>
          <a:bodyPr>
            <a:normAutofit/>
          </a:bodyPr>
          <a:lstStyle/>
          <a:p>
            <a:r>
              <a:rPr lang="en-US" sz="2000" b="1" dirty="0"/>
              <a:t>The project demonstrates a modular and efficient web scraping system integrated with a user-friendly dashboard, enabling seamless data collection, storage, and exploration without requiring technical expertise. </a:t>
            </a:r>
          </a:p>
          <a:p>
            <a:endParaRPr lang="en-US" sz="2000" b="1" dirty="0"/>
          </a:p>
          <a:p>
            <a:r>
              <a:rPr lang="en-US" sz="2000" b="1" dirty="0"/>
              <a:t>Future improvements could include enhanced test coverage and more advanced NLP.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B0ABD-8D02-2636-464A-6DC1E8C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2007-33D3-C08E-2192-6E1E1F1EE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1616794"/>
          </a:xfrm>
        </p:spPr>
        <p:txBody>
          <a:bodyPr anchor="b">
            <a:normAutofit/>
          </a:bodyPr>
          <a:lstStyle/>
          <a:p>
            <a:r>
              <a:rPr lang="en-US" b="1" dirty="0"/>
              <a:t>The task given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1FCA-000D-B3C3-1207-8982BDAA7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5642" y="2563586"/>
            <a:ext cx="10145487" cy="340191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 b="0" dirty="0"/>
              <a:t>Create a dashboard that takes a university URL, scrapes admissions info, processes it with basic NLP, stores it in a database, and displays it in a searchable table.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b="0" dirty="0"/>
          </a:p>
          <a:p>
            <a:pPr marL="0" indent="0">
              <a:lnSpc>
                <a:spcPct val="90000"/>
              </a:lnSpc>
              <a:buNone/>
            </a:pPr>
            <a:endParaRPr lang="en-US" sz="1900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b="0" dirty="0"/>
              <a:t>Implemented: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0" dirty="0"/>
              <a:t>Developed a crawler to start from the main university page, navigate to undergraduate admissions, then follow links to relevant subpages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0" dirty="0"/>
              <a:t>Built functions to extract required data such as application deadlines, course lists, and course details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0" dirty="0"/>
              <a:t>Implemented a data storage pipeline using SQLite with structured tables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0" dirty="0"/>
              <a:t>Created an interactive </a:t>
            </a:r>
            <a:r>
              <a:rPr lang="en-US" sz="1900" b="0" dirty="0" err="1"/>
              <a:t>Streamlit</a:t>
            </a:r>
            <a:r>
              <a:rPr lang="en-US" sz="1900" b="0" dirty="0"/>
              <a:t> dashboard to display and filter the extracted data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b="0" dirty="0"/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C8A4FBA2-3C9C-5C46-85CB-6495F1C1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5499"/>
            <a:ext cx="1222605" cy="89250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6B2B8-AB58-F50B-C92A-4845B2B4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1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46158-F815-126D-B916-59CCF786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75169125-B1C8-AF11-4B06-F59FD5F6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2200"/>
            <a:ext cx="939453" cy="6858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C0CD4-2C92-A18E-F1EB-BA928F09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526859-B4AD-EE79-CA94-8DB06078EA14}"/>
              </a:ext>
            </a:extLst>
          </p:cNvPr>
          <p:cNvSpPr txBox="1">
            <a:spLocks/>
          </p:cNvSpPr>
          <p:nvPr/>
        </p:nvSpPr>
        <p:spPr>
          <a:xfrm>
            <a:off x="939453" y="1151391"/>
            <a:ext cx="10025743" cy="5069795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dirty="0" err="1">
                <a:latin typeface="+mj-lt"/>
              </a:rPr>
              <a:t>UniversityScraper</a:t>
            </a:r>
            <a:r>
              <a:rPr lang="en-US" sz="3500" dirty="0">
                <a:latin typeface="+mj-lt"/>
              </a:rPr>
              <a:t> </a:t>
            </a:r>
          </a:p>
          <a:p>
            <a:r>
              <a:rPr lang="en-US" sz="1900" dirty="0"/>
              <a:t>is a modular Python tool that crawls university websites to locate and extract key undergraduate information—such as courses, requirements, deadlines, and scholarships—by navigating between relevant pages using heuristic rules and HTML parsing.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PROS:</a:t>
            </a:r>
          </a:p>
          <a:p>
            <a:pPr marL="285750" indent="-285750"/>
            <a:r>
              <a:rPr lang="en-US" sz="1900" dirty="0"/>
              <a:t>Modular Design: Functions are cleanly separated, making the code easier to read, maintain, and extend</a:t>
            </a:r>
          </a:p>
          <a:p>
            <a:pPr marL="285750" indent="-285750"/>
            <a:r>
              <a:rPr lang="en-US" sz="1900" dirty="0"/>
              <a:t>Fallback Logic: Use of multiple heuristics and fallback strategies (e.g. checking headers, paragraph content, keyword matching) to improve robustness.</a:t>
            </a:r>
          </a:p>
          <a:p>
            <a:pPr marL="285750" indent="-285750"/>
            <a:r>
              <a:rPr lang="en-US" sz="1900" dirty="0"/>
              <a:t>Filtering: filtering of URLs to avoid irrelevant sections like "postgraduate", "clearing", or "research".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CONS:</a:t>
            </a:r>
          </a:p>
          <a:p>
            <a:pPr marL="285750" indent="-285750"/>
            <a:r>
              <a:rPr lang="en-US" sz="1900" dirty="0"/>
              <a:t>Testing: The code currently lacks formal unit and integration tests</a:t>
            </a:r>
          </a:p>
          <a:p>
            <a:pPr marL="285750" indent="-285750"/>
            <a:r>
              <a:rPr lang="en-US" sz="1900" dirty="0"/>
              <a:t>Rule-Based NLP: the implementation relies in keyword and pattern matching, rather than NLP models or libraries (like </a:t>
            </a:r>
            <a:r>
              <a:rPr lang="en-US" sz="1900" dirty="0" err="1"/>
              <a:t>spaCy</a:t>
            </a:r>
            <a:r>
              <a:rPr lang="en-US" sz="1900" dirty="0"/>
              <a:t>, transformers, etc.)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3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782A0-FA95-E332-85DB-20726B750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B1C43614-D2B8-E0DD-7848-3B99F3D9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5499"/>
            <a:ext cx="1222605" cy="89250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0BBBA-CDC1-154A-FF3C-629DC80D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0150D3-1921-259B-3C8F-B9274436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15" y="2102654"/>
            <a:ext cx="3306038" cy="3617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BCEC8-DB8B-E513-C1E9-7D90FCC547B3}"/>
              </a:ext>
            </a:extLst>
          </p:cNvPr>
          <p:cNvSpPr txBox="1"/>
          <p:nvPr/>
        </p:nvSpPr>
        <p:spPr>
          <a:xfrm>
            <a:off x="4691743" y="2841172"/>
            <a:ext cx="69178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dashboard either extracts data from the database or triggers the scraper.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triggered, the scraper runs functions in </a:t>
            </a:r>
            <a:r>
              <a:rPr lang="en-US" sz="2000" dirty="0" err="1"/>
              <a:t>thalia_webscraper</a:t>
            </a:r>
            <a:r>
              <a:rPr lang="en-US" sz="2000" dirty="0"/>
              <a:t> to crawl and collect data, then uses </a:t>
            </a:r>
            <a:r>
              <a:rPr lang="en-US" sz="2000" dirty="0" err="1"/>
              <a:t>sqlite_code</a:t>
            </a:r>
            <a:r>
              <a:rPr lang="en-US" sz="2000" dirty="0"/>
              <a:t> functions to save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data exploration, </a:t>
            </a:r>
            <a:r>
              <a:rPr lang="en-US" sz="2000" dirty="0" err="1"/>
              <a:t>Streamlit</a:t>
            </a:r>
            <a:r>
              <a:rPr lang="en-US" sz="2000" dirty="0"/>
              <a:t> offers a manual interface without requiring SQL, though the backend relies on SQL.</a:t>
            </a:r>
          </a:p>
        </p:txBody>
      </p:sp>
    </p:spTree>
    <p:extLst>
      <p:ext uri="{BB962C8B-B14F-4D97-AF65-F5344CB8AC3E}">
        <p14:creationId xmlns:p14="http://schemas.microsoft.com/office/powerpoint/2010/main" val="281103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08BF3-B2EA-08FC-EABD-96249936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1319DB74-20C8-EA4F-7A02-C5ACE515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226629"/>
            <a:ext cx="864892" cy="63137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BEF2-4DC7-D680-047D-6EFA788A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ADA96F7-06C6-5DC4-223B-3674C263E0F0}"/>
              </a:ext>
            </a:extLst>
          </p:cNvPr>
          <p:cNvSpPr txBox="1">
            <a:spLocks/>
          </p:cNvSpPr>
          <p:nvPr/>
        </p:nvSpPr>
        <p:spPr>
          <a:xfrm>
            <a:off x="10373350" y="63563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Graphic 10" descr="Bug with solid fill">
            <a:extLst>
              <a:ext uri="{FF2B5EF4-FFF2-40B4-BE49-F238E27FC236}">
                <a16:creationId xmlns:a16="http://schemas.microsoft.com/office/drawing/2014/main" id="{6E4333CD-BC11-56DF-53FB-48AA2CE2C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8742" y="3068549"/>
            <a:ext cx="1175203" cy="1175203"/>
          </a:xfrm>
          <a:prstGeom prst="rect">
            <a:avLst/>
          </a:prstGeom>
        </p:spPr>
      </p:pic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A3B9DE63-73FE-B77A-60A1-8D881F50B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70" y="4290313"/>
            <a:ext cx="923330" cy="923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5A632F-9535-C7AE-8CE1-965D5E6D0CA0}"/>
              </a:ext>
            </a:extLst>
          </p:cNvPr>
          <p:cNvSpPr txBox="1"/>
          <p:nvPr/>
        </p:nvSpPr>
        <p:spPr>
          <a:xfrm>
            <a:off x="-66245" y="3845578"/>
            <a:ext cx="155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University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C660A-0609-8CDE-2C96-00D74ADE4E32}"/>
              </a:ext>
            </a:extLst>
          </p:cNvPr>
          <p:cNvSpPr txBox="1"/>
          <p:nvPr/>
        </p:nvSpPr>
        <p:spPr>
          <a:xfrm>
            <a:off x="1835842" y="4172429"/>
            <a:ext cx="201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UniversityScraper</a:t>
            </a:r>
            <a:endParaRPr lang="en-US" dirty="0"/>
          </a:p>
        </p:txBody>
      </p:sp>
      <p:pic>
        <p:nvPicPr>
          <p:cNvPr id="15" name="Graphic 14" descr="Internet with solid fill">
            <a:extLst>
              <a:ext uri="{FF2B5EF4-FFF2-40B4-BE49-F238E27FC236}">
                <a16:creationId xmlns:a16="http://schemas.microsoft.com/office/drawing/2014/main" id="{1F38E7FA-7C5D-C80E-97BE-D33D79C2AE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9846" y="1377676"/>
            <a:ext cx="1126671" cy="1126671"/>
          </a:xfrm>
          <a:prstGeom prst="rect">
            <a:avLst/>
          </a:prstGeom>
        </p:spPr>
      </p:pic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D2F85353-F840-D456-611C-2927A6E7FE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2535" y="2242316"/>
            <a:ext cx="1126671" cy="1126671"/>
          </a:xfrm>
          <a:prstGeom prst="rect">
            <a:avLst/>
          </a:prstGeom>
        </p:spPr>
      </p:pic>
      <p:pic>
        <p:nvPicPr>
          <p:cNvPr id="17" name="Graphic 16" descr="Internet with solid fill">
            <a:extLst>
              <a:ext uri="{FF2B5EF4-FFF2-40B4-BE49-F238E27FC236}">
                <a16:creationId xmlns:a16="http://schemas.microsoft.com/office/drawing/2014/main" id="{77F94717-C175-B5AB-1CCB-21C9743733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3378" y="3364099"/>
            <a:ext cx="1126671" cy="1126671"/>
          </a:xfrm>
          <a:prstGeom prst="rect">
            <a:avLst/>
          </a:prstGeom>
        </p:spPr>
      </p:pic>
      <p:pic>
        <p:nvPicPr>
          <p:cNvPr id="18" name="Graphic 17" descr="Internet with solid fill">
            <a:extLst>
              <a:ext uri="{FF2B5EF4-FFF2-40B4-BE49-F238E27FC236}">
                <a16:creationId xmlns:a16="http://schemas.microsoft.com/office/drawing/2014/main" id="{71CC00D0-8669-C03F-5005-2C13013673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19978" y="4822466"/>
            <a:ext cx="1126671" cy="1126671"/>
          </a:xfrm>
          <a:prstGeom prst="rect">
            <a:avLst/>
          </a:prstGeom>
        </p:spPr>
      </p:pic>
      <p:pic>
        <p:nvPicPr>
          <p:cNvPr id="19" name="Graphic 18" descr="Bug with solid fill">
            <a:extLst>
              <a:ext uri="{FF2B5EF4-FFF2-40B4-BE49-F238E27FC236}">
                <a16:creationId xmlns:a16="http://schemas.microsoft.com/office/drawing/2014/main" id="{5608ED3B-836B-7868-FD9C-0AD3D1505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6087" y="3130583"/>
            <a:ext cx="1006926" cy="1006926"/>
          </a:xfrm>
          <a:prstGeom prst="rect">
            <a:avLst/>
          </a:prstGeom>
        </p:spPr>
      </p:pic>
      <p:pic>
        <p:nvPicPr>
          <p:cNvPr id="20" name="Graphic 19" descr="Internet with solid fill">
            <a:extLst>
              <a:ext uri="{FF2B5EF4-FFF2-40B4-BE49-F238E27FC236}">
                <a16:creationId xmlns:a16="http://schemas.microsoft.com/office/drawing/2014/main" id="{A5B54BB3-45DD-2147-0BC2-3E99148AB3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54755" y="2942292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1EF832-6DA7-1FA4-F6E2-9E1C8F75CE5D}"/>
              </a:ext>
            </a:extLst>
          </p:cNvPr>
          <p:cNvSpPr txBox="1"/>
          <p:nvPr/>
        </p:nvSpPr>
        <p:spPr>
          <a:xfrm>
            <a:off x="6870837" y="3085702"/>
            <a:ext cx="155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Deadlines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41C58A-5D01-D694-0BF3-EDDFC120B656}"/>
              </a:ext>
            </a:extLst>
          </p:cNvPr>
          <p:cNvSpPr txBox="1"/>
          <p:nvPr/>
        </p:nvSpPr>
        <p:spPr>
          <a:xfrm>
            <a:off x="3849701" y="4035732"/>
            <a:ext cx="155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University undergrad </a:t>
            </a:r>
          </a:p>
          <a:p>
            <a:pPr algn="ctr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899142-D59D-355D-61E0-79AAE724033B}"/>
              </a:ext>
            </a:extLst>
          </p:cNvPr>
          <p:cNvSpPr txBox="1"/>
          <p:nvPr/>
        </p:nvSpPr>
        <p:spPr>
          <a:xfrm>
            <a:off x="5475819" y="2209511"/>
            <a:ext cx="155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Courses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DF877C-E26C-3642-CF5D-BFA0CB26C807}"/>
              </a:ext>
            </a:extLst>
          </p:cNvPr>
          <p:cNvSpPr txBox="1"/>
          <p:nvPr/>
        </p:nvSpPr>
        <p:spPr>
          <a:xfrm>
            <a:off x="6952735" y="4176135"/>
            <a:ext cx="159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Requirements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F1947-9FBA-AF78-80E9-B218CC111B4B}"/>
              </a:ext>
            </a:extLst>
          </p:cNvPr>
          <p:cNvSpPr txBox="1"/>
          <p:nvPr/>
        </p:nvSpPr>
        <p:spPr>
          <a:xfrm>
            <a:off x="5060791" y="5685496"/>
            <a:ext cx="1945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Scholarships </a:t>
            </a:r>
            <a:r>
              <a:rPr lang="en-US" dirty="0" err="1"/>
              <a:t>url</a:t>
            </a:r>
            <a:endParaRPr lang="en-US" dirty="0"/>
          </a:p>
        </p:txBody>
      </p:sp>
      <p:pic>
        <p:nvPicPr>
          <p:cNvPr id="26" name="Graphic 25" descr="Bug with solid fill">
            <a:extLst>
              <a:ext uri="{FF2B5EF4-FFF2-40B4-BE49-F238E27FC236}">
                <a16:creationId xmlns:a16="http://schemas.microsoft.com/office/drawing/2014/main" id="{BFDDE02A-DA4B-3F37-E1AD-F681ED102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58705" y="976484"/>
            <a:ext cx="424554" cy="424554"/>
          </a:xfrm>
          <a:prstGeom prst="rect">
            <a:avLst/>
          </a:prstGeom>
        </p:spPr>
      </p:pic>
      <p:pic>
        <p:nvPicPr>
          <p:cNvPr id="27" name="Graphic 26" descr="Bug with solid fill">
            <a:extLst>
              <a:ext uri="{FF2B5EF4-FFF2-40B4-BE49-F238E27FC236}">
                <a16:creationId xmlns:a16="http://schemas.microsoft.com/office/drawing/2014/main" id="{1EA47F75-29BC-7CE8-AC94-4CF1FF11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5568" y="1126843"/>
            <a:ext cx="424554" cy="424554"/>
          </a:xfrm>
          <a:prstGeom prst="rect">
            <a:avLst/>
          </a:prstGeom>
        </p:spPr>
      </p:pic>
      <p:pic>
        <p:nvPicPr>
          <p:cNvPr id="28" name="Graphic 27" descr="Bug with solid fill">
            <a:extLst>
              <a:ext uri="{FF2B5EF4-FFF2-40B4-BE49-F238E27FC236}">
                <a16:creationId xmlns:a16="http://schemas.microsoft.com/office/drawing/2014/main" id="{7699566C-2A81-0150-A686-18E2BB751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8043" y="1711425"/>
            <a:ext cx="424554" cy="424554"/>
          </a:xfrm>
          <a:prstGeom prst="rect">
            <a:avLst/>
          </a:prstGeom>
        </p:spPr>
      </p:pic>
      <p:pic>
        <p:nvPicPr>
          <p:cNvPr id="29" name="Graphic 28" descr="Internet with solid fill">
            <a:extLst>
              <a:ext uri="{FF2B5EF4-FFF2-40B4-BE49-F238E27FC236}">
                <a16:creationId xmlns:a16="http://schemas.microsoft.com/office/drawing/2014/main" id="{E6878485-E4CC-38FA-8D52-4D2ADC6E7F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99464" y="-39169"/>
            <a:ext cx="637042" cy="637042"/>
          </a:xfrm>
          <a:prstGeom prst="rect">
            <a:avLst/>
          </a:prstGeom>
        </p:spPr>
      </p:pic>
      <p:pic>
        <p:nvPicPr>
          <p:cNvPr id="30" name="Graphic 29" descr="Internet with solid fill">
            <a:extLst>
              <a:ext uri="{FF2B5EF4-FFF2-40B4-BE49-F238E27FC236}">
                <a16:creationId xmlns:a16="http://schemas.microsoft.com/office/drawing/2014/main" id="{7C13D5D3-CB93-F5A1-3A94-1A2CAED92D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489647" y="1280232"/>
            <a:ext cx="637042" cy="637042"/>
          </a:xfrm>
          <a:prstGeom prst="rect">
            <a:avLst/>
          </a:prstGeom>
        </p:spPr>
      </p:pic>
      <p:pic>
        <p:nvPicPr>
          <p:cNvPr id="31" name="Graphic 30" descr="Internet with solid fill">
            <a:extLst>
              <a:ext uri="{FF2B5EF4-FFF2-40B4-BE49-F238E27FC236}">
                <a16:creationId xmlns:a16="http://schemas.microsoft.com/office/drawing/2014/main" id="{6D77878C-3859-C6E4-6AE6-B2FAE3A6856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9162" y="409306"/>
            <a:ext cx="637042" cy="6370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7A6734A-4B3F-454C-560D-AFBB4372A963}"/>
              </a:ext>
            </a:extLst>
          </p:cNvPr>
          <p:cNvSpPr txBox="1"/>
          <p:nvPr/>
        </p:nvSpPr>
        <p:spPr>
          <a:xfrm>
            <a:off x="5737614" y="441236"/>
            <a:ext cx="1068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BA Accounting </a:t>
            </a:r>
            <a:r>
              <a:rPr lang="en-US" sz="1100" dirty="0" err="1"/>
              <a:t>url</a:t>
            </a:r>
            <a:endParaRPr 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EF5F0C-3CA0-08A5-A0A6-6D810AB2579E}"/>
              </a:ext>
            </a:extLst>
          </p:cNvPr>
          <p:cNvSpPr txBox="1"/>
          <p:nvPr/>
        </p:nvSpPr>
        <p:spPr>
          <a:xfrm>
            <a:off x="7109162" y="916807"/>
            <a:ext cx="793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BA Acting </a:t>
            </a:r>
            <a:r>
              <a:rPr lang="en-US" sz="1100" dirty="0" err="1"/>
              <a:t>url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ACAEC6-95A1-FC3D-3299-B1AF2F5A9497}"/>
              </a:ext>
            </a:extLst>
          </p:cNvPr>
          <p:cNvSpPr txBox="1"/>
          <p:nvPr/>
        </p:nvSpPr>
        <p:spPr>
          <a:xfrm>
            <a:off x="7325841" y="1751082"/>
            <a:ext cx="1126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BA English </a:t>
            </a:r>
            <a:r>
              <a:rPr lang="en-US" sz="1100" dirty="0" err="1"/>
              <a:t>url</a:t>
            </a:r>
            <a:endParaRPr lang="en-US" sz="1100" dirty="0"/>
          </a:p>
        </p:txBody>
      </p:sp>
      <p:pic>
        <p:nvPicPr>
          <p:cNvPr id="35" name="Graphic 34" descr="Database with solid fill">
            <a:extLst>
              <a:ext uri="{FF2B5EF4-FFF2-40B4-BE49-F238E27FC236}">
                <a16:creationId xmlns:a16="http://schemas.microsoft.com/office/drawing/2014/main" id="{747EFC62-42D8-36BE-6406-9F4364BBE1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205000" y="2611840"/>
            <a:ext cx="2311803" cy="2311803"/>
          </a:xfrm>
          <a:prstGeom prst="rect">
            <a:avLst/>
          </a:prstGeom>
        </p:spPr>
      </p:pic>
      <p:sp>
        <p:nvSpPr>
          <p:cNvPr id="36" name="Cylinder 35">
            <a:extLst>
              <a:ext uri="{FF2B5EF4-FFF2-40B4-BE49-F238E27FC236}">
                <a16:creationId xmlns:a16="http://schemas.microsoft.com/office/drawing/2014/main" id="{AD8DC397-E475-BDA7-5CCF-7FA246E9E145}"/>
              </a:ext>
            </a:extLst>
          </p:cNvPr>
          <p:cNvSpPr/>
          <p:nvPr/>
        </p:nvSpPr>
        <p:spPr>
          <a:xfrm>
            <a:off x="9041794" y="635142"/>
            <a:ext cx="1331556" cy="40895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A7ACC5A1-5C91-5E1C-B1AF-2701DEA7318C}"/>
              </a:ext>
            </a:extLst>
          </p:cNvPr>
          <p:cNvSpPr/>
          <p:nvPr/>
        </p:nvSpPr>
        <p:spPr>
          <a:xfrm>
            <a:off x="8982662" y="2313690"/>
            <a:ext cx="1331556" cy="40895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312B25C1-024D-4E3D-43EE-777B2E7901EB}"/>
              </a:ext>
            </a:extLst>
          </p:cNvPr>
          <p:cNvSpPr/>
          <p:nvPr/>
        </p:nvSpPr>
        <p:spPr>
          <a:xfrm>
            <a:off x="9041794" y="5127896"/>
            <a:ext cx="1331556" cy="408954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E1A9D1-AF44-F3BF-9484-68CC3A2DDF6D}"/>
              </a:ext>
            </a:extLst>
          </p:cNvPr>
          <p:cNvSpPr txBox="1"/>
          <p:nvPr/>
        </p:nvSpPr>
        <p:spPr>
          <a:xfrm>
            <a:off x="8891321" y="1043606"/>
            <a:ext cx="181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Courses: name, degree, offer level, UCAS code,..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7D146A-AF55-0B4D-E47A-DE547AB59AB8}"/>
              </a:ext>
            </a:extLst>
          </p:cNvPr>
          <p:cNvSpPr txBox="1"/>
          <p:nvPr/>
        </p:nvSpPr>
        <p:spPr>
          <a:xfrm>
            <a:off x="8739660" y="2752650"/>
            <a:ext cx="181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Deadlines: university, entry year, date, action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01EEEE-8F8C-CBC6-DFA1-7E162FEFEDEA}"/>
              </a:ext>
            </a:extLst>
          </p:cNvPr>
          <p:cNvSpPr txBox="1"/>
          <p:nvPr/>
        </p:nvSpPr>
        <p:spPr>
          <a:xfrm>
            <a:off x="8698159" y="5534863"/>
            <a:ext cx="201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Universities: name, </a:t>
            </a:r>
            <a:r>
              <a:rPr lang="en-US" sz="1200" dirty="0" err="1"/>
              <a:t>url</a:t>
            </a:r>
            <a:r>
              <a:rPr lang="en-US" sz="1200" dirty="0"/>
              <a:t>, undergrad </a:t>
            </a:r>
            <a:r>
              <a:rPr lang="en-US" sz="1200" dirty="0" err="1"/>
              <a:t>url</a:t>
            </a:r>
            <a:r>
              <a:rPr lang="en-US" sz="1200" dirty="0"/>
              <a:t>, scholarship </a:t>
            </a:r>
            <a:r>
              <a:rPr lang="en-US" sz="1200" dirty="0" err="1"/>
              <a:t>url</a:t>
            </a:r>
            <a:r>
              <a:rPr lang="en-US" sz="1200" dirty="0"/>
              <a:t>, requirements </a:t>
            </a:r>
            <a:r>
              <a:rPr lang="en-US" sz="1200" dirty="0" err="1"/>
              <a:t>url</a:t>
            </a:r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730F7B-6684-F91C-9321-CD579FACC9DE}"/>
              </a:ext>
            </a:extLst>
          </p:cNvPr>
          <p:cNvCxnSpPr>
            <a:cxnSpLocks/>
          </p:cNvCxnSpPr>
          <p:nvPr/>
        </p:nvCxnSpPr>
        <p:spPr>
          <a:xfrm>
            <a:off x="1383354" y="3533793"/>
            <a:ext cx="973185" cy="9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786466-4D8F-9043-6126-41B23970955A}"/>
              </a:ext>
            </a:extLst>
          </p:cNvPr>
          <p:cNvCxnSpPr>
            <a:cxnSpLocks/>
          </p:cNvCxnSpPr>
          <p:nvPr/>
        </p:nvCxnSpPr>
        <p:spPr>
          <a:xfrm>
            <a:off x="3471420" y="3543293"/>
            <a:ext cx="578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67D26E-F035-F4F0-0EAE-180A3FFC0460}"/>
              </a:ext>
            </a:extLst>
          </p:cNvPr>
          <p:cNvCxnSpPr>
            <a:cxnSpLocks/>
          </p:cNvCxnSpPr>
          <p:nvPr/>
        </p:nvCxnSpPr>
        <p:spPr>
          <a:xfrm>
            <a:off x="5279626" y="3533793"/>
            <a:ext cx="4004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A3EF97-60B8-819F-1EB4-4831EFB30885}"/>
              </a:ext>
            </a:extLst>
          </p:cNvPr>
          <p:cNvCxnSpPr>
            <a:cxnSpLocks/>
          </p:cNvCxnSpPr>
          <p:nvPr/>
        </p:nvCxnSpPr>
        <p:spPr>
          <a:xfrm flipV="1">
            <a:off x="6175953" y="2544875"/>
            <a:ext cx="0" cy="567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4617AF-2F02-6600-BC10-921ED1982BF8}"/>
              </a:ext>
            </a:extLst>
          </p:cNvPr>
          <p:cNvCxnSpPr>
            <a:cxnSpLocks/>
          </p:cNvCxnSpPr>
          <p:nvPr/>
        </p:nvCxnSpPr>
        <p:spPr>
          <a:xfrm>
            <a:off x="6176528" y="4122723"/>
            <a:ext cx="13572" cy="8657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91338A-32FF-26C9-1D11-A46BCEA2BE01}"/>
              </a:ext>
            </a:extLst>
          </p:cNvPr>
          <p:cNvCxnSpPr>
            <a:cxnSpLocks/>
          </p:cNvCxnSpPr>
          <p:nvPr/>
        </p:nvCxnSpPr>
        <p:spPr>
          <a:xfrm flipV="1">
            <a:off x="6517191" y="3135086"/>
            <a:ext cx="504320" cy="2382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F62200-004F-C826-E388-642BC6EDD82B}"/>
              </a:ext>
            </a:extLst>
          </p:cNvPr>
          <p:cNvCxnSpPr>
            <a:cxnSpLocks/>
          </p:cNvCxnSpPr>
          <p:nvPr/>
        </p:nvCxnSpPr>
        <p:spPr>
          <a:xfrm>
            <a:off x="6670830" y="3792548"/>
            <a:ext cx="603830" cy="204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3870EA-A95B-6CD4-9763-8C5527C575CF}"/>
              </a:ext>
            </a:extLst>
          </p:cNvPr>
          <p:cNvCxnSpPr>
            <a:cxnSpLocks/>
          </p:cNvCxnSpPr>
          <p:nvPr/>
        </p:nvCxnSpPr>
        <p:spPr>
          <a:xfrm flipV="1">
            <a:off x="8289672" y="2577640"/>
            <a:ext cx="521088" cy="33898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42C47D-9B5C-C287-9741-04C0CC24CDC5}"/>
              </a:ext>
            </a:extLst>
          </p:cNvPr>
          <p:cNvCxnSpPr>
            <a:cxnSpLocks/>
          </p:cNvCxnSpPr>
          <p:nvPr/>
        </p:nvCxnSpPr>
        <p:spPr>
          <a:xfrm>
            <a:off x="6898356" y="278784"/>
            <a:ext cx="1992965" cy="20740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79FECF-5DC6-FF5B-6B6F-AF13FC52BB3A}"/>
              </a:ext>
            </a:extLst>
          </p:cNvPr>
          <p:cNvCxnSpPr>
            <a:cxnSpLocks/>
          </p:cNvCxnSpPr>
          <p:nvPr/>
        </p:nvCxnSpPr>
        <p:spPr>
          <a:xfrm>
            <a:off x="7912960" y="738711"/>
            <a:ext cx="935039" cy="2154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8538C50-E98B-620B-BAC3-7D1F7A8991DB}"/>
              </a:ext>
            </a:extLst>
          </p:cNvPr>
          <p:cNvCxnSpPr>
            <a:cxnSpLocks/>
          </p:cNvCxnSpPr>
          <p:nvPr/>
        </p:nvCxnSpPr>
        <p:spPr>
          <a:xfrm flipV="1">
            <a:off x="8196822" y="936285"/>
            <a:ext cx="573795" cy="44292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2F3E88-67F4-FEE4-09B8-C1D14F767FA2}"/>
              </a:ext>
            </a:extLst>
          </p:cNvPr>
          <p:cNvCxnSpPr>
            <a:cxnSpLocks/>
          </p:cNvCxnSpPr>
          <p:nvPr/>
        </p:nvCxnSpPr>
        <p:spPr>
          <a:xfrm>
            <a:off x="5406358" y="4072203"/>
            <a:ext cx="3409275" cy="1392335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EAABE8-2E43-337D-9C6D-EDF49AEDC513}"/>
              </a:ext>
            </a:extLst>
          </p:cNvPr>
          <p:cNvCxnSpPr>
            <a:cxnSpLocks/>
          </p:cNvCxnSpPr>
          <p:nvPr/>
        </p:nvCxnSpPr>
        <p:spPr>
          <a:xfrm>
            <a:off x="6881324" y="5479320"/>
            <a:ext cx="1820887" cy="3550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94943FA-F226-024A-A3D8-88D5CBBF0DF1}"/>
              </a:ext>
            </a:extLst>
          </p:cNvPr>
          <p:cNvCxnSpPr>
            <a:cxnSpLocks/>
          </p:cNvCxnSpPr>
          <p:nvPr/>
        </p:nvCxnSpPr>
        <p:spPr>
          <a:xfrm>
            <a:off x="8495213" y="4193398"/>
            <a:ext cx="617419" cy="89929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3748FB8-7101-23F2-C873-07D80B2631E2}"/>
              </a:ext>
            </a:extLst>
          </p:cNvPr>
          <p:cNvCxnSpPr>
            <a:cxnSpLocks/>
          </p:cNvCxnSpPr>
          <p:nvPr/>
        </p:nvCxnSpPr>
        <p:spPr>
          <a:xfrm flipV="1">
            <a:off x="9783427" y="4041647"/>
            <a:ext cx="746373" cy="8072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6C228E-AC09-10E6-7368-770AEA436F6B}"/>
              </a:ext>
            </a:extLst>
          </p:cNvPr>
          <p:cNvCxnSpPr>
            <a:cxnSpLocks/>
          </p:cNvCxnSpPr>
          <p:nvPr/>
        </p:nvCxnSpPr>
        <p:spPr>
          <a:xfrm>
            <a:off x="10486120" y="2509573"/>
            <a:ext cx="381006" cy="2598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AF6BEA7-5FCF-CA84-C967-13DD08A6114E}"/>
              </a:ext>
            </a:extLst>
          </p:cNvPr>
          <p:cNvCxnSpPr>
            <a:cxnSpLocks/>
          </p:cNvCxnSpPr>
          <p:nvPr/>
        </p:nvCxnSpPr>
        <p:spPr>
          <a:xfrm>
            <a:off x="10663743" y="1323137"/>
            <a:ext cx="626403" cy="1399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4706A95-6B75-DBDD-0A7D-E36EC4C6319C}"/>
              </a:ext>
            </a:extLst>
          </p:cNvPr>
          <p:cNvSpPr txBox="1"/>
          <p:nvPr/>
        </p:nvSpPr>
        <p:spPr>
          <a:xfrm>
            <a:off x="10696222" y="4665102"/>
            <a:ext cx="1556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University database</a:t>
            </a:r>
          </a:p>
          <a:p>
            <a:pPr algn="ctr"/>
            <a:r>
              <a:rPr lang="en-US" dirty="0" err="1"/>
              <a:t>sqlite</a:t>
            </a:r>
            <a:endParaRPr lang="en-US" dirty="0"/>
          </a:p>
        </p:txBody>
      </p:sp>
      <p:pic>
        <p:nvPicPr>
          <p:cNvPr id="60" name="Graphic 59" descr="Bug with solid fill">
            <a:extLst>
              <a:ext uri="{FF2B5EF4-FFF2-40B4-BE49-F238E27FC236}">
                <a16:creationId xmlns:a16="http://schemas.microsoft.com/office/drawing/2014/main" id="{2ED54120-AFAE-B857-BCE9-59A7DE079E2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804851" y="4493981"/>
            <a:ext cx="501623" cy="501623"/>
          </a:xfrm>
          <a:prstGeom prst="rect">
            <a:avLst/>
          </a:prstGeom>
        </p:spPr>
      </p:pic>
      <p:pic>
        <p:nvPicPr>
          <p:cNvPr id="61" name="Graphic 60" descr="Bug with solid fill">
            <a:extLst>
              <a:ext uri="{FF2B5EF4-FFF2-40B4-BE49-F238E27FC236}">
                <a16:creationId xmlns:a16="http://schemas.microsoft.com/office/drawing/2014/main" id="{0AF9BE80-B4E6-A5AE-018B-CFB8B43E745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445929" y="5228673"/>
            <a:ext cx="501623" cy="501623"/>
          </a:xfrm>
          <a:prstGeom prst="rect">
            <a:avLst/>
          </a:prstGeom>
        </p:spPr>
      </p:pic>
      <p:pic>
        <p:nvPicPr>
          <p:cNvPr id="62" name="Graphic 61" descr="Bug with solid fill">
            <a:extLst>
              <a:ext uri="{FF2B5EF4-FFF2-40B4-BE49-F238E27FC236}">
                <a16:creationId xmlns:a16="http://schemas.microsoft.com/office/drawing/2014/main" id="{F7BCD517-A0EA-D3A8-FF9F-227920B8D43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571141" y="4388631"/>
            <a:ext cx="501623" cy="501623"/>
          </a:xfrm>
          <a:prstGeom prst="rect">
            <a:avLst/>
          </a:prstGeom>
        </p:spPr>
      </p:pic>
      <p:pic>
        <p:nvPicPr>
          <p:cNvPr id="63" name="Graphic 62" descr="Bug with solid fill">
            <a:extLst>
              <a:ext uri="{FF2B5EF4-FFF2-40B4-BE49-F238E27FC236}">
                <a16:creationId xmlns:a16="http://schemas.microsoft.com/office/drawing/2014/main" id="{D2A34AF7-B970-E3AF-FEEB-93A5AEFE0F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186615" y="2434959"/>
            <a:ext cx="501623" cy="501623"/>
          </a:xfrm>
          <a:prstGeom prst="rect">
            <a:avLst/>
          </a:prstGeom>
        </p:spPr>
      </p:pic>
      <p:pic>
        <p:nvPicPr>
          <p:cNvPr id="64" name="Graphic 63" descr="Bug with solid fill">
            <a:extLst>
              <a:ext uri="{FF2B5EF4-FFF2-40B4-BE49-F238E27FC236}">
                <a16:creationId xmlns:a16="http://schemas.microsoft.com/office/drawing/2014/main" id="{1577326F-D5F7-7138-F0DB-8125770AEC5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104653" y="502937"/>
            <a:ext cx="501623" cy="501623"/>
          </a:xfrm>
          <a:prstGeom prst="rect">
            <a:avLst/>
          </a:prstGeom>
        </p:spPr>
      </p:pic>
      <p:pic>
        <p:nvPicPr>
          <p:cNvPr id="65" name="Graphic 64" descr="Robot with solid fill">
            <a:extLst>
              <a:ext uri="{FF2B5EF4-FFF2-40B4-BE49-F238E27FC236}">
                <a16:creationId xmlns:a16="http://schemas.microsoft.com/office/drawing/2014/main" id="{0B4D08EB-101B-331F-667E-BBF09A26162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7349" y="2327726"/>
            <a:ext cx="1503788" cy="1503788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84F2849-BD0F-38DB-043E-61A5A5C8033B}"/>
              </a:ext>
            </a:extLst>
          </p:cNvPr>
          <p:cNvCxnSpPr>
            <a:cxnSpLocks/>
          </p:cNvCxnSpPr>
          <p:nvPr/>
        </p:nvCxnSpPr>
        <p:spPr>
          <a:xfrm>
            <a:off x="11474550" y="5730296"/>
            <a:ext cx="0" cy="808615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6791166-F9A9-0089-DD6B-4F30C04C1BE3}"/>
              </a:ext>
            </a:extLst>
          </p:cNvPr>
          <p:cNvCxnSpPr>
            <a:cxnSpLocks/>
          </p:cNvCxnSpPr>
          <p:nvPr/>
        </p:nvCxnSpPr>
        <p:spPr>
          <a:xfrm>
            <a:off x="990600" y="4501803"/>
            <a:ext cx="0" cy="2026045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5EF8482-668B-1C64-7D60-D1430DAF6516}"/>
              </a:ext>
            </a:extLst>
          </p:cNvPr>
          <p:cNvCxnSpPr>
            <a:cxnSpLocks/>
          </p:cNvCxnSpPr>
          <p:nvPr/>
        </p:nvCxnSpPr>
        <p:spPr>
          <a:xfrm flipH="1" flipV="1">
            <a:off x="990600" y="6538911"/>
            <a:ext cx="10526486" cy="4925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06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C21AC-C7C4-0EB5-B9CB-91BC8534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86BEB28F-E5A3-7F4B-CB00-BEFE39FC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5499"/>
            <a:ext cx="1222605" cy="89250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D24FF-658A-9C42-8541-ED0B780B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8F72FE8-30CE-A56D-0352-F7072B11C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264" y="460291"/>
            <a:ext cx="3571407" cy="146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j-lt"/>
              </a:rPr>
              <a:t>CURRENT  SCHEMA</a:t>
            </a:r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B16E3F72-C748-07B3-62D5-1C5C0C260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5403" y="1412416"/>
            <a:ext cx="3258129" cy="3258129"/>
          </a:xfrm>
          <a:prstGeom prst="rect">
            <a:avLst/>
          </a:prstGeo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68DE5E73-6BD1-525D-9656-A491AC4977A8}"/>
              </a:ext>
            </a:extLst>
          </p:cNvPr>
          <p:cNvSpPr/>
          <p:nvPr/>
        </p:nvSpPr>
        <p:spPr>
          <a:xfrm>
            <a:off x="5464411" y="4834637"/>
            <a:ext cx="2055174" cy="756961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60C49-37F9-18AF-45B1-9294990C979B}"/>
              </a:ext>
            </a:extLst>
          </p:cNvPr>
          <p:cNvSpPr txBox="1"/>
          <p:nvPr/>
        </p:nvSpPr>
        <p:spPr>
          <a:xfrm>
            <a:off x="4270017" y="5677137"/>
            <a:ext cx="451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Universities:</a:t>
            </a:r>
          </a:p>
          <a:p>
            <a:pPr algn="ctr"/>
            <a:r>
              <a:rPr lang="en-US" sz="1600" dirty="0" err="1"/>
              <a:t>University_name</a:t>
            </a:r>
            <a:r>
              <a:rPr lang="en-US" sz="1600" dirty="0"/>
              <a:t> PRIMARY KEY, </a:t>
            </a:r>
            <a:r>
              <a:rPr lang="en-US" sz="1600" dirty="0" err="1"/>
              <a:t>university_url</a:t>
            </a:r>
            <a:r>
              <a:rPr lang="en-US" sz="1600" dirty="0"/>
              <a:t>, </a:t>
            </a:r>
            <a:r>
              <a:rPr lang="en-US" sz="1600" dirty="0" err="1"/>
              <a:t>undergrad_url</a:t>
            </a:r>
            <a:r>
              <a:rPr lang="en-US" sz="1600" dirty="0"/>
              <a:t>, </a:t>
            </a:r>
            <a:r>
              <a:rPr lang="en-US" sz="1600" dirty="0" err="1"/>
              <a:t>scholarship_url</a:t>
            </a:r>
            <a:r>
              <a:rPr lang="en-US" sz="1600" dirty="0"/>
              <a:t>, </a:t>
            </a:r>
            <a:r>
              <a:rPr lang="en-US" sz="1600" dirty="0" err="1"/>
              <a:t>requirements_url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0C80E-B370-BF0F-00B6-CC8472DB8EB1}"/>
              </a:ext>
            </a:extLst>
          </p:cNvPr>
          <p:cNvSpPr txBox="1"/>
          <p:nvPr/>
        </p:nvSpPr>
        <p:spPr>
          <a:xfrm>
            <a:off x="9133115" y="4534474"/>
            <a:ext cx="2570036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University database</a:t>
            </a:r>
          </a:p>
          <a:p>
            <a:pPr algn="ctr"/>
            <a:r>
              <a:rPr lang="en-US" sz="2000" b="1" dirty="0" err="1"/>
              <a:t>sqlite</a:t>
            </a:r>
            <a:endParaRPr lang="en-US" sz="2000" b="1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D8C61A-C3B1-B279-6A71-C4A1B43B247D}"/>
              </a:ext>
            </a:extLst>
          </p:cNvPr>
          <p:cNvSpPr/>
          <p:nvPr/>
        </p:nvSpPr>
        <p:spPr>
          <a:xfrm>
            <a:off x="5416851" y="2672039"/>
            <a:ext cx="2055174" cy="756961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E4AAE-F775-A74F-9DCF-D950A650DA5D}"/>
              </a:ext>
            </a:extLst>
          </p:cNvPr>
          <p:cNvSpPr txBox="1"/>
          <p:nvPr/>
        </p:nvSpPr>
        <p:spPr>
          <a:xfrm>
            <a:off x="4060449" y="3391801"/>
            <a:ext cx="4863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Deadlines:</a:t>
            </a:r>
          </a:p>
          <a:p>
            <a:pPr algn="ctr"/>
            <a:r>
              <a:rPr lang="en-US" sz="1400" dirty="0"/>
              <a:t>id PRIMARY KEY AUTOINCREMENT, </a:t>
            </a:r>
            <a:r>
              <a:rPr lang="en-US" sz="1400" dirty="0" err="1"/>
              <a:t>univ_name</a:t>
            </a:r>
            <a:r>
              <a:rPr lang="en-US" sz="1400" dirty="0"/>
              <a:t>, </a:t>
            </a:r>
            <a:r>
              <a:rPr lang="en-US" sz="1400" dirty="0" err="1"/>
              <a:t>entry_year</a:t>
            </a:r>
            <a:r>
              <a:rPr lang="en-US" sz="1400" dirty="0"/>
              <a:t>, date, action, FOREIGN KEY (</a:t>
            </a:r>
            <a:r>
              <a:rPr lang="en-US" sz="1400" dirty="0" err="1"/>
              <a:t>univ_name</a:t>
            </a:r>
            <a:r>
              <a:rPr lang="en-US" sz="1400" dirty="0"/>
              <a:t>) REFERENCES universities(</a:t>
            </a:r>
            <a:r>
              <a:rPr lang="en-US" sz="1400" dirty="0" err="1"/>
              <a:t>univ_name</a:t>
            </a:r>
            <a:r>
              <a:rPr lang="en-US" sz="1400" dirty="0"/>
              <a:t>)</a:t>
            </a:r>
            <a:endParaRPr lang="en-US" sz="16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7C981F2-5747-8455-28B8-F81DCE8E7C77}"/>
              </a:ext>
            </a:extLst>
          </p:cNvPr>
          <p:cNvSpPr/>
          <p:nvPr/>
        </p:nvSpPr>
        <p:spPr>
          <a:xfrm>
            <a:off x="5498494" y="348277"/>
            <a:ext cx="2055174" cy="756961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4B8A05-16AD-C2ED-8F8E-9AC24FC552F9}"/>
              </a:ext>
            </a:extLst>
          </p:cNvPr>
          <p:cNvSpPr txBox="1"/>
          <p:nvPr/>
        </p:nvSpPr>
        <p:spPr>
          <a:xfrm>
            <a:off x="3989748" y="1177852"/>
            <a:ext cx="5072666" cy="123110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Courses:</a:t>
            </a:r>
          </a:p>
          <a:p>
            <a:pPr algn="ctr"/>
            <a:r>
              <a:rPr lang="en-US" sz="1400" dirty="0"/>
              <a:t>id PRIMARY KEY AUTOINCREMENT, </a:t>
            </a:r>
            <a:r>
              <a:rPr lang="en-US" sz="1400" dirty="0" err="1"/>
              <a:t>univ_name</a:t>
            </a:r>
            <a:r>
              <a:rPr lang="en-US" sz="1400" dirty="0"/>
              <a:t>, </a:t>
            </a:r>
            <a:r>
              <a:rPr lang="en-US" sz="1400" dirty="0" err="1"/>
              <a:t>course_name</a:t>
            </a:r>
            <a:r>
              <a:rPr lang="en-US" sz="1400" dirty="0"/>
              <a:t>, </a:t>
            </a:r>
            <a:r>
              <a:rPr lang="en-US" sz="1400" dirty="0" err="1"/>
              <a:t>course_url</a:t>
            </a:r>
            <a:r>
              <a:rPr lang="en-US" sz="1400" dirty="0"/>
              <a:t>, degree, hons, </a:t>
            </a:r>
            <a:r>
              <a:rPr lang="en-US" sz="1400" dirty="0" err="1"/>
              <a:t>offer_level</a:t>
            </a:r>
            <a:r>
              <a:rPr lang="en-US" sz="1400" dirty="0"/>
              <a:t>, </a:t>
            </a:r>
            <a:r>
              <a:rPr lang="en-US" sz="1400" dirty="0" err="1"/>
              <a:t>ucas_code</a:t>
            </a:r>
            <a:r>
              <a:rPr lang="en-US" sz="1400" dirty="0"/>
              <a:t>, </a:t>
            </a:r>
            <a:r>
              <a:rPr lang="en-US" sz="1400" dirty="0" err="1"/>
              <a:t>course_length</a:t>
            </a:r>
            <a:r>
              <a:rPr lang="en-US" sz="1400" dirty="0"/>
              <a:t>, </a:t>
            </a:r>
            <a:r>
              <a:rPr lang="en-US" sz="1400" dirty="0" err="1"/>
              <a:t>start_date</a:t>
            </a:r>
            <a:r>
              <a:rPr lang="en-US" sz="1400" dirty="0"/>
              <a:t>, location, </a:t>
            </a:r>
            <a:r>
              <a:rPr lang="en-US" sz="1400" dirty="0" err="1"/>
              <a:t>deadline_apply</a:t>
            </a:r>
            <a:r>
              <a:rPr lang="en-US" sz="1400" dirty="0"/>
              <a:t>, FOREIGN KEY (</a:t>
            </a:r>
            <a:r>
              <a:rPr lang="en-US" sz="1400" dirty="0" err="1"/>
              <a:t>univ_name</a:t>
            </a:r>
            <a:r>
              <a:rPr lang="en-US" sz="1400" dirty="0"/>
              <a:t>) REFERENCES universities(</a:t>
            </a:r>
            <a:r>
              <a:rPr lang="en-US" sz="1400" dirty="0" err="1"/>
              <a:t>univ_name</a:t>
            </a:r>
            <a:r>
              <a:rPr lang="en-US" sz="14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3333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ABDFB-0070-8BA6-36BE-7629E5FE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09DF2-AF10-B1BE-2F63-B065BAAB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D2289-61A9-011C-914C-F68879C73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4" r="14557" b="14985"/>
          <a:stretch>
            <a:fillRect/>
          </a:stretch>
        </p:blipFill>
        <p:spPr>
          <a:xfrm>
            <a:off x="604158" y="1387929"/>
            <a:ext cx="10820112" cy="5150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7487AF-1A14-D357-3025-0183B72DA396}"/>
              </a:ext>
            </a:extLst>
          </p:cNvPr>
          <p:cNvSpPr txBox="1"/>
          <p:nvPr/>
        </p:nvSpPr>
        <p:spPr>
          <a:xfrm>
            <a:off x="440871" y="485393"/>
            <a:ext cx="5965372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Homepage starts with options:</a:t>
            </a:r>
          </a:p>
        </p:txBody>
      </p:sp>
    </p:spTree>
    <p:extLst>
      <p:ext uri="{BB962C8B-B14F-4D97-AF65-F5344CB8AC3E}">
        <p14:creationId xmlns:p14="http://schemas.microsoft.com/office/powerpoint/2010/main" val="351951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69926-FA55-6961-1870-A6573C7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666D7-AA01-D40A-3D7D-1BC7A6B43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168"/>
            <a:ext cx="9296400" cy="45223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4BA5E3-E451-247A-E8CF-2FEC2FFD4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86" y="2796671"/>
            <a:ext cx="8807543" cy="39248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3E2D6-7396-2A3B-3788-4BF51A719387}"/>
              </a:ext>
            </a:extLst>
          </p:cNvPr>
          <p:cNvSpPr txBox="1"/>
          <p:nvPr/>
        </p:nvSpPr>
        <p:spPr>
          <a:xfrm>
            <a:off x="190499" y="136526"/>
            <a:ext cx="870312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Checks if </a:t>
            </a:r>
            <a:r>
              <a:rPr lang="en-US" sz="2800" dirty="0" err="1">
                <a:latin typeface="+mj-lt"/>
              </a:rPr>
              <a:t>url</a:t>
            </a:r>
            <a:r>
              <a:rPr lang="en-US" sz="2800" dirty="0">
                <a:latin typeface="+mj-lt"/>
              </a:rPr>
              <a:t> in database, also if </a:t>
            </a:r>
            <a:r>
              <a:rPr lang="en-US" sz="2800" dirty="0" err="1">
                <a:latin typeface="+mj-lt"/>
              </a:rPr>
              <a:t>url</a:t>
            </a:r>
            <a:r>
              <a:rPr lang="en-US" sz="2800" dirty="0">
                <a:latin typeface="+mj-lt"/>
              </a:rPr>
              <a:t> is valid</a:t>
            </a:r>
          </a:p>
        </p:txBody>
      </p:sp>
    </p:spTree>
    <p:extLst>
      <p:ext uri="{BB962C8B-B14F-4D97-AF65-F5344CB8AC3E}">
        <p14:creationId xmlns:p14="http://schemas.microsoft.com/office/powerpoint/2010/main" val="41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A9215-399F-A3F9-FBDB-01DA456E5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DC4F-D443-793F-BACA-5D9CC10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35341-7E43-1833-A118-7DF54145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6" y="668989"/>
            <a:ext cx="10860159" cy="6189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9DCD08-FAF2-96F8-41DB-25478707AAF8}"/>
              </a:ext>
            </a:extLst>
          </p:cNvPr>
          <p:cNvSpPr txBox="1"/>
          <p:nvPr/>
        </p:nvSpPr>
        <p:spPr>
          <a:xfrm>
            <a:off x="114299" y="175149"/>
            <a:ext cx="11468100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If university is not in database option to run the </a:t>
            </a:r>
            <a:r>
              <a:rPr lang="en-US" sz="2400" dirty="0" err="1">
                <a:latin typeface="+mj-lt"/>
              </a:rPr>
              <a:t>webscraper</a:t>
            </a:r>
            <a:r>
              <a:rPr lang="en-US" sz="2400" dirty="0">
                <a:latin typeface="+mj-lt"/>
              </a:rPr>
              <a:t> will run and data will be sent to tables</a:t>
            </a:r>
          </a:p>
        </p:txBody>
      </p:sp>
    </p:spTree>
    <p:extLst>
      <p:ext uri="{BB962C8B-B14F-4D97-AF65-F5344CB8AC3E}">
        <p14:creationId xmlns:p14="http://schemas.microsoft.com/office/powerpoint/2010/main" val="19525707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{19DDF830-71DC-4AE9-95BE-D7BA846CD84C}TF7521aafa-c748-4c40-a498-ba511be234dc5b1b6097_win32-5039330bb2f3</Template>
  <TotalTime>150</TotalTime>
  <Words>624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PowerPoint Presentation</vt:lpstr>
      <vt:lpstr>The task given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Thalia Rodriguez</dc:creator>
  <cp:lastModifiedBy>Thalia Rodriguez</cp:lastModifiedBy>
  <cp:revision>8</cp:revision>
  <dcterms:created xsi:type="dcterms:W3CDTF">2025-07-22T06:19:22Z</dcterms:created>
  <dcterms:modified xsi:type="dcterms:W3CDTF">2025-07-22T08:52:55Z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