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D0F5B-3E54-AF99-8E91-6B643429DCD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12F608A-11A3-F3C9-5109-8B22617DC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263A6B3-E73D-0609-D9A8-09CAFA92C430}"/>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5" name="Espaço Reservado para Rodapé 4">
            <a:extLst>
              <a:ext uri="{FF2B5EF4-FFF2-40B4-BE49-F238E27FC236}">
                <a16:creationId xmlns:a16="http://schemas.microsoft.com/office/drawing/2014/main" id="{D665CDF3-66F6-F05B-B19B-977462E5E2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5C0C8FB-0EB1-235B-28F0-C2EE3EAEF9C6}"/>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3876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7C79F-51EB-53A5-090C-91510ED9444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D703EA6-4D3B-F062-6CAB-C24A176276B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C3234C9-3480-A35C-83B9-92838442FD7C}"/>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5" name="Espaço Reservado para Rodapé 4">
            <a:extLst>
              <a:ext uri="{FF2B5EF4-FFF2-40B4-BE49-F238E27FC236}">
                <a16:creationId xmlns:a16="http://schemas.microsoft.com/office/drawing/2014/main" id="{8504165B-FF1B-2610-B933-FEFE8C121D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F98A43D-CD96-DA08-7E91-20A44F1F8A62}"/>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204743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141C23D-864E-9951-1A37-7B4E57EDADE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4C21EB4-107F-4B32-A0C2-3FAAD6ABE86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F03F67-DE5C-3538-4534-7FEF533665A4}"/>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5" name="Espaço Reservado para Rodapé 4">
            <a:extLst>
              <a:ext uri="{FF2B5EF4-FFF2-40B4-BE49-F238E27FC236}">
                <a16:creationId xmlns:a16="http://schemas.microsoft.com/office/drawing/2014/main" id="{8EDEA831-7E1D-6DB5-E078-A1EB8689A4C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D732C6-5D2D-38D9-3E9D-DF976849255E}"/>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160975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96F7B-968F-9437-5B7A-F1C6342AE90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DA503EE-58BC-BC61-FD98-F70707144CC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40F71DF-79A4-35F7-5616-2247C9A6D27C}"/>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5" name="Espaço Reservado para Rodapé 4">
            <a:extLst>
              <a:ext uri="{FF2B5EF4-FFF2-40B4-BE49-F238E27FC236}">
                <a16:creationId xmlns:a16="http://schemas.microsoft.com/office/drawing/2014/main" id="{EE1612F5-1F81-D007-670E-43789B72C1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09C7D-28D6-0AD5-9756-0383B3C3FD66}"/>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247450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52AC7-62FB-5FDC-AE2F-BE14ED23E24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0A506E-AB40-F378-6967-FC1B6AC2E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DCA0018-88A2-5AF0-270A-7905CB37183D}"/>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5" name="Espaço Reservado para Rodapé 4">
            <a:extLst>
              <a:ext uri="{FF2B5EF4-FFF2-40B4-BE49-F238E27FC236}">
                <a16:creationId xmlns:a16="http://schemas.microsoft.com/office/drawing/2014/main" id="{5B526D5D-056B-84FD-659A-35B19F13E52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AE8A9-F04D-CA71-3BD9-F0740EB13EC8}"/>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136165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F0306-595E-BEDC-3CC5-B1A73E6D758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0911527-493C-C960-6747-C86395CCFA9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71DF5C-9226-2AAA-1E44-1CDF39A5E1F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FC12B0A-44D5-C3A5-B73C-9BC5B551C427}"/>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6" name="Espaço Reservado para Rodapé 5">
            <a:extLst>
              <a:ext uri="{FF2B5EF4-FFF2-40B4-BE49-F238E27FC236}">
                <a16:creationId xmlns:a16="http://schemas.microsoft.com/office/drawing/2014/main" id="{8CA02E7C-1882-B10E-E5A5-19F43397042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084EFC-3289-799A-946B-3967FF392907}"/>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139829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3ED5A-C727-14BB-F75C-27C7F6F6216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DFE4562-7E4A-7818-4273-D6CE5207A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C3B73C23-55D4-742D-E761-75E41D07C2E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AC6C40E-8A3B-5C60-9FD5-45F5AD87D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4228844-AD10-211D-F9CD-214DA7B094B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AB3B5C6-920B-89BC-A341-C29A0815FEDB}"/>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8" name="Espaço Reservado para Rodapé 7">
            <a:extLst>
              <a:ext uri="{FF2B5EF4-FFF2-40B4-BE49-F238E27FC236}">
                <a16:creationId xmlns:a16="http://schemas.microsoft.com/office/drawing/2014/main" id="{30364C70-2512-BF43-F053-61FD766422B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08A0C85-0E1B-35B2-AAF9-216B18D234AD}"/>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333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ED34D-63A1-EE4D-DEA9-6F3289736E9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1973B35-DD01-F885-2D1E-E8107797A01E}"/>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4" name="Espaço Reservado para Rodapé 3">
            <a:extLst>
              <a:ext uri="{FF2B5EF4-FFF2-40B4-BE49-F238E27FC236}">
                <a16:creationId xmlns:a16="http://schemas.microsoft.com/office/drawing/2014/main" id="{4B7EF10A-56E7-1186-D6EA-C0F6000E243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7DABC7C-A37B-5B3C-C6CF-98B45E03A878}"/>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207231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3C966A7-9B57-367C-9C4C-618A07E09C05}"/>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3" name="Espaço Reservado para Rodapé 2">
            <a:extLst>
              <a:ext uri="{FF2B5EF4-FFF2-40B4-BE49-F238E27FC236}">
                <a16:creationId xmlns:a16="http://schemas.microsoft.com/office/drawing/2014/main" id="{FE4E73F6-2987-F28E-5038-A08E67A8354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AEA85C1-9CFD-CBD5-AEB8-D32FF71F10F8}"/>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395980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67D70-E8BC-F324-273C-FACA3711211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F1A5983-5428-3E5E-45A6-068788928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A176201-BC4E-9708-D5AF-DC11491E1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EB4D883-4FEF-0380-59D9-0F8D60109491}"/>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6" name="Espaço Reservado para Rodapé 5">
            <a:extLst>
              <a:ext uri="{FF2B5EF4-FFF2-40B4-BE49-F238E27FC236}">
                <a16:creationId xmlns:a16="http://schemas.microsoft.com/office/drawing/2014/main" id="{596E71C0-8B00-1E5E-55F7-A2FE30A3A11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E79ABB5-D1A3-6A3A-9729-DAF95D36D73E}"/>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176663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6DE86-5A67-8331-6EB3-5A34B8C8A74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5644591-9CFF-5099-EF43-3898DE1C5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233F421-E01C-2CAD-3AD1-243D4C9B6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7EBA32-5612-2689-98A7-1A39794CCDC8}"/>
              </a:ext>
            </a:extLst>
          </p:cNvPr>
          <p:cNvSpPr>
            <a:spLocks noGrp="1"/>
          </p:cNvSpPr>
          <p:nvPr>
            <p:ph type="dt" sz="half" idx="10"/>
          </p:nvPr>
        </p:nvSpPr>
        <p:spPr/>
        <p:txBody>
          <a:bodyPr/>
          <a:lstStyle/>
          <a:p>
            <a:fld id="{C75D3821-EF52-41E2-B11E-358DBC76B34A}" type="datetimeFigureOut">
              <a:rPr lang="pt-BR" smtClean="0"/>
              <a:t>14/07/2022</a:t>
            </a:fld>
            <a:endParaRPr lang="pt-BR"/>
          </a:p>
        </p:txBody>
      </p:sp>
      <p:sp>
        <p:nvSpPr>
          <p:cNvPr id="6" name="Espaço Reservado para Rodapé 5">
            <a:extLst>
              <a:ext uri="{FF2B5EF4-FFF2-40B4-BE49-F238E27FC236}">
                <a16:creationId xmlns:a16="http://schemas.microsoft.com/office/drawing/2014/main" id="{C6EA0A07-41B5-E13D-77D4-84298437216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A87B5D1-D681-40D7-35C6-5C3B2DD303AB}"/>
              </a:ext>
            </a:extLst>
          </p:cNvPr>
          <p:cNvSpPr>
            <a:spLocks noGrp="1"/>
          </p:cNvSpPr>
          <p:nvPr>
            <p:ph type="sldNum" sz="quarter" idx="12"/>
          </p:nvPr>
        </p:nvSpPr>
        <p:spPr/>
        <p:txBody>
          <a:bodyPr/>
          <a:lstStyle/>
          <a:p>
            <a:fld id="{CE0431D6-D481-45AC-9368-3B13EE2209B4}" type="slidenum">
              <a:rPr lang="pt-BR" smtClean="0"/>
              <a:t>‹nº›</a:t>
            </a:fld>
            <a:endParaRPr lang="pt-BR"/>
          </a:p>
        </p:txBody>
      </p:sp>
    </p:spTree>
    <p:extLst>
      <p:ext uri="{BB962C8B-B14F-4D97-AF65-F5344CB8AC3E}">
        <p14:creationId xmlns:p14="http://schemas.microsoft.com/office/powerpoint/2010/main" val="152255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0000"/>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6C86578-03C2-6B96-1D29-6B526F479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86BD850-4C3C-4ED8-F1C6-0BC12F7E3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23CB1E1-39E3-FCA4-11C6-B376DE7F4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D3821-EF52-41E2-B11E-358DBC76B34A}" type="datetimeFigureOut">
              <a:rPr lang="pt-BR" smtClean="0"/>
              <a:t>14/07/2022</a:t>
            </a:fld>
            <a:endParaRPr lang="pt-BR"/>
          </a:p>
        </p:txBody>
      </p:sp>
      <p:sp>
        <p:nvSpPr>
          <p:cNvPr id="5" name="Espaço Reservado para Rodapé 4">
            <a:extLst>
              <a:ext uri="{FF2B5EF4-FFF2-40B4-BE49-F238E27FC236}">
                <a16:creationId xmlns:a16="http://schemas.microsoft.com/office/drawing/2014/main" id="{59379F00-B140-7775-745A-495E36F2C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55FD3E6-DD8C-FE51-F902-4DB46A66A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431D6-D481-45AC-9368-3B13EE2209B4}" type="slidenum">
              <a:rPr lang="pt-BR" smtClean="0"/>
              <a:t>‹nº›</a:t>
            </a:fld>
            <a:endParaRPr lang="pt-BR"/>
          </a:p>
        </p:txBody>
      </p:sp>
    </p:spTree>
    <p:extLst>
      <p:ext uri="{BB962C8B-B14F-4D97-AF65-F5344CB8AC3E}">
        <p14:creationId xmlns:p14="http://schemas.microsoft.com/office/powerpoint/2010/main" val="13708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C340A-47B6-9499-E354-F06FC501E17C}"/>
              </a:ext>
            </a:extLst>
          </p:cNvPr>
          <p:cNvSpPr>
            <a:spLocks noGrp="1"/>
          </p:cNvSpPr>
          <p:nvPr>
            <p:ph type="ctrTitle"/>
          </p:nvPr>
        </p:nvSpPr>
        <p:spPr>
          <a:xfrm>
            <a:off x="1524000" y="1186255"/>
            <a:ext cx="9144000" cy="2387600"/>
          </a:xfrm>
        </p:spPr>
        <p:txBody>
          <a:bodyPr/>
          <a:lstStyle/>
          <a:p>
            <a:r>
              <a:rPr lang="pt-BR" dirty="0" smtClean="0">
                <a:solidFill>
                  <a:schemeClr val="bg1"/>
                </a:solidFill>
              </a:rPr>
              <a:t>Programação</a:t>
            </a:r>
            <a:br>
              <a:rPr lang="pt-BR" dirty="0" smtClean="0">
                <a:solidFill>
                  <a:schemeClr val="bg1"/>
                </a:solidFill>
              </a:rPr>
            </a:br>
            <a:r>
              <a:rPr lang="pt-BR" dirty="0" smtClean="0">
                <a:solidFill>
                  <a:schemeClr val="bg1"/>
                </a:solidFill>
              </a:rPr>
              <a:t>Funcional</a:t>
            </a:r>
            <a:endParaRPr lang="pt-BR" dirty="0">
              <a:solidFill>
                <a:schemeClr val="bg1"/>
              </a:solidFill>
            </a:endParaRPr>
          </a:p>
        </p:txBody>
      </p:sp>
    </p:spTree>
    <p:extLst>
      <p:ext uri="{BB962C8B-B14F-4D97-AF65-F5344CB8AC3E}">
        <p14:creationId xmlns:p14="http://schemas.microsoft.com/office/powerpoint/2010/main" val="1325607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E9552-D906-9F47-D494-F4E901E34B06}"/>
              </a:ext>
            </a:extLst>
          </p:cNvPr>
          <p:cNvSpPr>
            <a:spLocks noGrp="1"/>
          </p:cNvSpPr>
          <p:nvPr>
            <p:ph type="title"/>
          </p:nvPr>
        </p:nvSpPr>
        <p:spPr/>
        <p:txBody>
          <a:bodyPr/>
          <a:lstStyle/>
          <a:p>
            <a:r>
              <a:rPr lang="pt-BR" dirty="0" err="1" smtClean="0">
                <a:solidFill>
                  <a:schemeClr val="bg1"/>
                </a:solidFill>
              </a:rPr>
              <a:t>Optional</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6A95F520-DDBD-D4B7-5616-8AAB51E67E5C}"/>
              </a:ext>
            </a:extLst>
          </p:cNvPr>
          <p:cNvSpPr>
            <a:spLocks noGrp="1"/>
          </p:cNvSpPr>
          <p:nvPr>
            <p:ph idx="1"/>
          </p:nvPr>
        </p:nvSpPr>
        <p:spPr>
          <a:xfrm>
            <a:off x="838200" y="1825625"/>
            <a:ext cx="10515600" cy="1294946"/>
          </a:xfrm>
        </p:spPr>
        <p:txBody>
          <a:bodyPr/>
          <a:lstStyle/>
          <a:p>
            <a:r>
              <a:rPr lang="pt-BR" dirty="0" smtClean="0">
                <a:solidFill>
                  <a:schemeClr val="bg1"/>
                </a:solidFill>
              </a:rPr>
              <a:t>O </a:t>
            </a:r>
            <a:r>
              <a:rPr lang="pt-BR" dirty="0" err="1" smtClean="0">
                <a:solidFill>
                  <a:schemeClr val="bg1"/>
                </a:solidFill>
              </a:rPr>
              <a:t>Optional</a:t>
            </a:r>
            <a:r>
              <a:rPr lang="pt-BR" dirty="0" smtClean="0">
                <a:solidFill>
                  <a:schemeClr val="bg1"/>
                </a:solidFill>
              </a:rPr>
              <a:t> é uma classe que pode </a:t>
            </a:r>
            <a:r>
              <a:rPr lang="pt-BR" dirty="0">
                <a:solidFill>
                  <a:schemeClr val="bg1"/>
                </a:solidFill>
              </a:rPr>
              <a:t>ou não conter um valor não nulo</a:t>
            </a:r>
            <a:r>
              <a:rPr lang="pt-BR" dirty="0" smtClean="0">
                <a:solidFill>
                  <a:schemeClr val="bg1"/>
                </a:solidFill>
              </a:rPr>
              <a:t>. Ele surgiu no Java 8 para facilitar a manipulação e tratamento de variáveis que podem </a:t>
            </a:r>
            <a:r>
              <a:rPr lang="pt-BR" dirty="0" err="1" smtClean="0">
                <a:solidFill>
                  <a:schemeClr val="bg1"/>
                </a:solidFill>
              </a:rPr>
              <a:t>recebar</a:t>
            </a:r>
            <a:r>
              <a:rPr lang="pt-BR" dirty="0" smtClean="0">
                <a:solidFill>
                  <a:schemeClr val="bg1"/>
                </a:solidFill>
              </a:rPr>
              <a:t> tal valor</a:t>
            </a:r>
            <a:endParaRPr lang="pt-BR" dirty="0">
              <a:solidFill>
                <a:schemeClr val="bg1"/>
              </a:solidFill>
            </a:endParaRPr>
          </a:p>
        </p:txBody>
      </p:sp>
      <p:sp>
        <p:nvSpPr>
          <p:cNvPr id="4" name="Título 1">
            <a:extLst>
              <a:ext uri="{FF2B5EF4-FFF2-40B4-BE49-F238E27FC236}">
                <a16:creationId xmlns:a16="http://schemas.microsoft.com/office/drawing/2014/main" id="{996E9552-D906-9F47-D494-F4E901E34B06}"/>
              </a:ext>
            </a:extLst>
          </p:cNvPr>
          <p:cNvSpPr txBox="1">
            <a:spLocks/>
          </p:cNvSpPr>
          <p:nvPr/>
        </p:nvSpPr>
        <p:spPr>
          <a:xfrm>
            <a:off x="838200" y="31205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smtClean="0">
                <a:solidFill>
                  <a:schemeClr val="bg1"/>
                </a:solidFill>
              </a:rPr>
              <a:t>Callback</a:t>
            </a:r>
            <a:endParaRPr lang="pt-BR" dirty="0">
              <a:solidFill>
                <a:schemeClr val="bg1"/>
              </a:solidFill>
            </a:endParaRPr>
          </a:p>
        </p:txBody>
      </p:sp>
      <p:sp>
        <p:nvSpPr>
          <p:cNvPr id="5" name="Espaço Reservado para Conteúdo 2">
            <a:extLst>
              <a:ext uri="{FF2B5EF4-FFF2-40B4-BE49-F238E27FC236}">
                <a16:creationId xmlns:a16="http://schemas.microsoft.com/office/drawing/2014/main" id="{6A95F520-DDBD-D4B7-5616-8AAB51E67E5C}"/>
              </a:ext>
            </a:extLst>
          </p:cNvPr>
          <p:cNvSpPr txBox="1">
            <a:spLocks/>
          </p:cNvSpPr>
          <p:nvPr/>
        </p:nvSpPr>
        <p:spPr>
          <a:xfrm>
            <a:off x="838200" y="4464956"/>
            <a:ext cx="10515600" cy="17181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solidFill>
                  <a:schemeClr val="bg1"/>
                </a:solidFill>
              </a:rPr>
              <a:t>Uma função </a:t>
            </a:r>
            <a:r>
              <a:rPr lang="pt-BR" dirty="0" err="1">
                <a:solidFill>
                  <a:schemeClr val="bg1"/>
                </a:solidFill>
              </a:rPr>
              <a:t>callback</a:t>
            </a:r>
            <a:r>
              <a:rPr lang="pt-BR" dirty="0">
                <a:solidFill>
                  <a:schemeClr val="bg1"/>
                </a:solidFill>
              </a:rPr>
              <a:t> é uma função passada a outra função como argumento, que é então invocado dentro da função externa para completar algum tipo de rotina ou ação</a:t>
            </a:r>
            <a:r>
              <a:rPr lang="pt-BR" dirty="0" smtClean="0">
                <a:solidFill>
                  <a:schemeClr val="bg1"/>
                </a:solidFill>
              </a:rPr>
              <a:t>. Não está presente nativamente no Java, mas pode ser replicado usando a programação funcional</a:t>
            </a:r>
            <a:endParaRPr lang="pt-BR" dirty="0">
              <a:solidFill>
                <a:schemeClr val="bg1"/>
              </a:solidFill>
            </a:endParaRPr>
          </a:p>
        </p:txBody>
      </p:sp>
    </p:spTree>
    <p:extLst>
      <p:ext uri="{BB962C8B-B14F-4D97-AF65-F5344CB8AC3E}">
        <p14:creationId xmlns:p14="http://schemas.microsoft.com/office/powerpoint/2010/main" val="21633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258C1-53FD-F301-48B5-A596556ED712}"/>
              </a:ext>
            </a:extLst>
          </p:cNvPr>
          <p:cNvSpPr>
            <a:spLocks noGrp="1"/>
          </p:cNvSpPr>
          <p:nvPr>
            <p:ph type="title"/>
          </p:nvPr>
        </p:nvSpPr>
        <p:spPr/>
        <p:txBody>
          <a:bodyPr/>
          <a:lstStyle/>
          <a:p>
            <a:r>
              <a:rPr lang="pt-BR" dirty="0" smtClean="0">
                <a:solidFill>
                  <a:schemeClr val="bg1"/>
                </a:solidFill>
              </a:rPr>
              <a:t>Programação Imperativa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9D9637BE-C94D-E71A-2BBB-F035CC2E73AE}"/>
              </a:ext>
            </a:extLst>
          </p:cNvPr>
          <p:cNvSpPr>
            <a:spLocks noGrp="1"/>
          </p:cNvSpPr>
          <p:nvPr>
            <p:ph idx="1"/>
          </p:nvPr>
        </p:nvSpPr>
        <p:spPr/>
        <p:txBody>
          <a:bodyPr>
            <a:normAutofit/>
          </a:bodyPr>
          <a:lstStyle/>
          <a:p>
            <a:pPr algn="just"/>
            <a:r>
              <a:rPr lang="pt-BR" dirty="0">
                <a:solidFill>
                  <a:schemeClr val="bg1"/>
                </a:solidFill>
              </a:rPr>
              <a:t> </a:t>
            </a:r>
            <a:r>
              <a:rPr lang="pt-BR" dirty="0">
                <a:solidFill>
                  <a:schemeClr val="bg1"/>
                </a:solidFill>
              </a:rPr>
              <a:t>A Programação Imperativa é um conceito baseado em estados, definidos por variáveis, e ações que são manipuladoras de estado, procedimentos. Pelo fato de permitir o uso de procedimentos como estruturação, também é conhecido como, Programação Procedural</a:t>
            </a:r>
            <a:r>
              <a:rPr lang="pt-BR" dirty="0" smtClean="0">
                <a:solidFill>
                  <a:schemeClr val="bg1"/>
                </a:solidFill>
              </a:rPr>
              <a:t>. A </a:t>
            </a:r>
            <a:r>
              <a:rPr lang="pt-BR" dirty="0">
                <a:solidFill>
                  <a:schemeClr val="bg1"/>
                </a:solidFill>
              </a:rPr>
              <a:t>herança funciona para que possamos efetuar uma especialização de nossas classes, permitindo que tenhamos códigos limpos e mais reutilizáveis. </a:t>
            </a:r>
            <a:endParaRPr lang="pt-BR" dirty="0" smtClean="0">
              <a:solidFill>
                <a:schemeClr val="bg1"/>
              </a:solidFill>
            </a:endParaRPr>
          </a:p>
          <a:p>
            <a:pPr algn="just"/>
            <a:r>
              <a:rPr lang="pt-BR" dirty="0">
                <a:solidFill>
                  <a:schemeClr val="bg1"/>
                </a:solidFill>
              </a:rPr>
              <a:t>Em uma linguagem imperativa, o programador diz com detalhes as operações que o programa realiza, incluindo manipulação de memória e interface direta com a entrada/saída do programa.</a:t>
            </a:r>
            <a:endParaRPr lang="pt-BR" dirty="0">
              <a:solidFill>
                <a:schemeClr val="bg1"/>
              </a:solidFill>
            </a:endParaRPr>
          </a:p>
        </p:txBody>
      </p:sp>
    </p:spTree>
    <p:extLst>
      <p:ext uri="{BB962C8B-B14F-4D97-AF65-F5344CB8AC3E}">
        <p14:creationId xmlns:p14="http://schemas.microsoft.com/office/powerpoint/2010/main" val="187107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2C832-B228-561E-A071-D3CEF8D00F3D}"/>
              </a:ext>
            </a:extLst>
          </p:cNvPr>
          <p:cNvSpPr>
            <a:spLocks noGrp="1"/>
          </p:cNvSpPr>
          <p:nvPr>
            <p:ph type="title"/>
          </p:nvPr>
        </p:nvSpPr>
        <p:spPr/>
        <p:txBody>
          <a:bodyPr/>
          <a:lstStyle/>
          <a:p>
            <a:r>
              <a:rPr lang="pt-BR" dirty="0">
                <a:solidFill>
                  <a:schemeClr val="bg1"/>
                </a:solidFill>
              </a:rPr>
              <a:t>Programação Declarativa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48D40D82-49D9-5E10-D8AB-E550C5B9A401}"/>
              </a:ext>
            </a:extLst>
          </p:cNvPr>
          <p:cNvSpPr>
            <a:spLocks noGrp="1"/>
          </p:cNvSpPr>
          <p:nvPr>
            <p:ph idx="1"/>
          </p:nvPr>
        </p:nvSpPr>
        <p:spPr/>
        <p:txBody>
          <a:bodyPr/>
          <a:lstStyle/>
          <a:p>
            <a:r>
              <a:rPr lang="pt-BR" dirty="0">
                <a:solidFill>
                  <a:schemeClr val="bg1"/>
                </a:solidFill>
              </a:rPr>
              <a:t>A Programação Declarativa, ao contrário da Programação Imperativa que informa ao computador "COMO" as instruções devem ser executadas, preocupa-se em apenas dizer ao computador "O QUE" precisa ser feito, cabendo ao computador decidir qual a melhor solução para essa solicitação</a:t>
            </a:r>
            <a:r>
              <a:rPr lang="pt-BR" dirty="0" smtClean="0">
                <a:solidFill>
                  <a:schemeClr val="bg1"/>
                </a:solidFill>
              </a:rPr>
              <a:t>. As </a:t>
            </a:r>
            <a:r>
              <a:rPr lang="pt-BR" dirty="0">
                <a:solidFill>
                  <a:schemeClr val="bg1"/>
                </a:solidFill>
              </a:rPr>
              <a:t>linguagens definidas por este paradigma não podem ser consideradas como linguagens de programação, e sim, como </a:t>
            </a:r>
            <a:r>
              <a:rPr lang="pt-BR" dirty="0" err="1" smtClean="0">
                <a:solidFill>
                  <a:schemeClr val="bg1"/>
                </a:solidFill>
              </a:rPr>
              <a:t>sub-linguagens</a:t>
            </a:r>
            <a:r>
              <a:rPr lang="pt-BR" dirty="0" smtClean="0">
                <a:solidFill>
                  <a:schemeClr val="bg1"/>
                </a:solidFill>
              </a:rPr>
              <a:t>.</a:t>
            </a:r>
            <a:endParaRPr lang="pt-BR" dirty="0">
              <a:solidFill>
                <a:schemeClr val="bg1"/>
              </a:solidFill>
            </a:endParaRPr>
          </a:p>
          <a:p>
            <a:r>
              <a:rPr lang="pt-BR" dirty="0" smtClean="0">
                <a:solidFill>
                  <a:schemeClr val="bg1"/>
                </a:solidFill>
              </a:rPr>
              <a:t>Há de se observar no entanto, mesmos as linguagens que não são definidas por esse paradigma, podem usá-lo como ferramenta, como no caso do Java.</a:t>
            </a:r>
            <a:endParaRPr lang="pt-BR" dirty="0">
              <a:solidFill>
                <a:schemeClr val="bg1"/>
              </a:solidFill>
            </a:endParaRPr>
          </a:p>
        </p:txBody>
      </p:sp>
    </p:spTree>
    <p:extLst>
      <p:ext uri="{BB962C8B-B14F-4D97-AF65-F5344CB8AC3E}">
        <p14:creationId xmlns:p14="http://schemas.microsoft.com/office/powerpoint/2010/main" val="2011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C7DA5-4EF4-FCF8-EEC2-39F7566FDF89}"/>
              </a:ext>
            </a:extLst>
          </p:cNvPr>
          <p:cNvSpPr>
            <a:spLocks noGrp="1"/>
          </p:cNvSpPr>
          <p:nvPr>
            <p:ph type="title"/>
          </p:nvPr>
        </p:nvSpPr>
        <p:spPr>
          <a:xfrm>
            <a:off x="838200" y="391758"/>
            <a:ext cx="10515600" cy="1325563"/>
          </a:xfrm>
        </p:spPr>
        <p:txBody>
          <a:bodyPr/>
          <a:lstStyle/>
          <a:p>
            <a:r>
              <a:rPr lang="pt-BR" dirty="0" smtClean="0">
                <a:solidFill>
                  <a:schemeClr val="bg1"/>
                </a:solidFill>
              </a:rPr>
              <a:t>Lambda</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5D780D93-E200-CBCA-B879-4BD743E6ABA4}"/>
              </a:ext>
            </a:extLst>
          </p:cNvPr>
          <p:cNvSpPr>
            <a:spLocks noGrp="1"/>
          </p:cNvSpPr>
          <p:nvPr>
            <p:ph idx="1"/>
          </p:nvPr>
        </p:nvSpPr>
        <p:spPr>
          <a:xfrm>
            <a:off x="838200" y="1825625"/>
            <a:ext cx="10515600" cy="2223862"/>
          </a:xfrm>
        </p:spPr>
        <p:txBody>
          <a:bodyPr>
            <a:normAutofit/>
          </a:bodyPr>
          <a:lstStyle/>
          <a:p>
            <a:pPr marL="0" indent="0">
              <a:buNone/>
            </a:pPr>
            <a:r>
              <a:rPr lang="pt-BR" dirty="0" smtClean="0">
                <a:solidFill>
                  <a:schemeClr val="bg1"/>
                </a:solidFill>
              </a:rPr>
              <a:t>Uma </a:t>
            </a:r>
            <a:r>
              <a:rPr lang="pt-BR" dirty="0">
                <a:solidFill>
                  <a:schemeClr val="bg1"/>
                </a:solidFill>
              </a:rPr>
              <a:t>função lambda é uma função sem declaração, isto é, não é necessário colocar um nome, um tipo de retorno e o modificador de acesso. A ideia é que o método seja declarado no mesmo lugar em que será usado. As funções lambda em Java tem a sintaxe definida como (argumento) -&gt; (corpo), </a:t>
            </a:r>
            <a:r>
              <a:rPr lang="pt-BR" dirty="0" smtClean="0">
                <a:solidFill>
                  <a:schemeClr val="bg1"/>
                </a:solidFill>
              </a:rPr>
              <a:t>como no exemplo:</a:t>
            </a:r>
            <a:endParaRPr lang="pt-BR" dirty="0">
              <a:solidFill>
                <a:schemeClr val="bg1"/>
              </a:solidFill>
            </a:endParaRPr>
          </a:p>
        </p:txBody>
      </p:sp>
      <p:pic>
        <p:nvPicPr>
          <p:cNvPr id="5" name="Imagem 4"/>
          <p:cNvPicPr>
            <a:picLocks noChangeAspect="1"/>
          </p:cNvPicPr>
          <p:nvPr/>
        </p:nvPicPr>
        <p:blipFill>
          <a:blip r:embed="rId2"/>
          <a:stretch>
            <a:fillRect/>
          </a:stretch>
        </p:blipFill>
        <p:spPr>
          <a:xfrm>
            <a:off x="838200" y="4049487"/>
            <a:ext cx="7981950" cy="2057400"/>
          </a:xfrm>
          <a:prstGeom prst="rect">
            <a:avLst/>
          </a:prstGeom>
        </p:spPr>
      </p:pic>
    </p:spTree>
    <p:extLst>
      <p:ext uri="{BB962C8B-B14F-4D97-AF65-F5344CB8AC3E}">
        <p14:creationId xmlns:p14="http://schemas.microsoft.com/office/powerpoint/2010/main" val="45398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762AD-9A17-DC5D-EB4D-773BC143E97B}"/>
              </a:ext>
            </a:extLst>
          </p:cNvPr>
          <p:cNvSpPr>
            <a:spLocks noGrp="1"/>
          </p:cNvSpPr>
          <p:nvPr>
            <p:ph type="title"/>
          </p:nvPr>
        </p:nvSpPr>
        <p:spPr/>
        <p:txBody>
          <a:bodyPr/>
          <a:lstStyle/>
          <a:p>
            <a:r>
              <a:rPr lang="pt-BR" dirty="0" err="1" smtClean="0">
                <a:solidFill>
                  <a:schemeClr val="bg1"/>
                </a:solidFill>
              </a:rPr>
              <a:t>Function</a:t>
            </a:r>
            <a:endParaRPr lang="pt-BR" dirty="0"/>
          </a:p>
        </p:txBody>
      </p:sp>
      <p:sp>
        <p:nvSpPr>
          <p:cNvPr id="3" name="Espaço Reservado para Conteúdo 2">
            <a:extLst>
              <a:ext uri="{FF2B5EF4-FFF2-40B4-BE49-F238E27FC236}">
                <a16:creationId xmlns:a16="http://schemas.microsoft.com/office/drawing/2014/main" id="{B1029792-4B6E-E2F9-AD92-676DAC439AA4}"/>
              </a:ext>
            </a:extLst>
          </p:cNvPr>
          <p:cNvSpPr>
            <a:spLocks noGrp="1"/>
          </p:cNvSpPr>
          <p:nvPr>
            <p:ph idx="1"/>
          </p:nvPr>
        </p:nvSpPr>
        <p:spPr/>
        <p:txBody>
          <a:bodyPr>
            <a:normAutofit/>
          </a:bodyPr>
          <a:lstStyle/>
          <a:p>
            <a:pPr marL="0" indent="0">
              <a:buNone/>
            </a:pPr>
            <a:r>
              <a:rPr lang="pt-BR" dirty="0">
                <a:solidFill>
                  <a:schemeClr val="bg1"/>
                </a:solidFill>
              </a:rPr>
              <a:t>A interface Java </a:t>
            </a:r>
            <a:r>
              <a:rPr lang="pt-BR" dirty="0" err="1">
                <a:solidFill>
                  <a:schemeClr val="bg1"/>
                </a:solidFill>
              </a:rPr>
              <a:t>Function</a:t>
            </a:r>
            <a:r>
              <a:rPr lang="pt-BR" dirty="0">
                <a:solidFill>
                  <a:schemeClr val="bg1"/>
                </a:solidFill>
              </a:rPr>
              <a:t> (</a:t>
            </a:r>
            <a:r>
              <a:rPr lang="pt-BR" dirty="0" err="1">
                <a:solidFill>
                  <a:schemeClr val="bg1"/>
                </a:solidFill>
              </a:rPr>
              <a:t>java.util.function.Function</a:t>
            </a:r>
            <a:r>
              <a:rPr lang="pt-BR" dirty="0">
                <a:solidFill>
                  <a:schemeClr val="bg1"/>
                </a:solidFill>
              </a:rPr>
              <a:t>) é uma das interfaces funcionais mais centrais em Java. A interface </a:t>
            </a:r>
            <a:r>
              <a:rPr lang="pt-BR" dirty="0" err="1">
                <a:solidFill>
                  <a:schemeClr val="bg1"/>
                </a:solidFill>
              </a:rPr>
              <a:t>Function</a:t>
            </a:r>
            <a:r>
              <a:rPr lang="pt-BR" dirty="0">
                <a:solidFill>
                  <a:schemeClr val="bg1"/>
                </a:solidFill>
              </a:rPr>
              <a:t> representa uma função (método) que recebe um único parâmetro e retorna um único valor</a:t>
            </a:r>
            <a:r>
              <a:rPr lang="pt-BR" dirty="0" smtClean="0">
                <a:solidFill>
                  <a:schemeClr val="bg1"/>
                </a:solidFill>
              </a:rPr>
              <a:t>.</a:t>
            </a:r>
          </a:p>
          <a:p>
            <a:pPr marL="0" indent="0">
              <a:buNone/>
            </a:pPr>
            <a:endParaRPr lang="pt-BR" dirty="0">
              <a:solidFill>
                <a:schemeClr val="bg1"/>
              </a:solidFill>
            </a:endParaRPr>
          </a:p>
          <a:p>
            <a:pPr marL="0" indent="0">
              <a:buNone/>
            </a:pPr>
            <a:r>
              <a:rPr lang="pt-BR" dirty="0" smtClean="0">
                <a:solidFill>
                  <a:schemeClr val="bg1"/>
                </a:solidFill>
              </a:rPr>
              <a:t>A interface </a:t>
            </a:r>
            <a:r>
              <a:rPr lang="pt-BR" dirty="0" err="1" smtClean="0">
                <a:solidFill>
                  <a:schemeClr val="bg1"/>
                </a:solidFill>
              </a:rPr>
              <a:t>BiFunction</a:t>
            </a:r>
            <a:r>
              <a:rPr lang="pt-BR" dirty="0">
                <a:solidFill>
                  <a:schemeClr val="bg1"/>
                </a:solidFill>
              </a:rPr>
              <a:t> (</a:t>
            </a:r>
            <a:r>
              <a:rPr lang="pt-BR" dirty="0" err="1" smtClean="0">
                <a:solidFill>
                  <a:schemeClr val="bg1"/>
                </a:solidFill>
              </a:rPr>
              <a:t>java.util.function.BiFunction</a:t>
            </a:r>
            <a:r>
              <a:rPr lang="pt-BR" dirty="0" smtClean="0">
                <a:solidFill>
                  <a:schemeClr val="bg1"/>
                </a:solidFill>
              </a:rPr>
              <a:t>), </a:t>
            </a:r>
            <a:r>
              <a:rPr lang="pt-BR" dirty="0" smtClean="0">
                <a:solidFill>
                  <a:schemeClr val="bg1"/>
                </a:solidFill>
              </a:rPr>
              <a:t>por sua vez, recebe dois parâmetros e retorna um único valor.</a:t>
            </a:r>
            <a:endParaRPr lang="pt-BR" dirty="0">
              <a:solidFill>
                <a:schemeClr val="bg1"/>
              </a:solidFill>
            </a:endParaRPr>
          </a:p>
        </p:txBody>
      </p:sp>
    </p:spTree>
    <p:extLst>
      <p:ext uri="{BB962C8B-B14F-4D97-AF65-F5344CB8AC3E}">
        <p14:creationId xmlns:p14="http://schemas.microsoft.com/office/powerpoint/2010/main" val="307752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51E11-8BEC-9BDA-71D0-B6152317FAE4}"/>
              </a:ext>
            </a:extLst>
          </p:cNvPr>
          <p:cNvSpPr>
            <a:spLocks noGrp="1"/>
          </p:cNvSpPr>
          <p:nvPr>
            <p:ph type="title"/>
          </p:nvPr>
        </p:nvSpPr>
        <p:spPr/>
        <p:txBody>
          <a:bodyPr/>
          <a:lstStyle/>
          <a:p>
            <a:r>
              <a:rPr lang="pt-BR" dirty="0" err="1" smtClean="0">
                <a:solidFill>
                  <a:schemeClr val="bg1"/>
                </a:solidFill>
              </a:rPr>
              <a:t>Predicate</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B3FB69DD-569F-C2DB-8430-E7BB1CEF5C2B}"/>
              </a:ext>
            </a:extLst>
          </p:cNvPr>
          <p:cNvSpPr>
            <a:spLocks noGrp="1"/>
          </p:cNvSpPr>
          <p:nvPr>
            <p:ph idx="1"/>
          </p:nvPr>
        </p:nvSpPr>
        <p:spPr/>
        <p:txBody>
          <a:bodyPr/>
          <a:lstStyle/>
          <a:p>
            <a:pPr marL="0" indent="0">
              <a:buNone/>
            </a:pPr>
            <a:r>
              <a:rPr lang="pt-BR" dirty="0">
                <a:solidFill>
                  <a:schemeClr val="bg1"/>
                </a:solidFill>
              </a:rPr>
              <a:t>A interface Java </a:t>
            </a:r>
            <a:r>
              <a:rPr lang="pt-BR" dirty="0" err="1">
                <a:solidFill>
                  <a:schemeClr val="bg1"/>
                </a:solidFill>
              </a:rPr>
              <a:t>Predicate</a:t>
            </a:r>
            <a:r>
              <a:rPr lang="pt-BR" dirty="0">
                <a:solidFill>
                  <a:schemeClr val="bg1"/>
                </a:solidFill>
              </a:rPr>
              <a:t>, </a:t>
            </a:r>
            <a:r>
              <a:rPr lang="pt-BR" dirty="0" smtClean="0">
                <a:solidFill>
                  <a:schemeClr val="bg1"/>
                </a:solidFill>
              </a:rPr>
              <a:t>(</a:t>
            </a:r>
            <a:r>
              <a:rPr lang="pt-BR" dirty="0" err="1" smtClean="0">
                <a:solidFill>
                  <a:schemeClr val="bg1"/>
                </a:solidFill>
              </a:rPr>
              <a:t>java.util.function.Predicate</a:t>
            </a:r>
            <a:r>
              <a:rPr lang="pt-BR" dirty="0" smtClean="0">
                <a:solidFill>
                  <a:schemeClr val="bg1"/>
                </a:solidFill>
              </a:rPr>
              <a:t>), </a:t>
            </a:r>
            <a:r>
              <a:rPr lang="pt-BR" dirty="0">
                <a:solidFill>
                  <a:schemeClr val="bg1"/>
                </a:solidFill>
              </a:rPr>
              <a:t>representa uma função simples que recebe um único valor como parâmetro e retorna </a:t>
            </a:r>
            <a:r>
              <a:rPr lang="pt-BR" dirty="0" err="1">
                <a:solidFill>
                  <a:schemeClr val="bg1"/>
                </a:solidFill>
              </a:rPr>
              <a:t>true</a:t>
            </a:r>
            <a:r>
              <a:rPr lang="pt-BR" dirty="0">
                <a:solidFill>
                  <a:schemeClr val="bg1"/>
                </a:solidFill>
              </a:rPr>
              <a:t> ou false</a:t>
            </a:r>
            <a:endParaRPr lang="pt-BR" dirty="0">
              <a:solidFill>
                <a:schemeClr val="bg1"/>
              </a:solidFill>
            </a:endParaRPr>
          </a:p>
          <a:p>
            <a:endParaRPr lang="pt-BR" dirty="0">
              <a:solidFill>
                <a:schemeClr val="bg1"/>
              </a:solidFill>
            </a:endParaRPr>
          </a:p>
          <a:p>
            <a:endParaRPr lang="pt-BR" dirty="0">
              <a:solidFill>
                <a:schemeClr val="bg1"/>
              </a:solidFill>
            </a:endParaRPr>
          </a:p>
        </p:txBody>
      </p:sp>
    </p:spTree>
    <p:extLst>
      <p:ext uri="{BB962C8B-B14F-4D97-AF65-F5344CB8AC3E}">
        <p14:creationId xmlns:p14="http://schemas.microsoft.com/office/powerpoint/2010/main" val="393542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02AA2-E2BA-FE32-E572-C26FEDAC5D8C}"/>
              </a:ext>
            </a:extLst>
          </p:cNvPr>
          <p:cNvSpPr>
            <a:spLocks noGrp="1"/>
          </p:cNvSpPr>
          <p:nvPr>
            <p:ph type="title"/>
          </p:nvPr>
        </p:nvSpPr>
        <p:spPr/>
        <p:txBody>
          <a:bodyPr/>
          <a:lstStyle/>
          <a:p>
            <a:r>
              <a:rPr lang="pt-BR" dirty="0" err="1" smtClean="0">
                <a:solidFill>
                  <a:schemeClr val="bg1"/>
                </a:solidFill>
              </a:rPr>
              <a:t>Consumer</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08A50954-6A09-FE17-AA91-E9BA259B3800}"/>
              </a:ext>
            </a:extLst>
          </p:cNvPr>
          <p:cNvSpPr>
            <a:spLocks noGrp="1"/>
          </p:cNvSpPr>
          <p:nvPr>
            <p:ph idx="1"/>
          </p:nvPr>
        </p:nvSpPr>
        <p:spPr/>
        <p:txBody>
          <a:bodyPr/>
          <a:lstStyle/>
          <a:p>
            <a:pPr marL="0" indent="0">
              <a:buNone/>
            </a:pPr>
            <a:r>
              <a:rPr lang="pt-BR" dirty="0">
                <a:solidFill>
                  <a:schemeClr val="bg1"/>
                </a:solidFill>
              </a:rPr>
              <a:t>A interface Java </a:t>
            </a:r>
            <a:r>
              <a:rPr lang="pt-BR" dirty="0" err="1" smtClean="0">
                <a:solidFill>
                  <a:schemeClr val="bg1"/>
                </a:solidFill>
              </a:rPr>
              <a:t>Consumer</a:t>
            </a:r>
            <a:r>
              <a:rPr lang="pt-BR" dirty="0">
                <a:solidFill>
                  <a:schemeClr val="bg1"/>
                </a:solidFill>
              </a:rPr>
              <a:t> (</a:t>
            </a:r>
            <a:r>
              <a:rPr lang="pt-BR" dirty="0" err="1" smtClean="0">
                <a:solidFill>
                  <a:schemeClr val="bg1"/>
                </a:solidFill>
              </a:rPr>
              <a:t>java.util.function.Consumer</a:t>
            </a:r>
            <a:r>
              <a:rPr lang="pt-BR" dirty="0" smtClean="0">
                <a:solidFill>
                  <a:schemeClr val="bg1"/>
                </a:solidFill>
              </a:rPr>
              <a:t>) </a:t>
            </a:r>
            <a:r>
              <a:rPr lang="pt-BR" dirty="0">
                <a:solidFill>
                  <a:schemeClr val="bg1"/>
                </a:solidFill>
              </a:rPr>
              <a:t>é uma interface funcional que representa uma função que consome um valor sem retornar nenhum valor. Uma implementação Java </a:t>
            </a:r>
            <a:r>
              <a:rPr lang="pt-BR" dirty="0" err="1">
                <a:solidFill>
                  <a:schemeClr val="bg1"/>
                </a:solidFill>
              </a:rPr>
              <a:t>Consumer</a:t>
            </a:r>
            <a:r>
              <a:rPr lang="pt-BR" dirty="0">
                <a:solidFill>
                  <a:schemeClr val="bg1"/>
                </a:solidFill>
              </a:rPr>
              <a:t> pode imprimir um valor, ou gravá-lo em um arquivo, ou pela rede, etc. </a:t>
            </a:r>
            <a:endParaRPr lang="pt-BR" dirty="0" smtClean="0">
              <a:solidFill>
                <a:schemeClr val="bg1"/>
              </a:solidFill>
            </a:endParaRPr>
          </a:p>
          <a:p>
            <a:pPr marL="0" indent="0">
              <a:buNone/>
            </a:pPr>
            <a:endParaRPr lang="pt-BR" dirty="0">
              <a:solidFill>
                <a:schemeClr val="bg1"/>
              </a:solidFill>
            </a:endParaRPr>
          </a:p>
          <a:p>
            <a:pPr marL="0" indent="0">
              <a:buNone/>
            </a:pPr>
            <a:r>
              <a:rPr lang="pt-BR" dirty="0" smtClean="0">
                <a:solidFill>
                  <a:schemeClr val="bg1"/>
                </a:solidFill>
              </a:rPr>
              <a:t>A interface </a:t>
            </a:r>
            <a:r>
              <a:rPr lang="pt-BR" dirty="0" err="1" smtClean="0">
                <a:solidFill>
                  <a:schemeClr val="bg1"/>
                </a:solidFill>
              </a:rPr>
              <a:t>BiConsumer</a:t>
            </a:r>
            <a:r>
              <a:rPr lang="pt-BR" dirty="0">
                <a:solidFill>
                  <a:schemeClr val="bg1"/>
                </a:solidFill>
              </a:rPr>
              <a:t>, (</a:t>
            </a:r>
            <a:r>
              <a:rPr lang="pt-BR" dirty="0" err="1">
                <a:solidFill>
                  <a:schemeClr val="bg1"/>
                </a:solidFill>
              </a:rPr>
              <a:t>java.util.function.BiConsumer</a:t>
            </a:r>
            <a:r>
              <a:rPr lang="pt-BR" dirty="0">
                <a:solidFill>
                  <a:schemeClr val="bg1"/>
                </a:solidFill>
              </a:rPr>
              <a:t>), </a:t>
            </a:r>
            <a:r>
              <a:rPr lang="pt-BR" dirty="0" smtClean="0">
                <a:solidFill>
                  <a:schemeClr val="bg1"/>
                </a:solidFill>
              </a:rPr>
              <a:t>por sua vez consome dois valores.</a:t>
            </a:r>
            <a:endParaRPr lang="pt-BR" dirty="0">
              <a:solidFill>
                <a:schemeClr val="bg1"/>
              </a:solidFill>
            </a:endParaRPr>
          </a:p>
        </p:txBody>
      </p:sp>
    </p:spTree>
    <p:extLst>
      <p:ext uri="{BB962C8B-B14F-4D97-AF65-F5344CB8AC3E}">
        <p14:creationId xmlns:p14="http://schemas.microsoft.com/office/powerpoint/2010/main" val="145137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C6AE3-BB26-3940-CEDF-B89F9CEF62AE}"/>
              </a:ext>
            </a:extLst>
          </p:cNvPr>
          <p:cNvSpPr>
            <a:spLocks noGrp="1"/>
          </p:cNvSpPr>
          <p:nvPr>
            <p:ph type="title"/>
          </p:nvPr>
        </p:nvSpPr>
        <p:spPr/>
        <p:txBody>
          <a:bodyPr/>
          <a:lstStyle/>
          <a:p>
            <a:r>
              <a:rPr lang="pt-BR" dirty="0" err="1" smtClean="0">
                <a:solidFill>
                  <a:schemeClr val="bg1"/>
                </a:solidFill>
              </a:rPr>
              <a:t>Supplier</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A89B0D18-9E14-4CCA-DBC4-D5A4B71493B0}"/>
              </a:ext>
            </a:extLst>
          </p:cNvPr>
          <p:cNvSpPr>
            <a:spLocks noGrp="1"/>
          </p:cNvSpPr>
          <p:nvPr>
            <p:ph idx="1"/>
          </p:nvPr>
        </p:nvSpPr>
        <p:spPr/>
        <p:txBody>
          <a:bodyPr>
            <a:normAutofit/>
          </a:bodyPr>
          <a:lstStyle/>
          <a:p>
            <a:r>
              <a:rPr lang="pt-BR" dirty="0">
                <a:solidFill>
                  <a:schemeClr val="bg1"/>
                </a:solidFill>
              </a:rPr>
              <a:t>A interface Java </a:t>
            </a:r>
            <a:r>
              <a:rPr lang="pt-BR" dirty="0" err="1" smtClean="0">
                <a:solidFill>
                  <a:schemeClr val="bg1"/>
                </a:solidFill>
              </a:rPr>
              <a:t>Supplier</a:t>
            </a:r>
            <a:r>
              <a:rPr lang="pt-BR" dirty="0">
                <a:solidFill>
                  <a:schemeClr val="bg1"/>
                </a:solidFill>
              </a:rPr>
              <a:t> (</a:t>
            </a:r>
            <a:r>
              <a:rPr lang="pt-BR" dirty="0" err="1" smtClean="0">
                <a:solidFill>
                  <a:schemeClr val="bg1"/>
                </a:solidFill>
              </a:rPr>
              <a:t>java.util.function.Supplier</a:t>
            </a:r>
            <a:r>
              <a:rPr lang="pt-BR" dirty="0" smtClean="0">
                <a:solidFill>
                  <a:schemeClr val="bg1"/>
                </a:solidFill>
              </a:rPr>
              <a:t>) </a:t>
            </a:r>
            <a:r>
              <a:rPr lang="pt-BR" dirty="0">
                <a:solidFill>
                  <a:schemeClr val="bg1"/>
                </a:solidFill>
              </a:rPr>
              <a:t>é uma interface funcional que </a:t>
            </a:r>
            <a:r>
              <a:rPr lang="pt-BR" dirty="0" smtClean="0">
                <a:solidFill>
                  <a:schemeClr val="bg1"/>
                </a:solidFill>
              </a:rPr>
              <a:t>fornece </a:t>
            </a:r>
            <a:r>
              <a:rPr lang="pt-BR" dirty="0">
                <a:solidFill>
                  <a:schemeClr val="bg1"/>
                </a:solidFill>
              </a:rPr>
              <a:t>um valor de alguns </a:t>
            </a:r>
            <a:r>
              <a:rPr lang="pt-BR" dirty="0" smtClean="0">
                <a:solidFill>
                  <a:schemeClr val="bg1"/>
                </a:solidFill>
              </a:rPr>
              <a:t>tipos, sem a receber parâmetros. </a:t>
            </a:r>
            <a:r>
              <a:rPr lang="pt-BR" dirty="0">
                <a:solidFill>
                  <a:schemeClr val="bg1"/>
                </a:solidFill>
              </a:rPr>
              <a:t>A interface </a:t>
            </a:r>
            <a:r>
              <a:rPr lang="pt-BR" dirty="0" err="1" smtClean="0">
                <a:solidFill>
                  <a:schemeClr val="bg1"/>
                </a:solidFill>
              </a:rPr>
              <a:t>Supplier</a:t>
            </a:r>
            <a:r>
              <a:rPr lang="pt-BR" dirty="0" smtClean="0">
                <a:solidFill>
                  <a:schemeClr val="bg1"/>
                </a:solidFill>
              </a:rPr>
              <a:t> também </a:t>
            </a:r>
            <a:r>
              <a:rPr lang="pt-BR" dirty="0">
                <a:solidFill>
                  <a:schemeClr val="bg1"/>
                </a:solidFill>
              </a:rPr>
              <a:t>pode ser pensada como uma interface de fábrica.</a:t>
            </a:r>
            <a:endParaRPr lang="pt-BR" dirty="0">
              <a:solidFill>
                <a:schemeClr val="bg1"/>
              </a:solidFill>
            </a:endParaRPr>
          </a:p>
        </p:txBody>
      </p:sp>
    </p:spTree>
    <p:extLst>
      <p:ext uri="{BB962C8B-B14F-4D97-AF65-F5344CB8AC3E}">
        <p14:creationId xmlns:p14="http://schemas.microsoft.com/office/powerpoint/2010/main" val="242208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0202C-7FD4-7D94-69B5-87F457FCFBB4}"/>
              </a:ext>
            </a:extLst>
          </p:cNvPr>
          <p:cNvSpPr>
            <a:spLocks noGrp="1"/>
          </p:cNvSpPr>
          <p:nvPr>
            <p:ph type="title"/>
          </p:nvPr>
        </p:nvSpPr>
        <p:spPr/>
        <p:txBody>
          <a:bodyPr/>
          <a:lstStyle/>
          <a:p>
            <a:r>
              <a:rPr lang="pt-BR" dirty="0" err="1" smtClean="0">
                <a:solidFill>
                  <a:schemeClr val="bg1"/>
                </a:solidFill>
              </a:rPr>
              <a:t>Stream</a:t>
            </a:r>
            <a:endParaRPr lang="pt-BR" dirty="0">
              <a:solidFill>
                <a:schemeClr val="bg1"/>
              </a:solidFill>
            </a:endParaRPr>
          </a:p>
        </p:txBody>
      </p:sp>
      <p:sp>
        <p:nvSpPr>
          <p:cNvPr id="3" name="Espaço Reservado para Conteúdo 2">
            <a:extLst>
              <a:ext uri="{FF2B5EF4-FFF2-40B4-BE49-F238E27FC236}">
                <a16:creationId xmlns:a16="http://schemas.microsoft.com/office/drawing/2014/main" id="{3D2C3EAF-CDBA-BF5A-37D8-419FCBED59A6}"/>
              </a:ext>
            </a:extLst>
          </p:cNvPr>
          <p:cNvSpPr>
            <a:spLocks noGrp="1"/>
          </p:cNvSpPr>
          <p:nvPr>
            <p:ph idx="1"/>
          </p:nvPr>
        </p:nvSpPr>
        <p:spPr/>
        <p:txBody>
          <a:bodyPr/>
          <a:lstStyle/>
          <a:p>
            <a:r>
              <a:rPr lang="pt-BR" dirty="0" smtClean="0">
                <a:solidFill>
                  <a:schemeClr val="bg1"/>
                </a:solidFill>
              </a:rPr>
              <a:t>Segundo o site oficial da Oracle, “a </a:t>
            </a:r>
            <a:r>
              <a:rPr lang="pt-BR" dirty="0" err="1">
                <a:solidFill>
                  <a:schemeClr val="bg1"/>
                </a:solidFill>
              </a:rPr>
              <a:t>Streams</a:t>
            </a:r>
            <a:r>
              <a:rPr lang="pt-BR" dirty="0">
                <a:solidFill>
                  <a:schemeClr val="bg1"/>
                </a:solidFill>
              </a:rPr>
              <a:t> API traz uma nova opção para a manipulação de coleções em Java seguindo os princípios da programação funcional. Combinada com as expressões lambda, ela proporciona uma forma diferente de lidar com conjuntos de elementos, oferecendo ao desenvolvedor uma maneira simples e concisa de escrever código que resulta em facilidade de manutenção e paralelização sem efeitos indesejados em tempo de execução</a:t>
            </a:r>
            <a:r>
              <a:rPr lang="pt-BR" dirty="0" smtClean="0">
                <a:solidFill>
                  <a:schemeClr val="bg1"/>
                </a:solidFill>
              </a:rPr>
              <a:t>.”</a:t>
            </a:r>
          </a:p>
        </p:txBody>
      </p:sp>
    </p:spTree>
    <p:extLst>
      <p:ext uri="{BB962C8B-B14F-4D97-AF65-F5344CB8AC3E}">
        <p14:creationId xmlns:p14="http://schemas.microsoft.com/office/powerpoint/2010/main" val="39041673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601</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Calibri Light</vt:lpstr>
      <vt:lpstr>Tema do Office</vt:lpstr>
      <vt:lpstr>Programação Funcional</vt:lpstr>
      <vt:lpstr>Programação Imperativa</vt:lpstr>
      <vt:lpstr>Programação Declarativa</vt:lpstr>
      <vt:lpstr>Lambda</vt:lpstr>
      <vt:lpstr>Function</vt:lpstr>
      <vt:lpstr>Predicate</vt:lpstr>
      <vt:lpstr>Consumer</vt:lpstr>
      <vt:lpstr>Supplier</vt:lpstr>
      <vt:lpstr>Stream</vt:lpstr>
      <vt:lpstr>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Orientada a Objetos</dc:title>
  <dc:creator>Diogo Valente</dc:creator>
  <cp:lastModifiedBy>Thales Borba</cp:lastModifiedBy>
  <cp:revision>14</cp:revision>
  <dcterms:created xsi:type="dcterms:W3CDTF">2022-07-13T17:44:43Z</dcterms:created>
  <dcterms:modified xsi:type="dcterms:W3CDTF">2022-07-14T15:22:36Z</dcterms:modified>
</cp:coreProperties>
</file>