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16"/>
  </p:handoutMasterIdLst>
  <p:sldIdLst>
    <p:sldId id="256" r:id="rId5"/>
    <p:sldId id="257" r:id="rId6"/>
    <p:sldId id="266" r:id="rId7"/>
    <p:sldId id="267" r:id="rId8"/>
    <p:sldId id="258" r:id="rId9"/>
    <p:sldId id="259" r:id="rId10"/>
    <p:sldId id="260" r:id="rId11"/>
    <p:sldId id="261" r:id="rId12"/>
    <p:sldId id="262" r:id="rId13"/>
    <p:sldId id="263" r:id="rId14"/>
    <p:sldId id="264"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3DF7D3-2676-6939-69F3-BD2BAD02CE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a:extLst>
              <a:ext uri="{FF2B5EF4-FFF2-40B4-BE49-F238E27FC236}">
                <a16:creationId xmlns:a16="http://schemas.microsoft.com/office/drawing/2014/main" id="{1515E4A7-8D49-4DB2-E8EC-92B15A098F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1755DF-A1BF-413A-AB3C-7BF6ED4B1DAA}" type="datetimeFigureOut">
              <a:rPr lang="pt-BR" smtClean="0"/>
              <a:t>14/12/2023</a:t>
            </a:fld>
            <a:endParaRPr lang="pt-BR"/>
          </a:p>
        </p:txBody>
      </p:sp>
      <p:sp>
        <p:nvSpPr>
          <p:cNvPr id="4" name="Footer Placeholder 3">
            <a:extLst>
              <a:ext uri="{FF2B5EF4-FFF2-40B4-BE49-F238E27FC236}">
                <a16:creationId xmlns:a16="http://schemas.microsoft.com/office/drawing/2014/main" id="{3C4879AD-5B1B-2C35-1025-A091580124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a:extLst>
              <a:ext uri="{FF2B5EF4-FFF2-40B4-BE49-F238E27FC236}">
                <a16:creationId xmlns:a16="http://schemas.microsoft.com/office/drawing/2014/main" id="{EF9DFC35-F354-6834-2C0F-EAD4620829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B7EC6D-6BC1-4FEF-8A9C-749C0BC31BE3}" type="slidenum">
              <a:rPr lang="pt-BR" smtClean="0"/>
              <a:t>‹#›</a:t>
            </a:fld>
            <a:endParaRPr lang="pt-BR"/>
          </a:p>
        </p:txBody>
      </p:sp>
    </p:spTree>
    <p:extLst>
      <p:ext uri="{BB962C8B-B14F-4D97-AF65-F5344CB8AC3E}">
        <p14:creationId xmlns:p14="http://schemas.microsoft.com/office/powerpoint/2010/main" val="39196854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DE54A-AE50-A088-75D2-FF4AC13F026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76D2329-6CEE-6A4C-B7CA-51E6454CC0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E231027-1816-08B3-A856-FA2FFF231B43}"/>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5" name="Espaço Reservado para Rodapé 4">
            <a:extLst>
              <a:ext uri="{FF2B5EF4-FFF2-40B4-BE49-F238E27FC236}">
                <a16:creationId xmlns:a16="http://schemas.microsoft.com/office/drawing/2014/main" id="{ADE2B361-CBCD-9789-F497-FB5E80807C1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7D3FC79-2A69-37CE-A9D4-2EEBC9B29828}"/>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213603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D1386A-CC82-F140-A653-5528DF2E7FC4}"/>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5CB338A-12BC-F4B8-2083-3A1F46BB784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EE628EA-1D7B-A1F8-5202-1787FAB3BB54}"/>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5" name="Espaço Reservado para Rodapé 4">
            <a:extLst>
              <a:ext uri="{FF2B5EF4-FFF2-40B4-BE49-F238E27FC236}">
                <a16:creationId xmlns:a16="http://schemas.microsoft.com/office/drawing/2014/main" id="{23BB1936-69FA-F3A5-6C3F-CF9E3615B2F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284003E-1DF2-C4C9-EB3B-0C9A4D2E4DB8}"/>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298027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B418813-00A4-275A-85E3-9BC20E204D9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24DC7F7-0F47-DFEA-99E5-D8CDC49C9FF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78C4C7C-975A-4EA8-B4C8-14CD40D97494}"/>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5" name="Espaço Reservado para Rodapé 4">
            <a:extLst>
              <a:ext uri="{FF2B5EF4-FFF2-40B4-BE49-F238E27FC236}">
                <a16:creationId xmlns:a16="http://schemas.microsoft.com/office/drawing/2014/main" id="{42E10DA6-5FEF-BD95-BF65-C553593BCB4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40DB854-6697-855C-7435-CDD1AE558412}"/>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157108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ECF92-6B7D-4933-D298-E0FABDF3999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70EE5C-8F11-7A61-1B9E-60B1230F5E1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122A453-CE00-719A-24B6-24D8A8628F37}"/>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5" name="Espaço Reservado para Rodapé 4">
            <a:extLst>
              <a:ext uri="{FF2B5EF4-FFF2-40B4-BE49-F238E27FC236}">
                <a16:creationId xmlns:a16="http://schemas.microsoft.com/office/drawing/2014/main" id="{0B67B0C2-8581-512B-B7A8-392D0730B36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030249-793C-5141-5B00-9867A4C3547E}"/>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42967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EA4933-1900-41FF-B262-2A4471C6BEB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44501E23-9B59-93A8-79CC-293F9A62E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B8D6672-6141-5DE2-EFB3-AC0F65DAE473}"/>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5" name="Espaço Reservado para Rodapé 4">
            <a:extLst>
              <a:ext uri="{FF2B5EF4-FFF2-40B4-BE49-F238E27FC236}">
                <a16:creationId xmlns:a16="http://schemas.microsoft.com/office/drawing/2014/main" id="{C1100118-2F74-43D5-4846-A654524B9728}"/>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2B4BF7E-354F-3555-8D7B-FA4F608E47BC}"/>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334463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CF157-FEC7-5779-6A32-C013C67B82B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B1B49D1-B90C-ADED-208D-2248AFD5946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8B0CE83-FB8D-243E-D17E-3E2DDDD5A28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56C8FD5-8517-F42C-9B29-BEEE7E33F573}"/>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6" name="Espaço Reservado para Rodapé 5">
            <a:extLst>
              <a:ext uri="{FF2B5EF4-FFF2-40B4-BE49-F238E27FC236}">
                <a16:creationId xmlns:a16="http://schemas.microsoft.com/office/drawing/2014/main" id="{38678C3F-B41B-A032-A9CF-EBC700080D3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8C88DE8-DC07-94E3-8A0B-11D35FCB2D4C}"/>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277264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75D0E5-A682-87DD-60EA-525C6768851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4296EE1-6D47-6F99-7E63-B75CD113A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5F77574-B95D-5120-8AF2-0D73F06A675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FB41A1D-D7D7-FBDD-1577-C2EA35F76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D96F243-7C7F-8848-1E16-18CA66F6575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759F6BE-F264-7127-0BFC-40F1D75400C9}"/>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8" name="Espaço Reservado para Rodapé 7">
            <a:extLst>
              <a:ext uri="{FF2B5EF4-FFF2-40B4-BE49-F238E27FC236}">
                <a16:creationId xmlns:a16="http://schemas.microsoft.com/office/drawing/2014/main" id="{77E1C794-0F66-82C1-B858-1ADFBA4F2B4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89DE74F3-F55F-0C68-775C-6954AD07B6C1}"/>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46500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610D7D-5C5B-2C02-7123-9893A32872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DDD187A-E72A-7B5D-D24B-DF8019D94B9E}"/>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4" name="Espaço Reservado para Rodapé 3">
            <a:extLst>
              <a:ext uri="{FF2B5EF4-FFF2-40B4-BE49-F238E27FC236}">
                <a16:creationId xmlns:a16="http://schemas.microsoft.com/office/drawing/2014/main" id="{28C7E67F-1909-0766-6F56-10BF1A5ADA4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AEC745B-115A-36FF-9354-EF2A2C03B746}"/>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390855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4FCA11F-7398-9FAF-5C55-77F523424AA5}"/>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3" name="Espaço Reservado para Rodapé 2">
            <a:extLst>
              <a:ext uri="{FF2B5EF4-FFF2-40B4-BE49-F238E27FC236}">
                <a16:creationId xmlns:a16="http://schemas.microsoft.com/office/drawing/2014/main" id="{B3B2F18C-0088-17D9-44EB-DA94B88FD42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F44E835-AC77-FB4F-DDD6-169BFC32BF10}"/>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1269965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B1D274-15E6-C901-834C-55BC73EE38E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109BA32-917A-1C14-F126-1312FB093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8F77C20-CDD0-69F6-055B-D91BE3B43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36F8B40-87D5-8310-7E06-EA37803A912D}"/>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6" name="Espaço Reservado para Rodapé 5">
            <a:extLst>
              <a:ext uri="{FF2B5EF4-FFF2-40B4-BE49-F238E27FC236}">
                <a16:creationId xmlns:a16="http://schemas.microsoft.com/office/drawing/2014/main" id="{315276FA-017B-9AB7-9453-7C944608B4B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62AA0DE-B765-CDF5-912B-C5222EA70207}"/>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40905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7227EF-DB91-56A0-36D8-CBFF6BB7959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A3200C4-91FA-680E-965E-73B3109FD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003180D0-BF1A-536C-8EC6-8A86AE293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92EAAE4-149F-55D7-6F12-7168151C3F34}"/>
              </a:ext>
            </a:extLst>
          </p:cNvPr>
          <p:cNvSpPr>
            <a:spLocks noGrp="1"/>
          </p:cNvSpPr>
          <p:nvPr>
            <p:ph type="dt" sz="half" idx="10"/>
          </p:nvPr>
        </p:nvSpPr>
        <p:spPr/>
        <p:txBody>
          <a:bodyPr/>
          <a:lstStyle/>
          <a:p>
            <a:fld id="{E6DC965C-937B-4539-9093-F07DEFA5E68D}" type="datetimeFigureOut">
              <a:rPr lang="pt-BR" smtClean="0"/>
              <a:t>14/12/2023</a:t>
            </a:fld>
            <a:endParaRPr lang="pt-BR"/>
          </a:p>
        </p:txBody>
      </p:sp>
      <p:sp>
        <p:nvSpPr>
          <p:cNvPr id="6" name="Espaço Reservado para Rodapé 5">
            <a:extLst>
              <a:ext uri="{FF2B5EF4-FFF2-40B4-BE49-F238E27FC236}">
                <a16:creationId xmlns:a16="http://schemas.microsoft.com/office/drawing/2014/main" id="{185F6255-964D-7A99-ADA0-625F4B633C6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CF1B3FD-62FF-49FC-3D32-1670600D7685}"/>
              </a:ext>
            </a:extLst>
          </p:cNvPr>
          <p:cNvSpPr>
            <a:spLocks noGrp="1"/>
          </p:cNvSpPr>
          <p:nvPr>
            <p:ph type="sldNum" sz="quarter" idx="12"/>
          </p:nvPr>
        </p:nvSpPr>
        <p:spPr/>
        <p:txBody>
          <a:bodyPr/>
          <a:lstStyle/>
          <a:p>
            <a:fld id="{A1055B88-B8CA-4818-A1D5-759C398FE1FA}" type="slidenum">
              <a:rPr lang="pt-BR" smtClean="0"/>
              <a:t>‹#›</a:t>
            </a:fld>
            <a:endParaRPr lang="pt-BR"/>
          </a:p>
        </p:txBody>
      </p:sp>
    </p:spTree>
    <p:extLst>
      <p:ext uri="{BB962C8B-B14F-4D97-AF65-F5344CB8AC3E}">
        <p14:creationId xmlns:p14="http://schemas.microsoft.com/office/powerpoint/2010/main" val="170805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F63320-7D36-0E26-188B-22DF250A2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08E076D-2102-73F5-B6D3-D6D385C6EB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D32B87-27DD-88FC-174C-B92CCE002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C965C-937B-4539-9093-F07DEFA5E68D}" type="datetimeFigureOut">
              <a:rPr lang="pt-BR" smtClean="0"/>
              <a:t>14/12/2023</a:t>
            </a:fld>
            <a:endParaRPr lang="pt-BR"/>
          </a:p>
        </p:txBody>
      </p:sp>
      <p:sp>
        <p:nvSpPr>
          <p:cNvPr id="5" name="Espaço Reservado para Rodapé 4">
            <a:extLst>
              <a:ext uri="{FF2B5EF4-FFF2-40B4-BE49-F238E27FC236}">
                <a16:creationId xmlns:a16="http://schemas.microsoft.com/office/drawing/2014/main" id="{48D2F117-CC6C-6800-586C-5B27EAFF3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E69EE9B-AC10-ACBE-2D8D-ABA8071BA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55B88-B8CA-4818-A1D5-759C398FE1FA}" type="slidenum">
              <a:rPr lang="pt-BR" smtClean="0"/>
              <a:t>‹#›</a:t>
            </a:fld>
            <a:endParaRPr lang="pt-BR"/>
          </a:p>
        </p:txBody>
      </p:sp>
      <p:sp>
        <p:nvSpPr>
          <p:cNvPr id="8" name="CaixaDeTexto 7">
            <a:extLst>
              <a:ext uri="{FF2B5EF4-FFF2-40B4-BE49-F238E27FC236}">
                <a16:creationId xmlns:a16="http://schemas.microsoft.com/office/drawing/2014/main" id="{E6FA2313-C734-E1CB-6B29-E6BBEC528156}"/>
              </a:ext>
            </a:extLst>
          </p:cNvPr>
          <p:cNvSpPr txBox="1"/>
          <p:nvPr userDrawn="1">
            <p:extLst>
              <p:ext uri="{1162E1C5-73C7-4A58-AE30-91384D911F3F}">
                <p184:classification xmlns:p184="http://schemas.microsoft.com/office/powerpoint/2018/4/main" val="hdr"/>
              </p:ext>
            </p:extLst>
          </p:nvPr>
        </p:nvSpPr>
        <p:spPr>
          <a:xfrm>
            <a:off x="11691938" y="63500"/>
            <a:ext cx="465137" cy="152400"/>
          </a:xfrm>
          <a:prstGeom prst="rect">
            <a:avLst/>
          </a:prstGeom>
        </p:spPr>
        <p:txBody>
          <a:bodyPr horzOverflow="overflow" lIns="0" tIns="0" rIns="0" bIns="0">
            <a:spAutoFit/>
          </a:bodyPr>
          <a:lstStyle/>
          <a:p>
            <a:pPr algn="l"/>
            <a:r>
              <a:rPr lang="pt-BR" sz="1000">
                <a:solidFill>
                  <a:srgbClr val="000000"/>
                </a:solidFill>
                <a:latin typeface="Calibri" panose="020F0502020204030204" pitchFamily="34" charset="0"/>
                <a:cs typeface="Calibri" panose="020F0502020204030204" pitchFamily="34" charset="0"/>
              </a:rPr>
              <a:t>#interna</a:t>
            </a:r>
          </a:p>
        </p:txBody>
      </p:sp>
    </p:spTree>
    <p:extLst>
      <p:ext uri="{BB962C8B-B14F-4D97-AF65-F5344CB8AC3E}">
        <p14:creationId xmlns:p14="http://schemas.microsoft.com/office/powerpoint/2010/main" val="1413433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links/DrLnxaWY6M?ctid=14cbd5a7-ec94-46ba-b314-cc0fc972a161&amp;pbi_source=linkShare&amp;bookmarkGuid=3b3c3a42-cf00-44b5-aeda-abc0a8b301f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EF639F-00C6-8F90-9435-CB6F02C5256C}"/>
              </a:ext>
            </a:extLst>
          </p:cNvPr>
          <p:cNvSpPr>
            <a:spLocks noGrp="1"/>
          </p:cNvSpPr>
          <p:nvPr>
            <p:ph type="ctrTitle"/>
          </p:nvPr>
        </p:nvSpPr>
        <p:spPr>
          <a:xfrm>
            <a:off x="979004" y="1497496"/>
            <a:ext cx="10233991" cy="1531453"/>
          </a:xfrm>
        </p:spPr>
        <p:txBody>
          <a:bodyPr>
            <a:normAutofit fontScale="90000"/>
          </a:bodyPr>
          <a:lstStyle/>
          <a:p>
            <a:r>
              <a:rPr lang="pt-BR" b="0" i="0" dirty="0">
                <a:solidFill>
                  <a:srgbClr val="252423"/>
                </a:solidFill>
                <a:effectLst/>
                <a:latin typeface="wf_standard-font"/>
              </a:rPr>
              <a:t>Construção de Dashboard de apoio à gestão do banco de leite HMIB</a:t>
            </a:r>
            <a:endParaRPr lang="pt-BR" dirty="0"/>
          </a:p>
        </p:txBody>
      </p:sp>
      <p:sp>
        <p:nvSpPr>
          <p:cNvPr id="3" name="Subtítulo 2">
            <a:extLst>
              <a:ext uri="{FF2B5EF4-FFF2-40B4-BE49-F238E27FC236}">
                <a16:creationId xmlns:a16="http://schemas.microsoft.com/office/drawing/2014/main" id="{D39AABD7-CA95-EA6C-A3D4-30679EC443BF}"/>
              </a:ext>
            </a:extLst>
          </p:cNvPr>
          <p:cNvSpPr>
            <a:spLocks noGrp="1"/>
          </p:cNvSpPr>
          <p:nvPr>
            <p:ph type="subTitle" idx="1"/>
          </p:nvPr>
        </p:nvSpPr>
        <p:spPr>
          <a:xfrm>
            <a:off x="1419224" y="3207026"/>
            <a:ext cx="9048751" cy="3231873"/>
          </a:xfrm>
        </p:spPr>
        <p:txBody>
          <a:bodyPr>
            <a:normAutofit fontScale="85000" lnSpcReduction="20000"/>
          </a:bodyPr>
          <a:lstStyle/>
          <a:p>
            <a:pPr algn="l"/>
            <a:r>
              <a:rPr lang="pt-BR" sz="2500" dirty="0"/>
              <a:t>Disciplina: Desenvolvimento de Projeto de Business </a:t>
            </a:r>
            <a:r>
              <a:rPr lang="pt-BR" sz="2500" dirty="0" err="1"/>
              <a:t>Intelligence</a:t>
            </a:r>
            <a:r>
              <a:rPr lang="pt-BR" sz="2500" dirty="0"/>
              <a:t> - BI </a:t>
            </a:r>
          </a:p>
          <a:p>
            <a:pPr algn="l"/>
            <a:endParaRPr lang="pt-BR" sz="2500" dirty="0"/>
          </a:p>
          <a:p>
            <a:pPr algn="l"/>
            <a:r>
              <a:rPr lang="pt-BR" sz="2500" dirty="0"/>
              <a:t>Andressa Carneiro Rocha</a:t>
            </a:r>
          </a:p>
          <a:p>
            <a:pPr algn="l"/>
            <a:r>
              <a:rPr lang="pt-BR" sz="2500" dirty="0"/>
              <a:t>Elias Nogueira Salgado</a:t>
            </a:r>
          </a:p>
          <a:p>
            <a:pPr algn="l"/>
            <a:r>
              <a:rPr lang="pt-BR" sz="2500" dirty="0"/>
              <a:t>Fernando Queiroz de Paula</a:t>
            </a:r>
          </a:p>
          <a:p>
            <a:pPr algn="l"/>
            <a:r>
              <a:rPr lang="pt-BR" sz="2500" dirty="0"/>
              <a:t>Pedro Henrique dos Santos Machado</a:t>
            </a:r>
          </a:p>
          <a:p>
            <a:pPr algn="l"/>
            <a:r>
              <a:rPr lang="pt-BR" sz="2500" dirty="0"/>
              <a:t>Thales de Mattos Oliveira</a:t>
            </a:r>
          </a:p>
          <a:p>
            <a:pPr algn="l"/>
            <a:r>
              <a:rPr lang="pt-BR" sz="2500" dirty="0"/>
              <a:t>Victor Hugo da Silva Aguiar</a:t>
            </a:r>
          </a:p>
          <a:p>
            <a:pPr algn="l"/>
            <a:r>
              <a:rPr lang="pt-BR" sz="2500" dirty="0"/>
              <a:t>Vinícius Duarte Oliveira Lage</a:t>
            </a:r>
          </a:p>
          <a:p>
            <a:pPr algn="l"/>
            <a:endParaRPr lang="pt-BR" dirty="0"/>
          </a:p>
        </p:txBody>
      </p:sp>
    </p:spTree>
    <p:extLst>
      <p:ext uri="{BB962C8B-B14F-4D97-AF65-F5344CB8AC3E}">
        <p14:creationId xmlns:p14="http://schemas.microsoft.com/office/powerpoint/2010/main" val="303365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6"/>
            <a:ext cx="10515600" cy="1325563"/>
          </a:xfrm>
        </p:spPr>
        <p:txBody>
          <a:bodyPr/>
          <a:lstStyle/>
          <a:p>
            <a:r>
              <a:rPr lang="pt-BR" dirty="0"/>
              <a:t>Visualização dos Dados - Dashboard</a:t>
            </a:r>
          </a:p>
        </p:txBody>
      </p:sp>
      <p:sp>
        <p:nvSpPr>
          <p:cNvPr id="2" name="Espaço Reservado para Conteúdo 4">
            <a:extLst>
              <a:ext uri="{FF2B5EF4-FFF2-40B4-BE49-F238E27FC236}">
                <a16:creationId xmlns:a16="http://schemas.microsoft.com/office/drawing/2014/main" id="{355279BE-726C-787F-6CD9-65E859CF866C}"/>
              </a:ext>
            </a:extLst>
          </p:cNvPr>
          <p:cNvSpPr>
            <a:spLocks noGrp="1"/>
          </p:cNvSpPr>
          <p:nvPr>
            <p:ph idx="1"/>
          </p:nvPr>
        </p:nvSpPr>
        <p:spPr>
          <a:xfrm>
            <a:off x="838200" y="3093395"/>
            <a:ext cx="10515600" cy="3399480"/>
          </a:xfrm>
        </p:spPr>
        <p:txBody>
          <a:bodyPr/>
          <a:lstStyle/>
          <a:p>
            <a:r>
              <a:rPr lang="pt-BR" sz="1900" dirty="0"/>
              <a:t>Mostrar o </a:t>
            </a:r>
            <a:r>
              <a:rPr lang="pt-BR" sz="1900" dirty="0" err="1"/>
              <a:t>power</a:t>
            </a:r>
            <a:r>
              <a:rPr lang="pt-BR" sz="1900" dirty="0"/>
              <a:t> BI:</a:t>
            </a:r>
          </a:p>
          <a:p>
            <a:endParaRPr lang="pt-BR" sz="1900" dirty="0"/>
          </a:p>
          <a:p>
            <a:r>
              <a:rPr lang="pt-BR" sz="2000" dirty="0" err="1">
                <a:hlinkClick r:id="rId3"/>
              </a:rPr>
              <a:t>Dashborad</a:t>
            </a:r>
            <a:r>
              <a:rPr lang="pt-BR" sz="2000" dirty="0">
                <a:hlinkClick r:id="rId3"/>
              </a:rPr>
              <a:t> HMIB</a:t>
            </a:r>
            <a:endParaRPr lang="pt-BR" dirty="0"/>
          </a:p>
          <a:p>
            <a:endParaRPr lang="pt-BR" sz="1900" dirty="0"/>
          </a:p>
        </p:txBody>
      </p:sp>
    </p:spTree>
    <p:extLst>
      <p:ext uri="{BB962C8B-B14F-4D97-AF65-F5344CB8AC3E}">
        <p14:creationId xmlns:p14="http://schemas.microsoft.com/office/powerpoint/2010/main" val="302088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6"/>
            <a:ext cx="10515600" cy="1325563"/>
          </a:xfrm>
        </p:spPr>
        <p:txBody>
          <a:bodyPr/>
          <a:lstStyle/>
          <a:p>
            <a:r>
              <a:rPr lang="pt-BR" dirty="0"/>
              <a:t>Conclusão</a:t>
            </a:r>
          </a:p>
        </p:txBody>
      </p:sp>
      <p:sp>
        <p:nvSpPr>
          <p:cNvPr id="5" name="Espaço Reservado para Conteúdo 4">
            <a:extLst>
              <a:ext uri="{FF2B5EF4-FFF2-40B4-BE49-F238E27FC236}">
                <a16:creationId xmlns:a16="http://schemas.microsoft.com/office/drawing/2014/main" id="{25E5F195-BF22-76B8-C5B8-BE66C7212E35}"/>
              </a:ext>
            </a:extLst>
          </p:cNvPr>
          <p:cNvSpPr>
            <a:spLocks noGrp="1"/>
          </p:cNvSpPr>
          <p:nvPr>
            <p:ph idx="1"/>
          </p:nvPr>
        </p:nvSpPr>
        <p:spPr>
          <a:xfrm>
            <a:off x="838200" y="3093395"/>
            <a:ext cx="10515600" cy="2451728"/>
          </a:xfrm>
        </p:spPr>
        <p:txBody>
          <a:bodyPr>
            <a:normAutofit/>
          </a:bodyPr>
          <a:lstStyle/>
          <a:p>
            <a:r>
              <a:rPr lang="pt-BR" dirty="0"/>
              <a:t>O projeto resultou na implementação de dashboards eficientes, e oferecendo oportunidades de aprendizado à equipe. </a:t>
            </a:r>
          </a:p>
          <a:p>
            <a:endParaRPr lang="pt-BR" dirty="0"/>
          </a:p>
          <a:p>
            <a:r>
              <a:rPr lang="pt-BR" dirty="0"/>
              <a:t>Esperamos ter contribuído para aprimorar a gestão do Banco de Leite Humano do HMIB.</a:t>
            </a:r>
          </a:p>
          <a:p>
            <a:endParaRPr lang="pt-BR" dirty="0"/>
          </a:p>
        </p:txBody>
      </p:sp>
    </p:spTree>
    <p:extLst>
      <p:ext uri="{BB962C8B-B14F-4D97-AF65-F5344CB8AC3E}">
        <p14:creationId xmlns:p14="http://schemas.microsoft.com/office/powerpoint/2010/main" val="1443311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7"/>
            <a:ext cx="10515600" cy="747666"/>
          </a:xfrm>
        </p:spPr>
        <p:txBody>
          <a:bodyPr/>
          <a:lstStyle/>
          <a:p>
            <a:r>
              <a:rPr lang="pt-BR" dirty="0"/>
              <a:t>Introdução</a:t>
            </a:r>
          </a:p>
        </p:txBody>
      </p:sp>
      <p:sp>
        <p:nvSpPr>
          <p:cNvPr id="5" name="Espaço Reservado para Conteúdo 4">
            <a:extLst>
              <a:ext uri="{FF2B5EF4-FFF2-40B4-BE49-F238E27FC236}">
                <a16:creationId xmlns:a16="http://schemas.microsoft.com/office/drawing/2014/main" id="{25E5F195-BF22-76B8-C5B8-BE66C7212E35}"/>
              </a:ext>
            </a:extLst>
          </p:cNvPr>
          <p:cNvSpPr>
            <a:spLocks noGrp="1"/>
          </p:cNvSpPr>
          <p:nvPr>
            <p:ph idx="1"/>
          </p:nvPr>
        </p:nvSpPr>
        <p:spPr>
          <a:xfrm>
            <a:off x="647700" y="2399252"/>
            <a:ext cx="10515600" cy="4009938"/>
          </a:xfrm>
        </p:spPr>
        <p:txBody>
          <a:bodyPr>
            <a:normAutofit/>
          </a:bodyPr>
          <a:lstStyle/>
          <a:p>
            <a:r>
              <a:rPr lang="pt-BR" sz="2400" dirty="0"/>
              <a:t>Um banco de leite é uma instituição dedicada à coleta, processamento e distribuição de leite humano doado, contribuindo para a alimentação de bebês prematuros e de baixo peso, além de realizar atendimentos de orientação e apoio à amamentação.</a:t>
            </a:r>
          </a:p>
          <a:p>
            <a:r>
              <a:rPr lang="pt-BR" sz="2400" dirty="0"/>
              <a:t>A Rede Brasileira de Bancos de Leite Humano tem objetivo de combater a mortalidade infantil e em particular a neonatal, sendo a maior e mais complexa </a:t>
            </a:r>
            <a:r>
              <a:rPr lang="pt-BR" sz="2400" dirty="0" err="1"/>
              <a:t>rBLH</a:t>
            </a:r>
            <a:r>
              <a:rPr lang="pt-BR" sz="2400" dirty="0"/>
              <a:t> do mundo, com aproximadamente 160 mil litros de leite humano distribuídos todos os anos</a:t>
            </a:r>
          </a:p>
          <a:p>
            <a:r>
              <a:rPr lang="pt-BR" sz="2400" dirty="0"/>
              <a:t>O presente projeto visou à construção de um dashboard de apoio à gestão para o Banco de Leite Humano do Hospital e Materno Infantil de Brasília (HMIB).</a:t>
            </a:r>
          </a:p>
        </p:txBody>
      </p:sp>
    </p:spTree>
    <p:extLst>
      <p:ext uri="{BB962C8B-B14F-4D97-AF65-F5344CB8AC3E}">
        <p14:creationId xmlns:p14="http://schemas.microsoft.com/office/powerpoint/2010/main" val="277636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7"/>
            <a:ext cx="10515600" cy="747666"/>
          </a:xfrm>
        </p:spPr>
        <p:txBody>
          <a:bodyPr/>
          <a:lstStyle/>
          <a:p>
            <a:r>
              <a:rPr lang="pt-BR" dirty="0"/>
              <a:t>História e importância</a:t>
            </a:r>
          </a:p>
        </p:txBody>
      </p:sp>
      <p:sp>
        <p:nvSpPr>
          <p:cNvPr id="5" name="Espaço Reservado para Conteúdo 4">
            <a:extLst>
              <a:ext uri="{FF2B5EF4-FFF2-40B4-BE49-F238E27FC236}">
                <a16:creationId xmlns:a16="http://schemas.microsoft.com/office/drawing/2014/main" id="{25E5F195-BF22-76B8-C5B8-BE66C7212E35}"/>
              </a:ext>
            </a:extLst>
          </p:cNvPr>
          <p:cNvSpPr>
            <a:spLocks noGrp="1"/>
          </p:cNvSpPr>
          <p:nvPr>
            <p:ph idx="1"/>
          </p:nvPr>
        </p:nvSpPr>
        <p:spPr>
          <a:xfrm>
            <a:off x="647700" y="2399252"/>
            <a:ext cx="10515600" cy="4458748"/>
          </a:xfrm>
        </p:spPr>
        <p:txBody>
          <a:bodyPr>
            <a:normAutofit fontScale="85000" lnSpcReduction="10000"/>
          </a:bodyPr>
          <a:lstStyle/>
          <a:p>
            <a:r>
              <a:rPr lang="pt-BR" dirty="0"/>
              <a:t>A história do Banco de Leite Humano (BLH) remonta à década de 40, com a implantação do primeiro BLH no Brasil no Instituto Nacional de Puericultura, hoje Instituto Fernandes Figueira (IFF) da Fundação Oswaldo Cruz (Fiocruz). A expansão significativa começou em 1985, resultando em 104 unidades operacionais no país após implantações ao longo das décadas de 80 e 90.</a:t>
            </a:r>
          </a:p>
          <a:p>
            <a:r>
              <a:rPr lang="pt-BR" dirty="0"/>
              <a:t>Atualmente, o BLH possui 229 bancos de leite distribuídos em todos os estados brasileiros, além de 232 postos de coleta, sendo reconhecido internacionalmente, atendendo países nas Américas, Europa e África. No Distrito Federal, há 14 bancos e 7 postos de coleta.</a:t>
            </a:r>
          </a:p>
          <a:p>
            <a:r>
              <a:rPr lang="pt-BR" dirty="0"/>
              <a:t>O Brasil detém tecnologia avançada para organizar redes de bancos de leite humano, contribuindo para reduzir o tempo de permanência em UTIs de bebês prematuros e melhorar os índices de mortalidade infantil. Para cada litro de leite oferecido para as crianças prematuras é possível diminuir dois dias de permanência na UTI neonatal.</a:t>
            </a:r>
          </a:p>
        </p:txBody>
      </p:sp>
    </p:spTree>
    <p:extLst>
      <p:ext uri="{BB962C8B-B14F-4D97-AF65-F5344CB8AC3E}">
        <p14:creationId xmlns:p14="http://schemas.microsoft.com/office/powerpoint/2010/main" val="307178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6"/>
            <a:ext cx="10515600" cy="831555"/>
          </a:xfrm>
        </p:spPr>
        <p:txBody>
          <a:bodyPr/>
          <a:lstStyle/>
          <a:p>
            <a:r>
              <a:rPr lang="pt-BR" dirty="0"/>
              <a:t>Processo de doação</a:t>
            </a:r>
          </a:p>
        </p:txBody>
      </p:sp>
      <p:sp>
        <p:nvSpPr>
          <p:cNvPr id="2" name="Subtítulo 2">
            <a:extLst>
              <a:ext uri="{FF2B5EF4-FFF2-40B4-BE49-F238E27FC236}">
                <a16:creationId xmlns:a16="http://schemas.microsoft.com/office/drawing/2014/main" id="{CB990C8E-764B-B819-3033-509614317B7F}"/>
              </a:ext>
            </a:extLst>
          </p:cNvPr>
          <p:cNvSpPr txBox="1">
            <a:spLocks/>
          </p:cNvSpPr>
          <p:nvPr/>
        </p:nvSpPr>
        <p:spPr>
          <a:xfrm>
            <a:off x="838200" y="2449585"/>
            <a:ext cx="9983598" cy="3858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pt-BR" sz="2400" dirty="0">
                <a:effectLst/>
              </a:rPr>
              <a:t>A taxa de prematuridade no país foi de aproximadamente 12% entre 2021 e 2022, de acordo com dados preliminares do Sistema de Monitoramento de Nascidos Vivos (SINASC).</a:t>
            </a:r>
          </a:p>
          <a:p>
            <a:pPr rtl="0"/>
            <a:r>
              <a:rPr lang="pt-BR" sz="2400" dirty="0">
                <a:effectLst/>
              </a:rPr>
              <a:t>Qualquer quantidade de leite materno é importante e pode ser doada. Um pote de 200 ml pode alimentar até 10 bebês prematuros ou de baixo peso. Por diversas razões, nem todas as mulheres podem amamentar seus bebês, mas toda mulher que amamenta é uma possível doadora de leite humano.</a:t>
            </a:r>
            <a:endParaRPr lang="pt-BR" sz="2400" b="0" i="0" dirty="0">
              <a:effectLst/>
              <a:latin typeface="rawline"/>
            </a:endParaRPr>
          </a:p>
          <a:p>
            <a:pPr algn="just"/>
            <a:r>
              <a:rPr lang="pt-BR" sz="2400" b="0" i="0" dirty="0">
                <a:effectLst/>
                <a:latin typeface="rawline"/>
              </a:rPr>
              <a:t>Se for para doação, deve ser armazenado congelado por no máximo 10 dias, quando deverá ser transportado para um banco de leite humano ou posto de coleta de leite humano. </a:t>
            </a:r>
            <a:endParaRPr lang="pt-BR" sz="2400" dirty="0"/>
          </a:p>
        </p:txBody>
      </p:sp>
    </p:spTree>
    <p:extLst>
      <p:ext uri="{BB962C8B-B14F-4D97-AF65-F5344CB8AC3E}">
        <p14:creationId xmlns:p14="http://schemas.microsoft.com/office/powerpoint/2010/main" val="10549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6"/>
            <a:ext cx="10515600" cy="831555"/>
          </a:xfrm>
        </p:spPr>
        <p:txBody>
          <a:bodyPr/>
          <a:lstStyle/>
          <a:p>
            <a:r>
              <a:rPr lang="pt-BR" dirty="0"/>
              <a:t>Diagnóstico da situação problema</a:t>
            </a:r>
          </a:p>
        </p:txBody>
      </p:sp>
      <p:sp>
        <p:nvSpPr>
          <p:cNvPr id="2" name="Subtítulo 2">
            <a:extLst>
              <a:ext uri="{FF2B5EF4-FFF2-40B4-BE49-F238E27FC236}">
                <a16:creationId xmlns:a16="http://schemas.microsoft.com/office/drawing/2014/main" id="{CB990C8E-764B-B819-3033-509614317B7F}"/>
              </a:ext>
            </a:extLst>
          </p:cNvPr>
          <p:cNvSpPr txBox="1">
            <a:spLocks/>
          </p:cNvSpPr>
          <p:nvPr/>
        </p:nvSpPr>
        <p:spPr>
          <a:xfrm>
            <a:off x="838200" y="2801924"/>
            <a:ext cx="9983598" cy="2810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a:t>A proposta do projeto surgiu da necessidade de se obter insights mais aprofundados dos números relacionados à coleta, processamento, armazenamento e distribuição do leite materno doado ao BLH. </a:t>
            </a:r>
          </a:p>
          <a:p>
            <a:pPr marL="0" indent="0">
              <a:buNone/>
            </a:pPr>
            <a:endParaRPr lang="pt-BR" sz="2400" dirty="0"/>
          </a:p>
          <a:p>
            <a:r>
              <a:rPr lang="pt-BR" sz="2400" dirty="0"/>
              <a:t>A proposta visa estabelecer uma conexão desses dados com outras unidades federativas e regiões do Brasil.</a:t>
            </a:r>
          </a:p>
          <a:p>
            <a:endParaRPr lang="pt-BR" dirty="0"/>
          </a:p>
        </p:txBody>
      </p:sp>
    </p:spTree>
    <p:extLst>
      <p:ext uri="{BB962C8B-B14F-4D97-AF65-F5344CB8AC3E}">
        <p14:creationId xmlns:p14="http://schemas.microsoft.com/office/powerpoint/2010/main" val="324652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6"/>
            <a:ext cx="10344150" cy="564069"/>
          </a:xfrm>
        </p:spPr>
        <p:txBody>
          <a:bodyPr>
            <a:normAutofit fontScale="90000"/>
          </a:bodyPr>
          <a:lstStyle/>
          <a:p>
            <a:r>
              <a:rPr lang="pt-BR" dirty="0"/>
              <a:t>Justificativa</a:t>
            </a:r>
          </a:p>
        </p:txBody>
      </p:sp>
      <p:sp>
        <p:nvSpPr>
          <p:cNvPr id="5" name="Espaço Reservado para Conteúdo 4">
            <a:extLst>
              <a:ext uri="{FF2B5EF4-FFF2-40B4-BE49-F238E27FC236}">
                <a16:creationId xmlns:a16="http://schemas.microsoft.com/office/drawing/2014/main" id="{25E5F195-BF22-76B8-C5B8-BE66C7212E35}"/>
              </a:ext>
            </a:extLst>
          </p:cNvPr>
          <p:cNvSpPr>
            <a:spLocks noGrp="1"/>
          </p:cNvSpPr>
          <p:nvPr>
            <p:ph idx="1"/>
          </p:nvPr>
        </p:nvSpPr>
        <p:spPr>
          <a:xfrm>
            <a:off x="838200" y="2379020"/>
            <a:ext cx="10229850" cy="4256672"/>
          </a:xfrm>
        </p:spPr>
        <p:txBody>
          <a:bodyPr>
            <a:normAutofit fontScale="25000" lnSpcReduction="20000"/>
          </a:bodyPr>
          <a:lstStyle/>
          <a:p>
            <a:pPr algn="just"/>
            <a:r>
              <a:rPr lang="pt-BR" sz="9600" dirty="0">
                <a:effectLst/>
                <a:ea typeface="Calibri" panose="020F0502020204030204" pitchFamily="34" charset="0"/>
              </a:rPr>
              <a:t>A obtenção (visualização) desses dados, através da ferramenta de gestão proposta, ajudará a manter os níveis de leite em patamares mais adequados ao atendimento da população neonatal. </a:t>
            </a:r>
          </a:p>
          <a:p>
            <a:pPr algn="just"/>
            <a:endParaRPr lang="pt-BR" sz="9600" dirty="0">
              <a:effectLst/>
              <a:ea typeface="Calibri" panose="020F0502020204030204" pitchFamily="34" charset="0"/>
            </a:endParaRPr>
          </a:p>
          <a:p>
            <a:pPr algn="just"/>
            <a:r>
              <a:rPr lang="pt-BR" sz="9600" dirty="0">
                <a:effectLst/>
                <a:ea typeface="Calibri" panose="020F0502020204030204" pitchFamily="34" charset="0"/>
              </a:rPr>
              <a:t>Por sua vez, um melhor mapeamento e controle desse insumo, e dos processos que envolvem a sua distribuição, poderá otimizar o aproveitamento do leite coletado, o que possibilitará o atendimento de um maior número de bebês, com possíveis reflexos, também, na saúde da mulher e na redução da mortalidade neonatal na sua região de atuação. </a:t>
            </a:r>
          </a:p>
          <a:p>
            <a:pPr algn="just"/>
            <a:endParaRPr lang="pt-BR" sz="9600" dirty="0">
              <a:effectLst/>
              <a:ea typeface="Calibri" panose="020F0502020204030204" pitchFamily="34" charset="0"/>
            </a:endParaRPr>
          </a:p>
          <a:p>
            <a:pPr algn="just"/>
            <a:r>
              <a:rPr lang="pt-BR" sz="9600" dirty="0">
                <a:effectLst/>
                <a:ea typeface="Calibri" panose="020F0502020204030204" pitchFamily="34" charset="0"/>
              </a:rPr>
              <a:t>Além disso, a visualização dessas informações poderá auxiliar a elaboração de estratégias de atuação para um melhor atendimento da população neonatal.</a:t>
            </a:r>
          </a:p>
          <a:p>
            <a:pPr algn="just"/>
            <a:endParaRPr lang="pt-BR" sz="1800" dirty="0"/>
          </a:p>
          <a:p>
            <a:pPr algn="just"/>
            <a:endParaRPr lang="pt-BR" sz="1800" dirty="0"/>
          </a:p>
        </p:txBody>
      </p:sp>
    </p:spTree>
    <p:extLst>
      <p:ext uri="{BB962C8B-B14F-4D97-AF65-F5344CB8AC3E}">
        <p14:creationId xmlns:p14="http://schemas.microsoft.com/office/powerpoint/2010/main" val="209699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6"/>
            <a:ext cx="10515600" cy="1325563"/>
          </a:xfrm>
        </p:spPr>
        <p:txBody>
          <a:bodyPr/>
          <a:lstStyle/>
          <a:p>
            <a:r>
              <a:rPr lang="pt-BR" dirty="0"/>
              <a:t>Objetivo</a:t>
            </a:r>
          </a:p>
        </p:txBody>
      </p:sp>
      <p:sp>
        <p:nvSpPr>
          <p:cNvPr id="5" name="Espaço Reservado para Conteúdo 4">
            <a:extLst>
              <a:ext uri="{FF2B5EF4-FFF2-40B4-BE49-F238E27FC236}">
                <a16:creationId xmlns:a16="http://schemas.microsoft.com/office/drawing/2014/main" id="{25E5F195-BF22-76B8-C5B8-BE66C7212E35}"/>
              </a:ext>
            </a:extLst>
          </p:cNvPr>
          <p:cNvSpPr>
            <a:spLocks noGrp="1"/>
          </p:cNvSpPr>
          <p:nvPr>
            <p:ph idx="1"/>
          </p:nvPr>
        </p:nvSpPr>
        <p:spPr>
          <a:xfrm>
            <a:off x="838200" y="2692866"/>
            <a:ext cx="10515600" cy="3800009"/>
          </a:xfrm>
        </p:spPr>
        <p:txBody>
          <a:bodyPr>
            <a:normAutofit/>
          </a:bodyPr>
          <a:lstStyle/>
          <a:p>
            <a:r>
              <a:rPr lang="pt-BR" sz="2400" dirty="0"/>
              <a:t>Objetivo Geral: Elaborar o dashboard de apoio à gestão do BLH/HMIB, havendo possibilidade de escalonamento para outros </a:t>
            </a:r>
            <a:r>
              <a:rPr lang="pt-BR" sz="2400" dirty="0" err="1"/>
              <a:t>BLHs</a:t>
            </a:r>
            <a:r>
              <a:rPr lang="pt-BR" sz="2400" dirty="0"/>
              <a:t>, tanto no Distrito Federal quanto de outros estados.​​</a:t>
            </a:r>
          </a:p>
          <a:p>
            <a:endParaRPr lang="pt-BR" sz="2400" dirty="0"/>
          </a:p>
          <a:p>
            <a:r>
              <a:rPr lang="pt-BR" sz="2400" dirty="0"/>
              <a:t>Objetivo Específico: Apresentar no painel (dashboard) indicadores, quantitativos e estatísticas que possibilitem a visualização rápida de dados refinados obtidos dos bancos de dados.</a:t>
            </a:r>
          </a:p>
        </p:txBody>
      </p:sp>
    </p:spTree>
    <p:extLst>
      <p:ext uri="{BB962C8B-B14F-4D97-AF65-F5344CB8AC3E}">
        <p14:creationId xmlns:p14="http://schemas.microsoft.com/office/powerpoint/2010/main" val="102278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6"/>
            <a:ext cx="10515600" cy="1325563"/>
          </a:xfrm>
        </p:spPr>
        <p:txBody>
          <a:bodyPr/>
          <a:lstStyle/>
          <a:p>
            <a:r>
              <a:rPr lang="pt-BR"/>
              <a:t>Arquitetura</a:t>
            </a:r>
            <a:endParaRPr lang="pt-BR" dirty="0"/>
          </a:p>
        </p:txBody>
      </p:sp>
      <p:sp>
        <p:nvSpPr>
          <p:cNvPr id="5" name="Espaço Reservado para Conteúdo 4">
            <a:extLst>
              <a:ext uri="{FF2B5EF4-FFF2-40B4-BE49-F238E27FC236}">
                <a16:creationId xmlns:a16="http://schemas.microsoft.com/office/drawing/2014/main" id="{25E5F195-BF22-76B8-C5B8-BE66C7212E35}"/>
              </a:ext>
            </a:extLst>
          </p:cNvPr>
          <p:cNvSpPr>
            <a:spLocks noGrp="1"/>
          </p:cNvSpPr>
          <p:nvPr>
            <p:ph idx="1"/>
          </p:nvPr>
        </p:nvSpPr>
        <p:spPr>
          <a:xfrm>
            <a:off x="838200" y="2550253"/>
            <a:ext cx="5562600" cy="3942622"/>
          </a:xfrm>
        </p:spPr>
        <p:txBody>
          <a:bodyPr>
            <a:normAutofit fontScale="85000" lnSpcReduction="20000"/>
          </a:bodyPr>
          <a:lstStyle/>
          <a:p>
            <a:endParaRPr lang="pt-BR" sz="1900" dirty="0"/>
          </a:p>
          <a:p>
            <a:r>
              <a:rPr lang="pt-BR" sz="2000" dirty="0"/>
              <a:t>O modelo de dados proposto adota a estrutura de um modelo de estrela.</a:t>
            </a:r>
          </a:p>
          <a:p>
            <a:r>
              <a:rPr lang="pt-BR" sz="2000" dirty="0"/>
              <a:t>Nessa configuração, a tabela "</a:t>
            </a:r>
            <a:r>
              <a:rPr lang="pt-BR" sz="2000" dirty="0" err="1"/>
              <a:t>EstatisticasLeiteHumano</a:t>
            </a:r>
            <a:r>
              <a:rPr lang="pt-BR" sz="2000" dirty="0"/>
              <a:t>" desempenha o papel de tabela fato, concentrando as métricas essenciais para análise. </a:t>
            </a:r>
          </a:p>
          <a:p>
            <a:r>
              <a:rPr lang="pt-BR" sz="2000" dirty="0"/>
              <a:t>As tabelas "Tempo" e "Localidade" atuam como dimensões, enriquecendo o contexto das estatísticas.</a:t>
            </a:r>
          </a:p>
          <a:p>
            <a:r>
              <a:rPr lang="pt-BR" sz="2000" dirty="0"/>
              <a:t>As métricas e medidas incorporadas no modelo oferecem uma visão das operações do banco de leite humano, permitindo respostas a perguntas sobre o desempenho e a eficiência do banco.</a:t>
            </a:r>
          </a:p>
          <a:p>
            <a:r>
              <a:rPr lang="pt-BR" sz="2000" dirty="0"/>
              <a:t>Além disso, a proposta contempla a definição de cálculos adicionais e agregações, proporcionando flexibilidade para explorar diversos aspectos dos dados de acordo com os objetivos específicos de análise. </a:t>
            </a:r>
          </a:p>
        </p:txBody>
      </p:sp>
      <p:pic>
        <p:nvPicPr>
          <p:cNvPr id="2" name="Picture 1" descr="A screenshot of a computer program&#10;&#10;Description automatically generated">
            <a:extLst>
              <a:ext uri="{FF2B5EF4-FFF2-40B4-BE49-F238E27FC236}">
                <a16:creationId xmlns:a16="http://schemas.microsoft.com/office/drawing/2014/main" id="{F21E4870-DC43-7070-1FFB-D874E5B5193F}"/>
              </a:ext>
            </a:extLst>
          </p:cNvPr>
          <p:cNvPicPr>
            <a:picLocks noChangeAspect="1"/>
          </p:cNvPicPr>
          <p:nvPr/>
        </p:nvPicPr>
        <p:blipFill>
          <a:blip r:embed="rId3"/>
          <a:stretch>
            <a:fillRect/>
          </a:stretch>
        </p:blipFill>
        <p:spPr>
          <a:xfrm>
            <a:off x="6400800" y="2146587"/>
            <a:ext cx="5400040" cy="3700780"/>
          </a:xfrm>
          <a:prstGeom prst="rect">
            <a:avLst/>
          </a:prstGeom>
        </p:spPr>
      </p:pic>
    </p:spTree>
    <p:extLst>
      <p:ext uri="{BB962C8B-B14F-4D97-AF65-F5344CB8AC3E}">
        <p14:creationId xmlns:p14="http://schemas.microsoft.com/office/powerpoint/2010/main" val="49874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3000"/>
          </a:stretch>
        </a:blip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670B80-D76B-226C-5C20-53D6B0F6A506}"/>
              </a:ext>
            </a:extLst>
          </p:cNvPr>
          <p:cNvSpPr>
            <a:spLocks noGrp="1"/>
          </p:cNvSpPr>
          <p:nvPr>
            <p:ph type="title"/>
          </p:nvPr>
        </p:nvSpPr>
        <p:spPr>
          <a:xfrm>
            <a:off x="838200" y="1483806"/>
            <a:ext cx="10515600" cy="1325563"/>
          </a:xfrm>
        </p:spPr>
        <p:txBody>
          <a:bodyPr/>
          <a:lstStyle/>
          <a:p>
            <a:r>
              <a:rPr lang="pt-BR" dirty="0"/>
              <a:t>Modelagem de Dados</a:t>
            </a:r>
          </a:p>
        </p:txBody>
      </p:sp>
      <p:sp>
        <p:nvSpPr>
          <p:cNvPr id="5" name="Espaço Reservado para Conteúdo 4">
            <a:extLst>
              <a:ext uri="{FF2B5EF4-FFF2-40B4-BE49-F238E27FC236}">
                <a16:creationId xmlns:a16="http://schemas.microsoft.com/office/drawing/2014/main" id="{25E5F195-BF22-76B8-C5B8-BE66C7212E35}"/>
              </a:ext>
            </a:extLst>
          </p:cNvPr>
          <p:cNvSpPr>
            <a:spLocks noGrp="1"/>
          </p:cNvSpPr>
          <p:nvPr>
            <p:ph idx="1"/>
          </p:nvPr>
        </p:nvSpPr>
        <p:spPr>
          <a:xfrm>
            <a:off x="838200" y="3093395"/>
            <a:ext cx="10515600" cy="3399480"/>
          </a:xfrm>
        </p:spPr>
        <p:txBody>
          <a:bodyPr/>
          <a:lstStyle/>
          <a:p>
            <a:r>
              <a:rPr lang="pt-BR" sz="1900" dirty="0"/>
              <a:t>Pegamos dados de 10 anos</a:t>
            </a:r>
          </a:p>
          <a:p>
            <a:r>
              <a:rPr lang="pt-BR" sz="1900" dirty="0"/>
              <a:t>Estavam organizados em relatórios em </a:t>
            </a:r>
            <a:r>
              <a:rPr lang="pt-BR" sz="1900" dirty="0" err="1"/>
              <a:t>pdf</a:t>
            </a:r>
            <a:r>
              <a:rPr lang="pt-BR" sz="1900" dirty="0"/>
              <a:t> dividi por estado, 270 paginas</a:t>
            </a:r>
          </a:p>
          <a:p>
            <a:r>
              <a:rPr lang="pt-BR" sz="1900" dirty="0"/>
              <a:t>OCR AWS gerando 270 .</a:t>
            </a:r>
            <a:r>
              <a:rPr lang="pt-BR" sz="1900" dirty="0" err="1"/>
              <a:t>csv</a:t>
            </a:r>
            <a:r>
              <a:rPr lang="pt-BR" sz="1900" dirty="0"/>
              <a:t> padronizados</a:t>
            </a:r>
          </a:p>
          <a:p>
            <a:r>
              <a:rPr lang="pt-BR" sz="1900" dirty="0"/>
              <a:t>Power BI/Power Query unir os 270 .</a:t>
            </a:r>
            <a:r>
              <a:rPr lang="pt-BR" sz="1900" dirty="0" err="1"/>
              <a:t>csv</a:t>
            </a:r>
            <a:endParaRPr lang="pt-BR" sz="1900" dirty="0"/>
          </a:p>
          <a:p>
            <a:r>
              <a:rPr lang="pt-BR" sz="1900" dirty="0"/>
              <a:t>Criamos duas tabelas, uma para tempo por mês/ano e outra para localidade, por estado/região</a:t>
            </a:r>
          </a:p>
        </p:txBody>
      </p:sp>
    </p:spTree>
    <p:extLst>
      <p:ext uri="{BB962C8B-B14F-4D97-AF65-F5344CB8AC3E}">
        <p14:creationId xmlns:p14="http://schemas.microsoft.com/office/powerpoint/2010/main" val="217152659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1E9660F45B2E64998D9090A3E2F8B0C" ma:contentTypeVersion="13" ma:contentTypeDescription="Crie um novo documento." ma:contentTypeScope="" ma:versionID="37327664e18f071a8e433428d3b20e47">
  <xsd:schema xmlns:xsd="http://www.w3.org/2001/XMLSchema" xmlns:xs="http://www.w3.org/2001/XMLSchema" xmlns:p="http://schemas.microsoft.com/office/2006/metadata/properties" xmlns:ns2="e1a125f6-ce4b-442b-bf38-55374e725f93" xmlns:ns3="0b461b84-4906-4b06-9d71-9c55dfc5f7bd" targetNamespace="http://schemas.microsoft.com/office/2006/metadata/properties" ma:root="true" ma:fieldsID="0c6aaddffaa72ed9f7781f817060eb93" ns2:_="" ns3:_="">
    <xsd:import namespace="e1a125f6-ce4b-442b-bf38-55374e725f93"/>
    <xsd:import namespace="0b461b84-4906-4b06-9d71-9c55dfc5f7b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125f6-ce4b-442b-bf38-55374e725f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Marcações de imagem" ma:readOnly="false" ma:fieldId="{5cf76f15-5ced-4ddc-b409-7134ff3c332f}" ma:taxonomyMulti="true" ma:sspId="a3c6e446-f6e6-4b9f-9713-d8f03b62c6f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461b84-4906-4b06-9d71-9c55dfc5f7bd" elementFormDefault="qualified">
    <xsd:import namespace="http://schemas.microsoft.com/office/2006/documentManagement/types"/>
    <xsd:import namespace="http://schemas.microsoft.com/office/infopath/2007/PartnerControls"/>
    <xsd:element name="SharedWithUsers" ma:index="15"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hes de Compartilhado Com" ma:internalName="SharedWithDetails" ma:readOnly="true">
      <xsd:simpleType>
        <xsd:restriction base="dms:Note">
          <xsd:maxLength value="255"/>
        </xsd:restriction>
      </xsd:simpleType>
    </xsd:element>
    <xsd:element name="TaxCatchAll" ma:index="19" nillable="true" ma:displayName="Taxonomy Catch All Column" ma:hidden="true" ma:list="{85c3b3d2-c7a9-430d-88f3-80a803c20383}" ma:internalName="TaxCatchAll" ma:showField="CatchAllData" ma:web="0b461b84-4906-4b06-9d71-9c55dfc5f7b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b461b84-4906-4b06-9d71-9c55dfc5f7bd" xsi:nil="true"/>
    <lcf76f155ced4ddcb4097134ff3c332f xmlns="e1a125f6-ce4b-442b-bf38-55374e725f9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2EF71-F8CE-40D9-963C-29C7C88135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125f6-ce4b-442b-bf38-55374e725f93"/>
    <ds:schemaRef ds:uri="0b461b84-4906-4b06-9d71-9c55dfc5f7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A909B9-AD3C-4201-BA56-39C532E6E7E4}">
  <ds:schemaRefs>
    <ds:schemaRef ds:uri="http://schemas.microsoft.com/office/2006/metadata/properties"/>
    <ds:schemaRef ds:uri="http://schemas.microsoft.com/office/infopath/2007/PartnerControls"/>
    <ds:schemaRef ds:uri="0b461b84-4906-4b06-9d71-9c55dfc5f7bd"/>
    <ds:schemaRef ds:uri="e1a125f6-ce4b-442b-bf38-55374e725f93"/>
  </ds:schemaRefs>
</ds:datastoreItem>
</file>

<file path=customXml/itemProps3.xml><?xml version="1.0" encoding="utf-8"?>
<ds:datastoreItem xmlns:ds="http://schemas.openxmlformats.org/officeDocument/2006/customXml" ds:itemID="{E86B8B76-9F72-4ADF-846A-71351196F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195</TotalTime>
  <Words>914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rawline</vt:lpstr>
      <vt:lpstr>wf_standard-font</vt:lpstr>
      <vt:lpstr>Tema do Office</vt:lpstr>
      <vt:lpstr>Construção de Dashboard de apoio à gestão do banco de leite HMIB</vt:lpstr>
      <vt:lpstr>Introdução</vt:lpstr>
      <vt:lpstr>História e importância</vt:lpstr>
      <vt:lpstr>Processo de doação</vt:lpstr>
      <vt:lpstr>Diagnóstico da situação problema</vt:lpstr>
      <vt:lpstr>Justificativa</vt:lpstr>
      <vt:lpstr>Objetivo</vt:lpstr>
      <vt:lpstr>Arquitetura</vt:lpstr>
      <vt:lpstr>Modelagem de Dados</vt:lpstr>
      <vt:lpstr>Visualização dos Dados - Dashboard</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User</dc:creator>
  <cp:lastModifiedBy>Thales de Mattos Oliveira</cp:lastModifiedBy>
  <cp:revision>8</cp:revision>
  <dcterms:created xsi:type="dcterms:W3CDTF">2023-12-08T16:22:56Z</dcterms:created>
  <dcterms:modified xsi:type="dcterms:W3CDTF">2023-12-15T01:24:57Z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0x010100F1E9660F45B2E64998D9090A3E2F8B0C</vt:lpwstr>
  </property>
  <property fmtid="{D5CDD505-2E9C-101B-9397-08002B2CF9AE}" pid="3" name="MSIP_Label_40881dc9-f7f2-41de-a334-ceff3dc15b31_Enabled">
    <vt:lpwstr>true</vt:lpwstr>
  </property>
  <property fmtid="{D5CDD505-2E9C-101B-9397-08002B2CF9AE}" pid="4" name="MSIP_Label_40881dc9-f7f2-41de-a334-ceff3dc15b31_SetDate">
    <vt:lpwstr>2023-12-13T15:26:17Z</vt:lpwstr>
  </property>
  <property fmtid="{D5CDD505-2E9C-101B-9397-08002B2CF9AE}" pid="5" name="MSIP_Label_40881dc9-f7f2-41de-a334-ceff3dc15b31_Method">
    <vt:lpwstr>Standard</vt:lpwstr>
  </property>
  <property fmtid="{D5CDD505-2E9C-101B-9397-08002B2CF9AE}" pid="6" name="MSIP_Label_40881dc9-f7f2-41de-a334-ceff3dc15b31_Name">
    <vt:lpwstr>40881dc9-f7f2-41de-a334-ceff3dc15b31</vt:lpwstr>
  </property>
  <property fmtid="{D5CDD505-2E9C-101B-9397-08002B2CF9AE}" pid="7" name="MSIP_Label_40881dc9-f7f2-41de-a334-ceff3dc15b31_SiteId">
    <vt:lpwstr>ea0c2907-38d2-4181-8750-b0b190b60443</vt:lpwstr>
  </property>
  <property fmtid="{D5CDD505-2E9C-101B-9397-08002B2CF9AE}" pid="8" name="MSIP_Label_40881dc9-f7f2-41de-a334-ceff3dc15b31_ActionId">
    <vt:lpwstr>44486ba2-a9bb-41cb-8486-1b9ffee3f4ee</vt:lpwstr>
  </property>
  <property fmtid="{D5CDD505-2E9C-101B-9397-08002B2CF9AE}" pid="9" name="MSIP_Label_40881dc9-f7f2-41de-a334-ceff3dc15b31_ContentBits">
    <vt:lpwstr>1</vt:lpwstr>
  </property>
  <property fmtid="{D5CDD505-2E9C-101B-9397-08002B2CF9AE}" pid="10" name="ClassificationContentMarkingHeaderLocations">
    <vt:lpwstr>Tema do Office:8</vt:lpwstr>
  </property>
  <property fmtid="{D5CDD505-2E9C-101B-9397-08002B2CF9AE}" pid="11" name="ClassificationContentMarkingHeaderText">
    <vt:lpwstr>#interna</vt:lpwstr>
  </property>
</Properties>
</file>