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notesMasterIdLst>
    <p:notesMasterId r:id="rId25"/>
  </p:notesMasterIdLst>
  <p:sldIdLst>
    <p:sldId id="256" r:id="rId2"/>
    <p:sldId id="258" r:id="rId3"/>
    <p:sldId id="263" r:id="rId4"/>
    <p:sldId id="266" r:id="rId5"/>
    <p:sldId id="274" r:id="rId6"/>
    <p:sldId id="273" r:id="rId7"/>
    <p:sldId id="277" r:id="rId8"/>
    <p:sldId id="278" r:id="rId9"/>
    <p:sldId id="276" r:id="rId10"/>
    <p:sldId id="262" r:id="rId11"/>
    <p:sldId id="261" r:id="rId12"/>
    <p:sldId id="25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E5D7F-DA3E-4A9D-9591-209EABEB7C8A}" v="948" dt="2024-04-03T21:05:36.724"/>
    <p1510:client id="{32286E2C-8237-44B0-86E3-20B1AC12AE42}" v="168" dt="2024-04-03T21:11:05.608"/>
    <p1510:client id="{74D0F274-2F39-4451-9E8B-0AF325FE8D38}" v="235" dt="2024-04-03T22:03:14.305"/>
    <p1510:client id="{C2ECC1BE-174F-4EDC-99DF-BE184921E302}" v="8" dt="2024-04-04T02:06:06.668"/>
    <p1510:client id="{D8A85CFB-C7A5-4CC9-9243-D6F5AED4CE94}" v="1879" dt="2024-04-04T02:36:43.389"/>
    <p1510:client id="{E21E3684-0690-40C8-875E-D72AEEFB988A}" v="1500" dt="2024-04-04T02:11:33.029"/>
    <p1510:client id="{EC85BB84-B038-4E58-859B-FE4BD805AC43}" v="230" dt="2024-04-03T23:15:04.927"/>
    <p1510:client id="{FA51E9A0-3AC6-420A-A0D6-656CBEE2C599}" v="2731" dt="2024-04-04T00:59:20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0BD8E-A2F5-4E1E-818A-61A20B69A31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15548-93EF-44B7-B7F8-8A54DC1BE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2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745794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e745794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2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714533" y="1564533"/>
            <a:ext cx="63156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714500" y="2655533"/>
            <a:ext cx="5719200" cy="2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6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Design/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690095" y="3429200"/>
            <a:ext cx="4214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781133" y="13178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56502" y="3223658"/>
            <a:ext cx="5410727" cy="2818135"/>
          </a:xfrm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Passeio</a:t>
            </a:r>
            <a:r>
              <a:rPr lang="pt-BR" sz="9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 </a:t>
            </a:r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Carioca</a:t>
            </a:r>
            <a:endParaRPr lang="pt-BR" sz="96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Dotum" panose="020B0503020000020004" pitchFamily="34" charset="-127"/>
              <a:cs typeface="CordiaUPC" panose="020B0502040204020203" pitchFamily="34" charset="-3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70969" y="6129067"/>
            <a:ext cx="4671669" cy="513278"/>
          </a:xfrm>
        </p:spPr>
        <p:txBody>
          <a:bodyPr>
            <a:no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Grupo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InovaTech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Dotum" panose="020B0503020000020004" pitchFamily="34" charset="-127"/>
              <a:cs typeface="CordiaUPC" panose="020B0502040204020203" pitchFamily="34" charset="-34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9F276FD-CB03-AF73-B000-5F026DED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1021" y="816207"/>
            <a:ext cx="2521688" cy="28181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1239C8A-F63A-C723-9F9C-BFC500983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69506" y="-1464486"/>
            <a:ext cx="10065506" cy="1019765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3B7E662-02F6-CB2A-A1EB-D232C3928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16958" y="0"/>
            <a:ext cx="7667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0895-90F4-D6C5-A2A7-21B31313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Lista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BEA4-76B9-47FF-79B9-B3F38674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92"/>
            <a:ext cx="6650620" cy="487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Menu interativo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Rodapé com links de redes sociais e informações de contato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Chamadas de atenção para que o usuário faça o download do app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Exibir as funcionalidades do app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Alteração do idioma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Mostrar os passeios disponíveis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Cadastro como guia turístico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Cadastro como anunciante</a:t>
            </a:r>
          </a:p>
          <a:p>
            <a:r>
              <a:rPr lang="pt-BR" sz="1800" dirty="0">
                <a:solidFill>
                  <a:schemeClr val="bg1"/>
                </a:solidFill>
                <a:latin typeface="Century Gothic"/>
              </a:rPr>
              <a:t>Explicar os diferentes planos (Bronze, Prata, Ouro e Diamante)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2447BB7-356D-3594-D275-0EBAA16B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7390" y="2589292"/>
            <a:ext cx="9448800" cy="49434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7978A52-682E-51AF-B260-85E7E4E34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2911" y="1040965"/>
            <a:ext cx="4721236" cy="58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1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ACF63-70E7-CEEC-D339-F548D6A9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Baixar app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Alterar idioma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Mapa interativo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Explore o app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Gamificação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Cadastro de guias turísticos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Benefícios para anunciantes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Entre em contato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DDAF65-B2F9-DA1E-4979-CE484D8D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8825" y="1385526"/>
            <a:ext cx="9448800" cy="494347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C111B28-AE75-486B-3DEB-7A6094EC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37625" y="2873134"/>
            <a:ext cx="4570314" cy="59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6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6654976-6B54-1A1D-4D46-BF7CDEA9A673}"/>
              </a:ext>
            </a:extLst>
          </p:cNvPr>
          <p:cNvSpPr txBox="1">
            <a:spLocks/>
          </p:cNvSpPr>
          <p:nvPr/>
        </p:nvSpPr>
        <p:spPr>
          <a:xfrm rot="10800000" flipV="1">
            <a:off x="1471412" y="4058139"/>
            <a:ext cx="9063982" cy="1153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dirty="0">
                <a:solidFill>
                  <a:schemeClr val="bg1"/>
                </a:solidFill>
                <a:latin typeface="Century Gothic"/>
              </a:rPr>
              <a:t>Protótipo da tela</a:t>
            </a:r>
            <a:endParaRPr lang="pt-BR" sz="7200" dirty="0">
              <a:solidFill>
                <a:schemeClr val="tx2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Gráfico 12" descr="Três pincéis com tinta nas pontas">
            <a:extLst>
              <a:ext uri="{FF2B5EF4-FFF2-40B4-BE49-F238E27FC236}">
                <a16:creationId xmlns:a16="http://schemas.microsoft.com/office/drawing/2014/main" id="{BDBC1D1B-752D-4D10-5073-9A3850C4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65967" y="-59223"/>
            <a:ext cx="4572000" cy="632942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BCC490-0308-B2C8-6F58-FC19FE1CBE43}"/>
              </a:ext>
            </a:extLst>
          </p:cNvPr>
          <p:cNvSpPr txBox="1"/>
          <p:nvPr/>
        </p:nvSpPr>
        <p:spPr>
          <a:xfrm>
            <a:off x="4169353" y="439809"/>
            <a:ext cx="38532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Experiencia do 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F6E202-1CD2-97C1-29CF-276FC573B82A}"/>
              </a:ext>
            </a:extLst>
          </p:cNvPr>
          <p:cNvSpPr txBox="1"/>
          <p:nvPr/>
        </p:nvSpPr>
        <p:spPr>
          <a:xfrm>
            <a:off x="3227856" y="1056272"/>
            <a:ext cx="57362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  <a:ea typeface="+mn-lt"/>
                <a:cs typeface="+mn-lt"/>
              </a:rPr>
              <a:t>Posicionamento dos elementos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60F692-F6DA-7883-DCE1-2523FD90D61F}"/>
              </a:ext>
            </a:extLst>
          </p:cNvPr>
          <p:cNvSpPr txBox="1"/>
          <p:nvPr/>
        </p:nvSpPr>
        <p:spPr>
          <a:xfrm>
            <a:off x="4389731" y="1645919"/>
            <a:ext cx="341253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Tipografia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100ED531-B200-1998-EA78-2ED5F405B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3009454"/>
            <a:ext cx="9448800" cy="494347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919" y="5808728"/>
            <a:ext cx="9524967" cy="343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6654976-6B54-1A1D-4D46-BF7CDEA9A673}"/>
              </a:ext>
            </a:extLst>
          </p:cNvPr>
          <p:cNvSpPr txBox="1">
            <a:spLocks/>
          </p:cNvSpPr>
          <p:nvPr/>
        </p:nvSpPr>
        <p:spPr>
          <a:xfrm rot="10800000" flipV="1">
            <a:off x="1240919" y="-1974556"/>
            <a:ext cx="9063982" cy="1153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200" dirty="0">
                <a:solidFill>
                  <a:schemeClr val="bg1"/>
                </a:solidFill>
                <a:latin typeface="Century Gothic"/>
              </a:rPr>
              <a:t>Protótipo da tela</a:t>
            </a:r>
            <a:endParaRPr lang="pt-BR" sz="7200" dirty="0">
              <a:solidFill>
                <a:schemeClr val="tx2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Gráfico 12" descr="Três pincéis com tinta nas pontas">
            <a:extLst>
              <a:ext uri="{FF2B5EF4-FFF2-40B4-BE49-F238E27FC236}">
                <a16:creationId xmlns:a16="http://schemas.microsoft.com/office/drawing/2014/main" id="{BDBC1D1B-752D-4D10-5073-9A3850C4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35474" y="-6091918"/>
            <a:ext cx="4572000" cy="632942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BCC490-0308-B2C8-6F58-FC19FE1CBE43}"/>
              </a:ext>
            </a:extLst>
          </p:cNvPr>
          <p:cNvSpPr txBox="1"/>
          <p:nvPr/>
        </p:nvSpPr>
        <p:spPr>
          <a:xfrm>
            <a:off x="3938860" y="-5592886"/>
            <a:ext cx="38532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Experiencia do 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F6E202-1CD2-97C1-29CF-276FC573B82A}"/>
              </a:ext>
            </a:extLst>
          </p:cNvPr>
          <p:cNvSpPr txBox="1"/>
          <p:nvPr/>
        </p:nvSpPr>
        <p:spPr>
          <a:xfrm>
            <a:off x="2997363" y="-4976423"/>
            <a:ext cx="57362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  <a:ea typeface="+mn-lt"/>
                <a:cs typeface="+mn-lt"/>
              </a:rPr>
              <a:t>Posicionamento dos elementos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60F692-F6DA-7883-DCE1-2523FD90D61F}"/>
              </a:ext>
            </a:extLst>
          </p:cNvPr>
          <p:cNvSpPr txBox="1"/>
          <p:nvPr/>
        </p:nvSpPr>
        <p:spPr>
          <a:xfrm>
            <a:off x="4159238" y="-4386776"/>
            <a:ext cx="341253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Tipografia</a:t>
            </a: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0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283570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6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567139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6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9223897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1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5343344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96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1931713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>
            <a:extLst>
              <a:ext uri="{FF2B5EF4-FFF2-40B4-BE49-F238E27FC236}">
                <a16:creationId xmlns:a16="http://schemas.microsoft.com/office/drawing/2014/main" id="{2A4A5C7A-8692-1CE4-F212-34A2D21C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7134810"/>
            <a:ext cx="12192000" cy="439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7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>
                    <a:lumMod val="95000"/>
                  </a:schemeClr>
                </a:solidFill>
                <a:latin typeface="Century Gothic"/>
              </a:rPr>
              <a:t>O que é o </a:t>
            </a:r>
            <a:r>
              <a:rPr lang="pt-BR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Projeto</a:t>
            </a:r>
            <a:r>
              <a:rPr lang="pt-BR">
                <a:solidFill>
                  <a:schemeClr val="bg1">
                    <a:lumMod val="95000"/>
                  </a:schemeClr>
                </a:solidFill>
                <a:latin typeface="Century Gothic"/>
              </a:rPr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1979" y="2339815"/>
            <a:ext cx="4438036" cy="10891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t-BR" sz="20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É um projeto que visa criar uma página web para apresentar e promover o aplicativo "Passeio Carioca.</a:t>
            </a:r>
            <a:endParaRPr lang="pt-BR" sz="2000">
              <a:solidFill>
                <a:schemeClr val="bg1"/>
              </a:solidFill>
              <a:latin typeface="Century Gothic"/>
              <a:ea typeface="+mn-lt"/>
              <a:cs typeface="CordiaUPC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415204-A061-7789-710A-402EA528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34150" y="1029074"/>
            <a:ext cx="4737650" cy="47998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FE87FD-7895-FA72-3B02-2EA875A9E406}"/>
              </a:ext>
            </a:extLst>
          </p:cNvPr>
          <p:cNvSpPr txBox="1"/>
          <p:nvPr/>
        </p:nvSpPr>
        <p:spPr>
          <a:xfrm>
            <a:off x="1139279" y="3828375"/>
            <a:ext cx="478337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0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Fornecendo informações sobre seus recursos </a:t>
            </a:r>
            <a:r>
              <a:rPr lang="pt-BR" sz="2000">
                <a:solidFill>
                  <a:srgbClr val="DBDEE1"/>
                </a:solidFill>
                <a:latin typeface="Century Gothic"/>
                <a:ea typeface="+mn-lt"/>
                <a:cs typeface="+mn-lt"/>
              </a:rPr>
              <a:t>e facilitando a utilização do aplicativo pelos usuários interessados em explorar a cidade</a:t>
            </a:r>
            <a:r>
              <a:rPr lang="pt-BR" sz="20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. </a:t>
            </a:r>
            <a:endParaRPr lang="pt-BR" sz="2000">
              <a:solidFill>
                <a:schemeClr val="bg1"/>
              </a:solidFill>
              <a:latin typeface="Century Gothic" panose="020B0502020202020204" pitchFamily="34" charset="0"/>
              <a:ea typeface="+mn-lt"/>
              <a:cs typeface="CordiaUPC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71CFBB9-AFD9-7C10-854C-BFF5DB70E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830" y="547686"/>
            <a:ext cx="7667625" cy="5762625"/>
          </a:xfrm>
          <a:prstGeom prst="rect">
            <a:avLst/>
          </a:prstGeom>
        </p:spPr>
      </p:pic>
      <p:pic>
        <p:nvPicPr>
          <p:cNvPr id="13" name="Gráfico 12" descr="Planetas do sistema solar">
            <a:extLst>
              <a:ext uri="{FF2B5EF4-FFF2-40B4-BE49-F238E27FC236}">
                <a16:creationId xmlns:a16="http://schemas.microsoft.com/office/drawing/2014/main" id="{72CAB6E1-14DD-7BC9-71D2-3406B0A90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5992">
            <a:off x="-7628197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9443EB1-29C0-74B9-8B85-9AE86FC59865}"/>
              </a:ext>
            </a:extLst>
          </p:cNvPr>
          <p:cNvSpPr txBox="1">
            <a:spLocks/>
          </p:cNvSpPr>
          <p:nvPr/>
        </p:nvSpPr>
        <p:spPr>
          <a:xfrm>
            <a:off x="113703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Perguntas...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56B67A-DA62-4F99-B991-662D3B61092F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1 -  </a:t>
            </a:r>
            <a:r>
              <a:rPr lang="en-US" sz="1400" err="1">
                <a:latin typeface="Century Gothic"/>
              </a:rPr>
              <a:t>Verificar</a:t>
            </a:r>
            <a:r>
              <a:rPr lang="en-US" sz="1400">
                <a:latin typeface="Century Gothic"/>
              </a:rPr>
              <a:t> se o </a:t>
            </a:r>
            <a:r>
              <a:rPr lang="en-US" sz="1400" err="1">
                <a:latin typeface="Century Gothic"/>
              </a:rPr>
              <a:t>cliente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possui</a:t>
            </a:r>
            <a:r>
              <a:rPr lang="en-US" sz="1400">
                <a:latin typeface="Century Gothic"/>
              </a:rPr>
              <a:t> um </a:t>
            </a:r>
            <a:r>
              <a:rPr lang="en-US" sz="1400" err="1">
                <a:latin typeface="Century Gothic"/>
              </a:rPr>
              <a:t>repositório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contendo</a:t>
            </a:r>
            <a:r>
              <a:rPr lang="en-US" sz="1400">
                <a:latin typeface="Century Gothic"/>
              </a:rPr>
              <a:t> a </a:t>
            </a:r>
            <a:r>
              <a:rPr lang="en-US" sz="1400" err="1">
                <a:latin typeface="Century Gothic"/>
              </a:rPr>
              <a:t>logomarca</a:t>
            </a:r>
            <a:r>
              <a:rPr lang="en-US" sz="1400">
                <a:latin typeface="Century Gothic"/>
              </a:rPr>
              <a:t> e outros </a:t>
            </a:r>
            <a:r>
              <a:rPr lang="en-US" sz="1400" err="1">
                <a:latin typeface="Century Gothic"/>
              </a:rPr>
              <a:t>elementos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essenciais</a:t>
            </a:r>
            <a:r>
              <a:rPr lang="en-US" sz="1400">
                <a:latin typeface="Century Gothic"/>
              </a:rPr>
              <a:t>, </a:t>
            </a:r>
            <a:r>
              <a:rPr lang="en-US" sz="1400" err="1">
                <a:latin typeface="Century Gothic"/>
              </a:rPr>
              <a:t>como</a:t>
            </a:r>
            <a:r>
              <a:rPr lang="en-US" sz="1400">
                <a:latin typeface="Century Gothic"/>
              </a:rPr>
              <a:t> cores e </a:t>
            </a:r>
            <a:r>
              <a:rPr lang="en-US" sz="1400" err="1">
                <a:latin typeface="Century Gothic"/>
              </a:rPr>
              <a:t>distintivos</a:t>
            </a:r>
            <a:r>
              <a:rPr lang="en-US" sz="1400">
                <a:latin typeface="Century Gothic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Century Gothic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2 -  </a:t>
            </a:r>
            <a:r>
              <a:rPr lang="en-US" sz="1400" err="1">
                <a:latin typeface="Century Gothic"/>
              </a:rPr>
              <a:t>Confirmar</a:t>
            </a:r>
            <a:r>
              <a:rPr lang="en-US" sz="1400">
                <a:latin typeface="Century Gothic"/>
              </a:rPr>
              <a:t> a </a:t>
            </a:r>
            <a:r>
              <a:rPr lang="en-US" sz="1400" err="1">
                <a:latin typeface="Century Gothic"/>
              </a:rPr>
              <a:t>presença</a:t>
            </a:r>
            <a:r>
              <a:rPr lang="en-US" sz="1400">
                <a:latin typeface="Century Gothic"/>
              </a:rPr>
              <a:t> dos campos "Entre </a:t>
            </a:r>
            <a:r>
              <a:rPr lang="en-US" sz="1400" err="1">
                <a:latin typeface="Century Gothic"/>
              </a:rPr>
              <a:t>em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Contato</a:t>
            </a:r>
            <a:r>
              <a:rPr lang="en-US" sz="1400">
                <a:latin typeface="Century Gothic"/>
              </a:rPr>
              <a:t>" para </a:t>
            </a:r>
            <a:r>
              <a:rPr lang="en-US" sz="1400" err="1">
                <a:latin typeface="Century Gothic"/>
              </a:rPr>
              <a:t>facilitar</a:t>
            </a:r>
            <a:r>
              <a:rPr lang="en-US" sz="1400">
                <a:latin typeface="Century Gothic"/>
              </a:rPr>
              <a:t> a </a:t>
            </a:r>
            <a:r>
              <a:rPr lang="en-US" sz="1400" err="1">
                <a:latin typeface="Century Gothic"/>
              </a:rPr>
              <a:t>comunicação</a:t>
            </a:r>
            <a:r>
              <a:rPr lang="en-US" sz="1400">
                <a:latin typeface="Century Gothic"/>
              </a:rPr>
              <a:t> com </a:t>
            </a:r>
            <a:r>
              <a:rPr lang="en-US" sz="1400" err="1">
                <a:latin typeface="Century Gothic"/>
              </a:rPr>
              <a:t>os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usuários</a:t>
            </a:r>
            <a:r>
              <a:rPr lang="en-US" sz="1400">
                <a:latin typeface="Century Gothic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Century Gothic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3 -  </a:t>
            </a:r>
            <a:r>
              <a:rPr lang="en-US" sz="1400" err="1">
                <a:latin typeface="Century Gothic"/>
              </a:rPr>
              <a:t>Solicitar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uma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explicação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sobre</a:t>
            </a:r>
            <a:r>
              <a:rPr lang="en-US" sz="1400">
                <a:latin typeface="Century Gothic"/>
              </a:rPr>
              <a:t> o </a:t>
            </a:r>
            <a:r>
              <a:rPr lang="en-US" sz="1400" err="1">
                <a:latin typeface="Century Gothic"/>
              </a:rPr>
              <a:t>fluxo</a:t>
            </a:r>
            <a:r>
              <a:rPr lang="en-US" sz="1400">
                <a:latin typeface="Century Gothic"/>
              </a:rPr>
              <a:t> de </a:t>
            </a:r>
            <a:r>
              <a:rPr lang="en-US" sz="1400" err="1">
                <a:latin typeface="Century Gothic"/>
              </a:rPr>
              <a:t>cadastro</a:t>
            </a:r>
            <a:r>
              <a:rPr lang="en-US" sz="1400">
                <a:latin typeface="Century Gothic"/>
              </a:rPr>
              <a:t> tanto para </a:t>
            </a:r>
            <a:r>
              <a:rPr lang="en-US" sz="1400" err="1">
                <a:latin typeface="Century Gothic"/>
              </a:rPr>
              <a:t>guias</a:t>
            </a:r>
            <a:r>
              <a:rPr lang="en-US" sz="1400">
                <a:latin typeface="Century Gothic"/>
              </a:rPr>
              <a:t> de turismo </a:t>
            </a:r>
            <a:r>
              <a:rPr lang="en-US" sz="1400" err="1">
                <a:latin typeface="Century Gothic"/>
              </a:rPr>
              <a:t>quanto</a:t>
            </a:r>
            <a:r>
              <a:rPr lang="en-US" sz="1400">
                <a:latin typeface="Century Gothic"/>
              </a:rPr>
              <a:t> para </a:t>
            </a:r>
            <a:r>
              <a:rPr lang="en-US" sz="1400" err="1">
                <a:latin typeface="Century Gothic"/>
              </a:rPr>
              <a:t>anunciantes</a:t>
            </a:r>
            <a:r>
              <a:rPr lang="en-US" sz="1400">
                <a:latin typeface="Century Gothic"/>
              </a:rPr>
              <a:t>. Caso </a:t>
            </a:r>
            <a:r>
              <a:rPr lang="en-US" sz="1400" err="1">
                <a:latin typeface="Century Gothic"/>
              </a:rPr>
              <a:t>exista</a:t>
            </a:r>
            <a:r>
              <a:rPr lang="en-US" sz="1400">
                <a:latin typeface="Century Gothic"/>
              </a:rPr>
              <a:t> um </a:t>
            </a:r>
            <a:r>
              <a:rPr lang="en-US" sz="1400" err="1">
                <a:latin typeface="Century Gothic"/>
              </a:rPr>
              <a:t>formulário</a:t>
            </a:r>
            <a:r>
              <a:rPr lang="en-US" sz="1400">
                <a:latin typeface="Century Gothic"/>
              </a:rPr>
              <a:t>, </a:t>
            </a:r>
            <a:r>
              <a:rPr lang="en-US" sz="1400" err="1">
                <a:latin typeface="Century Gothic"/>
              </a:rPr>
              <a:t>detalhar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quais</a:t>
            </a:r>
            <a:r>
              <a:rPr lang="en-US" sz="1400">
                <a:latin typeface="Century Gothic"/>
              </a:rPr>
              <a:t> campos </a:t>
            </a:r>
            <a:r>
              <a:rPr lang="en-US" sz="1400" err="1">
                <a:latin typeface="Century Gothic"/>
              </a:rPr>
              <a:t>são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necessários</a:t>
            </a:r>
            <a:r>
              <a:rPr lang="en-US" sz="1400">
                <a:latin typeface="Century Gothic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Century Gothic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4 -  </a:t>
            </a:r>
            <a:r>
              <a:rPr lang="en-US" sz="1400" err="1">
                <a:latin typeface="Century Gothic"/>
              </a:rPr>
              <a:t>Sugerir</a:t>
            </a:r>
            <a:r>
              <a:rPr lang="en-US" sz="1400">
                <a:latin typeface="Century Gothic"/>
              </a:rPr>
              <a:t> a </a:t>
            </a:r>
            <a:r>
              <a:rPr lang="en-US" sz="1400" err="1">
                <a:latin typeface="Century Gothic"/>
              </a:rPr>
              <a:t>inclusão</a:t>
            </a:r>
            <a:r>
              <a:rPr lang="en-US" sz="1400">
                <a:latin typeface="Century Gothic"/>
              </a:rPr>
              <a:t> do Termo de </a:t>
            </a:r>
            <a:r>
              <a:rPr lang="en-US" sz="1400" err="1">
                <a:latin typeface="Century Gothic"/>
              </a:rPr>
              <a:t>Uso</a:t>
            </a:r>
            <a:r>
              <a:rPr lang="en-US" sz="1400">
                <a:latin typeface="Century Gothic"/>
              </a:rPr>
              <a:t> e da Política de </a:t>
            </a:r>
            <a:r>
              <a:rPr lang="en-US" sz="1400" err="1">
                <a:latin typeface="Century Gothic"/>
              </a:rPr>
              <a:t>Privacidade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como</a:t>
            </a:r>
            <a:r>
              <a:rPr lang="en-US" sz="1400">
                <a:latin typeface="Century Gothic"/>
              </a:rPr>
              <a:t> um Pop-Up </a:t>
            </a:r>
            <a:r>
              <a:rPr lang="en-US" sz="1400" err="1">
                <a:latin typeface="Century Gothic"/>
              </a:rPr>
              <a:t>discreto</a:t>
            </a:r>
            <a:r>
              <a:rPr lang="en-US" sz="1400">
                <a:latin typeface="Century Gothic"/>
              </a:rPr>
              <a:t> no canto da </a:t>
            </a:r>
            <a:r>
              <a:rPr lang="en-US" sz="1400" err="1">
                <a:latin typeface="Century Gothic"/>
              </a:rPr>
              <a:t>tela</a:t>
            </a:r>
            <a:r>
              <a:rPr lang="en-US" sz="1400">
                <a:latin typeface="Century Gothic"/>
              </a:rPr>
              <a:t>. Se </a:t>
            </a:r>
            <a:r>
              <a:rPr lang="en-US" sz="1400" err="1">
                <a:latin typeface="Century Gothic"/>
              </a:rPr>
              <a:t>possível</a:t>
            </a:r>
            <a:r>
              <a:rPr lang="en-US" sz="1400">
                <a:latin typeface="Century Gothic"/>
              </a:rPr>
              <a:t>, </a:t>
            </a:r>
            <a:r>
              <a:rPr lang="en-US" sz="1400" err="1">
                <a:latin typeface="Century Gothic"/>
              </a:rPr>
              <a:t>solicitar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os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documentos</a:t>
            </a:r>
            <a:r>
              <a:rPr lang="en-US" sz="1400">
                <a:latin typeface="Century Gothic"/>
              </a:rPr>
              <a:t> </a:t>
            </a:r>
            <a:r>
              <a:rPr lang="en-US" sz="1400" err="1">
                <a:latin typeface="Century Gothic"/>
              </a:rPr>
              <a:t>correspondentes</a:t>
            </a:r>
            <a:r>
              <a:rPr lang="en-US" sz="1400">
                <a:latin typeface="Century Gothic"/>
              </a:rPr>
              <a:t> para </a:t>
            </a:r>
            <a:r>
              <a:rPr lang="en-US" sz="1400" err="1">
                <a:latin typeface="Century Gothic"/>
              </a:rPr>
              <a:t>análise</a:t>
            </a:r>
            <a:r>
              <a:rPr lang="en-US" sz="1400">
                <a:latin typeface="Century Gothic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E1A5E519-4D17-D427-C4FD-CE54C1CAB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44346A-40AE-E5D2-FD5B-27AFFAC9A08C}"/>
              </a:ext>
            </a:extLst>
          </p:cNvPr>
          <p:cNvSpPr txBox="1"/>
          <p:nvPr/>
        </p:nvSpPr>
        <p:spPr>
          <a:xfrm>
            <a:off x="3473276" y="1446186"/>
            <a:ext cx="8372248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pt-BR" sz="1200">
              <a:solidFill>
                <a:srgbClr val="ECECEC"/>
              </a:solidFill>
            </a:endParaRPr>
          </a:p>
          <a:p>
            <a:pPr>
              <a:spcAft>
                <a:spcPts val="600"/>
              </a:spcAft>
            </a:pPr>
            <a:br>
              <a:rPr lang="en-US"/>
            </a:br>
            <a:endParaRPr lang="en-US"/>
          </a:p>
          <a:p>
            <a:pPr>
              <a:spcAft>
                <a:spcPts val="600"/>
              </a:spcAft>
            </a:pP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14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9443EB1-29C0-74B9-8B85-9AE86FC59865}"/>
              </a:ext>
            </a:extLst>
          </p:cNvPr>
          <p:cNvSpPr txBox="1">
            <a:spLocks/>
          </p:cNvSpPr>
          <p:nvPr/>
        </p:nvSpPr>
        <p:spPr>
          <a:xfrm>
            <a:off x="113703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Perguntas...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56B67A-DA62-4F99-B991-662D3B61092F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5 -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  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Identificar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as redes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sociais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associadas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ao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cliente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e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seus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respectivos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links para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integração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no site.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Century Gothic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6-  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Verificar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se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há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ícones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representativos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dos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planos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oferecidos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. Caso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contrário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oferecer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propostas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sua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inclusão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Century Gothic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Century Gothic"/>
              </a:rPr>
              <a:t>7 -  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Revisar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e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aprimorar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o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texto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sobre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passeios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mais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populares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, de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acordo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com as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preferências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do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cliente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, para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serem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destacados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n-lt"/>
                <a:cs typeface="+mn-lt"/>
              </a:rPr>
              <a:t> no site.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E1A5E519-4D17-D427-C4FD-CE54C1CAB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297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solidFill>
                  <a:schemeClr val="bg1"/>
                </a:solidFill>
              </a:rPr>
              <a:t>Eduardo Ferreira Parga Carvalho</a:t>
            </a:r>
            <a:r>
              <a:rPr lang="pt-BR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solidFill>
                  <a:schemeClr val="bg1"/>
                </a:solidFill>
              </a:rPr>
              <a:t>Matheus </a:t>
            </a:r>
            <a:r>
              <a:rPr lang="pt-BR" dirty="0" err="1">
                <a:solidFill>
                  <a:schemeClr val="bg1"/>
                </a:solidFill>
              </a:rPr>
              <a:t>Cocenzo</a:t>
            </a:r>
            <a:r>
              <a:rPr lang="pt-BR" dirty="0">
                <a:solidFill>
                  <a:schemeClr val="bg1"/>
                </a:solidFill>
              </a:rPr>
              <a:t> e Silva</a:t>
            </a:r>
            <a:r>
              <a:rPr lang="pt-BR">
                <a:solidFill>
                  <a:schemeClr val="bg1"/>
                </a:solidFill>
              </a:rPr>
              <a:t> 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solidFill>
                  <a:schemeClr val="bg1"/>
                </a:solidFill>
              </a:rPr>
              <a:t>Rodrigo Silveira Moraes e Souza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solidFill>
                  <a:schemeClr val="bg1"/>
                </a:solidFill>
              </a:rPr>
              <a:t>Enzo Rafael Guimarães Rodrigues da Conceição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solidFill>
                  <a:schemeClr val="bg1"/>
                </a:solidFill>
              </a:rPr>
              <a:t>Thales Vieira Pereira</a:t>
            </a:r>
          </a:p>
        </p:txBody>
      </p:sp>
    </p:spTree>
    <p:extLst>
      <p:ext uri="{BB962C8B-B14F-4D97-AF65-F5344CB8AC3E}">
        <p14:creationId xmlns:p14="http://schemas.microsoft.com/office/powerpoint/2010/main" val="1457348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23</a:t>
            </a:fld>
            <a:endParaRPr lang="e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5B0182-079A-21EF-35BE-167810CB0DC7}"/>
              </a:ext>
            </a:extLst>
          </p:cNvPr>
          <p:cNvSpPr txBox="1"/>
          <p:nvPr/>
        </p:nvSpPr>
        <p:spPr>
          <a:xfrm flipH="1">
            <a:off x="2544681" y="3981598"/>
            <a:ext cx="71026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spc="300" dirty="0">
              <a:solidFill>
                <a:srgbClr val="ECECEC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Estamos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entusiasmados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com o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progresso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do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projeto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e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ansiosos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para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apresentar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resultados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significativos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dirty="0" err="1">
                <a:solidFill>
                  <a:srgbClr val="ECECEC"/>
                </a:solidFill>
                <a:latin typeface="Century Gothic" panose="020B0502020202020204" pitchFamily="34" charset="0"/>
              </a:rPr>
              <a:t>em</a:t>
            </a:r>
            <a:r>
              <a:rPr lang="en-US" sz="2400" spc="300" dirty="0">
                <a:solidFill>
                  <a:srgbClr val="ECECEC"/>
                </a:solidFill>
                <a:latin typeface="Century Gothic" panose="020B0502020202020204" pitchFamily="34" charset="0"/>
              </a:rPr>
              <a:t> breve!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7DC19C-1DAA-AF2C-FC93-2C01D229A21A}"/>
              </a:ext>
            </a:extLst>
          </p:cNvPr>
          <p:cNvSpPr txBox="1"/>
          <p:nvPr/>
        </p:nvSpPr>
        <p:spPr>
          <a:xfrm>
            <a:off x="3836691" y="2757855"/>
            <a:ext cx="45186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66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Obrigado!</a:t>
            </a:r>
            <a:endParaRPr lang="pt-BR" sz="6600" dirty="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pic>
        <p:nvPicPr>
          <p:cNvPr id="8" name="Gráfico 7" descr="Uma fita amarrada em um laço">
            <a:extLst>
              <a:ext uri="{FF2B5EF4-FFF2-40B4-BE49-F238E27FC236}">
                <a16:creationId xmlns:a16="http://schemas.microsoft.com/office/drawing/2014/main" id="{D4909B87-AF54-AD9D-A0F0-FB2CAD28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45625" y="0"/>
            <a:ext cx="6858000" cy="6858000"/>
          </a:xfrm>
          <a:prstGeom prst="rect">
            <a:avLst/>
          </a:prstGeom>
        </p:spPr>
      </p:pic>
      <p:pic>
        <p:nvPicPr>
          <p:cNvPr id="10" name="Gráfico 9" descr="Confete">
            <a:extLst>
              <a:ext uri="{FF2B5EF4-FFF2-40B4-BE49-F238E27FC236}">
                <a16:creationId xmlns:a16="http://schemas.microsoft.com/office/drawing/2014/main" id="{37C31F42-8EAE-3E98-9160-974949A43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777" y="-1493604"/>
            <a:ext cx="9412144" cy="9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1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Planetas do sistema solar">
            <a:extLst>
              <a:ext uri="{FF2B5EF4-FFF2-40B4-BE49-F238E27FC236}">
                <a16:creationId xmlns:a16="http://schemas.microsoft.com/office/drawing/2014/main" id="{B8D41384-C88F-13CD-4991-5B36A4BB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5992">
            <a:off x="2349659" y="139838"/>
            <a:ext cx="6858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1564009" y="5144786"/>
            <a:ext cx="9063982" cy="1153941"/>
          </a:xfrm>
        </p:spPr>
        <p:txBody>
          <a:bodyPr>
            <a:noAutofit/>
          </a:bodyPr>
          <a:lstStyle/>
          <a:p>
            <a:pPr algn="ctr"/>
            <a:r>
              <a:rPr lang="pt-BR" sz="7200">
                <a:solidFill>
                  <a:schemeClr val="bg1"/>
                </a:solidFill>
                <a:latin typeface="Century Gothic"/>
              </a:rPr>
              <a:t>História</a:t>
            </a:r>
            <a:r>
              <a:rPr lang="pt-BR" sz="72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</a:t>
            </a:r>
            <a:r>
              <a:rPr lang="pt-BR" sz="7200">
                <a:solidFill>
                  <a:schemeClr val="bg1"/>
                </a:solidFill>
                <a:latin typeface="Century Gothic"/>
              </a:rPr>
              <a:t>do</a:t>
            </a:r>
            <a:r>
              <a:rPr lang="pt-BR" sz="72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Projeto</a:t>
            </a:r>
            <a:endParaRPr lang="pt-BR" sz="7200">
              <a:solidFill>
                <a:schemeClr val="tx2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17670E-43F2-4974-8214-EE65EFBF3957}"/>
              </a:ext>
            </a:extLst>
          </p:cNvPr>
          <p:cNvSpPr txBox="1"/>
          <p:nvPr/>
        </p:nvSpPr>
        <p:spPr>
          <a:xfrm>
            <a:off x="4545305" y="629728"/>
            <a:ext cx="3101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Início do Projeto</a:t>
            </a:r>
            <a:endParaRPr lang="pt-B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3B90B-4D4B-6506-5784-C76840DD0E98}"/>
              </a:ext>
            </a:extLst>
          </p:cNvPr>
          <p:cNvSpPr txBox="1"/>
          <p:nvPr/>
        </p:nvSpPr>
        <p:spPr>
          <a:xfrm>
            <a:off x="3801249" y="1172919"/>
            <a:ext cx="45895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Andamento do Projeto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638823-F176-572D-DADA-16A24FD41FE5}"/>
              </a:ext>
            </a:extLst>
          </p:cNvPr>
          <p:cNvSpPr txBox="1"/>
          <p:nvPr/>
        </p:nvSpPr>
        <p:spPr>
          <a:xfrm>
            <a:off x="4325487" y="1716110"/>
            <a:ext cx="354102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 Entregas Solicitadas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9E896E7-03F7-4CA2-F7F4-91820D97B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17270" y="457200"/>
            <a:ext cx="7667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dirty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333FC2-27EC-7F09-037C-97BFD3B12423}"/>
              </a:ext>
            </a:extLst>
          </p:cNvPr>
          <p:cNvSpPr txBox="1"/>
          <p:nvPr/>
        </p:nvSpPr>
        <p:spPr>
          <a:xfrm>
            <a:off x="5302211" y="768729"/>
            <a:ext cx="60960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ECECEC"/>
                </a:solidFill>
                <a:latin typeface="Century Gothic"/>
                <a:ea typeface="+mn-lt"/>
                <a:cs typeface="+mn-lt"/>
              </a:rPr>
              <a:t>Realizamos nossa primeira reunião com o cliente, Renato, em meados de março, dando início ao desenvolvimento do projeto.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rgbClr val="ECECEC"/>
              </a:solidFill>
              <a:latin typeface="Century Gothic"/>
              <a:ea typeface="+mn-lt"/>
              <a:cs typeface="+mn-lt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ECECEC"/>
                </a:solidFill>
                <a:latin typeface="Century Gothic"/>
                <a:ea typeface="+mn-lt"/>
                <a:cs typeface="+mn-lt"/>
              </a:rPr>
              <a:t>Durante a reunião, foi discutido os principais elementos necessários no site.</a:t>
            </a:r>
          </a:p>
          <a:p>
            <a:endParaRPr lang="pt-BR" sz="2000" dirty="0">
              <a:solidFill>
                <a:srgbClr val="ECECEC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D8DBC4-56FA-C68E-9001-A83E9C121552}"/>
              </a:ext>
            </a:extLst>
          </p:cNvPr>
          <p:cNvSpPr txBox="1"/>
          <p:nvPr/>
        </p:nvSpPr>
        <p:spPr>
          <a:xfrm>
            <a:off x="441960" y="545852"/>
            <a:ext cx="521208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Início do </a:t>
            </a:r>
            <a:r>
              <a:rPr lang="pt-BR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Projeto</a:t>
            </a:r>
            <a:endParaRPr lang="pt-BR"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FFF0725-1F97-DD5B-46CB-8F39313D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159" y="4028497"/>
            <a:ext cx="14441025" cy="2713926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36F7CAF3-8C51-E22B-4ABD-FBAE0A2A1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720" y="5604262"/>
            <a:ext cx="1182320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6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dirty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53A0A4-76B5-95ED-C412-DD7674DC6EBA}"/>
              </a:ext>
            </a:extLst>
          </p:cNvPr>
          <p:cNvSpPr txBox="1"/>
          <p:nvPr/>
        </p:nvSpPr>
        <p:spPr>
          <a:xfrm>
            <a:off x="5347832" y="810213"/>
            <a:ext cx="60441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rgbClr val="ECECEC"/>
                </a:solidFill>
                <a:latin typeface="Century Gothic"/>
                <a:ea typeface="+mn-lt"/>
                <a:cs typeface="+mn-lt"/>
              </a:rPr>
              <a:t>Nosso grupo tem se reunido regularmente, realizando pelo menos três reuniões semanais.</a:t>
            </a:r>
          </a:p>
          <a:p>
            <a:pPr marL="342900" indent="-342900">
              <a:buFont typeface="Calibri"/>
              <a:buChar char="-"/>
            </a:pPr>
            <a:endParaRPr lang="pt-BR" sz="2000" dirty="0">
              <a:solidFill>
                <a:srgbClr val="ECECEC"/>
              </a:solidFill>
              <a:latin typeface="Century Gothic"/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rgbClr val="ECECEC"/>
                </a:solidFill>
                <a:latin typeface="Century Gothic"/>
                <a:ea typeface="+mn-lt"/>
                <a:cs typeface="+mn-lt"/>
              </a:rPr>
              <a:t>Nestas reuniões são discutidos todos os aspectos relevantes para o  desenvolvimento do site.</a:t>
            </a:r>
            <a:endParaRPr lang="pt-BR" sz="2000" dirty="0">
              <a:solidFill>
                <a:srgbClr val="ECECEC"/>
              </a:solidFill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endParaRPr lang="pt-BR" sz="2000" dirty="0">
              <a:solidFill>
                <a:srgbClr val="ECECEC"/>
              </a:solidFill>
              <a:latin typeface="Century Gothic"/>
            </a:endParaRPr>
          </a:p>
          <a:p>
            <a:pPr marL="285750" indent="-285750">
              <a:buFont typeface="Calibri"/>
              <a:buChar char="-"/>
            </a:pPr>
            <a:endParaRPr lang="pt-BR" sz="2000" dirty="0">
              <a:solidFill>
                <a:srgbClr val="ECECEC"/>
              </a:solidFill>
              <a:latin typeface="Century Gothic"/>
              <a:ea typeface="+mn-lt"/>
              <a:cs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7D5B66A-8892-4FA5-548D-2CE244E7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85801" y="4153177"/>
            <a:ext cx="14441025" cy="271392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022A61A-E220-8D0A-9E3B-BF9334459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2007" y="6034537"/>
            <a:ext cx="1182320" cy="7078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7B4E13-24ED-7F2F-8A46-AE008E6FB661}"/>
              </a:ext>
            </a:extLst>
          </p:cNvPr>
          <p:cNvSpPr txBox="1"/>
          <p:nvPr/>
        </p:nvSpPr>
        <p:spPr>
          <a:xfrm>
            <a:off x="353093" y="657895"/>
            <a:ext cx="4404103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Andamento do </a:t>
            </a:r>
            <a:r>
              <a:rPr lang="pt-BR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Projeto</a:t>
            </a:r>
            <a:endParaRPr lang="pt-BR" sz="5400" dirty="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4509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dirty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B9A6F8-C3E8-60B8-0B98-968585F1FCB2}"/>
              </a:ext>
            </a:extLst>
          </p:cNvPr>
          <p:cNvSpPr txBox="1"/>
          <p:nvPr/>
        </p:nvSpPr>
        <p:spPr>
          <a:xfrm>
            <a:off x="5251001" y="859428"/>
            <a:ext cx="614721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5W2H</a:t>
            </a: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Calibri"/>
              <a:buChar char="-"/>
            </a:pPr>
            <a:endParaRPr lang="pt-BR" sz="20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Lista de Requisitos</a:t>
            </a:r>
          </a:p>
          <a:p>
            <a:pPr marL="342900" indent="-342900">
              <a:buFont typeface="Calibri"/>
              <a:buChar char="-"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Casos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de Uso</a:t>
            </a:r>
            <a:r>
              <a:rPr lang="pt-BR" sz="2000" dirty="0">
                <a:solidFill>
                  <a:srgbClr val="000000"/>
                </a:solidFill>
                <a:latin typeface="Century Gothic"/>
                <a:ea typeface="+mn-lt"/>
                <a:cs typeface="+mn-lt"/>
              </a:rPr>
              <a:t>:</a:t>
            </a:r>
            <a:endParaRPr lang="pt-BR" sz="2000" dirty="0">
              <a:latin typeface="Century Gothic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887017B-609C-5C22-FAEB-6B82C61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48506" y="4285257"/>
            <a:ext cx="14441025" cy="271392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294B885-CFF2-9826-4D49-EA50B48F3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92519" y="5709309"/>
            <a:ext cx="1182320" cy="7078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FE98E4-AEAE-8793-3A8B-9F6DB337A70E}"/>
              </a:ext>
            </a:extLst>
          </p:cNvPr>
          <p:cNvSpPr txBox="1"/>
          <p:nvPr/>
        </p:nvSpPr>
        <p:spPr>
          <a:xfrm>
            <a:off x="489332" y="603334"/>
            <a:ext cx="43300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 dirty="0">
                <a:solidFill>
                  <a:schemeClr val="bg1"/>
                </a:solidFill>
                <a:latin typeface="Century Gothic"/>
              </a:rPr>
              <a:t>Entregas</a:t>
            </a:r>
          </a:p>
          <a:p>
            <a:r>
              <a:rPr lang="pt-BR" sz="5400" dirty="0">
                <a:solidFill>
                  <a:schemeClr val="bg1"/>
                </a:solidFill>
                <a:latin typeface="Century Gothic"/>
              </a:rPr>
              <a:t>Solicitadas</a:t>
            </a:r>
          </a:p>
        </p:txBody>
      </p:sp>
    </p:spTree>
    <p:extLst>
      <p:ext uri="{BB962C8B-B14F-4D97-AF65-F5344CB8AC3E}">
        <p14:creationId xmlns:p14="http://schemas.microsoft.com/office/powerpoint/2010/main" val="220375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1564009" y="5144786"/>
            <a:ext cx="9063982" cy="1153941"/>
          </a:xfrm>
        </p:spPr>
        <p:txBody>
          <a:bodyPr>
            <a:noAutofit/>
          </a:bodyPr>
          <a:lstStyle/>
          <a:p>
            <a:pPr algn="ctr"/>
            <a:r>
              <a:rPr lang="pt-BR" sz="7200">
                <a:solidFill>
                  <a:schemeClr val="bg1"/>
                </a:solidFill>
                <a:latin typeface="Century Gothic"/>
              </a:rPr>
              <a:t>Artefatos do </a:t>
            </a:r>
            <a:r>
              <a:rPr lang="pt-BR" sz="72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Projeto</a:t>
            </a:r>
            <a:endParaRPr lang="pt-BR" sz="7200">
              <a:solidFill>
                <a:schemeClr val="tx2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17670E-43F2-4974-8214-EE65EFBF3957}"/>
              </a:ext>
            </a:extLst>
          </p:cNvPr>
          <p:cNvSpPr txBox="1"/>
          <p:nvPr/>
        </p:nvSpPr>
        <p:spPr>
          <a:xfrm>
            <a:off x="4755243" y="559273"/>
            <a:ext cx="268151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5W2H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3B90B-4D4B-6506-5784-C76840DD0E98}"/>
              </a:ext>
            </a:extLst>
          </p:cNvPr>
          <p:cNvSpPr txBox="1"/>
          <p:nvPr/>
        </p:nvSpPr>
        <p:spPr>
          <a:xfrm>
            <a:off x="4299857" y="1160163"/>
            <a:ext cx="359228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  <a:ea typeface="+mn-lt"/>
                <a:cs typeface="+mn-lt"/>
              </a:rPr>
              <a:t>Lista de Requisitos</a:t>
            </a:r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638823-F176-572D-DADA-16A24FD41FE5}"/>
              </a:ext>
            </a:extLst>
          </p:cNvPr>
          <p:cNvSpPr txBox="1"/>
          <p:nvPr/>
        </p:nvSpPr>
        <p:spPr>
          <a:xfrm>
            <a:off x="4710188" y="1716111"/>
            <a:ext cx="277162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 Casos de Uso</a:t>
            </a:r>
          </a:p>
        </p:txBody>
      </p:sp>
      <p:pic>
        <p:nvPicPr>
          <p:cNvPr id="11" name="Gráfico 10" descr="Um livro aberto">
            <a:extLst>
              <a:ext uri="{FF2B5EF4-FFF2-40B4-BE49-F238E27FC236}">
                <a16:creationId xmlns:a16="http://schemas.microsoft.com/office/drawing/2014/main" id="{AADA91F7-C5C0-F63F-B78F-FC6CAE7A5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8932" y="-1379837"/>
            <a:ext cx="4572000" cy="4572000"/>
          </a:xfrm>
          <a:prstGeom prst="rect">
            <a:avLst/>
          </a:prstGeom>
        </p:spPr>
      </p:pic>
      <p:pic>
        <p:nvPicPr>
          <p:cNvPr id="6" name="Gráfico 5" descr="Uma régua e um lápis">
            <a:extLst>
              <a:ext uri="{FF2B5EF4-FFF2-40B4-BE49-F238E27FC236}">
                <a16:creationId xmlns:a16="http://schemas.microsoft.com/office/drawing/2014/main" id="{D52251A4-CD43-2D1D-4D67-8B0D4FDE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7790" y="-138897"/>
            <a:ext cx="7336420" cy="73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3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52725"/>
            <a:ext cx="2209800" cy="135096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5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2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ACF63-70E7-CEEC-D339-F548D6A9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0" y="276225"/>
            <a:ext cx="8115300" cy="6561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pt-BR" dirty="0">
              <a:solidFill>
                <a:schemeClr val="bg1"/>
              </a:solidFill>
              <a:latin typeface="Century Gothic"/>
            </a:endParaRPr>
          </a:p>
          <a:p>
            <a:pPr>
              <a:buNone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EED72D-C1F4-EB6E-ABBF-9BD9F245B670}"/>
              </a:ext>
            </a:extLst>
          </p:cNvPr>
          <p:cNvSpPr txBox="1"/>
          <p:nvPr/>
        </p:nvSpPr>
        <p:spPr>
          <a:xfrm>
            <a:off x="12731830" y="125085"/>
            <a:ext cx="8538899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(O que 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Website irá conter uma apresentação detalhada do aplicativo, além de um conteúdo informativo sobre a arquitetura carioca, através de vídeos, fotos, artigos e notícias. Ademais, também conterá formulário de contato e primordialmente o link para o download do app.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Why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(Por que?):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objetivo principal do </a:t>
            </a:r>
            <a:r>
              <a:rPr lang="pt-BR" sz="14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WebSite</a:t>
            </a:r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 é aumentar a visibilidade e o número de downloads do aplicativo. Além disso também tem o propósito de fortalecer a marca Passeio Carioca e oferecer conteúdo de valor para os usuários.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Who (Quem?):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site será mais utilizado por turistas querendo visitar o Rio de Janeiro, ou até mesmo moradores do próprio Rio que queiram visitar certos pontos de interesse da cidade.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Where (Onde?):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site será hospedado em servidores de hospedagem na web confiáveis e altamente escaláveis, garantindo assim sua disponibilidade e desempenho consistentes. Além de estar acessível nos mecanismos de busca líderes, como o Google, será amplamente divulgado através das redes sociais da empresa, maximizando sua visibilidade e alcance.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When (Quando?):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Quando o usuário estiver viajando pelo Rio de Janeiro e demonstrar interesse em explorar os pontos turísticos da cidade, </a:t>
            </a:r>
            <a:r>
              <a:rPr lang="pt-BR" sz="14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tambem</a:t>
            </a:r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 quando o usuário buscar planejar suas visitas e passeios pelo Rio.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(Como?):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A estratégia de divulgação se concentrará em destacar as funcionalidades e vantagens do aplicativo, apoiada por estratégias de marketing e publicidade, e incorporando feedback dos usuários para melhorias contínuas.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Much (Quanto?):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desenvolvimento do sistema exigirá tempo e esforço dos desenvolvedores, com a possibilidade de fornecer valiosa experiência para a equipe.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endParaRPr lang="pt-BR" sz="20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382583-35C0-27DC-7B5D-3E773C5A79B6}"/>
              </a:ext>
            </a:extLst>
          </p:cNvPr>
          <p:cNvSpPr txBox="1"/>
          <p:nvPr/>
        </p:nvSpPr>
        <p:spPr>
          <a:xfrm>
            <a:off x="5134177" y="911234"/>
            <a:ext cx="6094070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0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What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 O </a:t>
            </a:r>
            <a:r>
              <a:rPr lang="pt-BR" sz="2000" dirty="0">
                <a:solidFill>
                  <a:srgbClr val="E3E3E3"/>
                </a:solidFill>
                <a:latin typeface="Century Gothic"/>
              </a:rPr>
              <a:t>Website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 apresentará o aplicativo Passeio Carioca e a arquitetura do Rio de Janeiro, com vídeos, fotos, artigos e notícias.</a:t>
            </a:r>
            <a:r>
              <a:rPr lang="pt-BR" sz="2000" dirty="0">
                <a:solidFill>
                  <a:srgbClr val="E3E3E3"/>
                </a:solidFill>
                <a:latin typeface="Century Gothic"/>
              </a:rPr>
              <a:t> Além de conter link para Download.</a:t>
            </a:r>
            <a:endParaRPr lang="pt-BR" dirty="0"/>
          </a:p>
          <a:p>
            <a:pPr>
              <a:buFont typeface="Calibri" panose="020B0604020202020204" pitchFamily="34" charset="0"/>
              <a:buChar char="-"/>
            </a:pPr>
            <a:endParaRPr lang="pt-BR" sz="2000" dirty="0">
              <a:solidFill>
                <a:srgbClr val="E3E3E3"/>
              </a:solidFill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Why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 O objetivo é aumentar a visibilidade e downloads do aplicativo, fortalecer a marca e oferecer conteúdo de valor aos usuários.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pt-BR" sz="2000" b="0" i="0" dirty="0">
              <a:solidFill>
                <a:srgbClr val="E3E3E3"/>
              </a:solidFill>
              <a:effectLst/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Who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 O site será usado por turistas e moradores do Rio que desejam visitar pontos turísticos da cidade.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pt-BR" sz="2000" b="0" i="0" dirty="0">
              <a:solidFill>
                <a:srgbClr val="E3E3E3"/>
              </a:solidFill>
              <a:effectLst/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Where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 O site estará hospedado em servidores confiáveis e acessíveis nos mecanismos de busca.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FEC576-DC96-A9D1-11E1-0131780001DD}"/>
              </a:ext>
            </a:extLst>
          </p:cNvPr>
          <p:cNvSpPr txBox="1"/>
          <p:nvPr/>
        </p:nvSpPr>
        <p:spPr>
          <a:xfrm>
            <a:off x="6399353" y="-2862322"/>
            <a:ext cx="53367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Quando: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site será usado quando o usuário estiver viajando pelo Rio ou planejando suas visitas.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Como: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A estratégia de divulgação destacará as funcionalidades do aplicativo, com base em marketing, publicidade e feedback dos usuários.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Quanto: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desenvolvimento do site exigirá tempo e esforço dos desenvolvedores, mas fornecerá valiosa experiência para a equipe. </a:t>
            </a:r>
          </a:p>
        </p:txBody>
      </p:sp>
    </p:spTree>
    <p:extLst>
      <p:ext uri="{BB962C8B-B14F-4D97-AF65-F5344CB8AC3E}">
        <p14:creationId xmlns:p14="http://schemas.microsoft.com/office/powerpoint/2010/main" val="422873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52725"/>
            <a:ext cx="2209800" cy="135096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5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W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2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EED72D-C1F4-EB6E-ABBF-9BD9F245B670}"/>
              </a:ext>
            </a:extLst>
          </p:cNvPr>
          <p:cNvSpPr txBox="1"/>
          <p:nvPr/>
        </p:nvSpPr>
        <p:spPr>
          <a:xfrm>
            <a:off x="12685531" y="356579"/>
            <a:ext cx="8538899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(O que 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Website irá conter uma apresentação detalhada do aplicativo, além de um conteúdo informativo sobre a arquitetura carioca, através de vídeos, fotos, artigos e notícias. Ademais, também conterá formulário de contato e primordialmente o link para o download do app.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Why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(Por que?):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objetivo principal do </a:t>
            </a:r>
            <a:r>
              <a:rPr lang="pt-BR" sz="14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WebSite</a:t>
            </a:r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 é aumentar a visibilidade e o número de downloads do aplicativo. Além disso também tem o propósito de fortalecer a marca Passeio Carioca e oferecer conteúdo de valor para os usuários.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Who (Quem?):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site será mais utilizado por turistas querendo visitar o Rio de Janeiro, ou até mesmo moradores do próprio Rio que queiram visitar certos pontos de interesse da cidade.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Where (Onde?):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site será hospedado em servidores de hospedagem na web confiáveis e altamente escaláveis, garantindo assim sua disponibilidade e desempenho consistentes. Além de estar acessível nos mecanismos de busca líderes, como o Google, será amplamente divulgado através das redes sociais da empresa, maximizando sua visibilidade e alcance.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When (Quando?):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Quando o usuário estiver viajando pelo Rio de Janeiro e demonstrar interesse em explorar os pontos turísticos da cidade, </a:t>
            </a:r>
            <a:r>
              <a:rPr lang="pt-BR" sz="140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tambem</a:t>
            </a:r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 quando o usuário buscar planejar suas visitas e passeios pelo Rio.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(Como?):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A estratégia de divulgação se concentrará em destacar as funcionalidades e vantagens do aplicativo, apoiada por estratégias de marketing e publicidade, e incorporando feedback dos usuários para melhorias contínuas.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Much (Quanto?):</a:t>
            </a:r>
          </a:p>
          <a:p>
            <a:r>
              <a:rPr lang="pt-BR" sz="1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 desenvolvimento do sistema exigirá tempo e esforço dos desenvolvedores, com a possibilidade de fornecer valiosa experiência para a equipe.</a:t>
            </a:r>
            <a:endParaRPr lang="pt-BR" sz="14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  <a:p>
            <a:endParaRPr lang="pt-BR" sz="2000" dirty="0">
              <a:latin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382583-35C0-27DC-7B5D-3E773C5A79B6}"/>
              </a:ext>
            </a:extLst>
          </p:cNvPr>
          <p:cNvSpPr txBox="1"/>
          <p:nvPr/>
        </p:nvSpPr>
        <p:spPr>
          <a:xfrm>
            <a:off x="12687863" y="7229802"/>
            <a:ext cx="6094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O que: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site apresentará o aplicativo Passeio Carioca e a arquitetura do Rio de Janeiro, com vídeos, fotos, artigos e notícias.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E3E3E3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Por que: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objetivo é aumentar a visibilidade e downloads do aplicativo, fortalecer a marca e oferecer conteúdo de valor aos usuários.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Quem: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site será usado por turistas e moradores do Rio que desejam visitar pontos turísticos da cidade.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  <a:t>Onde:</a:t>
            </a:r>
            <a:r>
              <a:rPr lang="pt-BR" b="0" i="0" dirty="0">
                <a:solidFill>
                  <a:srgbClr val="E3E3E3"/>
                </a:solidFill>
                <a:effectLst/>
                <a:latin typeface="Google Sans"/>
              </a:rPr>
              <a:t> O site estará hospedado em servidores confiáveis e acessíveis nos mecanismos de busca.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FEC576-DC96-A9D1-11E1-0131780001DD}"/>
              </a:ext>
            </a:extLst>
          </p:cNvPr>
          <p:cNvSpPr txBox="1"/>
          <p:nvPr/>
        </p:nvSpPr>
        <p:spPr>
          <a:xfrm>
            <a:off x="5285249" y="1227603"/>
            <a:ext cx="5336733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When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 </a:t>
            </a:r>
            <a:r>
              <a:rPr lang="pt-BR" sz="2000" dirty="0">
                <a:solidFill>
                  <a:srgbClr val="E3E3E3"/>
                </a:solidFill>
                <a:latin typeface="Century Gothic"/>
              </a:rPr>
              <a:t>Quando</a:t>
            </a:r>
            <a:r>
              <a:rPr lang="pt-BR" sz="2000" b="0" i="0" dirty="0">
                <a:solidFill>
                  <a:srgbClr val="E3E3E3"/>
                </a:solidFill>
                <a:effectLst/>
                <a:latin typeface="Century Gothic"/>
              </a:rPr>
              <a:t> o usuário estiver viajando pelo Rio </a:t>
            </a:r>
            <a:r>
              <a:rPr lang="pt-BR" sz="2000" dirty="0">
                <a:solidFill>
                  <a:srgbClr val="E3E3E3"/>
                </a:solidFill>
                <a:latin typeface="Century Gothic"/>
              </a:rPr>
              <a:t>e 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demonstrar interesse em explorar os pontos turísticos da cidade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Century Gothic"/>
              </a:rPr>
              <a:t>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pt-BR" sz="2000" b="0" i="0" dirty="0">
              <a:solidFill>
                <a:srgbClr val="E3E3E3"/>
              </a:solidFill>
              <a:effectLst/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 A estratégia de divulgação destacará as funcionalidades do aplicativo, com base em marketing, publicidade e feedback dos usuários.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pt-BR" sz="2000" b="0" i="0" dirty="0">
              <a:solidFill>
                <a:schemeClr val="bg1"/>
              </a:solidFill>
              <a:effectLst/>
              <a:latin typeface="Century Gothic"/>
            </a:endParaRPr>
          </a:p>
          <a:p>
            <a:pPr marL="342900" indent="-342900">
              <a:buFont typeface="Calibri"/>
              <a:buChar char="-"/>
            </a:pPr>
            <a:r>
              <a:rPr 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 Much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 O desenvolvimento do site exigirá tempo e esforço dos desenvolvedores, mas fornecerá valiosa experiência para a equipe. 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8B4D4A4-98E4-1909-CA76-D8E9D2C6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1109" y="1139392"/>
            <a:ext cx="4570314" cy="59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1348</Words>
  <Application>Microsoft Office PowerPoint</Application>
  <PresentationFormat>Widescreen</PresentationFormat>
  <Paragraphs>139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Aptos</vt:lpstr>
      <vt:lpstr>Aptos Display</vt:lpstr>
      <vt:lpstr>Arial</vt:lpstr>
      <vt:lpstr>Arvo</vt:lpstr>
      <vt:lpstr>Calibri</vt:lpstr>
      <vt:lpstr>Century Gothic</vt:lpstr>
      <vt:lpstr>Google Sans</vt:lpstr>
      <vt:lpstr>Montserrat</vt:lpstr>
      <vt:lpstr>Spectral Light</vt:lpstr>
      <vt:lpstr>Office Theme</vt:lpstr>
      <vt:lpstr>Passeio Carioca</vt:lpstr>
      <vt:lpstr>O que é o Projeto ?</vt:lpstr>
      <vt:lpstr>História do Projeto</vt:lpstr>
      <vt:lpstr>Apresentação do PowerPoint</vt:lpstr>
      <vt:lpstr>Apresentação do PowerPoint</vt:lpstr>
      <vt:lpstr>Apresentação do PowerPoint</vt:lpstr>
      <vt:lpstr>Artefatos do Projeto</vt:lpstr>
      <vt:lpstr>5W2H</vt:lpstr>
      <vt:lpstr>5W2H</vt:lpstr>
      <vt:lpstr>Lista de Requisitos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Bem-vindo(a)</dc:creator>
  <cp:lastModifiedBy>Thales pereira</cp:lastModifiedBy>
  <cp:revision>1</cp:revision>
  <dcterms:created xsi:type="dcterms:W3CDTF">2024-04-01T21:44:11Z</dcterms:created>
  <dcterms:modified xsi:type="dcterms:W3CDTF">2024-04-04T02:36:45Z</dcterms:modified>
</cp:coreProperties>
</file>