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8" r:id="rId9"/>
    <p:sldId id="267" r:id="rId10"/>
    <p:sldId id="269" r:id="rId11"/>
    <p:sldId id="270" r:id="rId12"/>
    <p:sldId id="26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9" autoAdjust="0"/>
  </p:normalViewPr>
  <p:slideViewPr>
    <p:cSldViewPr snapToGrid="0">
      <p:cViewPr>
        <p:scale>
          <a:sx n="58" d="100"/>
          <a:sy n="58" d="100"/>
        </p:scale>
        <p:origin x="34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B12CD-8C7E-48AE-9A43-49D179B63870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F22636C-014D-471E-821F-763E5DF25C44}">
      <dgm:prSet custT="1"/>
      <dgm:spPr/>
      <dgm:t>
        <a:bodyPr/>
        <a:lstStyle/>
        <a:p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Analyzed 66,000+ diabetic patient records from 130 hospitals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8C8F5E8-4F63-4536-BEDD-5C736B92BB3D}" type="parTrans" cxnId="{B5A80AAC-62A8-4152-9D47-B5190B5B6F58}">
      <dgm:prSet/>
      <dgm:spPr/>
      <dgm:t>
        <a:bodyPr/>
        <a:lstStyle/>
        <a:p>
          <a:endParaRPr lang="en-US" sz="2000"/>
        </a:p>
      </dgm:t>
    </dgm:pt>
    <dgm:pt modelId="{A26ABC9E-CD58-4D16-8814-08FDD17B8C3E}" type="sibTrans" cxnId="{B5A80AAC-62A8-4152-9D47-B5190B5B6F58}">
      <dgm:prSet/>
      <dgm:spPr/>
      <dgm:t>
        <a:bodyPr/>
        <a:lstStyle/>
        <a:p>
          <a:endParaRPr lang="en-US" sz="2000"/>
        </a:p>
      </dgm:t>
    </dgm:pt>
    <dgm:pt modelId="{C6B86A64-4849-4A29-A5A4-D998F1D9AD74}">
      <dgm:prSet custT="1"/>
      <dgm:spPr/>
      <dgm:t>
        <a:bodyPr/>
        <a:lstStyle/>
        <a:p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Built a predictive model to flag likely 30-day readmissions before discharge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BA2ED56-4FE6-4D4C-8BAF-DB4706C5FC46}" type="parTrans" cxnId="{5A135CDE-095C-4232-A3F7-F900920F49F8}">
      <dgm:prSet/>
      <dgm:spPr/>
      <dgm:t>
        <a:bodyPr/>
        <a:lstStyle/>
        <a:p>
          <a:endParaRPr lang="en-US" sz="2000"/>
        </a:p>
      </dgm:t>
    </dgm:pt>
    <dgm:pt modelId="{694C18B6-DB1F-4467-BF04-6D74DE5DFE8A}" type="sibTrans" cxnId="{5A135CDE-095C-4232-A3F7-F900920F49F8}">
      <dgm:prSet/>
      <dgm:spPr/>
      <dgm:t>
        <a:bodyPr/>
        <a:lstStyle/>
        <a:p>
          <a:endParaRPr lang="en-US" sz="2000"/>
        </a:p>
      </dgm:t>
    </dgm:pt>
    <dgm:pt modelId="{49337C3A-EE8E-43DF-8F5F-AA4875767226}">
      <dgm:prSet custT="1"/>
      <dgm:spPr/>
      <dgm:t>
        <a:bodyPr/>
        <a:lstStyle/>
        <a:p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Best model (Decision Tree) identified </a:t>
          </a:r>
          <a:r>
            <a:rPr lang="en-US" sz="20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68%</a:t>
          </a:r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of readmissions (high recall)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8EC904A-E2B3-4CA4-BA8F-FEBDB38EEB72}" type="parTrans" cxnId="{078EBDBD-C06A-49CB-8A07-CA8116CCA55C}">
      <dgm:prSet/>
      <dgm:spPr/>
      <dgm:t>
        <a:bodyPr/>
        <a:lstStyle/>
        <a:p>
          <a:endParaRPr lang="en-US" sz="2000"/>
        </a:p>
      </dgm:t>
    </dgm:pt>
    <dgm:pt modelId="{FC6A075C-2776-4855-BB41-6A516AB60F5A}" type="sibTrans" cxnId="{078EBDBD-C06A-49CB-8A07-CA8116CCA55C}">
      <dgm:prSet/>
      <dgm:spPr/>
      <dgm:t>
        <a:bodyPr/>
        <a:lstStyle/>
        <a:p>
          <a:endParaRPr lang="en-US" sz="2000"/>
        </a:p>
      </dgm:t>
    </dgm:pt>
    <dgm:pt modelId="{2E610C2D-3F0D-45B7-9528-2AC75FAFCF2E}">
      <dgm:prSet custT="1"/>
      <dgm:spPr/>
      <dgm:t>
        <a:bodyPr/>
        <a:lstStyle/>
        <a:p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Prioritizes patient safety, reduces cost, and improves discharge planning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B50B70C-7E48-466F-88D1-05B09889F8A0}" type="parTrans" cxnId="{FC9F4E19-4070-4E4F-B613-EA3B9F529B36}">
      <dgm:prSet/>
      <dgm:spPr/>
      <dgm:t>
        <a:bodyPr/>
        <a:lstStyle/>
        <a:p>
          <a:endParaRPr lang="en-US" sz="2000"/>
        </a:p>
      </dgm:t>
    </dgm:pt>
    <dgm:pt modelId="{505A456E-713E-4B1F-8113-80C01069F05C}" type="sibTrans" cxnId="{FC9F4E19-4070-4E4F-B613-EA3B9F529B36}">
      <dgm:prSet/>
      <dgm:spPr/>
      <dgm:t>
        <a:bodyPr/>
        <a:lstStyle/>
        <a:p>
          <a:endParaRPr lang="en-US" sz="2000"/>
        </a:p>
      </dgm:t>
    </dgm:pt>
    <dgm:pt modelId="{C8934561-0609-4ECF-9036-17886F747AE8}">
      <dgm:prSet custT="1"/>
      <dgm:spPr/>
      <dgm:t>
        <a:bodyPr/>
        <a:lstStyle/>
        <a:p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Reduce readmission rate by 5%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3F4AAD8-F511-430F-BA3D-242A026EB8E8}" type="parTrans" cxnId="{7E9029E8-07E8-45CA-AE57-FA9A918598D4}">
      <dgm:prSet/>
      <dgm:spPr/>
      <dgm:t>
        <a:bodyPr/>
        <a:lstStyle/>
        <a:p>
          <a:endParaRPr lang="en-US" sz="2000"/>
        </a:p>
      </dgm:t>
    </dgm:pt>
    <dgm:pt modelId="{1AF64B2D-57B6-436A-9CCA-F796BE1028DE}" type="sibTrans" cxnId="{7E9029E8-07E8-45CA-AE57-FA9A918598D4}">
      <dgm:prSet/>
      <dgm:spPr/>
      <dgm:t>
        <a:bodyPr/>
        <a:lstStyle/>
        <a:p>
          <a:endParaRPr lang="en-US" sz="2000"/>
        </a:p>
      </dgm:t>
    </dgm:pt>
    <dgm:pt modelId="{BA334426-6672-44C7-BAD3-A288FAA25F09}" type="pres">
      <dgm:prSet presAssocID="{C8FB12CD-8C7E-48AE-9A43-49D179B63870}" presName="linear" presStyleCnt="0">
        <dgm:presLayoutVars>
          <dgm:animLvl val="lvl"/>
          <dgm:resizeHandles val="exact"/>
        </dgm:presLayoutVars>
      </dgm:prSet>
      <dgm:spPr/>
    </dgm:pt>
    <dgm:pt modelId="{A02170A8-5B30-4BA1-B32F-134FD494E56E}" type="pres">
      <dgm:prSet presAssocID="{6F22636C-014D-471E-821F-763E5DF25C4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CBBDB7-DA8D-45F6-9A33-720146C0E66C}" type="pres">
      <dgm:prSet presAssocID="{A26ABC9E-CD58-4D16-8814-08FDD17B8C3E}" presName="spacer" presStyleCnt="0"/>
      <dgm:spPr/>
    </dgm:pt>
    <dgm:pt modelId="{A5180EE9-C5FE-43F5-B635-A3A0CE7D1720}" type="pres">
      <dgm:prSet presAssocID="{C6B86A64-4849-4A29-A5A4-D998F1D9AD7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63B79EE-C114-4EFD-BCCC-B71F5ED398F2}" type="pres">
      <dgm:prSet presAssocID="{694C18B6-DB1F-4467-BF04-6D74DE5DFE8A}" presName="spacer" presStyleCnt="0"/>
      <dgm:spPr/>
    </dgm:pt>
    <dgm:pt modelId="{E087029D-C0BC-4182-9241-F655FA996F98}" type="pres">
      <dgm:prSet presAssocID="{49337C3A-EE8E-43DF-8F5F-AA48757672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CBBDB46-8C5C-45B0-B130-C76F714227E7}" type="pres">
      <dgm:prSet presAssocID="{FC6A075C-2776-4855-BB41-6A516AB60F5A}" presName="spacer" presStyleCnt="0"/>
      <dgm:spPr/>
    </dgm:pt>
    <dgm:pt modelId="{3ED1FA8B-077E-45D6-A4A5-88E3522C7E62}" type="pres">
      <dgm:prSet presAssocID="{2E610C2D-3F0D-45B7-9528-2AC75FAFCF2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511494-FF2B-4AAE-9A30-F11BF4CC3179}" type="pres">
      <dgm:prSet presAssocID="{505A456E-713E-4B1F-8113-80C01069F05C}" presName="spacer" presStyleCnt="0"/>
      <dgm:spPr/>
    </dgm:pt>
    <dgm:pt modelId="{407456D9-BF53-4E91-9360-D8531BD9F45E}" type="pres">
      <dgm:prSet presAssocID="{C8934561-0609-4ECF-9036-17886F747AE8}" presName="parentText" presStyleLbl="node1" presStyleIdx="4" presStyleCnt="5" custLinFactNeighborY="8317">
        <dgm:presLayoutVars>
          <dgm:chMax val="0"/>
          <dgm:bulletEnabled val="1"/>
        </dgm:presLayoutVars>
      </dgm:prSet>
      <dgm:spPr/>
    </dgm:pt>
  </dgm:ptLst>
  <dgm:cxnLst>
    <dgm:cxn modelId="{7CEBD310-2AE2-437A-82AF-C9D9AB40DB3B}" type="presOf" srcId="{49337C3A-EE8E-43DF-8F5F-AA4875767226}" destId="{E087029D-C0BC-4182-9241-F655FA996F98}" srcOrd="0" destOrd="0" presId="urn:microsoft.com/office/officeart/2005/8/layout/vList2"/>
    <dgm:cxn modelId="{FC9F4E19-4070-4E4F-B613-EA3B9F529B36}" srcId="{C8FB12CD-8C7E-48AE-9A43-49D179B63870}" destId="{2E610C2D-3F0D-45B7-9528-2AC75FAFCF2E}" srcOrd="3" destOrd="0" parTransId="{AB50B70C-7E48-466F-88D1-05B09889F8A0}" sibTransId="{505A456E-713E-4B1F-8113-80C01069F05C}"/>
    <dgm:cxn modelId="{D9F7B623-2628-42BF-9835-E7B8C0D831AE}" type="presOf" srcId="{C8FB12CD-8C7E-48AE-9A43-49D179B63870}" destId="{BA334426-6672-44C7-BAD3-A288FAA25F09}" srcOrd="0" destOrd="0" presId="urn:microsoft.com/office/officeart/2005/8/layout/vList2"/>
    <dgm:cxn modelId="{05C93038-6D3D-4A2B-8F42-7256DC679261}" type="presOf" srcId="{6F22636C-014D-471E-821F-763E5DF25C44}" destId="{A02170A8-5B30-4BA1-B32F-134FD494E56E}" srcOrd="0" destOrd="0" presId="urn:microsoft.com/office/officeart/2005/8/layout/vList2"/>
    <dgm:cxn modelId="{D553D366-D558-4190-BD6C-96ADB0434A39}" type="presOf" srcId="{2E610C2D-3F0D-45B7-9528-2AC75FAFCF2E}" destId="{3ED1FA8B-077E-45D6-A4A5-88E3522C7E62}" srcOrd="0" destOrd="0" presId="urn:microsoft.com/office/officeart/2005/8/layout/vList2"/>
    <dgm:cxn modelId="{394D9976-93E1-4692-B5DE-46C27A924253}" type="presOf" srcId="{C6B86A64-4849-4A29-A5A4-D998F1D9AD74}" destId="{A5180EE9-C5FE-43F5-B635-A3A0CE7D1720}" srcOrd="0" destOrd="0" presId="urn:microsoft.com/office/officeart/2005/8/layout/vList2"/>
    <dgm:cxn modelId="{B5A80AAC-62A8-4152-9D47-B5190B5B6F58}" srcId="{C8FB12CD-8C7E-48AE-9A43-49D179B63870}" destId="{6F22636C-014D-471E-821F-763E5DF25C44}" srcOrd="0" destOrd="0" parTransId="{28C8F5E8-4F63-4536-BEDD-5C736B92BB3D}" sibTransId="{A26ABC9E-CD58-4D16-8814-08FDD17B8C3E}"/>
    <dgm:cxn modelId="{59158BAC-E533-4822-9445-253D5ADA8A64}" type="presOf" srcId="{C8934561-0609-4ECF-9036-17886F747AE8}" destId="{407456D9-BF53-4E91-9360-D8531BD9F45E}" srcOrd="0" destOrd="0" presId="urn:microsoft.com/office/officeart/2005/8/layout/vList2"/>
    <dgm:cxn modelId="{078EBDBD-C06A-49CB-8A07-CA8116CCA55C}" srcId="{C8FB12CD-8C7E-48AE-9A43-49D179B63870}" destId="{49337C3A-EE8E-43DF-8F5F-AA4875767226}" srcOrd="2" destOrd="0" parTransId="{68EC904A-E2B3-4CA4-BA8F-FEBDB38EEB72}" sibTransId="{FC6A075C-2776-4855-BB41-6A516AB60F5A}"/>
    <dgm:cxn modelId="{5A135CDE-095C-4232-A3F7-F900920F49F8}" srcId="{C8FB12CD-8C7E-48AE-9A43-49D179B63870}" destId="{C6B86A64-4849-4A29-A5A4-D998F1D9AD74}" srcOrd="1" destOrd="0" parTransId="{CBA2ED56-4FE6-4D4C-8BAF-DB4706C5FC46}" sibTransId="{694C18B6-DB1F-4467-BF04-6D74DE5DFE8A}"/>
    <dgm:cxn modelId="{7E9029E8-07E8-45CA-AE57-FA9A918598D4}" srcId="{C8FB12CD-8C7E-48AE-9A43-49D179B63870}" destId="{C8934561-0609-4ECF-9036-17886F747AE8}" srcOrd="4" destOrd="0" parTransId="{33F4AAD8-F511-430F-BA3D-242A026EB8E8}" sibTransId="{1AF64B2D-57B6-436A-9CCA-F796BE1028DE}"/>
    <dgm:cxn modelId="{2B92624A-E330-4935-AA81-A751E212CD3E}" type="presParOf" srcId="{BA334426-6672-44C7-BAD3-A288FAA25F09}" destId="{A02170A8-5B30-4BA1-B32F-134FD494E56E}" srcOrd="0" destOrd="0" presId="urn:microsoft.com/office/officeart/2005/8/layout/vList2"/>
    <dgm:cxn modelId="{95D9A633-4DEA-4C94-A2AC-4C68ED248ED7}" type="presParOf" srcId="{BA334426-6672-44C7-BAD3-A288FAA25F09}" destId="{0ECBBDB7-DA8D-45F6-9A33-720146C0E66C}" srcOrd="1" destOrd="0" presId="urn:microsoft.com/office/officeart/2005/8/layout/vList2"/>
    <dgm:cxn modelId="{2B0AD981-5116-41CD-AF5A-9059C5C302FF}" type="presParOf" srcId="{BA334426-6672-44C7-BAD3-A288FAA25F09}" destId="{A5180EE9-C5FE-43F5-B635-A3A0CE7D1720}" srcOrd="2" destOrd="0" presId="urn:microsoft.com/office/officeart/2005/8/layout/vList2"/>
    <dgm:cxn modelId="{88EC1479-9D79-4AB5-B04A-9F794C780D9A}" type="presParOf" srcId="{BA334426-6672-44C7-BAD3-A288FAA25F09}" destId="{E63B79EE-C114-4EFD-BCCC-B71F5ED398F2}" srcOrd="3" destOrd="0" presId="urn:microsoft.com/office/officeart/2005/8/layout/vList2"/>
    <dgm:cxn modelId="{7FD2F83F-DD39-4057-A6BF-35178488E2E9}" type="presParOf" srcId="{BA334426-6672-44C7-BAD3-A288FAA25F09}" destId="{E087029D-C0BC-4182-9241-F655FA996F98}" srcOrd="4" destOrd="0" presId="urn:microsoft.com/office/officeart/2005/8/layout/vList2"/>
    <dgm:cxn modelId="{86FF4667-62DC-4468-91EC-87F7FBA69D46}" type="presParOf" srcId="{BA334426-6672-44C7-BAD3-A288FAA25F09}" destId="{6CBBDB46-8C5C-45B0-B130-C76F714227E7}" srcOrd="5" destOrd="0" presId="urn:microsoft.com/office/officeart/2005/8/layout/vList2"/>
    <dgm:cxn modelId="{D51161DA-889F-441B-999F-A607F371D69E}" type="presParOf" srcId="{BA334426-6672-44C7-BAD3-A288FAA25F09}" destId="{3ED1FA8B-077E-45D6-A4A5-88E3522C7E62}" srcOrd="6" destOrd="0" presId="urn:microsoft.com/office/officeart/2005/8/layout/vList2"/>
    <dgm:cxn modelId="{AFD6CBAD-BF8F-4659-9971-3C95440256F1}" type="presParOf" srcId="{BA334426-6672-44C7-BAD3-A288FAA25F09}" destId="{ED511494-FF2B-4AAE-9A30-F11BF4CC3179}" srcOrd="7" destOrd="0" presId="urn:microsoft.com/office/officeart/2005/8/layout/vList2"/>
    <dgm:cxn modelId="{F11CBCD3-885E-452B-A8CE-BA1C54612217}" type="presParOf" srcId="{BA334426-6672-44C7-BAD3-A288FAA25F09}" destId="{407456D9-BF53-4E91-9360-D8531BD9F4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70FA8-2CF6-4869-9E65-D1037F1F5E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E98BF6-38C9-410C-A331-CA7681EDC1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$26B Annual Cost</a:t>
          </a:r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61B76F3-7723-430A-98C1-8B18B37EA367}" type="parTrans" cxnId="{9A5EF11B-A84D-4D7E-B2B1-E1113A34B408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59A2F6F-320D-4439-BEA5-B2689BEE003E}" type="sibTrans" cxnId="{9A5EF11B-A84D-4D7E-B2B1-E1113A34B408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84C2688-A940-4490-B4F6-FEC0C2677F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Higher Risk for Diabetic Patients</a:t>
          </a:r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2CA7DB5-CA33-4D29-93BE-6F2FAFAB80D2}" type="parTrans" cxnId="{EDAF30C6-8E3C-4C79-8843-F44043735F1E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9FC2005-08FF-4083-823E-0C87BCA2269D}" type="sibTrans" cxnId="{EDAF30C6-8E3C-4C79-8843-F44043735F1E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AB77DB-BB0E-42BF-925F-C1B3BFEC23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Direct Financial Loss</a:t>
          </a:r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1ED35E8-A720-4387-B741-2D4266FA2ADD}" type="parTrans" cxnId="{3EE16B75-AABA-424B-97D2-5C983378BC8B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4560937-568F-4475-AACD-2EC960130FFF}" type="sibTrans" cxnId="{3EE16B75-AABA-424B-97D2-5C983378BC8B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05AE576-F6EF-4EFE-A9C2-64CDB24C98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Quality of Care</a:t>
          </a:r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7361A45-446C-4CE0-9440-F08F49BB3007}" type="parTrans" cxnId="{75816DC2-322D-486E-B368-6DDFC52A3E46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C73B56D-B53A-46CB-96C6-4C4DD77A8A31}" type="sibTrans" cxnId="{75816DC2-322D-486E-B368-6DDFC52A3E46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2F2189B-100F-4F1D-93F6-C7EEE4D2B9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Reputation at Stake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C21E52D-6A60-4AEF-8C97-4BC7FB3DB04C}" type="parTrans" cxnId="{BFF9D928-12C0-463F-B9A9-5FE445CD5B5E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AAB03AB-0C2F-4A89-9AAA-81AAE55A9266}" type="sibTrans" cxnId="{BFF9D928-12C0-463F-B9A9-5FE445CD5B5E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4C80EE0-7249-478E-8C8C-9CA5DB9AFEA3}" type="pres">
      <dgm:prSet presAssocID="{D1A70FA8-2CF6-4869-9E65-D1037F1F5E2D}" presName="vert0" presStyleCnt="0">
        <dgm:presLayoutVars>
          <dgm:dir/>
          <dgm:animOne val="branch"/>
          <dgm:animLvl val="lvl"/>
        </dgm:presLayoutVars>
      </dgm:prSet>
      <dgm:spPr/>
    </dgm:pt>
    <dgm:pt modelId="{FC19EA4A-F079-417C-8750-8CC8C9E21971}" type="pres">
      <dgm:prSet presAssocID="{93E98BF6-38C9-410C-A331-CA7681EDC16F}" presName="thickLine" presStyleLbl="alignNode1" presStyleIdx="0" presStyleCnt="5"/>
      <dgm:spPr/>
    </dgm:pt>
    <dgm:pt modelId="{182161B8-A463-46CF-8DC0-32D20860C813}" type="pres">
      <dgm:prSet presAssocID="{93E98BF6-38C9-410C-A331-CA7681EDC16F}" presName="horz1" presStyleCnt="0"/>
      <dgm:spPr/>
    </dgm:pt>
    <dgm:pt modelId="{6DCA2288-B17E-47B1-AA71-6FC95A8674DC}" type="pres">
      <dgm:prSet presAssocID="{93E98BF6-38C9-410C-A331-CA7681EDC16F}" presName="tx1" presStyleLbl="revTx" presStyleIdx="0" presStyleCnt="5"/>
      <dgm:spPr/>
    </dgm:pt>
    <dgm:pt modelId="{D670D962-6AB5-44ED-B02D-F79179B07B3F}" type="pres">
      <dgm:prSet presAssocID="{93E98BF6-38C9-410C-A331-CA7681EDC16F}" presName="vert1" presStyleCnt="0"/>
      <dgm:spPr/>
    </dgm:pt>
    <dgm:pt modelId="{46905DEB-A519-482F-B927-6BE40C24C093}" type="pres">
      <dgm:prSet presAssocID="{C84C2688-A940-4490-B4F6-FEC0C2677F57}" presName="thickLine" presStyleLbl="alignNode1" presStyleIdx="1" presStyleCnt="5"/>
      <dgm:spPr/>
    </dgm:pt>
    <dgm:pt modelId="{3BD3A683-E24B-4B8B-9927-BB50B2641820}" type="pres">
      <dgm:prSet presAssocID="{C84C2688-A940-4490-B4F6-FEC0C2677F57}" presName="horz1" presStyleCnt="0"/>
      <dgm:spPr/>
    </dgm:pt>
    <dgm:pt modelId="{529FB460-E3E4-405B-886E-3FDF55DD5F1D}" type="pres">
      <dgm:prSet presAssocID="{C84C2688-A940-4490-B4F6-FEC0C2677F57}" presName="tx1" presStyleLbl="revTx" presStyleIdx="1" presStyleCnt="5"/>
      <dgm:spPr/>
    </dgm:pt>
    <dgm:pt modelId="{F7248BD2-8F52-42AE-B744-7D59D64BF2D1}" type="pres">
      <dgm:prSet presAssocID="{C84C2688-A940-4490-B4F6-FEC0C2677F57}" presName="vert1" presStyleCnt="0"/>
      <dgm:spPr/>
    </dgm:pt>
    <dgm:pt modelId="{6499F7E8-E40B-4FF4-AC32-050BB1B97AF4}" type="pres">
      <dgm:prSet presAssocID="{FAAB77DB-BB0E-42BF-925F-C1B3BFEC23B5}" presName="thickLine" presStyleLbl="alignNode1" presStyleIdx="2" presStyleCnt="5"/>
      <dgm:spPr/>
    </dgm:pt>
    <dgm:pt modelId="{64547CD3-339A-47FB-9DE2-7924A6AC91FB}" type="pres">
      <dgm:prSet presAssocID="{FAAB77DB-BB0E-42BF-925F-C1B3BFEC23B5}" presName="horz1" presStyleCnt="0"/>
      <dgm:spPr/>
    </dgm:pt>
    <dgm:pt modelId="{F4BA1F45-B333-4E10-8FED-A778B6615660}" type="pres">
      <dgm:prSet presAssocID="{FAAB77DB-BB0E-42BF-925F-C1B3BFEC23B5}" presName="tx1" presStyleLbl="revTx" presStyleIdx="2" presStyleCnt="5"/>
      <dgm:spPr/>
    </dgm:pt>
    <dgm:pt modelId="{588B740D-7003-4806-9C7C-756E1F130CDB}" type="pres">
      <dgm:prSet presAssocID="{FAAB77DB-BB0E-42BF-925F-C1B3BFEC23B5}" presName="vert1" presStyleCnt="0"/>
      <dgm:spPr/>
    </dgm:pt>
    <dgm:pt modelId="{36401AC0-C52B-467C-A7B5-9CF89EAB2435}" type="pres">
      <dgm:prSet presAssocID="{D05AE576-F6EF-4EFE-A9C2-64CDB24C983A}" presName="thickLine" presStyleLbl="alignNode1" presStyleIdx="3" presStyleCnt="5"/>
      <dgm:spPr/>
    </dgm:pt>
    <dgm:pt modelId="{5E9B72F7-0FA3-4485-8C33-A4E6FB28B496}" type="pres">
      <dgm:prSet presAssocID="{D05AE576-F6EF-4EFE-A9C2-64CDB24C983A}" presName="horz1" presStyleCnt="0"/>
      <dgm:spPr/>
    </dgm:pt>
    <dgm:pt modelId="{2A761425-34BD-47A1-9A7E-5C75524815C4}" type="pres">
      <dgm:prSet presAssocID="{D05AE576-F6EF-4EFE-A9C2-64CDB24C983A}" presName="tx1" presStyleLbl="revTx" presStyleIdx="3" presStyleCnt="5"/>
      <dgm:spPr/>
    </dgm:pt>
    <dgm:pt modelId="{BEB6E137-7A92-4B14-8585-2DF462798A9F}" type="pres">
      <dgm:prSet presAssocID="{D05AE576-F6EF-4EFE-A9C2-64CDB24C983A}" presName="vert1" presStyleCnt="0"/>
      <dgm:spPr/>
    </dgm:pt>
    <dgm:pt modelId="{E9C31B8D-57A3-42B8-99FF-64BFD01A49B5}" type="pres">
      <dgm:prSet presAssocID="{F2F2189B-100F-4F1D-93F6-C7EEE4D2B9BD}" presName="thickLine" presStyleLbl="alignNode1" presStyleIdx="4" presStyleCnt="5"/>
      <dgm:spPr/>
    </dgm:pt>
    <dgm:pt modelId="{B792EF66-B710-4FFD-9B7C-AAAE7A0730E8}" type="pres">
      <dgm:prSet presAssocID="{F2F2189B-100F-4F1D-93F6-C7EEE4D2B9BD}" presName="horz1" presStyleCnt="0"/>
      <dgm:spPr/>
    </dgm:pt>
    <dgm:pt modelId="{B04AF149-8D39-47DA-8F81-C1EB3C42AD90}" type="pres">
      <dgm:prSet presAssocID="{F2F2189B-100F-4F1D-93F6-C7EEE4D2B9BD}" presName="tx1" presStyleLbl="revTx" presStyleIdx="4" presStyleCnt="5"/>
      <dgm:spPr/>
    </dgm:pt>
    <dgm:pt modelId="{0B2D8173-44EE-4CE6-956C-AFF854DDFCAC}" type="pres">
      <dgm:prSet presAssocID="{F2F2189B-100F-4F1D-93F6-C7EEE4D2B9BD}" presName="vert1" presStyleCnt="0"/>
      <dgm:spPr/>
    </dgm:pt>
  </dgm:ptLst>
  <dgm:cxnLst>
    <dgm:cxn modelId="{59A0C315-C4E4-48DB-895F-D2A4B4892CAA}" type="presOf" srcId="{D1A70FA8-2CF6-4869-9E65-D1037F1F5E2D}" destId="{14C80EE0-7249-478E-8C8C-9CA5DB9AFEA3}" srcOrd="0" destOrd="0" presId="urn:microsoft.com/office/officeart/2008/layout/LinedList"/>
    <dgm:cxn modelId="{9A5EF11B-A84D-4D7E-B2B1-E1113A34B408}" srcId="{D1A70FA8-2CF6-4869-9E65-D1037F1F5E2D}" destId="{93E98BF6-38C9-410C-A331-CA7681EDC16F}" srcOrd="0" destOrd="0" parTransId="{D61B76F3-7723-430A-98C1-8B18B37EA367}" sibTransId="{659A2F6F-320D-4439-BEA5-B2689BEE003E}"/>
    <dgm:cxn modelId="{BFF9D928-12C0-463F-B9A9-5FE445CD5B5E}" srcId="{D1A70FA8-2CF6-4869-9E65-D1037F1F5E2D}" destId="{F2F2189B-100F-4F1D-93F6-C7EEE4D2B9BD}" srcOrd="4" destOrd="0" parTransId="{6C21E52D-6A60-4AEF-8C97-4BC7FB3DB04C}" sibTransId="{8AAB03AB-0C2F-4A89-9AAA-81AAE55A9266}"/>
    <dgm:cxn modelId="{D066BF67-053D-4D58-BC4A-3C5710A1BE49}" type="presOf" srcId="{D05AE576-F6EF-4EFE-A9C2-64CDB24C983A}" destId="{2A761425-34BD-47A1-9A7E-5C75524815C4}" srcOrd="0" destOrd="0" presId="urn:microsoft.com/office/officeart/2008/layout/LinedList"/>
    <dgm:cxn modelId="{9B337F71-EDDF-4612-B6E9-87576D2C14CB}" type="presOf" srcId="{C84C2688-A940-4490-B4F6-FEC0C2677F57}" destId="{529FB460-E3E4-405B-886E-3FDF55DD5F1D}" srcOrd="0" destOrd="0" presId="urn:microsoft.com/office/officeart/2008/layout/LinedList"/>
    <dgm:cxn modelId="{3EE16B75-AABA-424B-97D2-5C983378BC8B}" srcId="{D1A70FA8-2CF6-4869-9E65-D1037F1F5E2D}" destId="{FAAB77DB-BB0E-42BF-925F-C1B3BFEC23B5}" srcOrd="2" destOrd="0" parTransId="{61ED35E8-A720-4387-B741-2D4266FA2ADD}" sibTransId="{44560937-568F-4475-AACD-2EC960130FFF}"/>
    <dgm:cxn modelId="{796B318F-6A88-499B-BD0D-8B7551BA3BF7}" type="presOf" srcId="{FAAB77DB-BB0E-42BF-925F-C1B3BFEC23B5}" destId="{F4BA1F45-B333-4E10-8FED-A778B6615660}" srcOrd="0" destOrd="0" presId="urn:microsoft.com/office/officeart/2008/layout/LinedList"/>
    <dgm:cxn modelId="{5C8A2690-CA5E-4B0E-95A6-5CC1685CAD1D}" type="presOf" srcId="{F2F2189B-100F-4F1D-93F6-C7EEE4D2B9BD}" destId="{B04AF149-8D39-47DA-8F81-C1EB3C42AD90}" srcOrd="0" destOrd="0" presId="urn:microsoft.com/office/officeart/2008/layout/LinedList"/>
    <dgm:cxn modelId="{75816DC2-322D-486E-B368-6DDFC52A3E46}" srcId="{D1A70FA8-2CF6-4869-9E65-D1037F1F5E2D}" destId="{D05AE576-F6EF-4EFE-A9C2-64CDB24C983A}" srcOrd="3" destOrd="0" parTransId="{D7361A45-446C-4CE0-9440-F08F49BB3007}" sibTransId="{8C73B56D-B53A-46CB-96C6-4C4DD77A8A31}"/>
    <dgm:cxn modelId="{EDAF30C6-8E3C-4C79-8843-F44043735F1E}" srcId="{D1A70FA8-2CF6-4869-9E65-D1037F1F5E2D}" destId="{C84C2688-A940-4490-B4F6-FEC0C2677F57}" srcOrd="1" destOrd="0" parTransId="{B2CA7DB5-CA33-4D29-93BE-6F2FAFAB80D2}" sibTransId="{29FC2005-08FF-4083-823E-0C87BCA2269D}"/>
    <dgm:cxn modelId="{1AF115F2-590D-45EC-9395-F6AC9EB1F55D}" type="presOf" srcId="{93E98BF6-38C9-410C-A331-CA7681EDC16F}" destId="{6DCA2288-B17E-47B1-AA71-6FC95A8674DC}" srcOrd="0" destOrd="0" presId="urn:microsoft.com/office/officeart/2008/layout/LinedList"/>
    <dgm:cxn modelId="{D7EDE808-B266-46E6-96C6-0935B5D27054}" type="presParOf" srcId="{14C80EE0-7249-478E-8C8C-9CA5DB9AFEA3}" destId="{FC19EA4A-F079-417C-8750-8CC8C9E21971}" srcOrd="0" destOrd="0" presId="urn:microsoft.com/office/officeart/2008/layout/LinedList"/>
    <dgm:cxn modelId="{C4A9F3BD-F9C8-4F78-8042-F69B39AF6222}" type="presParOf" srcId="{14C80EE0-7249-478E-8C8C-9CA5DB9AFEA3}" destId="{182161B8-A463-46CF-8DC0-32D20860C813}" srcOrd="1" destOrd="0" presId="urn:microsoft.com/office/officeart/2008/layout/LinedList"/>
    <dgm:cxn modelId="{C2E29857-29F9-4029-8E3B-7584DEF4B041}" type="presParOf" srcId="{182161B8-A463-46CF-8DC0-32D20860C813}" destId="{6DCA2288-B17E-47B1-AA71-6FC95A8674DC}" srcOrd="0" destOrd="0" presId="urn:microsoft.com/office/officeart/2008/layout/LinedList"/>
    <dgm:cxn modelId="{9A6D60D9-78CA-4EA0-BBE5-237665CF4EFE}" type="presParOf" srcId="{182161B8-A463-46CF-8DC0-32D20860C813}" destId="{D670D962-6AB5-44ED-B02D-F79179B07B3F}" srcOrd="1" destOrd="0" presId="urn:microsoft.com/office/officeart/2008/layout/LinedList"/>
    <dgm:cxn modelId="{DFCD121A-C95C-4C31-BDC8-F49ECCF3AE2B}" type="presParOf" srcId="{14C80EE0-7249-478E-8C8C-9CA5DB9AFEA3}" destId="{46905DEB-A519-482F-B927-6BE40C24C093}" srcOrd="2" destOrd="0" presId="urn:microsoft.com/office/officeart/2008/layout/LinedList"/>
    <dgm:cxn modelId="{B607E163-E184-4AD7-BD69-CAA9AB0B7D5F}" type="presParOf" srcId="{14C80EE0-7249-478E-8C8C-9CA5DB9AFEA3}" destId="{3BD3A683-E24B-4B8B-9927-BB50B2641820}" srcOrd="3" destOrd="0" presId="urn:microsoft.com/office/officeart/2008/layout/LinedList"/>
    <dgm:cxn modelId="{2E9685DE-48F1-4BC8-93F3-F3EA33793B92}" type="presParOf" srcId="{3BD3A683-E24B-4B8B-9927-BB50B2641820}" destId="{529FB460-E3E4-405B-886E-3FDF55DD5F1D}" srcOrd="0" destOrd="0" presId="urn:microsoft.com/office/officeart/2008/layout/LinedList"/>
    <dgm:cxn modelId="{8A58001B-2BBE-448C-9F19-4CD23FA21B5B}" type="presParOf" srcId="{3BD3A683-E24B-4B8B-9927-BB50B2641820}" destId="{F7248BD2-8F52-42AE-B744-7D59D64BF2D1}" srcOrd="1" destOrd="0" presId="urn:microsoft.com/office/officeart/2008/layout/LinedList"/>
    <dgm:cxn modelId="{0AFFCED3-A419-4326-B965-8C80F1DEAB06}" type="presParOf" srcId="{14C80EE0-7249-478E-8C8C-9CA5DB9AFEA3}" destId="{6499F7E8-E40B-4FF4-AC32-050BB1B97AF4}" srcOrd="4" destOrd="0" presId="urn:microsoft.com/office/officeart/2008/layout/LinedList"/>
    <dgm:cxn modelId="{980E29F9-1A31-4B59-901C-F5151D04485C}" type="presParOf" srcId="{14C80EE0-7249-478E-8C8C-9CA5DB9AFEA3}" destId="{64547CD3-339A-47FB-9DE2-7924A6AC91FB}" srcOrd="5" destOrd="0" presId="urn:microsoft.com/office/officeart/2008/layout/LinedList"/>
    <dgm:cxn modelId="{86E81431-4611-40C8-9F17-8F2AFF14122F}" type="presParOf" srcId="{64547CD3-339A-47FB-9DE2-7924A6AC91FB}" destId="{F4BA1F45-B333-4E10-8FED-A778B6615660}" srcOrd="0" destOrd="0" presId="urn:microsoft.com/office/officeart/2008/layout/LinedList"/>
    <dgm:cxn modelId="{9737DD48-E2DC-45D2-BAA3-119DB0495A31}" type="presParOf" srcId="{64547CD3-339A-47FB-9DE2-7924A6AC91FB}" destId="{588B740D-7003-4806-9C7C-756E1F130CDB}" srcOrd="1" destOrd="0" presId="urn:microsoft.com/office/officeart/2008/layout/LinedList"/>
    <dgm:cxn modelId="{826CA662-DE2B-4426-A62C-D8BAAFBD6125}" type="presParOf" srcId="{14C80EE0-7249-478E-8C8C-9CA5DB9AFEA3}" destId="{36401AC0-C52B-467C-A7B5-9CF89EAB2435}" srcOrd="6" destOrd="0" presId="urn:microsoft.com/office/officeart/2008/layout/LinedList"/>
    <dgm:cxn modelId="{5525A83E-4717-418D-91B7-13664106E768}" type="presParOf" srcId="{14C80EE0-7249-478E-8C8C-9CA5DB9AFEA3}" destId="{5E9B72F7-0FA3-4485-8C33-A4E6FB28B496}" srcOrd="7" destOrd="0" presId="urn:microsoft.com/office/officeart/2008/layout/LinedList"/>
    <dgm:cxn modelId="{8ECD31BC-5C16-429F-98F5-8FAF0D1917EC}" type="presParOf" srcId="{5E9B72F7-0FA3-4485-8C33-A4E6FB28B496}" destId="{2A761425-34BD-47A1-9A7E-5C75524815C4}" srcOrd="0" destOrd="0" presId="urn:microsoft.com/office/officeart/2008/layout/LinedList"/>
    <dgm:cxn modelId="{7B47EA70-1E2D-4ECD-8DB3-78F36B4E4680}" type="presParOf" srcId="{5E9B72F7-0FA3-4485-8C33-A4E6FB28B496}" destId="{BEB6E137-7A92-4B14-8585-2DF462798A9F}" srcOrd="1" destOrd="0" presId="urn:microsoft.com/office/officeart/2008/layout/LinedList"/>
    <dgm:cxn modelId="{E3F70E99-E76C-4379-A79E-E7048DFF35E4}" type="presParOf" srcId="{14C80EE0-7249-478E-8C8C-9CA5DB9AFEA3}" destId="{E9C31B8D-57A3-42B8-99FF-64BFD01A49B5}" srcOrd="8" destOrd="0" presId="urn:microsoft.com/office/officeart/2008/layout/LinedList"/>
    <dgm:cxn modelId="{3294E2D7-2ABD-470C-9F80-BD4C60BCBE4D}" type="presParOf" srcId="{14C80EE0-7249-478E-8C8C-9CA5DB9AFEA3}" destId="{B792EF66-B710-4FFD-9B7C-AAAE7A0730E8}" srcOrd="9" destOrd="0" presId="urn:microsoft.com/office/officeart/2008/layout/LinedList"/>
    <dgm:cxn modelId="{4158882B-F90A-49D2-B827-A106FE9CF3E4}" type="presParOf" srcId="{B792EF66-B710-4FFD-9B7C-AAAE7A0730E8}" destId="{B04AF149-8D39-47DA-8F81-C1EB3C42AD90}" srcOrd="0" destOrd="0" presId="urn:microsoft.com/office/officeart/2008/layout/LinedList"/>
    <dgm:cxn modelId="{79277F06-E111-4ECF-B3FA-9E89BE9B50D2}" type="presParOf" srcId="{B792EF66-B710-4FFD-9B7C-AAAE7A0730E8}" destId="{0B2D8173-44EE-4CE6-956C-AFF854DDF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DA914-8839-4AB8-87BC-365B83161F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85C871-CC31-4B06-AD11-284D952F43DE}">
      <dgm:prSet/>
      <dgm:spPr/>
      <dgm:t>
        <a:bodyPr/>
        <a:lstStyle/>
        <a:p>
          <a:r>
            <a:rPr lang="en-US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Used real hospital records from 1999–2008 (UCI dataset)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E2D1336-793D-4005-A5E9-A6365540F080}" type="parTrans" cxnId="{7529084C-A173-4C94-B4EC-2E4B714A3EA3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B9BE11B-D6FB-47D5-A2AD-071ED40D95ED}" type="sibTrans" cxnId="{7529084C-A173-4C94-B4EC-2E4B714A3EA3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6445CC2-30AF-41F5-88C7-6D02CECFABCB}">
      <dgm:prSet/>
      <dgm:spPr/>
      <dgm:t>
        <a:bodyPr/>
        <a:lstStyle/>
        <a:p>
          <a:r>
            <a:rPr lang="en-US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Focused on diabetic patients — 66,222 relevant encounters after cleaning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EE4DAD3-CE8E-492C-90AD-831475EC47EE}" type="parTrans" cxnId="{B5053423-590C-49D9-A9B4-F7E26FDEABAA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C39A03E-4F0B-436D-B274-65A5697F4049}" type="sibTrans" cxnId="{B5053423-590C-49D9-A9B4-F7E26FDEABA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83D90CB-AC52-4704-99A3-2B85C83F7FAC}">
      <dgm:prSet/>
      <dgm:spPr/>
      <dgm:t>
        <a:bodyPr/>
        <a:lstStyle/>
        <a:p>
          <a:r>
            <a:rPr lang="en-US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Prepared dataset with grouped diagnoses, discharge types, and specialties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3D9E256-B622-4231-A6BF-1DA5735351E4}" type="parTrans" cxnId="{FBEDEC28-30AA-458D-A9E9-70197104B6B9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ECF05CA-F903-41F3-854F-65C8665E9D1F}" type="sibTrans" cxnId="{FBEDEC28-30AA-458D-A9E9-70197104B6B9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8543500-4044-4794-A764-388DDC829AD3}">
      <dgm:prSet/>
      <dgm:spPr/>
      <dgm:t>
        <a:bodyPr/>
        <a:lstStyle/>
        <a:p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Applied balancing techniques (under sampling, oversampling, SMOTE)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75256EA-B92A-40FD-86EF-6DB40446DA6F}" type="parTrans" cxnId="{66DD086B-F245-43C7-A003-6432339EC8A2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A486711-CD25-4FDE-8E8D-5FF77131C77E}" type="sibTrans" cxnId="{66DD086B-F245-43C7-A003-6432339EC8A2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BA74240-2BB7-4AEF-AFAA-5049702E05D5}">
      <dgm:prSet/>
      <dgm:spPr/>
      <dgm:t>
        <a:bodyPr/>
        <a:lstStyle/>
        <a:p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Trained and evaluated multiple models to predict 30-day readmission risk</a:t>
          </a:r>
        </a:p>
      </dgm:t>
    </dgm:pt>
    <dgm:pt modelId="{8139978B-A3A0-4B6C-AB23-BFC89789B339}" type="parTrans" cxnId="{8F8572A7-0782-4213-89CD-EAF2DA02846E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FE731B7-1763-4D66-94B0-FC406FAB0FA9}" type="sibTrans" cxnId="{8F8572A7-0782-4213-89CD-EAF2DA02846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0BBF3F4-30B4-4D65-8C14-4899A5273226}">
      <dgm:prSet/>
      <dgm:spPr/>
      <dgm:t>
        <a:bodyPr/>
        <a:lstStyle/>
        <a:p>
          <a:r>
            <a:rPr lang="en-US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Goal Metric: Recall – correctly flag at-risk patients before discharge.</a:t>
          </a:r>
        </a:p>
      </dgm:t>
    </dgm:pt>
    <dgm:pt modelId="{63F25934-5BAD-4787-B772-02AF71A617AF}" type="parTrans" cxnId="{5FC7EAA7-D159-43E0-B1BB-823BC4D2E9B8}">
      <dgm:prSet/>
      <dgm:spPr/>
      <dgm:t>
        <a:bodyPr/>
        <a:lstStyle/>
        <a:p>
          <a:endParaRPr lang="en-IN"/>
        </a:p>
      </dgm:t>
    </dgm:pt>
    <dgm:pt modelId="{A283B7DE-2481-4EFE-A606-EA9A36443E59}" type="sibTrans" cxnId="{5FC7EAA7-D159-43E0-B1BB-823BC4D2E9B8}">
      <dgm:prSet/>
      <dgm:spPr/>
      <dgm:t>
        <a:bodyPr/>
        <a:lstStyle/>
        <a:p>
          <a:endParaRPr lang="en-IN"/>
        </a:p>
      </dgm:t>
    </dgm:pt>
    <dgm:pt modelId="{B3D9C895-EBA7-48B6-8F67-AE946144AEA4}" type="pres">
      <dgm:prSet presAssocID="{F2CDA914-8839-4AB8-87BC-365B83161F73}" presName="root" presStyleCnt="0">
        <dgm:presLayoutVars>
          <dgm:dir/>
          <dgm:resizeHandles val="exact"/>
        </dgm:presLayoutVars>
      </dgm:prSet>
      <dgm:spPr/>
    </dgm:pt>
    <dgm:pt modelId="{CA678970-A547-4DC1-8B9C-CA50B2448784}" type="pres">
      <dgm:prSet presAssocID="{DB85C871-CC31-4B06-AD11-284D952F43DE}" presName="compNode" presStyleCnt="0"/>
      <dgm:spPr/>
    </dgm:pt>
    <dgm:pt modelId="{D2797677-8CE3-4BBB-B8AF-F65F8C1C8E47}" type="pres">
      <dgm:prSet presAssocID="{DB85C871-CC31-4B06-AD11-284D952F43DE}" presName="bgRect" presStyleLbl="bgShp" presStyleIdx="0" presStyleCnt="6"/>
      <dgm:spPr/>
    </dgm:pt>
    <dgm:pt modelId="{A17FA584-8A38-4E55-AD85-82616F3A0E8A}" type="pres">
      <dgm:prSet presAssocID="{DB85C871-CC31-4B06-AD11-284D952F43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958373A-BCA9-49FC-BE4A-71F03A9DCA2F}" type="pres">
      <dgm:prSet presAssocID="{DB85C871-CC31-4B06-AD11-284D952F43DE}" presName="spaceRect" presStyleCnt="0"/>
      <dgm:spPr/>
    </dgm:pt>
    <dgm:pt modelId="{5A26C70C-DBE5-40B9-9989-E69AE9D41867}" type="pres">
      <dgm:prSet presAssocID="{DB85C871-CC31-4B06-AD11-284D952F43DE}" presName="parTx" presStyleLbl="revTx" presStyleIdx="0" presStyleCnt="6">
        <dgm:presLayoutVars>
          <dgm:chMax val="0"/>
          <dgm:chPref val="0"/>
        </dgm:presLayoutVars>
      </dgm:prSet>
      <dgm:spPr/>
    </dgm:pt>
    <dgm:pt modelId="{31DD3057-5A56-41F8-AB57-78587DEB76B6}" type="pres">
      <dgm:prSet presAssocID="{6B9BE11B-D6FB-47D5-A2AD-071ED40D95ED}" presName="sibTrans" presStyleCnt="0"/>
      <dgm:spPr/>
    </dgm:pt>
    <dgm:pt modelId="{5168BE76-3008-42C6-AFCF-E53836091D66}" type="pres">
      <dgm:prSet presAssocID="{86445CC2-30AF-41F5-88C7-6D02CECFABCB}" presName="compNode" presStyleCnt="0"/>
      <dgm:spPr/>
    </dgm:pt>
    <dgm:pt modelId="{4FE131B5-95E5-4878-B4B0-D03606F518C1}" type="pres">
      <dgm:prSet presAssocID="{86445CC2-30AF-41F5-88C7-6D02CECFABCB}" presName="bgRect" presStyleLbl="bgShp" presStyleIdx="1" presStyleCnt="6"/>
      <dgm:spPr/>
    </dgm:pt>
    <dgm:pt modelId="{15DA33D6-8379-4960-A72B-CD901F4E7CA5}" type="pres">
      <dgm:prSet presAssocID="{86445CC2-30AF-41F5-88C7-6D02CECFABC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74AF536-2FAF-47A9-B126-BB8691D25A8F}" type="pres">
      <dgm:prSet presAssocID="{86445CC2-30AF-41F5-88C7-6D02CECFABCB}" presName="spaceRect" presStyleCnt="0"/>
      <dgm:spPr/>
    </dgm:pt>
    <dgm:pt modelId="{DE627AAB-3374-4871-BFEB-F676086F4202}" type="pres">
      <dgm:prSet presAssocID="{86445CC2-30AF-41F5-88C7-6D02CECFABCB}" presName="parTx" presStyleLbl="revTx" presStyleIdx="1" presStyleCnt="6">
        <dgm:presLayoutVars>
          <dgm:chMax val="0"/>
          <dgm:chPref val="0"/>
        </dgm:presLayoutVars>
      </dgm:prSet>
      <dgm:spPr/>
    </dgm:pt>
    <dgm:pt modelId="{21D93F21-AEE2-4634-9D82-4B986F997D3B}" type="pres">
      <dgm:prSet presAssocID="{8C39A03E-4F0B-436D-B274-65A5697F4049}" presName="sibTrans" presStyleCnt="0"/>
      <dgm:spPr/>
    </dgm:pt>
    <dgm:pt modelId="{7820A1CE-80DA-40B1-8787-CC97F70C4DEA}" type="pres">
      <dgm:prSet presAssocID="{B83D90CB-AC52-4704-99A3-2B85C83F7FAC}" presName="compNode" presStyleCnt="0"/>
      <dgm:spPr/>
    </dgm:pt>
    <dgm:pt modelId="{39079AE8-34CB-4A47-9BF7-1710FE22F620}" type="pres">
      <dgm:prSet presAssocID="{B83D90CB-AC52-4704-99A3-2B85C83F7FAC}" presName="bgRect" presStyleLbl="bgShp" presStyleIdx="2" presStyleCnt="6"/>
      <dgm:spPr/>
    </dgm:pt>
    <dgm:pt modelId="{2EFE5639-D3FD-4620-B750-3DFA0A096643}" type="pres">
      <dgm:prSet presAssocID="{B83D90CB-AC52-4704-99A3-2B85C83F7FA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7D3F02B-AA22-41B7-A506-8A2BE79F4FE5}" type="pres">
      <dgm:prSet presAssocID="{B83D90CB-AC52-4704-99A3-2B85C83F7FAC}" presName="spaceRect" presStyleCnt="0"/>
      <dgm:spPr/>
    </dgm:pt>
    <dgm:pt modelId="{31AAD07A-3DEC-4BAE-AF4F-8F121C0B6B0D}" type="pres">
      <dgm:prSet presAssocID="{B83D90CB-AC52-4704-99A3-2B85C83F7FAC}" presName="parTx" presStyleLbl="revTx" presStyleIdx="2" presStyleCnt="6">
        <dgm:presLayoutVars>
          <dgm:chMax val="0"/>
          <dgm:chPref val="0"/>
        </dgm:presLayoutVars>
      </dgm:prSet>
      <dgm:spPr/>
    </dgm:pt>
    <dgm:pt modelId="{B27F37E7-7655-4B87-B25B-8CBE13C07D26}" type="pres">
      <dgm:prSet presAssocID="{BECF05CA-F903-41F3-854F-65C8665E9D1F}" presName="sibTrans" presStyleCnt="0"/>
      <dgm:spPr/>
    </dgm:pt>
    <dgm:pt modelId="{744AD79B-1956-482C-9155-F19B20C7602F}" type="pres">
      <dgm:prSet presAssocID="{E8543500-4044-4794-A764-388DDC829AD3}" presName="compNode" presStyleCnt="0"/>
      <dgm:spPr/>
    </dgm:pt>
    <dgm:pt modelId="{353B9D13-00E6-4E03-9B04-819254C34340}" type="pres">
      <dgm:prSet presAssocID="{E8543500-4044-4794-A764-388DDC829AD3}" presName="bgRect" presStyleLbl="bgShp" presStyleIdx="3" presStyleCnt="6"/>
      <dgm:spPr/>
    </dgm:pt>
    <dgm:pt modelId="{EC301C6A-7359-4089-AC45-890C9BF365FF}" type="pres">
      <dgm:prSet presAssocID="{E8543500-4044-4794-A764-388DDC829AD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BFC201C-93CB-4790-B60F-8A27D6D0CBF3}" type="pres">
      <dgm:prSet presAssocID="{E8543500-4044-4794-A764-388DDC829AD3}" presName="spaceRect" presStyleCnt="0"/>
      <dgm:spPr/>
    </dgm:pt>
    <dgm:pt modelId="{6A3771E7-9A88-4D48-B6A8-3148F1BBA917}" type="pres">
      <dgm:prSet presAssocID="{E8543500-4044-4794-A764-388DDC829AD3}" presName="parTx" presStyleLbl="revTx" presStyleIdx="3" presStyleCnt="6">
        <dgm:presLayoutVars>
          <dgm:chMax val="0"/>
          <dgm:chPref val="0"/>
        </dgm:presLayoutVars>
      </dgm:prSet>
      <dgm:spPr/>
    </dgm:pt>
    <dgm:pt modelId="{D80C2F80-76BE-48F1-A989-D5156C67C184}" type="pres">
      <dgm:prSet presAssocID="{0A486711-CD25-4FDE-8E8D-5FF77131C77E}" presName="sibTrans" presStyleCnt="0"/>
      <dgm:spPr/>
    </dgm:pt>
    <dgm:pt modelId="{2E2DEDD4-2D43-40DA-ACE9-F3A3AE31BD2F}" type="pres">
      <dgm:prSet presAssocID="{9BA74240-2BB7-4AEF-AFAA-5049702E05D5}" presName="compNode" presStyleCnt="0"/>
      <dgm:spPr/>
    </dgm:pt>
    <dgm:pt modelId="{A3E4995F-DCDC-4409-BAA7-8071BC02FEE3}" type="pres">
      <dgm:prSet presAssocID="{9BA74240-2BB7-4AEF-AFAA-5049702E05D5}" presName="bgRect" presStyleLbl="bgShp" presStyleIdx="4" presStyleCnt="6" custLinFactNeighborY="-3866"/>
      <dgm:spPr/>
    </dgm:pt>
    <dgm:pt modelId="{D1B97557-819F-4D68-AC53-5F18992C7068}" type="pres">
      <dgm:prSet presAssocID="{9BA74240-2BB7-4AEF-AFAA-5049702E05D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994F3E6-1A21-45C2-B24F-09EE0E73CBD5}" type="pres">
      <dgm:prSet presAssocID="{9BA74240-2BB7-4AEF-AFAA-5049702E05D5}" presName="spaceRect" presStyleCnt="0"/>
      <dgm:spPr/>
    </dgm:pt>
    <dgm:pt modelId="{F6819145-5E3F-465B-BE83-8E84439BC52E}" type="pres">
      <dgm:prSet presAssocID="{9BA74240-2BB7-4AEF-AFAA-5049702E05D5}" presName="parTx" presStyleLbl="revTx" presStyleIdx="4" presStyleCnt="6">
        <dgm:presLayoutVars>
          <dgm:chMax val="0"/>
          <dgm:chPref val="0"/>
        </dgm:presLayoutVars>
      </dgm:prSet>
      <dgm:spPr/>
    </dgm:pt>
    <dgm:pt modelId="{84296905-720C-438C-B83A-97370E134389}" type="pres">
      <dgm:prSet presAssocID="{EFE731B7-1763-4D66-94B0-FC406FAB0FA9}" presName="sibTrans" presStyleCnt="0"/>
      <dgm:spPr/>
    </dgm:pt>
    <dgm:pt modelId="{911620D8-5E16-4353-A073-D3AE5CF4B6A8}" type="pres">
      <dgm:prSet presAssocID="{00BBF3F4-30B4-4D65-8C14-4899A5273226}" presName="compNode" presStyleCnt="0"/>
      <dgm:spPr/>
    </dgm:pt>
    <dgm:pt modelId="{37488F7B-89A5-4765-90EC-B1352E3ADFF4}" type="pres">
      <dgm:prSet presAssocID="{00BBF3F4-30B4-4D65-8C14-4899A5273226}" presName="bgRect" presStyleLbl="bgShp" presStyleIdx="5" presStyleCnt="6"/>
      <dgm:spPr/>
    </dgm:pt>
    <dgm:pt modelId="{FD3FFC94-DC22-4F00-B96B-FDA09624061D}" type="pres">
      <dgm:prSet presAssocID="{00BBF3F4-30B4-4D65-8C14-4899A527322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270590B0-4DFB-4D16-BEAD-D77C976445EB}" type="pres">
      <dgm:prSet presAssocID="{00BBF3F4-30B4-4D65-8C14-4899A5273226}" presName="spaceRect" presStyleCnt="0"/>
      <dgm:spPr/>
    </dgm:pt>
    <dgm:pt modelId="{6D48BC23-D6FB-497A-822B-AC3154F05FD9}" type="pres">
      <dgm:prSet presAssocID="{00BBF3F4-30B4-4D65-8C14-4899A527322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5053423-590C-49D9-A9B4-F7E26FDEABAA}" srcId="{F2CDA914-8839-4AB8-87BC-365B83161F73}" destId="{86445CC2-30AF-41F5-88C7-6D02CECFABCB}" srcOrd="1" destOrd="0" parTransId="{BEE4DAD3-CE8E-492C-90AD-831475EC47EE}" sibTransId="{8C39A03E-4F0B-436D-B274-65A5697F4049}"/>
    <dgm:cxn modelId="{FBEDEC28-30AA-458D-A9E9-70197104B6B9}" srcId="{F2CDA914-8839-4AB8-87BC-365B83161F73}" destId="{B83D90CB-AC52-4704-99A3-2B85C83F7FAC}" srcOrd="2" destOrd="0" parTransId="{43D9E256-B622-4231-A6BF-1DA5735351E4}" sibTransId="{BECF05CA-F903-41F3-854F-65C8665E9D1F}"/>
    <dgm:cxn modelId="{7D29633A-A9CE-494B-A610-7C2A758AA36B}" type="presOf" srcId="{86445CC2-30AF-41F5-88C7-6D02CECFABCB}" destId="{DE627AAB-3374-4871-BFEB-F676086F4202}" srcOrd="0" destOrd="0" presId="urn:microsoft.com/office/officeart/2018/2/layout/IconVerticalSolidList"/>
    <dgm:cxn modelId="{66DD086B-F245-43C7-A003-6432339EC8A2}" srcId="{F2CDA914-8839-4AB8-87BC-365B83161F73}" destId="{E8543500-4044-4794-A764-388DDC829AD3}" srcOrd="3" destOrd="0" parTransId="{075256EA-B92A-40FD-86EF-6DB40446DA6F}" sibTransId="{0A486711-CD25-4FDE-8E8D-5FF77131C77E}"/>
    <dgm:cxn modelId="{7529084C-A173-4C94-B4EC-2E4B714A3EA3}" srcId="{F2CDA914-8839-4AB8-87BC-365B83161F73}" destId="{DB85C871-CC31-4B06-AD11-284D952F43DE}" srcOrd="0" destOrd="0" parTransId="{EE2D1336-793D-4005-A5E9-A6365540F080}" sibTransId="{6B9BE11B-D6FB-47D5-A2AD-071ED40D95ED}"/>
    <dgm:cxn modelId="{CEC3DD84-4287-42E4-8008-2C0BA39B6643}" type="presOf" srcId="{9BA74240-2BB7-4AEF-AFAA-5049702E05D5}" destId="{F6819145-5E3F-465B-BE83-8E84439BC52E}" srcOrd="0" destOrd="0" presId="urn:microsoft.com/office/officeart/2018/2/layout/IconVerticalSolidList"/>
    <dgm:cxn modelId="{8F8572A7-0782-4213-89CD-EAF2DA02846E}" srcId="{F2CDA914-8839-4AB8-87BC-365B83161F73}" destId="{9BA74240-2BB7-4AEF-AFAA-5049702E05D5}" srcOrd="4" destOrd="0" parTransId="{8139978B-A3A0-4B6C-AB23-BFC89789B339}" sibTransId="{EFE731B7-1763-4D66-94B0-FC406FAB0FA9}"/>
    <dgm:cxn modelId="{5FC7EAA7-D159-43E0-B1BB-823BC4D2E9B8}" srcId="{F2CDA914-8839-4AB8-87BC-365B83161F73}" destId="{00BBF3F4-30B4-4D65-8C14-4899A5273226}" srcOrd="5" destOrd="0" parTransId="{63F25934-5BAD-4787-B772-02AF71A617AF}" sibTransId="{A283B7DE-2481-4EFE-A606-EA9A36443E59}"/>
    <dgm:cxn modelId="{6A6409AB-B474-4A90-8C83-2DDA73BA3AE3}" type="presOf" srcId="{B83D90CB-AC52-4704-99A3-2B85C83F7FAC}" destId="{31AAD07A-3DEC-4BAE-AF4F-8F121C0B6B0D}" srcOrd="0" destOrd="0" presId="urn:microsoft.com/office/officeart/2018/2/layout/IconVerticalSolidList"/>
    <dgm:cxn modelId="{3712A9D5-3491-43FE-99C1-3D027D0164BD}" type="presOf" srcId="{DB85C871-CC31-4B06-AD11-284D952F43DE}" destId="{5A26C70C-DBE5-40B9-9989-E69AE9D41867}" srcOrd="0" destOrd="0" presId="urn:microsoft.com/office/officeart/2018/2/layout/IconVerticalSolidList"/>
    <dgm:cxn modelId="{C50DF8E4-1DC0-4542-B856-A007DDC6863C}" type="presOf" srcId="{F2CDA914-8839-4AB8-87BC-365B83161F73}" destId="{B3D9C895-EBA7-48B6-8F67-AE946144AEA4}" srcOrd="0" destOrd="0" presId="urn:microsoft.com/office/officeart/2018/2/layout/IconVerticalSolidList"/>
    <dgm:cxn modelId="{2D1240FB-6E9A-4AC3-AA44-A3ADD710C8D4}" type="presOf" srcId="{E8543500-4044-4794-A764-388DDC829AD3}" destId="{6A3771E7-9A88-4D48-B6A8-3148F1BBA917}" srcOrd="0" destOrd="0" presId="urn:microsoft.com/office/officeart/2018/2/layout/IconVerticalSolidList"/>
    <dgm:cxn modelId="{B6EA74FE-1604-4240-A6D1-9197E4092AF3}" type="presOf" srcId="{00BBF3F4-30B4-4D65-8C14-4899A5273226}" destId="{6D48BC23-D6FB-497A-822B-AC3154F05FD9}" srcOrd="0" destOrd="0" presId="urn:microsoft.com/office/officeart/2018/2/layout/IconVerticalSolidList"/>
    <dgm:cxn modelId="{AC762D6A-8977-4956-AC19-31E7B43DFFED}" type="presParOf" srcId="{B3D9C895-EBA7-48B6-8F67-AE946144AEA4}" destId="{CA678970-A547-4DC1-8B9C-CA50B2448784}" srcOrd="0" destOrd="0" presId="urn:microsoft.com/office/officeart/2018/2/layout/IconVerticalSolidList"/>
    <dgm:cxn modelId="{258169AE-EBB1-4A6F-B855-38E0C4780F96}" type="presParOf" srcId="{CA678970-A547-4DC1-8B9C-CA50B2448784}" destId="{D2797677-8CE3-4BBB-B8AF-F65F8C1C8E47}" srcOrd="0" destOrd="0" presId="urn:microsoft.com/office/officeart/2018/2/layout/IconVerticalSolidList"/>
    <dgm:cxn modelId="{084283F8-8CC1-4F69-A226-163D2A1FEBD9}" type="presParOf" srcId="{CA678970-A547-4DC1-8B9C-CA50B2448784}" destId="{A17FA584-8A38-4E55-AD85-82616F3A0E8A}" srcOrd="1" destOrd="0" presId="urn:microsoft.com/office/officeart/2018/2/layout/IconVerticalSolidList"/>
    <dgm:cxn modelId="{B4BE57F4-CA69-43D3-AFC1-05198C467764}" type="presParOf" srcId="{CA678970-A547-4DC1-8B9C-CA50B2448784}" destId="{4958373A-BCA9-49FC-BE4A-71F03A9DCA2F}" srcOrd="2" destOrd="0" presId="urn:microsoft.com/office/officeart/2018/2/layout/IconVerticalSolidList"/>
    <dgm:cxn modelId="{88BE4759-F373-4B3A-A4F7-1AB76784DA66}" type="presParOf" srcId="{CA678970-A547-4DC1-8B9C-CA50B2448784}" destId="{5A26C70C-DBE5-40B9-9989-E69AE9D41867}" srcOrd="3" destOrd="0" presId="urn:microsoft.com/office/officeart/2018/2/layout/IconVerticalSolidList"/>
    <dgm:cxn modelId="{DDFD450F-722A-4620-B018-F3A58C1CB956}" type="presParOf" srcId="{B3D9C895-EBA7-48B6-8F67-AE946144AEA4}" destId="{31DD3057-5A56-41F8-AB57-78587DEB76B6}" srcOrd="1" destOrd="0" presId="urn:microsoft.com/office/officeart/2018/2/layout/IconVerticalSolidList"/>
    <dgm:cxn modelId="{267B22DF-E17A-4552-A1EA-1E4EB7FA5672}" type="presParOf" srcId="{B3D9C895-EBA7-48B6-8F67-AE946144AEA4}" destId="{5168BE76-3008-42C6-AFCF-E53836091D66}" srcOrd="2" destOrd="0" presId="urn:microsoft.com/office/officeart/2018/2/layout/IconVerticalSolidList"/>
    <dgm:cxn modelId="{552D4D25-AA93-437F-AAE7-295556C0AA25}" type="presParOf" srcId="{5168BE76-3008-42C6-AFCF-E53836091D66}" destId="{4FE131B5-95E5-4878-B4B0-D03606F518C1}" srcOrd="0" destOrd="0" presId="urn:microsoft.com/office/officeart/2018/2/layout/IconVerticalSolidList"/>
    <dgm:cxn modelId="{0D666AAA-0C0D-4B08-9C85-53422D66C999}" type="presParOf" srcId="{5168BE76-3008-42C6-AFCF-E53836091D66}" destId="{15DA33D6-8379-4960-A72B-CD901F4E7CA5}" srcOrd="1" destOrd="0" presId="urn:microsoft.com/office/officeart/2018/2/layout/IconVerticalSolidList"/>
    <dgm:cxn modelId="{AED7223E-69D3-40D5-985E-51E8BEF96D2E}" type="presParOf" srcId="{5168BE76-3008-42C6-AFCF-E53836091D66}" destId="{C74AF536-2FAF-47A9-B126-BB8691D25A8F}" srcOrd="2" destOrd="0" presId="urn:microsoft.com/office/officeart/2018/2/layout/IconVerticalSolidList"/>
    <dgm:cxn modelId="{F33FF942-4661-472C-8C8E-006FBE2EC704}" type="presParOf" srcId="{5168BE76-3008-42C6-AFCF-E53836091D66}" destId="{DE627AAB-3374-4871-BFEB-F676086F4202}" srcOrd="3" destOrd="0" presId="urn:microsoft.com/office/officeart/2018/2/layout/IconVerticalSolidList"/>
    <dgm:cxn modelId="{61D6B5FC-E89B-4118-A1B6-1032A2025063}" type="presParOf" srcId="{B3D9C895-EBA7-48B6-8F67-AE946144AEA4}" destId="{21D93F21-AEE2-4634-9D82-4B986F997D3B}" srcOrd="3" destOrd="0" presId="urn:microsoft.com/office/officeart/2018/2/layout/IconVerticalSolidList"/>
    <dgm:cxn modelId="{3723E690-F79C-40BD-952D-34FE5B197870}" type="presParOf" srcId="{B3D9C895-EBA7-48B6-8F67-AE946144AEA4}" destId="{7820A1CE-80DA-40B1-8787-CC97F70C4DEA}" srcOrd="4" destOrd="0" presId="urn:microsoft.com/office/officeart/2018/2/layout/IconVerticalSolidList"/>
    <dgm:cxn modelId="{45752B5C-0DD4-47C6-98CC-1F814CD2ACB2}" type="presParOf" srcId="{7820A1CE-80DA-40B1-8787-CC97F70C4DEA}" destId="{39079AE8-34CB-4A47-9BF7-1710FE22F620}" srcOrd="0" destOrd="0" presId="urn:microsoft.com/office/officeart/2018/2/layout/IconVerticalSolidList"/>
    <dgm:cxn modelId="{C69B47A9-540A-45BC-B419-3E1433523EA5}" type="presParOf" srcId="{7820A1CE-80DA-40B1-8787-CC97F70C4DEA}" destId="{2EFE5639-D3FD-4620-B750-3DFA0A096643}" srcOrd="1" destOrd="0" presId="urn:microsoft.com/office/officeart/2018/2/layout/IconVerticalSolidList"/>
    <dgm:cxn modelId="{C369FEB8-7D9B-4458-8215-7C306DAAC8AF}" type="presParOf" srcId="{7820A1CE-80DA-40B1-8787-CC97F70C4DEA}" destId="{57D3F02B-AA22-41B7-A506-8A2BE79F4FE5}" srcOrd="2" destOrd="0" presId="urn:microsoft.com/office/officeart/2018/2/layout/IconVerticalSolidList"/>
    <dgm:cxn modelId="{F42EE61B-B813-4AFB-98EE-DEA0939586E9}" type="presParOf" srcId="{7820A1CE-80DA-40B1-8787-CC97F70C4DEA}" destId="{31AAD07A-3DEC-4BAE-AF4F-8F121C0B6B0D}" srcOrd="3" destOrd="0" presId="urn:microsoft.com/office/officeart/2018/2/layout/IconVerticalSolidList"/>
    <dgm:cxn modelId="{A39DE701-E4FD-4F79-8116-24A84C64E5C1}" type="presParOf" srcId="{B3D9C895-EBA7-48B6-8F67-AE946144AEA4}" destId="{B27F37E7-7655-4B87-B25B-8CBE13C07D26}" srcOrd="5" destOrd="0" presId="urn:microsoft.com/office/officeart/2018/2/layout/IconVerticalSolidList"/>
    <dgm:cxn modelId="{4FC061C6-FB67-40E9-9D13-D2A1DBACEE7F}" type="presParOf" srcId="{B3D9C895-EBA7-48B6-8F67-AE946144AEA4}" destId="{744AD79B-1956-482C-9155-F19B20C7602F}" srcOrd="6" destOrd="0" presId="urn:microsoft.com/office/officeart/2018/2/layout/IconVerticalSolidList"/>
    <dgm:cxn modelId="{EDFEB703-67F3-4527-89C7-01063ACA2B5D}" type="presParOf" srcId="{744AD79B-1956-482C-9155-F19B20C7602F}" destId="{353B9D13-00E6-4E03-9B04-819254C34340}" srcOrd="0" destOrd="0" presId="urn:microsoft.com/office/officeart/2018/2/layout/IconVerticalSolidList"/>
    <dgm:cxn modelId="{8B46F8FE-D763-426E-804F-C84C4FFC5677}" type="presParOf" srcId="{744AD79B-1956-482C-9155-F19B20C7602F}" destId="{EC301C6A-7359-4089-AC45-890C9BF365FF}" srcOrd="1" destOrd="0" presId="urn:microsoft.com/office/officeart/2018/2/layout/IconVerticalSolidList"/>
    <dgm:cxn modelId="{03782EA4-CE5A-479A-B764-23FB467E2BC3}" type="presParOf" srcId="{744AD79B-1956-482C-9155-F19B20C7602F}" destId="{FBFC201C-93CB-4790-B60F-8A27D6D0CBF3}" srcOrd="2" destOrd="0" presId="urn:microsoft.com/office/officeart/2018/2/layout/IconVerticalSolidList"/>
    <dgm:cxn modelId="{83825C87-954F-4A80-942D-E071C23E9D8D}" type="presParOf" srcId="{744AD79B-1956-482C-9155-F19B20C7602F}" destId="{6A3771E7-9A88-4D48-B6A8-3148F1BBA917}" srcOrd="3" destOrd="0" presId="urn:microsoft.com/office/officeart/2018/2/layout/IconVerticalSolidList"/>
    <dgm:cxn modelId="{8B47B871-6713-40CA-AB19-662919C571D6}" type="presParOf" srcId="{B3D9C895-EBA7-48B6-8F67-AE946144AEA4}" destId="{D80C2F80-76BE-48F1-A989-D5156C67C184}" srcOrd="7" destOrd="0" presId="urn:microsoft.com/office/officeart/2018/2/layout/IconVerticalSolidList"/>
    <dgm:cxn modelId="{516F17F4-621D-43FB-AF4C-6E35E1382FB0}" type="presParOf" srcId="{B3D9C895-EBA7-48B6-8F67-AE946144AEA4}" destId="{2E2DEDD4-2D43-40DA-ACE9-F3A3AE31BD2F}" srcOrd="8" destOrd="0" presId="urn:microsoft.com/office/officeart/2018/2/layout/IconVerticalSolidList"/>
    <dgm:cxn modelId="{B7F1EA30-873F-45B7-B86A-57062680C761}" type="presParOf" srcId="{2E2DEDD4-2D43-40DA-ACE9-F3A3AE31BD2F}" destId="{A3E4995F-DCDC-4409-BAA7-8071BC02FEE3}" srcOrd="0" destOrd="0" presId="urn:microsoft.com/office/officeart/2018/2/layout/IconVerticalSolidList"/>
    <dgm:cxn modelId="{4431DC15-2B3D-4DE2-A659-0049263A8400}" type="presParOf" srcId="{2E2DEDD4-2D43-40DA-ACE9-F3A3AE31BD2F}" destId="{D1B97557-819F-4D68-AC53-5F18992C7068}" srcOrd="1" destOrd="0" presId="urn:microsoft.com/office/officeart/2018/2/layout/IconVerticalSolidList"/>
    <dgm:cxn modelId="{B0AB34A2-AC99-43DC-806E-7C9BD2896E4A}" type="presParOf" srcId="{2E2DEDD4-2D43-40DA-ACE9-F3A3AE31BD2F}" destId="{6994F3E6-1A21-45C2-B24F-09EE0E73CBD5}" srcOrd="2" destOrd="0" presId="urn:microsoft.com/office/officeart/2018/2/layout/IconVerticalSolidList"/>
    <dgm:cxn modelId="{E5FD65AC-B074-4CD9-B5C0-05F1795A7B82}" type="presParOf" srcId="{2E2DEDD4-2D43-40DA-ACE9-F3A3AE31BD2F}" destId="{F6819145-5E3F-465B-BE83-8E84439BC52E}" srcOrd="3" destOrd="0" presId="urn:microsoft.com/office/officeart/2018/2/layout/IconVerticalSolidList"/>
    <dgm:cxn modelId="{80E64B25-C956-42C4-BD7C-E161B8D0D61E}" type="presParOf" srcId="{B3D9C895-EBA7-48B6-8F67-AE946144AEA4}" destId="{84296905-720C-438C-B83A-97370E134389}" srcOrd="9" destOrd="0" presId="urn:microsoft.com/office/officeart/2018/2/layout/IconVerticalSolidList"/>
    <dgm:cxn modelId="{1D63726C-7E71-4359-8671-D9D981C34E65}" type="presParOf" srcId="{B3D9C895-EBA7-48B6-8F67-AE946144AEA4}" destId="{911620D8-5E16-4353-A073-D3AE5CF4B6A8}" srcOrd="10" destOrd="0" presId="urn:microsoft.com/office/officeart/2018/2/layout/IconVerticalSolidList"/>
    <dgm:cxn modelId="{42F32D62-3227-446C-9F38-EDCCB770A780}" type="presParOf" srcId="{911620D8-5E16-4353-A073-D3AE5CF4B6A8}" destId="{37488F7B-89A5-4765-90EC-B1352E3ADFF4}" srcOrd="0" destOrd="0" presId="urn:microsoft.com/office/officeart/2018/2/layout/IconVerticalSolidList"/>
    <dgm:cxn modelId="{A7EE28C4-90D0-4731-AE9B-910CD654B07B}" type="presParOf" srcId="{911620D8-5E16-4353-A073-D3AE5CF4B6A8}" destId="{FD3FFC94-DC22-4F00-B96B-FDA09624061D}" srcOrd="1" destOrd="0" presId="urn:microsoft.com/office/officeart/2018/2/layout/IconVerticalSolidList"/>
    <dgm:cxn modelId="{D196A89C-1CE5-4695-8FE3-CDA92B139184}" type="presParOf" srcId="{911620D8-5E16-4353-A073-D3AE5CF4B6A8}" destId="{270590B0-4DFB-4D16-BEAD-D77C976445EB}" srcOrd="2" destOrd="0" presId="urn:microsoft.com/office/officeart/2018/2/layout/IconVerticalSolidList"/>
    <dgm:cxn modelId="{C8D0EB67-2C3D-4B68-B2E7-D09AA2729EFA}" type="presParOf" srcId="{911620D8-5E16-4353-A073-D3AE5CF4B6A8}" destId="{6D48BC23-D6FB-497A-822B-AC3154F05F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E20E59-8BD8-44AC-99DE-0941737C6B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F1B8E7-0D69-4BCD-8596-E425C9A2EEFD}">
      <dgm:prSet custT="1"/>
      <dgm:spPr/>
      <dgm:t>
        <a:bodyPr/>
        <a:lstStyle/>
        <a:p>
          <a:r>
            <a:rPr lang="en-US" sz="16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Tested Multiple Models</a:t>
          </a:r>
          <a:r>
            <a:rPr lang="en-US" sz="16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– Compared Decision Tree, Random Forest, Logistic Regression, and Neural Networks on balanced datasets.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CEDC73-BC77-4C4E-9BFB-4718FF5478B5}" type="parTrans" cxnId="{65ED8E88-0303-4AFE-B246-AFA548D2BDCF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43B8423-937B-47C0-870F-53B5645C2FDA}" type="sibTrans" cxnId="{65ED8E88-0303-4AFE-B246-AFA548D2BDCF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B26F341-0F0A-44D2-A89E-2F46B1CAA569}">
      <dgm:prSet custT="1"/>
      <dgm:spPr/>
      <dgm:t>
        <a:bodyPr/>
        <a:lstStyle/>
        <a:p>
          <a:r>
            <a:rPr lang="en-US" sz="16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Recall as Priority</a:t>
          </a:r>
          <a:r>
            <a:rPr lang="en-US" sz="16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– Chosen to maximize detection of at-risk patients before discharge, reducing missed cases.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AAFC361-ABC5-4C9A-AC0E-FA994440DBE3}" type="parTrans" cxnId="{0CB982FF-E4A2-424D-95DC-99BF37E91569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4373857-3004-4C64-89D4-627EFC292F7C}" type="sibTrans" cxnId="{0CB982FF-E4A2-424D-95DC-99BF37E91569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008C232-FFBC-4949-900B-E6162CEC7C91}">
      <dgm:prSet custT="1"/>
      <dgm:spPr/>
      <dgm:t>
        <a:bodyPr/>
        <a:lstStyle/>
        <a:p>
          <a:r>
            <a:rPr lang="en-US" sz="16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Best Recall: 68%</a:t>
          </a:r>
          <a:r>
            <a:rPr lang="en-US" sz="16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– Decision Tree with Random Undersampling outperformed all other models on our key metric.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BF5D457-DFC0-4D0F-9608-C9E4687DE5DE}" type="parTrans" cxnId="{B669B8DF-65E9-4CA7-AEBE-926998F72547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AEF3765-604B-4D13-8214-F71499992CED}" type="sibTrans" cxnId="{B669B8DF-65E9-4CA7-AEBE-926998F72547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9505C62-C74B-4CE4-AA22-5EF5A8D6F3EC}">
      <dgm:prSet custT="1"/>
      <dgm:spPr/>
      <dgm:t>
        <a:bodyPr/>
        <a:lstStyle/>
        <a:p>
          <a:r>
            <a:rPr lang="en-US" sz="16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Transparent &amp; Trustworthy</a:t>
          </a:r>
          <a:r>
            <a:rPr lang="en-US" sz="16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– Simple, rule-based logic allows clinical teams to understand and validate decisions.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F3B5E90-84C3-4B5C-B478-B962DCD6FB43}" type="parTrans" cxnId="{C3D78886-481A-4452-9973-50EB5DF19174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7F9D048-4A47-4FF2-90D1-55486A755277}" type="sibTrans" cxnId="{C3D78886-481A-4452-9973-50EB5DF19174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E032389-5FC1-4C96-9806-86A6B299BF38}">
      <dgm:prSet custT="1"/>
      <dgm:spPr/>
      <dgm:t>
        <a:bodyPr/>
        <a:lstStyle/>
        <a:p>
          <a:r>
            <a:rPr lang="en-US" sz="16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Operationally Practical</a:t>
          </a:r>
          <a:r>
            <a:rPr lang="en-US" sz="16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– Easy to integrate into discharge planning systems and apply in daily workflows without specialized training.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5104CA3-1A22-4AD0-8BDA-909DDB61A714}" type="parTrans" cxnId="{B1BDAE9A-3103-475D-946C-05E5A749F016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0B7A705-CD79-4922-9184-D80B07ECE273}" type="sibTrans" cxnId="{B1BDAE9A-3103-475D-946C-05E5A749F016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38E6AFD-6191-4BA8-B982-311668FB0F0D}" type="pres">
      <dgm:prSet presAssocID="{CBE20E59-8BD8-44AC-99DE-0941737C6B62}" presName="linear" presStyleCnt="0">
        <dgm:presLayoutVars>
          <dgm:animLvl val="lvl"/>
          <dgm:resizeHandles val="exact"/>
        </dgm:presLayoutVars>
      </dgm:prSet>
      <dgm:spPr/>
    </dgm:pt>
    <dgm:pt modelId="{E238DCC6-E29F-4246-8129-CBEBE738DB11}" type="pres">
      <dgm:prSet presAssocID="{0DF1B8E7-0D69-4BCD-8596-E425C9A2EE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5A4920A-6EEF-438B-91F6-8F705D56AA7F}" type="pres">
      <dgm:prSet presAssocID="{443B8423-937B-47C0-870F-53B5645C2FDA}" presName="spacer" presStyleCnt="0"/>
      <dgm:spPr/>
    </dgm:pt>
    <dgm:pt modelId="{D6D1D363-0451-4017-BDB9-D6E8053D70BD}" type="pres">
      <dgm:prSet presAssocID="{6B26F341-0F0A-44D2-A89E-2F46B1CAA5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D67960E-3F81-4295-B167-C52827696C18}" type="pres">
      <dgm:prSet presAssocID="{34373857-3004-4C64-89D4-627EFC292F7C}" presName="spacer" presStyleCnt="0"/>
      <dgm:spPr/>
    </dgm:pt>
    <dgm:pt modelId="{DD3D4E37-2E99-4E8E-BDDE-8222A014DA16}" type="pres">
      <dgm:prSet presAssocID="{1008C232-FFBC-4949-900B-E6162CEC7C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B85B89-81D8-4AAD-BAE5-02DC83F93989}" type="pres">
      <dgm:prSet presAssocID="{DAEF3765-604B-4D13-8214-F71499992CED}" presName="spacer" presStyleCnt="0"/>
      <dgm:spPr/>
    </dgm:pt>
    <dgm:pt modelId="{981D2F54-34EE-4ABE-B15D-4FE00BAE4EEE}" type="pres">
      <dgm:prSet presAssocID="{F9505C62-C74B-4CE4-AA22-5EF5A8D6F3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15AC3EE-FB25-4DC1-994E-FDD586F7405D}" type="pres">
      <dgm:prSet presAssocID="{37F9D048-4A47-4FF2-90D1-55486A755277}" presName="spacer" presStyleCnt="0"/>
      <dgm:spPr/>
    </dgm:pt>
    <dgm:pt modelId="{460467DA-B29B-4037-A7FB-75A5E2E8E9B0}" type="pres">
      <dgm:prSet presAssocID="{BE032389-5FC1-4C96-9806-86A6B299BF3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C6412E-C2D0-4F6D-807F-DE3FEEA9AED7}" type="presOf" srcId="{CBE20E59-8BD8-44AC-99DE-0941737C6B62}" destId="{138E6AFD-6191-4BA8-B982-311668FB0F0D}" srcOrd="0" destOrd="0" presId="urn:microsoft.com/office/officeart/2005/8/layout/vList2"/>
    <dgm:cxn modelId="{803C1B45-009C-4E7C-91DE-A6203A882C63}" type="presOf" srcId="{1008C232-FFBC-4949-900B-E6162CEC7C91}" destId="{DD3D4E37-2E99-4E8E-BDDE-8222A014DA16}" srcOrd="0" destOrd="0" presId="urn:microsoft.com/office/officeart/2005/8/layout/vList2"/>
    <dgm:cxn modelId="{A8234E55-DDB2-4233-BDBA-7AE26D1557D4}" type="presOf" srcId="{F9505C62-C74B-4CE4-AA22-5EF5A8D6F3EC}" destId="{981D2F54-34EE-4ABE-B15D-4FE00BAE4EEE}" srcOrd="0" destOrd="0" presId="urn:microsoft.com/office/officeart/2005/8/layout/vList2"/>
    <dgm:cxn modelId="{EFB90386-E35A-4253-98D8-423471ED8FE0}" type="presOf" srcId="{0DF1B8E7-0D69-4BCD-8596-E425C9A2EEFD}" destId="{E238DCC6-E29F-4246-8129-CBEBE738DB11}" srcOrd="0" destOrd="0" presId="urn:microsoft.com/office/officeart/2005/8/layout/vList2"/>
    <dgm:cxn modelId="{C3D78886-481A-4452-9973-50EB5DF19174}" srcId="{CBE20E59-8BD8-44AC-99DE-0941737C6B62}" destId="{F9505C62-C74B-4CE4-AA22-5EF5A8D6F3EC}" srcOrd="3" destOrd="0" parTransId="{DF3B5E90-84C3-4B5C-B478-B962DCD6FB43}" sibTransId="{37F9D048-4A47-4FF2-90D1-55486A755277}"/>
    <dgm:cxn modelId="{65ED8E88-0303-4AFE-B246-AFA548D2BDCF}" srcId="{CBE20E59-8BD8-44AC-99DE-0941737C6B62}" destId="{0DF1B8E7-0D69-4BCD-8596-E425C9A2EEFD}" srcOrd="0" destOrd="0" parTransId="{EDCEDC73-BC77-4C4E-9BFB-4718FF5478B5}" sibTransId="{443B8423-937B-47C0-870F-53B5645C2FDA}"/>
    <dgm:cxn modelId="{66411492-A8AC-4B27-983E-2214A5CDC29F}" type="presOf" srcId="{BE032389-5FC1-4C96-9806-86A6B299BF38}" destId="{460467DA-B29B-4037-A7FB-75A5E2E8E9B0}" srcOrd="0" destOrd="0" presId="urn:microsoft.com/office/officeart/2005/8/layout/vList2"/>
    <dgm:cxn modelId="{B1BDAE9A-3103-475D-946C-05E5A749F016}" srcId="{CBE20E59-8BD8-44AC-99DE-0941737C6B62}" destId="{BE032389-5FC1-4C96-9806-86A6B299BF38}" srcOrd="4" destOrd="0" parTransId="{05104CA3-1A22-4AD0-8BDA-909DDB61A714}" sibTransId="{B0B7A705-CD79-4922-9184-D80B07ECE273}"/>
    <dgm:cxn modelId="{5D95559D-A6F0-4785-A1DE-47A938455E28}" type="presOf" srcId="{6B26F341-0F0A-44D2-A89E-2F46B1CAA569}" destId="{D6D1D363-0451-4017-BDB9-D6E8053D70BD}" srcOrd="0" destOrd="0" presId="urn:microsoft.com/office/officeart/2005/8/layout/vList2"/>
    <dgm:cxn modelId="{B669B8DF-65E9-4CA7-AEBE-926998F72547}" srcId="{CBE20E59-8BD8-44AC-99DE-0941737C6B62}" destId="{1008C232-FFBC-4949-900B-E6162CEC7C91}" srcOrd="2" destOrd="0" parTransId="{6BF5D457-DFC0-4D0F-9608-C9E4687DE5DE}" sibTransId="{DAEF3765-604B-4D13-8214-F71499992CED}"/>
    <dgm:cxn modelId="{0CB982FF-E4A2-424D-95DC-99BF37E91569}" srcId="{CBE20E59-8BD8-44AC-99DE-0941737C6B62}" destId="{6B26F341-0F0A-44D2-A89E-2F46B1CAA569}" srcOrd="1" destOrd="0" parTransId="{AAAFC361-ABC5-4C9A-AC0E-FA994440DBE3}" sibTransId="{34373857-3004-4C64-89D4-627EFC292F7C}"/>
    <dgm:cxn modelId="{54E73410-EDA3-4C97-A9B7-F014E4EBB17F}" type="presParOf" srcId="{138E6AFD-6191-4BA8-B982-311668FB0F0D}" destId="{E238DCC6-E29F-4246-8129-CBEBE738DB11}" srcOrd="0" destOrd="0" presId="urn:microsoft.com/office/officeart/2005/8/layout/vList2"/>
    <dgm:cxn modelId="{692C2EC3-4B92-4953-9C38-E9AE228909A5}" type="presParOf" srcId="{138E6AFD-6191-4BA8-B982-311668FB0F0D}" destId="{E5A4920A-6EEF-438B-91F6-8F705D56AA7F}" srcOrd="1" destOrd="0" presId="urn:microsoft.com/office/officeart/2005/8/layout/vList2"/>
    <dgm:cxn modelId="{B6CFBB7D-BF05-4FBF-B3A7-9E6DECB5F5F5}" type="presParOf" srcId="{138E6AFD-6191-4BA8-B982-311668FB0F0D}" destId="{D6D1D363-0451-4017-BDB9-D6E8053D70BD}" srcOrd="2" destOrd="0" presId="urn:microsoft.com/office/officeart/2005/8/layout/vList2"/>
    <dgm:cxn modelId="{4AFD7663-3EA3-4ED1-8D45-1872107E01B2}" type="presParOf" srcId="{138E6AFD-6191-4BA8-B982-311668FB0F0D}" destId="{8D67960E-3F81-4295-B167-C52827696C18}" srcOrd="3" destOrd="0" presId="urn:microsoft.com/office/officeart/2005/8/layout/vList2"/>
    <dgm:cxn modelId="{90270A48-F16E-4116-B9C2-52E68F8E060C}" type="presParOf" srcId="{138E6AFD-6191-4BA8-B982-311668FB0F0D}" destId="{DD3D4E37-2E99-4E8E-BDDE-8222A014DA16}" srcOrd="4" destOrd="0" presId="urn:microsoft.com/office/officeart/2005/8/layout/vList2"/>
    <dgm:cxn modelId="{E370E71C-DDE6-4CDA-A77C-F607C1AD0D1A}" type="presParOf" srcId="{138E6AFD-6191-4BA8-B982-311668FB0F0D}" destId="{B2B85B89-81D8-4AAD-BAE5-02DC83F93989}" srcOrd="5" destOrd="0" presId="urn:microsoft.com/office/officeart/2005/8/layout/vList2"/>
    <dgm:cxn modelId="{A78EF432-EB70-490E-9029-FF2C962502D7}" type="presParOf" srcId="{138E6AFD-6191-4BA8-B982-311668FB0F0D}" destId="{981D2F54-34EE-4ABE-B15D-4FE00BAE4EEE}" srcOrd="6" destOrd="0" presId="urn:microsoft.com/office/officeart/2005/8/layout/vList2"/>
    <dgm:cxn modelId="{6BB66B76-CE44-4BBD-835C-E8A298B54157}" type="presParOf" srcId="{138E6AFD-6191-4BA8-B982-311668FB0F0D}" destId="{F15AC3EE-FB25-4DC1-994E-FDD586F7405D}" srcOrd="7" destOrd="0" presId="urn:microsoft.com/office/officeart/2005/8/layout/vList2"/>
    <dgm:cxn modelId="{72BAC59A-E647-457F-8B85-E98BD3FD711B}" type="presParOf" srcId="{138E6AFD-6191-4BA8-B982-311668FB0F0D}" destId="{460467DA-B29B-4037-A7FB-75A5E2E8E9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97D793-A7F5-4005-BA38-2051E72D0121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5ACECB6-5E23-4971-A175-C2ECAFCB33B2}">
      <dgm:prSet phldrT="[Text]" custT="1"/>
      <dgm:spPr>
        <a:solidFill>
          <a:srgbClr val="FF0000"/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👤 </a:t>
          </a:r>
          <a:r>
            <a: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James</a:t>
          </a: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– High Risk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Triggers:</a:t>
          </a:r>
          <a:endParaRPr lang="en-IN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3+ prior inpatient visits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Discharged to skilled nursing facility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 multiple diabetes medications</a:t>
          </a:r>
          <a:b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Applied:</a:t>
          </a:r>
          <a:endParaRPr lang="en-IN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1: Enhanced Discharge Plan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2: Structured Handover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Char char="•"/>
          </a:pP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FFDF2ED-DEF1-43ED-B52E-55077C5C7B74}" type="parTrans" cxnId="{EDB6579C-B3AC-4071-B437-5FF458EFD69C}">
      <dgm:prSet/>
      <dgm:spPr/>
      <dgm:t>
        <a:bodyPr/>
        <a:lstStyle/>
        <a:p>
          <a:endParaRPr lang="en-IN"/>
        </a:p>
      </dgm:t>
    </dgm:pt>
    <dgm:pt modelId="{38CA030C-3FD1-4081-B409-E28F9778DB79}" type="sibTrans" cxnId="{EDB6579C-B3AC-4071-B437-5FF458EFD69C}">
      <dgm:prSet/>
      <dgm:spPr/>
      <dgm:t>
        <a:bodyPr/>
        <a:lstStyle/>
        <a:p>
          <a:endParaRPr lang="en-IN"/>
        </a:p>
      </dgm:t>
    </dgm:pt>
    <dgm:pt modelId="{0AE3F23A-B468-4328-8427-A2EF4F1AE2A4}">
      <dgm:prSet phldrT="[Text]" custT="1"/>
      <dgm:spPr>
        <a:solidFill>
          <a:schemeClr val="accent3"/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👤</a:t>
          </a:r>
          <a:r>
            <a:rPr lang="sv-SE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Joseph-High Risk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Triggers:</a:t>
          </a:r>
          <a:endParaRPr lang="en-IN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 prior inpatient admission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 insulin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Discharged to facility</a:t>
          </a:r>
          <a:b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Applied: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1: Enhanced Discharge Plan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2: Structured Handover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3: Diabetes Care Optimization</a:t>
          </a:r>
        </a:p>
      </dgm:t>
    </dgm:pt>
    <dgm:pt modelId="{ECD96319-BCA2-4886-8F7A-A477713F1DDD}" type="parTrans" cxnId="{13811D8E-1533-4CFE-BE23-9578B62D2FEB}">
      <dgm:prSet/>
      <dgm:spPr/>
      <dgm:t>
        <a:bodyPr/>
        <a:lstStyle/>
        <a:p>
          <a:endParaRPr lang="en-IN"/>
        </a:p>
      </dgm:t>
    </dgm:pt>
    <dgm:pt modelId="{E1D73B0D-3143-4617-917A-937A4023EA7E}" type="sibTrans" cxnId="{13811D8E-1533-4CFE-BE23-9578B62D2FEB}">
      <dgm:prSet/>
      <dgm:spPr/>
      <dgm:t>
        <a:bodyPr/>
        <a:lstStyle/>
        <a:p>
          <a:endParaRPr lang="en-IN"/>
        </a:p>
      </dgm:t>
    </dgm:pt>
    <dgm:pt modelId="{E40ED960-3F1C-4442-B2CC-D7F8949BD696}" type="pres">
      <dgm:prSet presAssocID="{2D97D793-A7F5-4005-BA38-2051E72D0121}" presName="diagram" presStyleCnt="0">
        <dgm:presLayoutVars>
          <dgm:dir/>
          <dgm:resizeHandles val="exact"/>
        </dgm:presLayoutVars>
      </dgm:prSet>
      <dgm:spPr/>
    </dgm:pt>
    <dgm:pt modelId="{08649D61-3601-4F01-896C-93747DC133B2}" type="pres">
      <dgm:prSet presAssocID="{55ACECB6-5E23-4971-A175-C2ECAFCB33B2}" presName="node" presStyleLbl="node1" presStyleIdx="0" presStyleCnt="2" custScaleX="44000" custScaleY="56273">
        <dgm:presLayoutVars>
          <dgm:bulletEnabled val="1"/>
        </dgm:presLayoutVars>
      </dgm:prSet>
      <dgm:spPr/>
    </dgm:pt>
    <dgm:pt modelId="{C65F235A-FFA8-459D-B7BD-687CA75936C8}" type="pres">
      <dgm:prSet presAssocID="{38CA030C-3FD1-4081-B409-E28F9778DB79}" presName="sibTrans" presStyleCnt="0"/>
      <dgm:spPr/>
    </dgm:pt>
    <dgm:pt modelId="{AAA58918-FC2E-43E0-B5A2-41488FBB21A7}" type="pres">
      <dgm:prSet presAssocID="{0AE3F23A-B468-4328-8427-A2EF4F1AE2A4}" presName="node" presStyleLbl="node1" presStyleIdx="1" presStyleCnt="2" custScaleX="44000" custScaleY="56273">
        <dgm:presLayoutVars>
          <dgm:bulletEnabled val="1"/>
        </dgm:presLayoutVars>
      </dgm:prSet>
      <dgm:spPr/>
    </dgm:pt>
  </dgm:ptLst>
  <dgm:cxnLst>
    <dgm:cxn modelId="{67988649-F635-4932-BACE-3DADF30F9AB7}" type="presOf" srcId="{2D97D793-A7F5-4005-BA38-2051E72D0121}" destId="{E40ED960-3F1C-4442-B2CC-D7F8949BD696}" srcOrd="0" destOrd="0" presId="urn:microsoft.com/office/officeart/2005/8/layout/default"/>
    <dgm:cxn modelId="{13811D8E-1533-4CFE-BE23-9578B62D2FEB}" srcId="{2D97D793-A7F5-4005-BA38-2051E72D0121}" destId="{0AE3F23A-B468-4328-8427-A2EF4F1AE2A4}" srcOrd="1" destOrd="0" parTransId="{ECD96319-BCA2-4886-8F7A-A477713F1DDD}" sibTransId="{E1D73B0D-3143-4617-917A-937A4023EA7E}"/>
    <dgm:cxn modelId="{EDB6579C-B3AC-4071-B437-5FF458EFD69C}" srcId="{2D97D793-A7F5-4005-BA38-2051E72D0121}" destId="{55ACECB6-5E23-4971-A175-C2ECAFCB33B2}" srcOrd="0" destOrd="0" parTransId="{6FFDF2ED-DEF1-43ED-B52E-55077C5C7B74}" sibTransId="{38CA030C-3FD1-4081-B409-E28F9778DB79}"/>
    <dgm:cxn modelId="{70B12AA1-CCEA-4D8A-BF40-2A55E779EDFB}" type="presOf" srcId="{0AE3F23A-B468-4328-8427-A2EF4F1AE2A4}" destId="{AAA58918-FC2E-43E0-B5A2-41488FBB21A7}" srcOrd="0" destOrd="0" presId="urn:microsoft.com/office/officeart/2005/8/layout/default"/>
    <dgm:cxn modelId="{10C559CE-C7A3-41A0-B0C4-0719D48C4B55}" type="presOf" srcId="{55ACECB6-5E23-4971-A175-C2ECAFCB33B2}" destId="{08649D61-3601-4F01-896C-93747DC133B2}" srcOrd="0" destOrd="0" presId="urn:microsoft.com/office/officeart/2005/8/layout/default"/>
    <dgm:cxn modelId="{92A08E54-2D01-4F29-A8BE-B67FADDED8B8}" type="presParOf" srcId="{E40ED960-3F1C-4442-B2CC-D7F8949BD696}" destId="{08649D61-3601-4F01-896C-93747DC133B2}" srcOrd="0" destOrd="0" presId="urn:microsoft.com/office/officeart/2005/8/layout/default"/>
    <dgm:cxn modelId="{BD74C6E2-F237-474D-990D-911189222F99}" type="presParOf" srcId="{E40ED960-3F1C-4442-B2CC-D7F8949BD696}" destId="{C65F235A-FFA8-459D-B7BD-687CA75936C8}" srcOrd="1" destOrd="0" presId="urn:microsoft.com/office/officeart/2005/8/layout/default"/>
    <dgm:cxn modelId="{A0D80566-43B5-49BC-B098-5E4197848EAA}" type="presParOf" srcId="{E40ED960-3F1C-4442-B2CC-D7F8949BD696}" destId="{AAA58918-FC2E-43E0-B5A2-41488FBB21A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97D793-A7F5-4005-BA38-2051E72D0121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5ACECB6-5E23-4971-A175-C2ECAFCB33B2}">
      <dgm:prSet phldrT="[Text]" custT="1"/>
      <dgm:spPr>
        <a:solidFill>
          <a:srgbClr val="FF0000"/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👤 Chen– High Risk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Triggers:</a:t>
          </a:r>
          <a:endParaRPr lang="en-IN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 prior inpatient admissions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 multiple diabetes medications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 number of lab procedures</a:t>
          </a:r>
          <a:b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Applied: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1: Enhanced Discharge Plan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3: Diabetes Care Optimization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4: Early Instability Intervention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FFDF2ED-DEF1-43ED-B52E-55077C5C7B74}" type="parTrans" cxnId="{EDB6579C-B3AC-4071-B437-5FF458EFD69C}">
      <dgm:prSet/>
      <dgm:spPr/>
      <dgm:t>
        <a:bodyPr/>
        <a:lstStyle/>
        <a:p>
          <a:endParaRPr lang="en-IN"/>
        </a:p>
      </dgm:t>
    </dgm:pt>
    <dgm:pt modelId="{38CA030C-3FD1-4081-B409-E28F9778DB79}" type="sibTrans" cxnId="{EDB6579C-B3AC-4071-B437-5FF458EFD69C}">
      <dgm:prSet/>
      <dgm:spPr/>
      <dgm:t>
        <a:bodyPr/>
        <a:lstStyle/>
        <a:p>
          <a:endParaRPr lang="en-IN"/>
        </a:p>
      </dgm:t>
    </dgm:pt>
    <dgm:pt modelId="{0AE3F23A-B468-4328-8427-A2EF4F1AE2A4}">
      <dgm:prSet phldrT="[Text]" custT="1"/>
      <dgm:spPr>
        <a:solidFill>
          <a:schemeClr val="accent3"/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👤Priya </a:t>
          </a:r>
          <a:r>
            <a:rPr lang="sv-SE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Moderate Risk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Triggers:</a:t>
          </a:r>
          <a:endParaRPr lang="en-IN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 prior inpatient admission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5+ chronic diagnoses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Discharged home</a:t>
          </a:r>
          <a:b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Applied:</a:t>
          </a:r>
          <a:endParaRPr lang="en-IN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1: Enhanced Discharge Plan</a:t>
          </a:r>
        </a:p>
      </dgm:t>
    </dgm:pt>
    <dgm:pt modelId="{ECD96319-BCA2-4886-8F7A-A477713F1DDD}" type="parTrans" cxnId="{13811D8E-1533-4CFE-BE23-9578B62D2FEB}">
      <dgm:prSet/>
      <dgm:spPr/>
      <dgm:t>
        <a:bodyPr/>
        <a:lstStyle/>
        <a:p>
          <a:endParaRPr lang="en-IN"/>
        </a:p>
      </dgm:t>
    </dgm:pt>
    <dgm:pt modelId="{E1D73B0D-3143-4617-917A-937A4023EA7E}" type="sibTrans" cxnId="{13811D8E-1533-4CFE-BE23-9578B62D2FEB}">
      <dgm:prSet/>
      <dgm:spPr/>
      <dgm:t>
        <a:bodyPr/>
        <a:lstStyle/>
        <a:p>
          <a:endParaRPr lang="en-IN"/>
        </a:p>
      </dgm:t>
    </dgm:pt>
    <dgm:pt modelId="{E40ED960-3F1C-4442-B2CC-D7F8949BD696}" type="pres">
      <dgm:prSet presAssocID="{2D97D793-A7F5-4005-BA38-2051E72D0121}" presName="diagram" presStyleCnt="0">
        <dgm:presLayoutVars>
          <dgm:dir/>
          <dgm:resizeHandles val="exact"/>
        </dgm:presLayoutVars>
      </dgm:prSet>
      <dgm:spPr/>
    </dgm:pt>
    <dgm:pt modelId="{08649D61-3601-4F01-896C-93747DC133B2}" type="pres">
      <dgm:prSet presAssocID="{55ACECB6-5E23-4971-A175-C2ECAFCB33B2}" presName="node" presStyleLbl="node1" presStyleIdx="0" presStyleCnt="2" custScaleX="44000" custScaleY="56273">
        <dgm:presLayoutVars>
          <dgm:bulletEnabled val="1"/>
        </dgm:presLayoutVars>
      </dgm:prSet>
      <dgm:spPr/>
    </dgm:pt>
    <dgm:pt modelId="{C65F235A-FFA8-459D-B7BD-687CA75936C8}" type="pres">
      <dgm:prSet presAssocID="{38CA030C-3FD1-4081-B409-E28F9778DB79}" presName="sibTrans" presStyleCnt="0"/>
      <dgm:spPr/>
    </dgm:pt>
    <dgm:pt modelId="{AAA58918-FC2E-43E0-B5A2-41488FBB21A7}" type="pres">
      <dgm:prSet presAssocID="{0AE3F23A-B468-4328-8427-A2EF4F1AE2A4}" presName="node" presStyleLbl="node1" presStyleIdx="1" presStyleCnt="2" custScaleX="44000" custScaleY="56273">
        <dgm:presLayoutVars>
          <dgm:bulletEnabled val="1"/>
        </dgm:presLayoutVars>
      </dgm:prSet>
      <dgm:spPr/>
    </dgm:pt>
  </dgm:ptLst>
  <dgm:cxnLst>
    <dgm:cxn modelId="{67988649-F635-4932-BACE-3DADF30F9AB7}" type="presOf" srcId="{2D97D793-A7F5-4005-BA38-2051E72D0121}" destId="{E40ED960-3F1C-4442-B2CC-D7F8949BD696}" srcOrd="0" destOrd="0" presId="urn:microsoft.com/office/officeart/2005/8/layout/default"/>
    <dgm:cxn modelId="{13811D8E-1533-4CFE-BE23-9578B62D2FEB}" srcId="{2D97D793-A7F5-4005-BA38-2051E72D0121}" destId="{0AE3F23A-B468-4328-8427-A2EF4F1AE2A4}" srcOrd="1" destOrd="0" parTransId="{ECD96319-BCA2-4886-8F7A-A477713F1DDD}" sibTransId="{E1D73B0D-3143-4617-917A-937A4023EA7E}"/>
    <dgm:cxn modelId="{EDB6579C-B3AC-4071-B437-5FF458EFD69C}" srcId="{2D97D793-A7F5-4005-BA38-2051E72D0121}" destId="{55ACECB6-5E23-4971-A175-C2ECAFCB33B2}" srcOrd="0" destOrd="0" parTransId="{6FFDF2ED-DEF1-43ED-B52E-55077C5C7B74}" sibTransId="{38CA030C-3FD1-4081-B409-E28F9778DB79}"/>
    <dgm:cxn modelId="{70B12AA1-CCEA-4D8A-BF40-2A55E779EDFB}" type="presOf" srcId="{0AE3F23A-B468-4328-8427-A2EF4F1AE2A4}" destId="{AAA58918-FC2E-43E0-B5A2-41488FBB21A7}" srcOrd="0" destOrd="0" presId="urn:microsoft.com/office/officeart/2005/8/layout/default"/>
    <dgm:cxn modelId="{10C559CE-C7A3-41A0-B0C4-0719D48C4B55}" type="presOf" srcId="{55ACECB6-5E23-4971-A175-C2ECAFCB33B2}" destId="{08649D61-3601-4F01-896C-93747DC133B2}" srcOrd="0" destOrd="0" presId="urn:microsoft.com/office/officeart/2005/8/layout/default"/>
    <dgm:cxn modelId="{92A08E54-2D01-4F29-A8BE-B67FADDED8B8}" type="presParOf" srcId="{E40ED960-3F1C-4442-B2CC-D7F8949BD696}" destId="{08649D61-3601-4F01-896C-93747DC133B2}" srcOrd="0" destOrd="0" presId="urn:microsoft.com/office/officeart/2005/8/layout/default"/>
    <dgm:cxn modelId="{BD74C6E2-F237-474D-990D-911189222F99}" type="presParOf" srcId="{E40ED960-3F1C-4442-B2CC-D7F8949BD696}" destId="{C65F235A-FFA8-459D-B7BD-687CA75936C8}" srcOrd="1" destOrd="0" presId="urn:microsoft.com/office/officeart/2005/8/layout/default"/>
    <dgm:cxn modelId="{A0D80566-43B5-49BC-B098-5E4197848EAA}" type="presParOf" srcId="{E40ED960-3F1C-4442-B2CC-D7F8949BD696}" destId="{AAA58918-FC2E-43E0-B5A2-41488FBB21A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345C87-8563-4879-B461-800688956DF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A72DF3-4BCA-49F4-8AB1-F24DF7108BD2}">
      <dgm:prSet custT="1"/>
      <dgm:spPr/>
      <dgm:t>
        <a:bodyPr/>
        <a:lstStyle/>
        <a:p>
          <a:r>
            <a: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Integrate Real-Time Clinical Data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7317B4B-FEB3-43C8-88B6-75313451CD12}" type="parTrans" cxnId="{64A0295B-F294-4580-BFDD-D0558613FBE5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BB56AF2-9925-47BE-A854-38CB5FD69EDE}" type="sibTrans" cxnId="{64A0295B-F294-4580-BFDD-D0558613FBE5}">
      <dgm:prSet phldrT="1" phldr="0"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</a:t>
          </a:r>
        </a:p>
      </dgm:t>
    </dgm:pt>
    <dgm:pt modelId="{A283CAC6-2C8A-4808-A8EE-3F7F3CF19675}">
      <dgm:prSet custT="1"/>
      <dgm:spPr/>
      <dgm:t>
        <a:bodyPr/>
        <a:lstStyle/>
        <a:p>
          <a:r>
            <a: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 Social Determinants of Health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99F1767-7071-4187-8332-60A024CFCA35}" type="parTrans" cxnId="{8DA7954A-7F3E-42BE-9A67-0A4F5DC903CB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327F9A9-0DD0-45B2-BBB5-4EE3D95F7830}" type="sibTrans" cxnId="{8DA7954A-7F3E-42BE-9A67-0A4F5DC903CB}">
      <dgm:prSet phldrT="2" phldr="0"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</a:t>
          </a:r>
        </a:p>
      </dgm:t>
    </dgm:pt>
    <dgm:pt modelId="{0BDB949E-B353-4FEF-8D98-23640519DAE7}">
      <dgm:prSet custT="1"/>
      <dgm:spPr/>
      <dgm:t>
        <a:bodyPr/>
        <a:lstStyle/>
        <a:p>
          <a:pPr>
            <a:buNone/>
          </a:pPr>
          <a:r>
            <a: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Post-Discharge Tracking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FD95516-B751-49D5-B1ED-04961C9BC20C}" type="parTrans" cxnId="{38F87ABF-9C22-411F-97ED-C8D102278067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F7D81E1-4E66-47D4-8A73-4697A0EBBFD3}" type="sibTrans" cxnId="{38F87ABF-9C22-411F-97ED-C8D102278067}">
      <dgm:prSet phldrT="3" phldr="0"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</a:t>
          </a:r>
        </a:p>
      </dgm:t>
    </dgm:pt>
    <dgm:pt modelId="{BD2B79F3-2C47-4D43-904E-2A828126F9C2}">
      <dgm:prSet custT="1"/>
      <dgm:spPr/>
      <dgm:t>
        <a:bodyPr/>
        <a:lstStyle/>
        <a:p>
          <a:r>
            <a:rPr lang="en-US" sz="16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Expand to other chronic diseases</a:t>
          </a:r>
          <a:endParaRPr lang="en-US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139AD7-DD47-4F9D-BDE3-78CF8E15C89B}" type="parTrans" cxnId="{6776ED1F-6326-408E-8BF4-0A0010DA1C32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41F26E2-D9CF-459A-AC0D-394FAD2E9320}" type="sibTrans" cxnId="{6776ED1F-6326-408E-8BF4-0A0010DA1C32}">
      <dgm:prSet phldrT="4" phldr="0"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</a:t>
          </a:r>
        </a:p>
      </dgm:t>
    </dgm:pt>
    <dgm:pt modelId="{8508EC8F-8393-4C10-AAE6-A3A1A5C6D237}" type="pres">
      <dgm:prSet presAssocID="{64345C87-8563-4879-B461-800688956DFC}" presName="Name0" presStyleCnt="0">
        <dgm:presLayoutVars>
          <dgm:animLvl val="lvl"/>
          <dgm:resizeHandles val="exact"/>
        </dgm:presLayoutVars>
      </dgm:prSet>
      <dgm:spPr/>
    </dgm:pt>
    <dgm:pt modelId="{38F50AFD-B16B-4BC1-89CB-4C133C8A8E4B}" type="pres">
      <dgm:prSet presAssocID="{7CA72DF3-4BCA-49F4-8AB1-F24DF7108BD2}" presName="compositeNode" presStyleCnt="0">
        <dgm:presLayoutVars>
          <dgm:bulletEnabled val="1"/>
        </dgm:presLayoutVars>
      </dgm:prSet>
      <dgm:spPr/>
    </dgm:pt>
    <dgm:pt modelId="{58E14538-0BE7-45C9-BBE6-E3E2CC685F5C}" type="pres">
      <dgm:prSet presAssocID="{7CA72DF3-4BCA-49F4-8AB1-F24DF7108BD2}" presName="bgRect" presStyleLbl="bgAccFollowNode1" presStyleIdx="0" presStyleCnt="4"/>
      <dgm:spPr/>
    </dgm:pt>
    <dgm:pt modelId="{D9B6003D-57E6-4721-8CB4-2F6BE6FC3727}" type="pres">
      <dgm:prSet presAssocID="{BBB56AF2-9925-47BE-A854-38CB5FD69ED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D580826-9132-4ECB-A83D-24867F278D18}" type="pres">
      <dgm:prSet presAssocID="{7CA72DF3-4BCA-49F4-8AB1-F24DF7108BD2}" presName="bottomLine" presStyleLbl="alignNode1" presStyleIdx="1" presStyleCnt="8">
        <dgm:presLayoutVars/>
      </dgm:prSet>
      <dgm:spPr/>
    </dgm:pt>
    <dgm:pt modelId="{3072AE25-EE4C-4ACF-9E1A-A19560F928DA}" type="pres">
      <dgm:prSet presAssocID="{7CA72DF3-4BCA-49F4-8AB1-F24DF7108BD2}" presName="nodeText" presStyleLbl="bgAccFollowNode1" presStyleIdx="0" presStyleCnt="4">
        <dgm:presLayoutVars>
          <dgm:bulletEnabled val="1"/>
        </dgm:presLayoutVars>
      </dgm:prSet>
      <dgm:spPr/>
    </dgm:pt>
    <dgm:pt modelId="{AE755EA0-3C9D-44F0-9DD5-50C2559D008C}" type="pres">
      <dgm:prSet presAssocID="{BBB56AF2-9925-47BE-A854-38CB5FD69EDE}" presName="sibTrans" presStyleCnt="0"/>
      <dgm:spPr/>
    </dgm:pt>
    <dgm:pt modelId="{390D00DF-C297-49D2-A0C7-49AEB0F53005}" type="pres">
      <dgm:prSet presAssocID="{A283CAC6-2C8A-4808-A8EE-3F7F3CF19675}" presName="compositeNode" presStyleCnt="0">
        <dgm:presLayoutVars>
          <dgm:bulletEnabled val="1"/>
        </dgm:presLayoutVars>
      </dgm:prSet>
      <dgm:spPr/>
    </dgm:pt>
    <dgm:pt modelId="{564F120D-22BF-40BB-99B0-435C08311FFD}" type="pres">
      <dgm:prSet presAssocID="{A283CAC6-2C8A-4808-A8EE-3F7F3CF19675}" presName="bgRect" presStyleLbl="bgAccFollowNode1" presStyleIdx="1" presStyleCnt="4"/>
      <dgm:spPr/>
    </dgm:pt>
    <dgm:pt modelId="{401D14F1-6E96-450D-B473-1BAE7AD09C4F}" type="pres">
      <dgm:prSet presAssocID="{E327F9A9-0DD0-45B2-BBB5-4EE3D95F783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C3D3033-7BE7-4D69-B734-1B26172AE6A6}" type="pres">
      <dgm:prSet presAssocID="{A283CAC6-2C8A-4808-A8EE-3F7F3CF19675}" presName="bottomLine" presStyleLbl="alignNode1" presStyleIdx="3" presStyleCnt="8">
        <dgm:presLayoutVars/>
      </dgm:prSet>
      <dgm:spPr/>
    </dgm:pt>
    <dgm:pt modelId="{A2D9F306-307D-4F31-8EEF-0C96E905510B}" type="pres">
      <dgm:prSet presAssocID="{A283CAC6-2C8A-4808-A8EE-3F7F3CF19675}" presName="nodeText" presStyleLbl="bgAccFollowNode1" presStyleIdx="1" presStyleCnt="4">
        <dgm:presLayoutVars>
          <dgm:bulletEnabled val="1"/>
        </dgm:presLayoutVars>
      </dgm:prSet>
      <dgm:spPr/>
    </dgm:pt>
    <dgm:pt modelId="{D1A3E5D8-0A20-41FB-8FA7-7EE96E1A0093}" type="pres">
      <dgm:prSet presAssocID="{E327F9A9-0DD0-45B2-BBB5-4EE3D95F7830}" presName="sibTrans" presStyleCnt="0"/>
      <dgm:spPr/>
    </dgm:pt>
    <dgm:pt modelId="{25DA3B25-50AE-4A93-98D0-04513081550E}" type="pres">
      <dgm:prSet presAssocID="{0BDB949E-B353-4FEF-8D98-23640519DAE7}" presName="compositeNode" presStyleCnt="0">
        <dgm:presLayoutVars>
          <dgm:bulletEnabled val="1"/>
        </dgm:presLayoutVars>
      </dgm:prSet>
      <dgm:spPr/>
    </dgm:pt>
    <dgm:pt modelId="{D361913A-C1B1-4853-9A80-FFF809CEFEE1}" type="pres">
      <dgm:prSet presAssocID="{0BDB949E-B353-4FEF-8D98-23640519DAE7}" presName="bgRect" presStyleLbl="bgAccFollowNode1" presStyleIdx="2" presStyleCnt="4"/>
      <dgm:spPr/>
    </dgm:pt>
    <dgm:pt modelId="{A19AD829-C38A-48C9-96C5-3AC7048150A0}" type="pres">
      <dgm:prSet presAssocID="{8F7D81E1-4E66-47D4-8A73-4697A0EBBFD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1E1B10D-24D6-4680-97A4-4E64F2644376}" type="pres">
      <dgm:prSet presAssocID="{0BDB949E-B353-4FEF-8D98-23640519DAE7}" presName="bottomLine" presStyleLbl="alignNode1" presStyleIdx="5" presStyleCnt="8">
        <dgm:presLayoutVars/>
      </dgm:prSet>
      <dgm:spPr/>
    </dgm:pt>
    <dgm:pt modelId="{934DFB4E-078D-4720-A54B-136D06835FA7}" type="pres">
      <dgm:prSet presAssocID="{0BDB949E-B353-4FEF-8D98-23640519DAE7}" presName="nodeText" presStyleLbl="bgAccFollowNode1" presStyleIdx="2" presStyleCnt="4">
        <dgm:presLayoutVars>
          <dgm:bulletEnabled val="1"/>
        </dgm:presLayoutVars>
      </dgm:prSet>
      <dgm:spPr/>
    </dgm:pt>
    <dgm:pt modelId="{FBB4A7B2-7805-4CA2-8C8B-4D04363D5A86}" type="pres">
      <dgm:prSet presAssocID="{8F7D81E1-4E66-47D4-8A73-4697A0EBBFD3}" presName="sibTrans" presStyleCnt="0"/>
      <dgm:spPr/>
    </dgm:pt>
    <dgm:pt modelId="{DBE8AA82-4FD3-45BF-8FC6-CCB83678BB66}" type="pres">
      <dgm:prSet presAssocID="{BD2B79F3-2C47-4D43-904E-2A828126F9C2}" presName="compositeNode" presStyleCnt="0">
        <dgm:presLayoutVars>
          <dgm:bulletEnabled val="1"/>
        </dgm:presLayoutVars>
      </dgm:prSet>
      <dgm:spPr/>
    </dgm:pt>
    <dgm:pt modelId="{68A4829A-5E3F-4BD0-A87B-A8B89B0351EA}" type="pres">
      <dgm:prSet presAssocID="{BD2B79F3-2C47-4D43-904E-2A828126F9C2}" presName="bgRect" presStyleLbl="bgAccFollowNode1" presStyleIdx="3" presStyleCnt="4"/>
      <dgm:spPr/>
    </dgm:pt>
    <dgm:pt modelId="{55F8065F-4C29-4E3D-80F0-9B05ECBEC311}" type="pres">
      <dgm:prSet presAssocID="{F41F26E2-D9CF-459A-AC0D-394FAD2E932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DBDE404-2AA7-460D-A1B8-C6F73B5442C8}" type="pres">
      <dgm:prSet presAssocID="{BD2B79F3-2C47-4D43-904E-2A828126F9C2}" presName="bottomLine" presStyleLbl="alignNode1" presStyleIdx="7" presStyleCnt="8">
        <dgm:presLayoutVars/>
      </dgm:prSet>
      <dgm:spPr/>
    </dgm:pt>
    <dgm:pt modelId="{8ABF3B8B-C3AA-40DA-965C-551B1F19CBFD}" type="pres">
      <dgm:prSet presAssocID="{BD2B79F3-2C47-4D43-904E-2A828126F9C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A870F1B-8416-4A82-81C7-0F1C2CC32059}" type="presOf" srcId="{A283CAC6-2C8A-4808-A8EE-3F7F3CF19675}" destId="{564F120D-22BF-40BB-99B0-435C08311FFD}" srcOrd="0" destOrd="0" presId="urn:microsoft.com/office/officeart/2016/7/layout/BasicLinearProcessNumbered"/>
    <dgm:cxn modelId="{6776ED1F-6326-408E-8BF4-0A0010DA1C32}" srcId="{64345C87-8563-4879-B461-800688956DFC}" destId="{BD2B79F3-2C47-4D43-904E-2A828126F9C2}" srcOrd="3" destOrd="0" parTransId="{4C139AD7-DD47-4F9D-BDE3-78CF8E15C89B}" sibTransId="{F41F26E2-D9CF-459A-AC0D-394FAD2E9320}"/>
    <dgm:cxn modelId="{572F112F-AD2A-49E3-8816-9CDF261DC056}" type="presOf" srcId="{64345C87-8563-4879-B461-800688956DFC}" destId="{8508EC8F-8393-4C10-AAE6-A3A1A5C6D237}" srcOrd="0" destOrd="0" presId="urn:microsoft.com/office/officeart/2016/7/layout/BasicLinearProcessNumbered"/>
    <dgm:cxn modelId="{F4715F32-BF7D-4B30-BAAC-3C9F55A74D93}" type="presOf" srcId="{BBB56AF2-9925-47BE-A854-38CB5FD69EDE}" destId="{D9B6003D-57E6-4721-8CB4-2F6BE6FC3727}" srcOrd="0" destOrd="0" presId="urn:microsoft.com/office/officeart/2016/7/layout/BasicLinearProcessNumbered"/>
    <dgm:cxn modelId="{DE656334-C6BC-48A4-AD97-2D78F3884BEA}" type="presOf" srcId="{0BDB949E-B353-4FEF-8D98-23640519DAE7}" destId="{934DFB4E-078D-4720-A54B-136D06835FA7}" srcOrd="1" destOrd="0" presId="urn:microsoft.com/office/officeart/2016/7/layout/BasicLinearProcessNumbered"/>
    <dgm:cxn modelId="{0A20D13A-65A9-4D25-B443-003A97A28518}" type="presOf" srcId="{7CA72DF3-4BCA-49F4-8AB1-F24DF7108BD2}" destId="{58E14538-0BE7-45C9-BBE6-E3E2CC685F5C}" srcOrd="0" destOrd="0" presId="urn:microsoft.com/office/officeart/2016/7/layout/BasicLinearProcessNumbered"/>
    <dgm:cxn modelId="{64A0295B-F294-4580-BFDD-D0558613FBE5}" srcId="{64345C87-8563-4879-B461-800688956DFC}" destId="{7CA72DF3-4BCA-49F4-8AB1-F24DF7108BD2}" srcOrd="0" destOrd="0" parTransId="{A7317B4B-FEB3-43C8-88B6-75313451CD12}" sibTransId="{BBB56AF2-9925-47BE-A854-38CB5FD69EDE}"/>
    <dgm:cxn modelId="{51196E42-FB47-4D58-B45A-FB701253C60A}" type="presOf" srcId="{E327F9A9-0DD0-45B2-BBB5-4EE3D95F7830}" destId="{401D14F1-6E96-450D-B473-1BAE7AD09C4F}" srcOrd="0" destOrd="0" presId="urn:microsoft.com/office/officeart/2016/7/layout/BasicLinearProcessNumbered"/>
    <dgm:cxn modelId="{DD8AC468-1C03-4D01-B401-3F90301B941B}" type="presOf" srcId="{8F7D81E1-4E66-47D4-8A73-4697A0EBBFD3}" destId="{A19AD829-C38A-48C9-96C5-3AC7048150A0}" srcOrd="0" destOrd="0" presId="urn:microsoft.com/office/officeart/2016/7/layout/BasicLinearProcessNumbered"/>
    <dgm:cxn modelId="{8DA7954A-7F3E-42BE-9A67-0A4F5DC903CB}" srcId="{64345C87-8563-4879-B461-800688956DFC}" destId="{A283CAC6-2C8A-4808-A8EE-3F7F3CF19675}" srcOrd="1" destOrd="0" parTransId="{D99F1767-7071-4187-8332-60A024CFCA35}" sibTransId="{E327F9A9-0DD0-45B2-BBB5-4EE3D95F7830}"/>
    <dgm:cxn modelId="{DDDE4988-FA1D-46B2-B397-16B5AE2622E2}" type="presOf" srcId="{BD2B79F3-2C47-4D43-904E-2A828126F9C2}" destId="{68A4829A-5E3F-4BD0-A87B-A8B89B0351EA}" srcOrd="0" destOrd="0" presId="urn:microsoft.com/office/officeart/2016/7/layout/BasicLinearProcessNumbered"/>
    <dgm:cxn modelId="{C4DBD788-0208-461D-85F1-1AF8036B79AC}" type="presOf" srcId="{0BDB949E-B353-4FEF-8D98-23640519DAE7}" destId="{D361913A-C1B1-4853-9A80-FFF809CEFEE1}" srcOrd="0" destOrd="0" presId="urn:microsoft.com/office/officeart/2016/7/layout/BasicLinearProcessNumbered"/>
    <dgm:cxn modelId="{557C4D8A-7B2C-41DF-ACFC-03A70C92F608}" type="presOf" srcId="{F41F26E2-D9CF-459A-AC0D-394FAD2E9320}" destId="{55F8065F-4C29-4E3D-80F0-9B05ECBEC311}" srcOrd="0" destOrd="0" presId="urn:microsoft.com/office/officeart/2016/7/layout/BasicLinearProcessNumbered"/>
    <dgm:cxn modelId="{44348BAD-F153-4E4A-A731-11166E64FE6C}" type="presOf" srcId="{A283CAC6-2C8A-4808-A8EE-3F7F3CF19675}" destId="{A2D9F306-307D-4F31-8EEF-0C96E905510B}" srcOrd="1" destOrd="0" presId="urn:microsoft.com/office/officeart/2016/7/layout/BasicLinearProcessNumbered"/>
    <dgm:cxn modelId="{38F87ABF-9C22-411F-97ED-C8D102278067}" srcId="{64345C87-8563-4879-B461-800688956DFC}" destId="{0BDB949E-B353-4FEF-8D98-23640519DAE7}" srcOrd="2" destOrd="0" parTransId="{5FD95516-B751-49D5-B1ED-04961C9BC20C}" sibTransId="{8F7D81E1-4E66-47D4-8A73-4697A0EBBFD3}"/>
    <dgm:cxn modelId="{A433DBBF-C8B5-4BCA-AE02-9CBCD8042D2E}" type="presOf" srcId="{BD2B79F3-2C47-4D43-904E-2A828126F9C2}" destId="{8ABF3B8B-C3AA-40DA-965C-551B1F19CBFD}" srcOrd="1" destOrd="0" presId="urn:microsoft.com/office/officeart/2016/7/layout/BasicLinearProcessNumbered"/>
    <dgm:cxn modelId="{7049DDDF-3300-4CE8-8647-0E364E6B1AA4}" type="presOf" srcId="{7CA72DF3-4BCA-49F4-8AB1-F24DF7108BD2}" destId="{3072AE25-EE4C-4ACF-9E1A-A19560F928DA}" srcOrd="1" destOrd="0" presId="urn:microsoft.com/office/officeart/2016/7/layout/BasicLinearProcessNumbered"/>
    <dgm:cxn modelId="{20CC83A1-E158-469F-BC77-CEB8650C046F}" type="presParOf" srcId="{8508EC8F-8393-4C10-AAE6-A3A1A5C6D237}" destId="{38F50AFD-B16B-4BC1-89CB-4C133C8A8E4B}" srcOrd="0" destOrd="0" presId="urn:microsoft.com/office/officeart/2016/7/layout/BasicLinearProcessNumbered"/>
    <dgm:cxn modelId="{3EEA1B8A-16A9-49F6-B7C6-D8385A0910F8}" type="presParOf" srcId="{38F50AFD-B16B-4BC1-89CB-4C133C8A8E4B}" destId="{58E14538-0BE7-45C9-BBE6-E3E2CC685F5C}" srcOrd="0" destOrd="0" presId="urn:microsoft.com/office/officeart/2016/7/layout/BasicLinearProcessNumbered"/>
    <dgm:cxn modelId="{956F6A97-5BA5-4D65-B1AE-735382B343C6}" type="presParOf" srcId="{38F50AFD-B16B-4BC1-89CB-4C133C8A8E4B}" destId="{D9B6003D-57E6-4721-8CB4-2F6BE6FC3727}" srcOrd="1" destOrd="0" presId="urn:microsoft.com/office/officeart/2016/7/layout/BasicLinearProcessNumbered"/>
    <dgm:cxn modelId="{1DF05A83-E73F-44A9-B3A8-227DCBC128E1}" type="presParOf" srcId="{38F50AFD-B16B-4BC1-89CB-4C133C8A8E4B}" destId="{FD580826-9132-4ECB-A83D-24867F278D18}" srcOrd="2" destOrd="0" presId="urn:microsoft.com/office/officeart/2016/7/layout/BasicLinearProcessNumbered"/>
    <dgm:cxn modelId="{25A407E4-2EB5-4A91-9873-6EFC49C7F855}" type="presParOf" srcId="{38F50AFD-B16B-4BC1-89CB-4C133C8A8E4B}" destId="{3072AE25-EE4C-4ACF-9E1A-A19560F928DA}" srcOrd="3" destOrd="0" presId="urn:microsoft.com/office/officeart/2016/7/layout/BasicLinearProcessNumbered"/>
    <dgm:cxn modelId="{473794CF-C42C-484D-A54C-F3CEC0EECEBA}" type="presParOf" srcId="{8508EC8F-8393-4C10-AAE6-A3A1A5C6D237}" destId="{AE755EA0-3C9D-44F0-9DD5-50C2559D008C}" srcOrd="1" destOrd="0" presId="urn:microsoft.com/office/officeart/2016/7/layout/BasicLinearProcessNumbered"/>
    <dgm:cxn modelId="{6B7DF071-C4FC-4FBF-B774-74E55B63DBDE}" type="presParOf" srcId="{8508EC8F-8393-4C10-AAE6-A3A1A5C6D237}" destId="{390D00DF-C297-49D2-A0C7-49AEB0F53005}" srcOrd="2" destOrd="0" presId="urn:microsoft.com/office/officeart/2016/7/layout/BasicLinearProcessNumbered"/>
    <dgm:cxn modelId="{41BB0F59-880A-48F7-A6E5-425FF62C73BA}" type="presParOf" srcId="{390D00DF-C297-49D2-A0C7-49AEB0F53005}" destId="{564F120D-22BF-40BB-99B0-435C08311FFD}" srcOrd="0" destOrd="0" presId="urn:microsoft.com/office/officeart/2016/7/layout/BasicLinearProcessNumbered"/>
    <dgm:cxn modelId="{CB3E0886-A525-4F17-B61E-2007AC20C792}" type="presParOf" srcId="{390D00DF-C297-49D2-A0C7-49AEB0F53005}" destId="{401D14F1-6E96-450D-B473-1BAE7AD09C4F}" srcOrd="1" destOrd="0" presId="urn:microsoft.com/office/officeart/2016/7/layout/BasicLinearProcessNumbered"/>
    <dgm:cxn modelId="{F99D6650-B9EB-4F00-888D-0EBDC6DAB752}" type="presParOf" srcId="{390D00DF-C297-49D2-A0C7-49AEB0F53005}" destId="{DC3D3033-7BE7-4D69-B734-1B26172AE6A6}" srcOrd="2" destOrd="0" presId="urn:microsoft.com/office/officeart/2016/7/layout/BasicLinearProcessNumbered"/>
    <dgm:cxn modelId="{23B9E64F-2FA2-4FD4-BD10-734B25454A0E}" type="presParOf" srcId="{390D00DF-C297-49D2-A0C7-49AEB0F53005}" destId="{A2D9F306-307D-4F31-8EEF-0C96E905510B}" srcOrd="3" destOrd="0" presId="urn:microsoft.com/office/officeart/2016/7/layout/BasicLinearProcessNumbered"/>
    <dgm:cxn modelId="{9BDEFD06-1233-4AE5-96E0-F79B2B9B0BF8}" type="presParOf" srcId="{8508EC8F-8393-4C10-AAE6-A3A1A5C6D237}" destId="{D1A3E5D8-0A20-41FB-8FA7-7EE96E1A0093}" srcOrd="3" destOrd="0" presId="urn:microsoft.com/office/officeart/2016/7/layout/BasicLinearProcessNumbered"/>
    <dgm:cxn modelId="{9D144118-0DE2-47CB-9AB9-FF17280A711F}" type="presParOf" srcId="{8508EC8F-8393-4C10-AAE6-A3A1A5C6D237}" destId="{25DA3B25-50AE-4A93-98D0-04513081550E}" srcOrd="4" destOrd="0" presId="urn:microsoft.com/office/officeart/2016/7/layout/BasicLinearProcessNumbered"/>
    <dgm:cxn modelId="{9E559CCA-08EE-4711-B0CF-4B9547150F9B}" type="presParOf" srcId="{25DA3B25-50AE-4A93-98D0-04513081550E}" destId="{D361913A-C1B1-4853-9A80-FFF809CEFEE1}" srcOrd="0" destOrd="0" presId="urn:microsoft.com/office/officeart/2016/7/layout/BasicLinearProcessNumbered"/>
    <dgm:cxn modelId="{55F49795-7F76-478A-8EF1-1712BDEC01C9}" type="presParOf" srcId="{25DA3B25-50AE-4A93-98D0-04513081550E}" destId="{A19AD829-C38A-48C9-96C5-3AC7048150A0}" srcOrd="1" destOrd="0" presId="urn:microsoft.com/office/officeart/2016/7/layout/BasicLinearProcessNumbered"/>
    <dgm:cxn modelId="{885A05CB-13F6-4700-ACE5-8D58F68B4B54}" type="presParOf" srcId="{25DA3B25-50AE-4A93-98D0-04513081550E}" destId="{B1E1B10D-24D6-4680-97A4-4E64F2644376}" srcOrd="2" destOrd="0" presId="urn:microsoft.com/office/officeart/2016/7/layout/BasicLinearProcessNumbered"/>
    <dgm:cxn modelId="{2ACEC307-EB82-4F63-9D3B-3E59295C7802}" type="presParOf" srcId="{25DA3B25-50AE-4A93-98D0-04513081550E}" destId="{934DFB4E-078D-4720-A54B-136D06835FA7}" srcOrd="3" destOrd="0" presId="urn:microsoft.com/office/officeart/2016/7/layout/BasicLinearProcessNumbered"/>
    <dgm:cxn modelId="{94810FBC-4232-48DE-866F-C97491113AC0}" type="presParOf" srcId="{8508EC8F-8393-4C10-AAE6-A3A1A5C6D237}" destId="{FBB4A7B2-7805-4CA2-8C8B-4D04363D5A86}" srcOrd="5" destOrd="0" presId="urn:microsoft.com/office/officeart/2016/7/layout/BasicLinearProcessNumbered"/>
    <dgm:cxn modelId="{AC7AD37C-EE33-40BC-A8B1-6F7A1C3D4879}" type="presParOf" srcId="{8508EC8F-8393-4C10-AAE6-A3A1A5C6D237}" destId="{DBE8AA82-4FD3-45BF-8FC6-CCB83678BB66}" srcOrd="6" destOrd="0" presId="urn:microsoft.com/office/officeart/2016/7/layout/BasicLinearProcessNumbered"/>
    <dgm:cxn modelId="{1482E1D6-255C-4A9A-B719-1E5402ADB41E}" type="presParOf" srcId="{DBE8AA82-4FD3-45BF-8FC6-CCB83678BB66}" destId="{68A4829A-5E3F-4BD0-A87B-A8B89B0351EA}" srcOrd="0" destOrd="0" presId="urn:microsoft.com/office/officeart/2016/7/layout/BasicLinearProcessNumbered"/>
    <dgm:cxn modelId="{57EB2BFA-F954-48C3-B576-B9BBDDDAB594}" type="presParOf" srcId="{DBE8AA82-4FD3-45BF-8FC6-CCB83678BB66}" destId="{55F8065F-4C29-4E3D-80F0-9B05ECBEC311}" srcOrd="1" destOrd="0" presId="urn:microsoft.com/office/officeart/2016/7/layout/BasicLinearProcessNumbered"/>
    <dgm:cxn modelId="{ABBDDBD4-619A-463A-889A-92F688D3A2C4}" type="presParOf" srcId="{DBE8AA82-4FD3-45BF-8FC6-CCB83678BB66}" destId="{5DBDE404-2AA7-460D-A1B8-C6F73B5442C8}" srcOrd="2" destOrd="0" presId="urn:microsoft.com/office/officeart/2016/7/layout/BasicLinearProcessNumbered"/>
    <dgm:cxn modelId="{D107CB13-2290-478E-80E9-8646C6BEF4BB}" type="presParOf" srcId="{DBE8AA82-4FD3-45BF-8FC6-CCB83678BB66}" destId="{8ABF3B8B-C3AA-40DA-965C-551B1F19CBF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6CDE43-D134-4264-8727-B6E92526CC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5583E6-865E-4AB9-9A9A-5AFC28316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We know the challenge</a:t>
          </a:r>
          <a:endParaRPr lang="en-US"/>
        </a:p>
      </dgm:t>
    </dgm:pt>
    <dgm:pt modelId="{F011BE5B-70FE-4931-8022-88C7DC62BFF1}" type="parTrans" cxnId="{641C9D5B-38AF-4F7F-A79A-D0C8E3E1D200}">
      <dgm:prSet/>
      <dgm:spPr/>
      <dgm:t>
        <a:bodyPr/>
        <a:lstStyle/>
        <a:p>
          <a:endParaRPr lang="en-US"/>
        </a:p>
      </dgm:t>
    </dgm:pt>
    <dgm:pt modelId="{F668B5F8-BDA4-4E1A-ADBF-3CCA8A7691DB}" type="sibTrans" cxnId="{641C9D5B-38AF-4F7F-A79A-D0C8E3E1D200}">
      <dgm:prSet/>
      <dgm:spPr/>
      <dgm:t>
        <a:bodyPr/>
        <a:lstStyle/>
        <a:p>
          <a:endParaRPr lang="en-US"/>
        </a:p>
      </dgm:t>
    </dgm:pt>
    <dgm:pt modelId="{D8971C04-553B-47DD-8B36-150036E0DC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We have the solution</a:t>
          </a:r>
          <a:endParaRPr lang="en-US"/>
        </a:p>
      </dgm:t>
    </dgm:pt>
    <dgm:pt modelId="{2E54AB26-D6B1-412A-B28B-2558E0C3FCA7}" type="parTrans" cxnId="{3F132149-6E31-4CA0-A443-4988D6AD76EF}">
      <dgm:prSet/>
      <dgm:spPr/>
      <dgm:t>
        <a:bodyPr/>
        <a:lstStyle/>
        <a:p>
          <a:endParaRPr lang="en-US"/>
        </a:p>
      </dgm:t>
    </dgm:pt>
    <dgm:pt modelId="{E4D165E6-522A-4DD4-AA33-1E22D1E64A3C}" type="sibTrans" cxnId="{3F132149-6E31-4CA0-A443-4988D6AD76EF}">
      <dgm:prSet/>
      <dgm:spPr/>
      <dgm:t>
        <a:bodyPr/>
        <a:lstStyle/>
        <a:p>
          <a:endParaRPr lang="en-US"/>
        </a:p>
      </dgm:t>
    </dgm:pt>
    <dgm:pt modelId="{6598E8C4-DBC4-48DF-8BB8-41229D486E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We’re ready to act</a:t>
          </a:r>
          <a:endParaRPr lang="en-US"/>
        </a:p>
      </dgm:t>
    </dgm:pt>
    <dgm:pt modelId="{05F34B2E-E658-405D-B961-2C562D0B2703}" type="parTrans" cxnId="{FA437050-0D93-4A70-9C88-C1DC3E8BADEE}">
      <dgm:prSet/>
      <dgm:spPr/>
      <dgm:t>
        <a:bodyPr/>
        <a:lstStyle/>
        <a:p>
          <a:endParaRPr lang="en-US"/>
        </a:p>
      </dgm:t>
    </dgm:pt>
    <dgm:pt modelId="{76E6D629-D596-4A6E-B8B3-DB9A0823CBC4}" type="sibTrans" cxnId="{FA437050-0D93-4A70-9C88-C1DC3E8BADEE}">
      <dgm:prSet/>
      <dgm:spPr/>
      <dgm:t>
        <a:bodyPr/>
        <a:lstStyle/>
        <a:p>
          <a:endParaRPr lang="en-US"/>
        </a:p>
      </dgm:t>
    </dgm:pt>
    <dgm:pt modelId="{D821F068-4B9C-4896-8338-AA331CE0A8AB}" type="pres">
      <dgm:prSet presAssocID="{586CDE43-D134-4264-8727-B6E92526CC06}" presName="root" presStyleCnt="0">
        <dgm:presLayoutVars>
          <dgm:dir/>
          <dgm:resizeHandles val="exact"/>
        </dgm:presLayoutVars>
      </dgm:prSet>
      <dgm:spPr/>
    </dgm:pt>
    <dgm:pt modelId="{B03ED979-FB60-463B-8114-102F5C48D944}" type="pres">
      <dgm:prSet presAssocID="{CC5583E6-865E-4AB9-9A9A-5AFC28316606}" presName="compNode" presStyleCnt="0"/>
      <dgm:spPr/>
    </dgm:pt>
    <dgm:pt modelId="{974428DE-28DA-43DD-A98F-2B182C0EFC24}" type="pres">
      <dgm:prSet presAssocID="{CC5583E6-865E-4AB9-9A9A-5AFC283166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77CE13E-F101-4FC6-BBA6-1D18F1242EF9}" type="pres">
      <dgm:prSet presAssocID="{CC5583E6-865E-4AB9-9A9A-5AFC28316606}" presName="spaceRect" presStyleCnt="0"/>
      <dgm:spPr/>
    </dgm:pt>
    <dgm:pt modelId="{215B3EB1-7CBF-4342-B740-ECE128C186A0}" type="pres">
      <dgm:prSet presAssocID="{CC5583E6-865E-4AB9-9A9A-5AFC28316606}" presName="textRect" presStyleLbl="revTx" presStyleIdx="0" presStyleCnt="3">
        <dgm:presLayoutVars>
          <dgm:chMax val="1"/>
          <dgm:chPref val="1"/>
        </dgm:presLayoutVars>
      </dgm:prSet>
      <dgm:spPr/>
    </dgm:pt>
    <dgm:pt modelId="{09C42E85-621D-4299-A69D-60025C1E5D9C}" type="pres">
      <dgm:prSet presAssocID="{F668B5F8-BDA4-4E1A-ADBF-3CCA8A7691DB}" presName="sibTrans" presStyleCnt="0"/>
      <dgm:spPr/>
    </dgm:pt>
    <dgm:pt modelId="{D63FCCF3-692E-4EA8-8796-F48FE1E8BCDC}" type="pres">
      <dgm:prSet presAssocID="{D8971C04-553B-47DD-8B36-150036E0DC0B}" presName="compNode" presStyleCnt="0"/>
      <dgm:spPr/>
    </dgm:pt>
    <dgm:pt modelId="{3BA95DCE-972A-4B65-AB2E-6FF05ACBE001}" type="pres">
      <dgm:prSet presAssocID="{D8971C04-553B-47DD-8B36-150036E0DC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FD949D-EDA2-49FF-9F80-705B0C01B321}" type="pres">
      <dgm:prSet presAssocID="{D8971C04-553B-47DD-8B36-150036E0DC0B}" presName="spaceRect" presStyleCnt="0"/>
      <dgm:spPr/>
    </dgm:pt>
    <dgm:pt modelId="{D19190BF-F62D-4C87-A769-5906C22B4BA5}" type="pres">
      <dgm:prSet presAssocID="{D8971C04-553B-47DD-8B36-150036E0DC0B}" presName="textRect" presStyleLbl="revTx" presStyleIdx="1" presStyleCnt="3">
        <dgm:presLayoutVars>
          <dgm:chMax val="1"/>
          <dgm:chPref val="1"/>
        </dgm:presLayoutVars>
      </dgm:prSet>
      <dgm:spPr/>
    </dgm:pt>
    <dgm:pt modelId="{AE067438-6093-4EFC-8C10-3726DE97E8AA}" type="pres">
      <dgm:prSet presAssocID="{E4D165E6-522A-4DD4-AA33-1E22D1E64A3C}" presName="sibTrans" presStyleCnt="0"/>
      <dgm:spPr/>
    </dgm:pt>
    <dgm:pt modelId="{475248AB-BA5E-4C83-A8FE-9FC8BFD3B7EC}" type="pres">
      <dgm:prSet presAssocID="{6598E8C4-DBC4-48DF-8BB8-41229D486EC5}" presName="compNode" presStyleCnt="0"/>
      <dgm:spPr/>
    </dgm:pt>
    <dgm:pt modelId="{D1CE1F87-F797-4B81-A8EB-789DE028185E}" type="pres">
      <dgm:prSet presAssocID="{6598E8C4-DBC4-48DF-8BB8-41229D486E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1EE7619-F7C4-40C0-8DC9-E5388A94B69B}" type="pres">
      <dgm:prSet presAssocID="{6598E8C4-DBC4-48DF-8BB8-41229D486EC5}" presName="spaceRect" presStyleCnt="0"/>
      <dgm:spPr/>
    </dgm:pt>
    <dgm:pt modelId="{EBCEFCD0-F7FB-4CC1-8727-8A0CF8FEFF14}" type="pres">
      <dgm:prSet presAssocID="{6598E8C4-DBC4-48DF-8BB8-41229D486E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E600314-9509-4546-ADBB-8EF948BA3EAC}" type="presOf" srcId="{586CDE43-D134-4264-8727-B6E92526CC06}" destId="{D821F068-4B9C-4896-8338-AA331CE0A8AB}" srcOrd="0" destOrd="0" presId="urn:microsoft.com/office/officeart/2018/2/layout/IconLabelList"/>
    <dgm:cxn modelId="{641C9D5B-38AF-4F7F-A79A-D0C8E3E1D200}" srcId="{586CDE43-D134-4264-8727-B6E92526CC06}" destId="{CC5583E6-865E-4AB9-9A9A-5AFC28316606}" srcOrd="0" destOrd="0" parTransId="{F011BE5B-70FE-4931-8022-88C7DC62BFF1}" sibTransId="{F668B5F8-BDA4-4E1A-ADBF-3CCA8A7691DB}"/>
    <dgm:cxn modelId="{3F132149-6E31-4CA0-A443-4988D6AD76EF}" srcId="{586CDE43-D134-4264-8727-B6E92526CC06}" destId="{D8971C04-553B-47DD-8B36-150036E0DC0B}" srcOrd="1" destOrd="0" parTransId="{2E54AB26-D6B1-412A-B28B-2558E0C3FCA7}" sibTransId="{E4D165E6-522A-4DD4-AA33-1E22D1E64A3C}"/>
    <dgm:cxn modelId="{FA437050-0D93-4A70-9C88-C1DC3E8BADEE}" srcId="{586CDE43-D134-4264-8727-B6E92526CC06}" destId="{6598E8C4-DBC4-48DF-8BB8-41229D486EC5}" srcOrd="2" destOrd="0" parTransId="{05F34B2E-E658-405D-B961-2C562D0B2703}" sibTransId="{76E6D629-D596-4A6E-B8B3-DB9A0823CBC4}"/>
    <dgm:cxn modelId="{B3D83C87-238D-4BD5-9481-0C969A19031A}" type="presOf" srcId="{6598E8C4-DBC4-48DF-8BB8-41229D486EC5}" destId="{EBCEFCD0-F7FB-4CC1-8727-8A0CF8FEFF14}" srcOrd="0" destOrd="0" presId="urn:microsoft.com/office/officeart/2018/2/layout/IconLabelList"/>
    <dgm:cxn modelId="{D2F143C3-989E-492A-B5CB-806E47992579}" type="presOf" srcId="{D8971C04-553B-47DD-8B36-150036E0DC0B}" destId="{D19190BF-F62D-4C87-A769-5906C22B4BA5}" srcOrd="0" destOrd="0" presId="urn:microsoft.com/office/officeart/2018/2/layout/IconLabelList"/>
    <dgm:cxn modelId="{035FC3CE-FDDA-4B43-B481-3FBBD49E8964}" type="presOf" srcId="{CC5583E6-865E-4AB9-9A9A-5AFC28316606}" destId="{215B3EB1-7CBF-4342-B740-ECE128C186A0}" srcOrd="0" destOrd="0" presId="urn:microsoft.com/office/officeart/2018/2/layout/IconLabelList"/>
    <dgm:cxn modelId="{6B7A70DA-623B-43A0-9D57-F0D3AE9E13C3}" type="presParOf" srcId="{D821F068-4B9C-4896-8338-AA331CE0A8AB}" destId="{B03ED979-FB60-463B-8114-102F5C48D944}" srcOrd="0" destOrd="0" presId="urn:microsoft.com/office/officeart/2018/2/layout/IconLabelList"/>
    <dgm:cxn modelId="{AF464E8F-CF3F-4AB9-84E2-3747FBA02F1F}" type="presParOf" srcId="{B03ED979-FB60-463B-8114-102F5C48D944}" destId="{974428DE-28DA-43DD-A98F-2B182C0EFC24}" srcOrd="0" destOrd="0" presId="urn:microsoft.com/office/officeart/2018/2/layout/IconLabelList"/>
    <dgm:cxn modelId="{C778199B-1862-42D9-8E48-E94BF06F1010}" type="presParOf" srcId="{B03ED979-FB60-463B-8114-102F5C48D944}" destId="{377CE13E-F101-4FC6-BBA6-1D18F1242EF9}" srcOrd="1" destOrd="0" presId="urn:microsoft.com/office/officeart/2018/2/layout/IconLabelList"/>
    <dgm:cxn modelId="{0F4DB121-93C5-48C6-8637-17536D0BD9EB}" type="presParOf" srcId="{B03ED979-FB60-463B-8114-102F5C48D944}" destId="{215B3EB1-7CBF-4342-B740-ECE128C186A0}" srcOrd="2" destOrd="0" presId="urn:microsoft.com/office/officeart/2018/2/layout/IconLabelList"/>
    <dgm:cxn modelId="{D18A0A7B-8DCC-4799-BADD-5F1142D7B846}" type="presParOf" srcId="{D821F068-4B9C-4896-8338-AA331CE0A8AB}" destId="{09C42E85-621D-4299-A69D-60025C1E5D9C}" srcOrd="1" destOrd="0" presId="urn:microsoft.com/office/officeart/2018/2/layout/IconLabelList"/>
    <dgm:cxn modelId="{79E964D4-DC8B-4518-A2A8-32D3D5059C19}" type="presParOf" srcId="{D821F068-4B9C-4896-8338-AA331CE0A8AB}" destId="{D63FCCF3-692E-4EA8-8796-F48FE1E8BCDC}" srcOrd="2" destOrd="0" presId="urn:microsoft.com/office/officeart/2018/2/layout/IconLabelList"/>
    <dgm:cxn modelId="{A2AFABDD-0790-4641-B5ED-4657ED536980}" type="presParOf" srcId="{D63FCCF3-692E-4EA8-8796-F48FE1E8BCDC}" destId="{3BA95DCE-972A-4B65-AB2E-6FF05ACBE001}" srcOrd="0" destOrd="0" presId="urn:microsoft.com/office/officeart/2018/2/layout/IconLabelList"/>
    <dgm:cxn modelId="{7244182F-3EB3-428A-86F2-BA2A37779EBD}" type="presParOf" srcId="{D63FCCF3-692E-4EA8-8796-F48FE1E8BCDC}" destId="{19FD949D-EDA2-49FF-9F80-705B0C01B321}" srcOrd="1" destOrd="0" presId="urn:microsoft.com/office/officeart/2018/2/layout/IconLabelList"/>
    <dgm:cxn modelId="{DEA4163A-C498-46AD-B6C5-11FDF1F66265}" type="presParOf" srcId="{D63FCCF3-692E-4EA8-8796-F48FE1E8BCDC}" destId="{D19190BF-F62D-4C87-A769-5906C22B4BA5}" srcOrd="2" destOrd="0" presId="urn:microsoft.com/office/officeart/2018/2/layout/IconLabelList"/>
    <dgm:cxn modelId="{52A85839-C9AB-4AE4-9ACD-A6A1C513D8EE}" type="presParOf" srcId="{D821F068-4B9C-4896-8338-AA331CE0A8AB}" destId="{AE067438-6093-4EFC-8C10-3726DE97E8AA}" srcOrd="3" destOrd="0" presId="urn:microsoft.com/office/officeart/2018/2/layout/IconLabelList"/>
    <dgm:cxn modelId="{7B7521B9-EB1B-463D-88B8-86F26AD10BA4}" type="presParOf" srcId="{D821F068-4B9C-4896-8338-AA331CE0A8AB}" destId="{475248AB-BA5E-4C83-A8FE-9FC8BFD3B7EC}" srcOrd="4" destOrd="0" presId="urn:microsoft.com/office/officeart/2018/2/layout/IconLabelList"/>
    <dgm:cxn modelId="{5391DAF6-7385-4ED7-B48F-2D58A7BF0A32}" type="presParOf" srcId="{475248AB-BA5E-4C83-A8FE-9FC8BFD3B7EC}" destId="{D1CE1F87-F797-4B81-A8EB-789DE028185E}" srcOrd="0" destOrd="0" presId="urn:microsoft.com/office/officeart/2018/2/layout/IconLabelList"/>
    <dgm:cxn modelId="{BB1E8A86-331B-4207-AFCF-0B52FE41B4D7}" type="presParOf" srcId="{475248AB-BA5E-4C83-A8FE-9FC8BFD3B7EC}" destId="{A1EE7619-F7C4-40C0-8DC9-E5388A94B69B}" srcOrd="1" destOrd="0" presId="urn:microsoft.com/office/officeart/2018/2/layout/IconLabelList"/>
    <dgm:cxn modelId="{45260CD8-85CD-4BDC-AE4C-FD6112774773}" type="presParOf" srcId="{475248AB-BA5E-4C83-A8FE-9FC8BFD3B7EC}" destId="{EBCEFCD0-F7FB-4CC1-8727-8A0CF8FEFF1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170A8-5B30-4BA1-B32F-134FD494E56E}">
      <dsp:nvSpPr>
        <dsp:cNvPr id="0" name=""/>
        <dsp:cNvSpPr/>
      </dsp:nvSpPr>
      <dsp:spPr>
        <a:xfrm>
          <a:off x="0" y="1021"/>
          <a:ext cx="4944151" cy="7458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Analyzed 66,000+ diabetic patient records from 130 hospitals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411" y="37432"/>
        <a:ext cx="4871329" cy="673053"/>
      </dsp:txXfrm>
    </dsp:sp>
    <dsp:sp modelId="{A5180EE9-C5FE-43F5-B635-A3A0CE7D1720}">
      <dsp:nvSpPr>
        <dsp:cNvPr id="0" name=""/>
        <dsp:cNvSpPr/>
      </dsp:nvSpPr>
      <dsp:spPr>
        <a:xfrm>
          <a:off x="0" y="760396"/>
          <a:ext cx="4944151" cy="7458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Built a predictive model to flag likely 30-day readmissions before discharge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411" y="796807"/>
        <a:ext cx="4871329" cy="673053"/>
      </dsp:txXfrm>
    </dsp:sp>
    <dsp:sp modelId="{E087029D-C0BC-4182-9241-F655FA996F98}">
      <dsp:nvSpPr>
        <dsp:cNvPr id="0" name=""/>
        <dsp:cNvSpPr/>
      </dsp:nvSpPr>
      <dsp:spPr>
        <a:xfrm>
          <a:off x="0" y="1519771"/>
          <a:ext cx="4944151" cy="7458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Best model (Decision Tree) identified </a:t>
          </a:r>
          <a:r>
            <a:rPr lang="en-US" sz="20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68%</a:t>
          </a: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of readmissions (high recall)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411" y="1556182"/>
        <a:ext cx="4871329" cy="673053"/>
      </dsp:txXfrm>
    </dsp:sp>
    <dsp:sp modelId="{3ED1FA8B-077E-45D6-A4A5-88E3522C7E62}">
      <dsp:nvSpPr>
        <dsp:cNvPr id="0" name=""/>
        <dsp:cNvSpPr/>
      </dsp:nvSpPr>
      <dsp:spPr>
        <a:xfrm>
          <a:off x="0" y="2279147"/>
          <a:ext cx="4944151" cy="7458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Prioritizes patient safety, reduces cost, and improves discharge planning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411" y="2315558"/>
        <a:ext cx="4871329" cy="673053"/>
      </dsp:txXfrm>
    </dsp:sp>
    <dsp:sp modelId="{407456D9-BF53-4E91-9360-D8531BD9F45E}">
      <dsp:nvSpPr>
        <dsp:cNvPr id="0" name=""/>
        <dsp:cNvSpPr/>
      </dsp:nvSpPr>
      <dsp:spPr>
        <a:xfrm>
          <a:off x="0" y="3039543"/>
          <a:ext cx="4944151" cy="7458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Reduce readmission rate by 5%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411" y="3075954"/>
        <a:ext cx="4871329" cy="673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9EA4A-F079-417C-8750-8CC8C9E21971}">
      <dsp:nvSpPr>
        <dsp:cNvPr id="0" name=""/>
        <dsp:cNvSpPr/>
      </dsp:nvSpPr>
      <dsp:spPr>
        <a:xfrm>
          <a:off x="0" y="462"/>
          <a:ext cx="5616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A2288-B17E-47B1-AA71-6FC95A8674DC}">
      <dsp:nvSpPr>
        <dsp:cNvPr id="0" name=""/>
        <dsp:cNvSpPr/>
      </dsp:nvSpPr>
      <dsp:spPr>
        <a:xfrm>
          <a:off x="0" y="462"/>
          <a:ext cx="5616575" cy="757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$26B Annual Cost</a:t>
          </a: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62"/>
        <a:ext cx="5616575" cy="757052"/>
      </dsp:txXfrm>
    </dsp:sp>
    <dsp:sp modelId="{46905DEB-A519-482F-B927-6BE40C24C093}">
      <dsp:nvSpPr>
        <dsp:cNvPr id="0" name=""/>
        <dsp:cNvSpPr/>
      </dsp:nvSpPr>
      <dsp:spPr>
        <a:xfrm>
          <a:off x="0" y="757514"/>
          <a:ext cx="5616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FB460-E3E4-405B-886E-3FDF55DD5F1D}">
      <dsp:nvSpPr>
        <dsp:cNvPr id="0" name=""/>
        <dsp:cNvSpPr/>
      </dsp:nvSpPr>
      <dsp:spPr>
        <a:xfrm>
          <a:off x="0" y="757514"/>
          <a:ext cx="5616575" cy="757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Higher Risk for Diabetic Patients</a:t>
          </a: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757514"/>
        <a:ext cx="5616575" cy="757052"/>
      </dsp:txXfrm>
    </dsp:sp>
    <dsp:sp modelId="{6499F7E8-E40B-4FF4-AC32-050BB1B97AF4}">
      <dsp:nvSpPr>
        <dsp:cNvPr id="0" name=""/>
        <dsp:cNvSpPr/>
      </dsp:nvSpPr>
      <dsp:spPr>
        <a:xfrm>
          <a:off x="0" y="1514567"/>
          <a:ext cx="5616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1F45-B333-4E10-8FED-A778B6615660}">
      <dsp:nvSpPr>
        <dsp:cNvPr id="0" name=""/>
        <dsp:cNvSpPr/>
      </dsp:nvSpPr>
      <dsp:spPr>
        <a:xfrm>
          <a:off x="0" y="1514567"/>
          <a:ext cx="5616575" cy="757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Direct Financial Loss</a:t>
          </a: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514567"/>
        <a:ext cx="5616575" cy="757052"/>
      </dsp:txXfrm>
    </dsp:sp>
    <dsp:sp modelId="{36401AC0-C52B-467C-A7B5-9CF89EAB2435}">
      <dsp:nvSpPr>
        <dsp:cNvPr id="0" name=""/>
        <dsp:cNvSpPr/>
      </dsp:nvSpPr>
      <dsp:spPr>
        <a:xfrm>
          <a:off x="0" y="2271620"/>
          <a:ext cx="5616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61425-34BD-47A1-9A7E-5C75524815C4}">
      <dsp:nvSpPr>
        <dsp:cNvPr id="0" name=""/>
        <dsp:cNvSpPr/>
      </dsp:nvSpPr>
      <dsp:spPr>
        <a:xfrm>
          <a:off x="0" y="2271620"/>
          <a:ext cx="5616575" cy="757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Quality of Care</a:t>
          </a: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 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271620"/>
        <a:ext cx="5616575" cy="757052"/>
      </dsp:txXfrm>
    </dsp:sp>
    <dsp:sp modelId="{E9C31B8D-57A3-42B8-99FF-64BFD01A49B5}">
      <dsp:nvSpPr>
        <dsp:cNvPr id="0" name=""/>
        <dsp:cNvSpPr/>
      </dsp:nvSpPr>
      <dsp:spPr>
        <a:xfrm>
          <a:off x="0" y="3028673"/>
          <a:ext cx="5616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AF149-8D39-47DA-8F81-C1EB3C42AD90}">
      <dsp:nvSpPr>
        <dsp:cNvPr id="0" name=""/>
        <dsp:cNvSpPr/>
      </dsp:nvSpPr>
      <dsp:spPr>
        <a:xfrm>
          <a:off x="0" y="3028673"/>
          <a:ext cx="5616575" cy="757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Reputation at Stake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028673"/>
        <a:ext cx="5616575" cy="7570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97677-8CE3-4BBB-B8AF-F65F8C1C8E47}">
      <dsp:nvSpPr>
        <dsp:cNvPr id="0" name=""/>
        <dsp:cNvSpPr/>
      </dsp:nvSpPr>
      <dsp:spPr>
        <a:xfrm>
          <a:off x="0" y="1312"/>
          <a:ext cx="9404352" cy="559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FA584-8A38-4E55-AD85-82616F3A0E8A}">
      <dsp:nvSpPr>
        <dsp:cNvPr id="0" name=""/>
        <dsp:cNvSpPr/>
      </dsp:nvSpPr>
      <dsp:spPr>
        <a:xfrm>
          <a:off x="169141" y="127120"/>
          <a:ext cx="307530" cy="307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6C70C-DBE5-40B9-9989-E69AE9D41867}">
      <dsp:nvSpPr>
        <dsp:cNvPr id="0" name=""/>
        <dsp:cNvSpPr/>
      </dsp:nvSpPr>
      <dsp:spPr>
        <a:xfrm>
          <a:off x="645813" y="1312"/>
          <a:ext cx="8758538" cy="55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76" tIns="59176" rIns="59176" bIns="591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Used real hospital records from 1999–2008 (UCI dataset)</a:t>
          </a:r>
          <a:endParaRPr lang="en-US" sz="19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5813" y="1312"/>
        <a:ext cx="8758538" cy="559146"/>
      </dsp:txXfrm>
    </dsp:sp>
    <dsp:sp modelId="{4FE131B5-95E5-4878-B4B0-D03606F518C1}">
      <dsp:nvSpPr>
        <dsp:cNvPr id="0" name=""/>
        <dsp:cNvSpPr/>
      </dsp:nvSpPr>
      <dsp:spPr>
        <a:xfrm>
          <a:off x="0" y="700244"/>
          <a:ext cx="9404352" cy="559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A33D6-8379-4960-A72B-CD901F4E7CA5}">
      <dsp:nvSpPr>
        <dsp:cNvPr id="0" name=""/>
        <dsp:cNvSpPr/>
      </dsp:nvSpPr>
      <dsp:spPr>
        <a:xfrm>
          <a:off x="169141" y="826052"/>
          <a:ext cx="307530" cy="3075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27AAB-3374-4871-BFEB-F676086F4202}">
      <dsp:nvSpPr>
        <dsp:cNvPr id="0" name=""/>
        <dsp:cNvSpPr/>
      </dsp:nvSpPr>
      <dsp:spPr>
        <a:xfrm>
          <a:off x="645813" y="700244"/>
          <a:ext cx="8758538" cy="55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76" tIns="59176" rIns="59176" bIns="591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Focused on diabetic patients — 66,222 relevant encounters after cleaning</a:t>
          </a:r>
          <a:endParaRPr lang="en-US" sz="19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5813" y="700244"/>
        <a:ext cx="8758538" cy="559146"/>
      </dsp:txXfrm>
    </dsp:sp>
    <dsp:sp modelId="{39079AE8-34CB-4A47-9BF7-1710FE22F620}">
      <dsp:nvSpPr>
        <dsp:cNvPr id="0" name=""/>
        <dsp:cNvSpPr/>
      </dsp:nvSpPr>
      <dsp:spPr>
        <a:xfrm>
          <a:off x="0" y="1399177"/>
          <a:ext cx="9404352" cy="559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E5639-D3FD-4620-B750-3DFA0A096643}">
      <dsp:nvSpPr>
        <dsp:cNvPr id="0" name=""/>
        <dsp:cNvSpPr/>
      </dsp:nvSpPr>
      <dsp:spPr>
        <a:xfrm>
          <a:off x="169141" y="1524985"/>
          <a:ext cx="307530" cy="3075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AD07A-3DEC-4BAE-AF4F-8F121C0B6B0D}">
      <dsp:nvSpPr>
        <dsp:cNvPr id="0" name=""/>
        <dsp:cNvSpPr/>
      </dsp:nvSpPr>
      <dsp:spPr>
        <a:xfrm>
          <a:off x="645813" y="1399177"/>
          <a:ext cx="8758538" cy="55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76" tIns="59176" rIns="59176" bIns="591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Prepared dataset with grouped diagnoses, discharge types, and specialties</a:t>
          </a:r>
          <a:endParaRPr lang="en-US" sz="19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5813" y="1399177"/>
        <a:ext cx="8758538" cy="559146"/>
      </dsp:txXfrm>
    </dsp:sp>
    <dsp:sp modelId="{353B9D13-00E6-4E03-9B04-819254C34340}">
      <dsp:nvSpPr>
        <dsp:cNvPr id="0" name=""/>
        <dsp:cNvSpPr/>
      </dsp:nvSpPr>
      <dsp:spPr>
        <a:xfrm>
          <a:off x="0" y="2098110"/>
          <a:ext cx="9404352" cy="559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01C6A-7359-4089-AC45-890C9BF365FF}">
      <dsp:nvSpPr>
        <dsp:cNvPr id="0" name=""/>
        <dsp:cNvSpPr/>
      </dsp:nvSpPr>
      <dsp:spPr>
        <a:xfrm>
          <a:off x="169141" y="2223918"/>
          <a:ext cx="307530" cy="3075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771E7-9A88-4D48-B6A8-3148F1BBA917}">
      <dsp:nvSpPr>
        <dsp:cNvPr id="0" name=""/>
        <dsp:cNvSpPr/>
      </dsp:nvSpPr>
      <dsp:spPr>
        <a:xfrm>
          <a:off x="645813" y="2098110"/>
          <a:ext cx="8758538" cy="55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76" tIns="59176" rIns="59176" bIns="591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Applied balancing techniques (under sampling, oversampling, SMOTE)</a:t>
          </a:r>
          <a:endParaRPr lang="en-US" sz="1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5813" y="2098110"/>
        <a:ext cx="8758538" cy="559146"/>
      </dsp:txXfrm>
    </dsp:sp>
    <dsp:sp modelId="{A3E4995F-DCDC-4409-BAA7-8071BC02FEE3}">
      <dsp:nvSpPr>
        <dsp:cNvPr id="0" name=""/>
        <dsp:cNvSpPr/>
      </dsp:nvSpPr>
      <dsp:spPr>
        <a:xfrm>
          <a:off x="0" y="2775426"/>
          <a:ext cx="9404352" cy="559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97557-819F-4D68-AC53-5F18992C7068}">
      <dsp:nvSpPr>
        <dsp:cNvPr id="0" name=""/>
        <dsp:cNvSpPr/>
      </dsp:nvSpPr>
      <dsp:spPr>
        <a:xfrm>
          <a:off x="169141" y="2922850"/>
          <a:ext cx="307530" cy="3075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19145-5E3F-465B-BE83-8E84439BC52E}">
      <dsp:nvSpPr>
        <dsp:cNvPr id="0" name=""/>
        <dsp:cNvSpPr/>
      </dsp:nvSpPr>
      <dsp:spPr>
        <a:xfrm>
          <a:off x="645813" y="2797042"/>
          <a:ext cx="8758538" cy="55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76" tIns="59176" rIns="59176" bIns="591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Trained and evaluated multiple models to predict 30-day readmission risk</a:t>
          </a:r>
        </a:p>
      </dsp:txBody>
      <dsp:txXfrm>
        <a:off x="645813" y="2797042"/>
        <a:ext cx="8758538" cy="559146"/>
      </dsp:txXfrm>
    </dsp:sp>
    <dsp:sp modelId="{37488F7B-89A5-4765-90EC-B1352E3ADFF4}">
      <dsp:nvSpPr>
        <dsp:cNvPr id="0" name=""/>
        <dsp:cNvSpPr/>
      </dsp:nvSpPr>
      <dsp:spPr>
        <a:xfrm>
          <a:off x="0" y="3495975"/>
          <a:ext cx="9404352" cy="5591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FFC94-DC22-4F00-B96B-FDA09624061D}">
      <dsp:nvSpPr>
        <dsp:cNvPr id="0" name=""/>
        <dsp:cNvSpPr/>
      </dsp:nvSpPr>
      <dsp:spPr>
        <a:xfrm>
          <a:off x="169141" y="3621783"/>
          <a:ext cx="307530" cy="3075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8BC23-D6FB-497A-822B-AC3154F05FD9}">
      <dsp:nvSpPr>
        <dsp:cNvPr id="0" name=""/>
        <dsp:cNvSpPr/>
      </dsp:nvSpPr>
      <dsp:spPr>
        <a:xfrm>
          <a:off x="645813" y="3495975"/>
          <a:ext cx="8758538" cy="55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76" tIns="59176" rIns="59176" bIns="591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Goal Metric: Recall – correctly flag at-risk patients before discharge.</a:t>
          </a:r>
        </a:p>
      </dsp:txBody>
      <dsp:txXfrm>
        <a:off x="645813" y="3495975"/>
        <a:ext cx="8758538" cy="559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8DCC6-E29F-4246-8129-CBEBE738DB11}">
      <dsp:nvSpPr>
        <dsp:cNvPr id="0" name=""/>
        <dsp:cNvSpPr/>
      </dsp:nvSpPr>
      <dsp:spPr>
        <a:xfrm>
          <a:off x="0" y="12"/>
          <a:ext cx="4338637" cy="828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Tested Multiple Models</a:t>
          </a: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– Compared Decision Tree, Random Forest, Logistic Regression, and Neural Networks on balanced datasets.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40" y="40452"/>
        <a:ext cx="4257757" cy="747534"/>
      </dsp:txXfrm>
    </dsp:sp>
    <dsp:sp modelId="{D6D1D363-0451-4017-BDB9-D6E8053D70BD}">
      <dsp:nvSpPr>
        <dsp:cNvPr id="0" name=""/>
        <dsp:cNvSpPr/>
      </dsp:nvSpPr>
      <dsp:spPr>
        <a:xfrm>
          <a:off x="0" y="841843"/>
          <a:ext cx="4338637" cy="828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Recall as Priority</a:t>
          </a: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– Chosen to maximize detection of at-risk patients before discharge, reducing missed cases.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40" y="882283"/>
        <a:ext cx="4257757" cy="747534"/>
      </dsp:txXfrm>
    </dsp:sp>
    <dsp:sp modelId="{DD3D4E37-2E99-4E8E-BDDE-8222A014DA16}">
      <dsp:nvSpPr>
        <dsp:cNvPr id="0" name=""/>
        <dsp:cNvSpPr/>
      </dsp:nvSpPr>
      <dsp:spPr>
        <a:xfrm>
          <a:off x="0" y="1683673"/>
          <a:ext cx="4338637" cy="828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Best Recall: 68%</a:t>
          </a:r>
          <a:r>
            <a:rPr lang="en-US" sz="16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– Decision Tree with Random Undersampling outperformed all other models on our key metric.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40" y="1724113"/>
        <a:ext cx="4257757" cy="747534"/>
      </dsp:txXfrm>
    </dsp:sp>
    <dsp:sp modelId="{981D2F54-34EE-4ABE-B15D-4FE00BAE4EEE}">
      <dsp:nvSpPr>
        <dsp:cNvPr id="0" name=""/>
        <dsp:cNvSpPr/>
      </dsp:nvSpPr>
      <dsp:spPr>
        <a:xfrm>
          <a:off x="0" y="2525504"/>
          <a:ext cx="4338637" cy="828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Transparent &amp; Trustworthy</a:t>
          </a:r>
          <a:r>
            <a:rPr lang="en-US" sz="16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– Simple, rule-based logic allows clinical teams to understand and validate decisions.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40" y="2565944"/>
        <a:ext cx="4257757" cy="747534"/>
      </dsp:txXfrm>
    </dsp:sp>
    <dsp:sp modelId="{460467DA-B29B-4037-A7FB-75A5E2E8E9B0}">
      <dsp:nvSpPr>
        <dsp:cNvPr id="0" name=""/>
        <dsp:cNvSpPr/>
      </dsp:nvSpPr>
      <dsp:spPr>
        <a:xfrm>
          <a:off x="0" y="3367334"/>
          <a:ext cx="4338637" cy="8284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Operationally Practical</a:t>
          </a:r>
          <a:r>
            <a:rPr lang="en-US" sz="16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– Easy to integrate into discharge planning systems and apply in daily workflows without specialized training.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40" y="3407774"/>
        <a:ext cx="4257757" cy="7475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49D61-3601-4F01-896C-93747DC133B2}">
      <dsp:nvSpPr>
        <dsp:cNvPr id="0" name=""/>
        <dsp:cNvSpPr/>
      </dsp:nvSpPr>
      <dsp:spPr>
        <a:xfrm>
          <a:off x="85169" y="1338512"/>
          <a:ext cx="3572827" cy="2741641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👤 </a:t>
          </a:r>
          <a:r>
            <a:rPr lang="en-IN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James</a:t>
          </a: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– High Risk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Triggers:</a:t>
          </a:r>
          <a:endParaRPr lang="en-IN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3+ prior inpatient visits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Discharged to skilled nursing facility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 multiple diabetes medications</a:t>
          </a:r>
          <a:b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IN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Applied:</a:t>
          </a:r>
          <a:endParaRPr lang="en-IN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1: Enhanced Discharge Plan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2: Structured Handover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5169" y="1338512"/>
        <a:ext cx="3572827" cy="2741641"/>
      </dsp:txXfrm>
    </dsp:sp>
    <dsp:sp modelId="{AAA58918-FC2E-43E0-B5A2-41488FBB21A7}">
      <dsp:nvSpPr>
        <dsp:cNvPr id="0" name=""/>
        <dsp:cNvSpPr/>
      </dsp:nvSpPr>
      <dsp:spPr>
        <a:xfrm>
          <a:off x="4470003" y="1338512"/>
          <a:ext cx="3572827" cy="2741641"/>
        </a:xfrm>
        <a:prstGeom prst="rect">
          <a:avLst/>
        </a:prstGeom>
        <a:solidFill>
          <a:schemeClr val="accent3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👤</a:t>
          </a:r>
          <a:r>
            <a:rPr lang="sv-SE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Joseph-High Risk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Triggers:</a:t>
          </a:r>
          <a:endParaRPr lang="en-IN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 prior inpatient admission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 insulin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Discharged to facility</a:t>
          </a:r>
          <a:b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Applied: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1: Enhanced Discharge Plan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2: Structured Handover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3: Diabetes Care Optimization</a:t>
          </a:r>
        </a:p>
      </dsp:txBody>
      <dsp:txXfrm>
        <a:off x="4470003" y="1338512"/>
        <a:ext cx="3572827" cy="27416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49D61-3601-4F01-896C-93747DC133B2}">
      <dsp:nvSpPr>
        <dsp:cNvPr id="0" name=""/>
        <dsp:cNvSpPr/>
      </dsp:nvSpPr>
      <dsp:spPr>
        <a:xfrm>
          <a:off x="85169" y="1338512"/>
          <a:ext cx="3572827" cy="2741641"/>
        </a:xfrm>
        <a:prstGeom prst="rect">
          <a:avLst/>
        </a:prstGeom>
        <a:solidFill>
          <a:srgbClr val="FF000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👤 Chen– High Risk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Triggers:</a:t>
          </a:r>
          <a:endParaRPr lang="en-IN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 prior inpatient admissions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 multiple diabetes medications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 number of lab procedures</a:t>
          </a:r>
          <a:b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Applied: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1: Enhanced Discharge Plan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3: Diabetes Care Optimization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4: Early Instability Intervention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5169" y="1338512"/>
        <a:ext cx="3572827" cy="2741641"/>
      </dsp:txXfrm>
    </dsp:sp>
    <dsp:sp modelId="{AAA58918-FC2E-43E0-B5A2-41488FBB21A7}">
      <dsp:nvSpPr>
        <dsp:cNvPr id="0" name=""/>
        <dsp:cNvSpPr/>
      </dsp:nvSpPr>
      <dsp:spPr>
        <a:xfrm>
          <a:off x="4470003" y="1338512"/>
          <a:ext cx="3572827" cy="2741641"/>
        </a:xfrm>
        <a:prstGeom prst="rect">
          <a:avLst/>
        </a:prstGeom>
        <a:solidFill>
          <a:schemeClr val="accent3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👤Priya </a:t>
          </a:r>
          <a:r>
            <a:rPr lang="sv-SE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Moderate Risk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Triggers:</a:t>
          </a:r>
          <a:endParaRPr lang="en-IN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 prior inpatient admission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5+ chronic diagnoses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Discharged home</a:t>
          </a:r>
          <a:b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IN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Applied:</a:t>
          </a:r>
          <a:endParaRPr lang="en-IN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Protocol 1: Enhanced Discharge Plan</a:t>
          </a:r>
        </a:p>
      </dsp:txBody>
      <dsp:txXfrm>
        <a:off x="4470003" y="1338512"/>
        <a:ext cx="3572827" cy="27416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14538-0BE7-45C9-BBE6-E3E2CC685F5C}">
      <dsp:nvSpPr>
        <dsp:cNvPr id="0" name=""/>
        <dsp:cNvSpPr/>
      </dsp:nvSpPr>
      <dsp:spPr>
        <a:xfrm>
          <a:off x="3192" y="0"/>
          <a:ext cx="2532322" cy="34042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0" tIns="330200" rIns="19743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Integrate Real-Time Clinical Data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192" y="1293625"/>
        <a:ext cx="2532322" cy="2042566"/>
      </dsp:txXfrm>
    </dsp:sp>
    <dsp:sp modelId="{D9B6003D-57E6-4721-8CB4-2F6BE6FC3727}">
      <dsp:nvSpPr>
        <dsp:cNvPr id="0" name=""/>
        <dsp:cNvSpPr/>
      </dsp:nvSpPr>
      <dsp:spPr>
        <a:xfrm>
          <a:off x="758711" y="340427"/>
          <a:ext cx="1021283" cy="1021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</a:t>
          </a:r>
        </a:p>
      </dsp:txBody>
      <dsp:txXfrm>
        <a:off x="908274" y="489990"/>
        <a:ext cx="722157" cy="722157"/>
      </dsp:txXfrm>
    </dsp:sp>
    <dsp:sp modelId="{FD580826-9132-4ECB-A83D-24867F278D18}">
      <dsp:nvSpPr>
        <dsp:cNvPr id="0" name=""/>
        <dsp:cNvSpPr/>
      </dsp:nvSpPr>
      <dsp:spPr>
        <a:xfrm>
          <a:off x="3192" y="3404205"/>
          <a:ext cx="2532322" cy="72"/>
        </a:xfrm>
        <a:prstGeom prst="rect">
          <a:avLst/>
        </a:prstGeom>
        <a:solidFill>
          <a:schemeClr val="accent2">
            <a:hueOff val="16206"/>
            <a:satOff val="1863"/>
            <a:lumOff val="-1485"/>
            <a:alphaOff val="0"/>
          </a:schemeClr>
        </a:solidFill>
        <a:ln w="19050" cap="rnd" cmpd="sng" algn="ctr">
          <a:solidFill>
            <a:schemeClr val="accent2">
              <a:hueOff val="16206"/>
              <a:satOff val="1863"/>
              <a:lumOff val="-1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F120D-22BF-40BB-99B0-435C08311FFD}">
      <dsp:nvSpPr>
        <dsp:cNvPr id="0" name=""/>
        <dsp:cNvSpPr/>
      </dsp:nvSpPr>
      <dsp:spPr>
        <a:xfrm>
          <a:off x="2788746" y="0"/>
          <a:ext cx="2532322" cy="3404277"/>
        </a:xfrm>
        <a:prstGeom prst="rect">
          <a:avLst/>
        </a:prstGeom>
        <a:solidFill>
          <a:schemeClr val="accent2">
            <a:tint val="40000"/>
            <a:alpha val="90000"/>
            <a:hueOff val="143101"/>
            <a:satOff val="2643"/>
            <a:lumOff val="-29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43101"/>
              <a:satOff val="2643"/>
              <a:lumOff val="-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0" tIns="330200" rIns="19743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 Social Determinants of Health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788746" y="1293625"/>
        <a:ext cx="2532322" cy="2042566"/>
      </dsp:txXfrm>
    </dsp:sp>
    <dsp:sp modelId="{401D14F1-6E96-450D-B473-1BAE7AD09C4F}">
      <dsp:nvSpPr>
        <dsp:cNvPr id="0" name=""/>
        <dsp:cNvSpPr/>
      </dsp:nvSpPr>
      <dsp:spPr>
        <a:xfrm>
          <a:off x="3544266" y="340427"/>
          <a:ext cx="1021283" cy="1021283"/>
        </a:xfrm>
        <a:prstGeom prst="ellipse">
          <a:avLst/>
        </a:prstGeom>
        <a:solidFill>
          <a:schemeClr val="accent2">
            <a:hueOff val="32411"/>
            <a:satOff val="3725"/>
            <a:lumOff val="-2969"/>
            <a:alphaOff val="0"/>
          </a:schemeClr>
        </a:solidFill>
        <a:ln w="19050" cap="rnd" cmpd="sng" algn="ctr">
          <a:solidFill>
            <a:schemeClr val="accent2">
              <a:hueOff val="32411"/>
              <a:satOff val="3725"/>
              <a:lumOff val="-2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</a:t>
          </a:r>
        </a:p>
      </dsp:txBody>
      <dsp:txXfrm>
        <a:off x="3693829" y="489990"/>
        <a:ext cx="722157" cy="722157"/>
      </dsp:txXfrm>
    </dsp:sp>
    <dsp:sp modelId="{DC3D3033-7BE7-4D69-B734-1B26172AE6A6}">
      <dsp:nvSpPr>
        <dsp:cNvPr id="0" name=""/>
        <dsp:cNvSpPr/>
      </dsp:nvSpPr>
      <dsp:spPr>
        <a:xfrm>
          <a:off x="2788746" y="3404205"/>
          <a:ext cx="2532322" cy="72"/>
        </a:xfrm>
        <a:prstGeom prst="rect">
          <a:avLst/>
        </a:prstGeom>
        <a:solidFill>
          <a:schemeClr val="accent2">
            <a:hueOff val="48617"/>
            <a:satOff val="5588"/>
            <a:lumOff val="-4454"/>
            <a:alphaOff val="0"/>
          </a:schemeClr>
        </a:solidFill>
        <a:ln w="19050" cap="rnd" cmpd="sng" algn="ctr">
          <a:solidFill>
            <a:schemeClr val="accent2">
              <a:hueOff val="48617"/>
              <a:satOff val="5588"/>
              <a:lumOff val="-44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1913A-C1B1-4853-9A80-FFF809CEFEE1}">
      <dsp:nvSpPr>
        <dsp:cNvPr id="0" name=""/>
        <dsp:cNvSpPr/>
      </dsp:nvSpPr>
      <dsp:spPr>
        <a:xfrm>
          <a:off x="5574301" y="0"/>
          <a:ext cx="2532322" cy="3404277"/>
        </a:xfrm>
        <a:prstGeom prst="rect">
          <a:avLst/>
        </a:prstGeom>
        <a:solidFill>
          <a:schemeClr val="accent2">
            <a:tint val="40000"/>
            <a:alpha val="90000"/>
            <a:hueOff val="286202"/>
            <a:satOff val="5285"/>
            <a:lumOff val="-59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286202"/>
              <a:satOff val="5285"/>
              <a:lumOff val="-5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0" tIns="330200" rIns="19743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Post-Discharge Tracking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74301" y="1293625"/>
        <a:ext cx="2532322" cy="2042566"/>
      </dsp:txXfrm>
    </dsp:sp>
    <dsp:sp modelId="{A19AD829-C38A-48C9-96C5-3AC7048150A0}">
      <dsp:nvSpPr>
        <dsp:cNvPr id="0" name=""/>
        <dsp:cNvSpPr/>
      </dsp:nvSpPr>
      <dsp:spPr>
        <a:xfrm>
          <a:off x="6329820" y="340427"/>
          <a:ext cx="1021283" cy="1021283"/>
        </a:xfrm>
        <a:prstGeom prst="ellipse">
          <a:avLst/>
        </a:prstGeom>
        <a:solidFill>
          <a:schemeClr val="accent2">
            <a:hueOff val="64822"/>
            <a:satOff val="7451"/>
            <a:lumOff val="-5939"/>
            <a:alphaOff val="0"/>
          </a:schemeClr>
        </a:solidFill>
        <a:ln w="19050" cap="rnd" cmpd="sng" algn="ctr">
          <a:solidFill>
            <a:schemeClr val="accent2">
              <a:hueOff val="64822"/>
              <a:satOff val="7451"/>
              <a:lumOff val="-5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</a:t>
          </a:r>
        </a:p>
      </dsp:txBody>
      <dsp:txXfrm>
        <a:off x="6479383" y="489990"/>
        <a:ext cx="722157" cy="722157"/>
      </dsp:txXfrm>
    </dsp:sp>
    <dsp:sp modelId="{B1E1B10D-24D6-4680-97A4-4E64F2644376}">
      <dsp:nvSpPr>
        <dsp:cNvPr id="0" name=""/>
        <dsp:cNvSpPr/>
      </dsp:nvSpPr>
      <dsp:spPr>
        <a:xfrm>
          <a:off x="5574301" y="3404205"/>
          <a:ext cx="2532322" cy="72"/>
        </a:xfrm>
        <a:prstGeom prst="rect">
          <a:avLst/>
        </a:prstGeom>
        <a:solidFill>
          <a:schemeClr val="accent2">
            <a:hueOff val="81028"/>
            <a:satOff val="9314"/>
            <a:lumOff val="-7424"/>
            <a:alphaOff val="0"/>
          </a:schemeClr>
        </a:solidFill>
        <a:ln w="19050" cap="rnd" cmpd="sng" algn="ctr">
          <a:solidFill>
            <a:schemeClr val="accent2">
              <a:hueOff val="81028"/>
              <a:satOff val="9314"/>
              <a:lumOff val="-74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4829A-5E3F-4BD0-A87B-A8B89B0351EA}">
      <dsp:nvSpPr>
        <dsp:cNvPr id="0" name=""/>
        <dsp:cNvSpPr/>
      </dsp:nvSpPr>
      <dsp:spPr>
        <a:xfrm>
          <a:off x="8359855" y="0"/>
          <a:ext cx="2532322" cy="3404277"/>
        </a:xfrm>
        <a:prstGeom prst="rect">
          <a:avLst/>
        </a:prstGeom>
        <a:solidFill>
          <a:schemeClr val="accent2">
            <a:tint val="40000"/>
            <a:alpha val="90000"/>
            <a:hueOff val="429303"/>
            <a:satOff val="7928"/>
            <a:lumOff val="-88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0" tIns="330200" rIns="19743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Expand to other chronic diseases</a:t>
          </a:r>
          <a:endParaRPr lang="en-US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359855" y="1293625"/>
        <a:ext cx="2532322" cy="2042566"/>
      </dsp:txXfrm>
    </dsp:sp>
    <dsp:sp modelId="{55F8065F-4C29-4E3D-80F0-9B05ECBEC311}">
      <dsp:nvSpPr>
        <dsp:cNvPr id="0" name=""/>
        <dsp:cNvSpPr/>
      </dsp:nvSpPr>
      <dsp:spPr>
        <a:xfrm>
          <a:off x="9115375" y="340427"/>
          <a:ext cx="1021283" cy="1021283"/>
        </a:xfrm>
        <a:prstGeom prst="ellipse">
          <a:avLst/>
        </a:prstGeom>
        <a:solidFill>
          <a:schemeClr val="accent2">
            <a:hueOff val="97234"/>
            <a:satOff val="11176"/>
            <a:lumOff val="-8908"/>
            <a:alphaOff val="0"/>
          </a:schemeClr>
        </a:solidFill>
        <a:ln w="19050" cap="rnd" cmpd="sng" algn="ctr">
          <a:solidFill>
            <a:schemeClr val="accent2">
              <a:hueOff val="97234"/>
              <a:satOff val="11176"/>
              <a:lumOff val="-89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</a:t>
          </a:r>
        </a:p>
      </dsp:txBody>
      <dsp:txXfrm>
        <a:off x="9264938" y="489990"/>
        <a:ext cx="722157" cy="722157"/>
      </dsp:txXfrm>
    </dsp:sp>
    <dsp:sp modelId="{5DBDE404-2AA7-460D-A1B8-C6F73B5442C8}">
      <dsp:nvSpPr>
        <dsp:cNvPr id="0" name=""/>
        <dsp:cNvSpPr/>
      </dsp:nvSpPr>
      <dsp:spPr>
        <a:xfrm>
          <a:off x="8359855" y="3404205"/>
          <a:ext cx="2532322" cy="72"/>
        </a:xfrm>
        <a:prstGeom prst="rect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rnd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428DE-28DA-43DD-A98F-2B182C0EFC24}">
      <dsp:nvSpPr>
        <dsp:cNvPr id="0" name=""/>
        <dsp:cNvSpPr/>
      </dsp:nvSpPr>
      <dsp:spPr>
        <a:xfrm>
          <a:off x="939758" y="415180"/>
          <a:ext cx="1449939" cy="1449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B3EB1-7CBF-4342-B740-ECE128C186A0}">
      <dsp:nvSpPr>
        <dsp:cNvPr id="0" name=""/>
        <dsp:cNvSpPr/>
      </dsp:nvSpPr>
      <dsp:spPr>
        <a:xfrm>
          <a:off x="53683" y="2248120"/>
          <a:ext cx="32220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We know the challenge</a:t>
          </a:r>
          <a:endParaRPr lang="en-US" sz="2300" kern="1200"/>
        </a:p>
      </dsp:txBody>
      <dsp:txXfrm>
        <a:off x="53683" y="2248120"/>
        <a:ext cx="3222087" cy="720000"/>
      </dsp:txXfrm>
    </dsp:sp>
    <dsp:sp modelId="{3BA95DCE-972A-4B65-AB2E-6FF05ACBE001}">
      <dsp:nvSpPr>
        <dsp:cNvPr id="0" name=""/>
        <dsp:cNvSpPr/>
      </dsp:nvSpPr>
      <dsp:spPr>
        <a:xfrm>
          <a:off x="4725711" y="415180"/>
          <a:ext cx="1449939" cy="1449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190BF-F62D-4C87-A769-5906C22B4BA5}">
      <dsp:nvSpPr>
        <dsp:cNvPr id="0" name=""/>
        <dsp:cNvSpPr/>
      </dsp:nvSpPr>
      <dsp:spPr>
        <a:xfrm>
          <a:off x="3839637" y="2248120"/>
          <a:ext cx="32220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We have the solution</a:t>
          </a:r>
          <a:endParaRPr lang="en-US" sz="2300" kern="1200"/>
        </a:p>
      </dsp:txBody>
      <dsp:txXfrm>
        <a:off x="3839637" y="2248120"/>
        <a:ext cx="3222087" cy="720000"/>
      </dsp:txXfrm>
    </dsp:sp>
    <dsp:sp modelId="{D1CE1F87-F797-4B81-A8EB-789DE028185E}">
      <dsp:nvSpPr>
        <dsp:cNvPr id="0" name=""/>
        <dsp:cNvSpPr/>
      </dsp:nvSpPr>
      <dsp:spPr>
        <a:xfrm>
          <a:off x="8511664" y="415180"/>
          <a:ext cx="1449939" cy="1449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EFCD0-F7FB-4CC1-8727-8A0CF8FEFF14}">
      <dsp:nvSpPr>
        <dsp:cNvPr id="0" name=""/>
        <dsp:cNvSpPr/>
      </dsp:nvSpPr>
      <dsp:spPr>
        <a:xfrm>
          <a:off x="7625590" y="2248120"/>
          <a:ext cx="32220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We’re ready to act</a:t>
          </a:r>
          <a:endParaRPr lang="en-US" sz="2300" kern="1200"/>
        </a:p>
      </dsp:txBody>
      <dsp:txXfrm>
        <a:off x="7625590" y="2248120"/>
        <a:ext cx="32220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63EF-FB21-49EB-9133-064C5476869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BD9CD-DA61-4FEF-9B77-F544CFC4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BD9CD-DA61-4FEF-9B77-F544CFC41EE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4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IN" dirty="0"/>
              <a:t>https://hcup-us.ahrq.gov/reports/statbriefs/sb304-readmissions-2016-2020.jsp</a:t>
            </a:r>
          </a:p>
          <a:p>
            <a:r>
              <a:rPr lang="en-IN" dirty="0"/>
              <a:t>https://www.healthcatalyst.com/learn/success-stories/care-transitions-allina-health?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BD9CD-DA61-4FEF-9B77-F544CFC41EE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4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BD9CD-DA61-4FEF-9B77-F544CFC41EE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72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BD9CD-DA61-4FEF-9B77-F544CFC41EE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91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9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5297-8ED5-FC21-A034-3156461BC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64" y="732239"/>
            <a:ext cx="8825658" cy="2696761"/>
          </a:xfrm>
        </p:spPr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Reducing Readmissions among Diabetic Patients</a:t>
            </a: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7C567D-6C8E-A4D5-432B-61E28D5F60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09339" y="4145985"/>
            <a:ext cx="6481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Insights for Smarter Discharge Decisions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BB822-78A7-A05B-78DE-031A7C8428F0}"/>
              </a:ext>
            </a:extLst>
          </p:cNvPr>
          <p:cNvSpPr txBox="1"/>
          <p:nvPr/>
        </p:nvSpPr>
        <p:spPr>
          <a:xfrm>
            <a:off x="8191500" y="5809904"/>
            <a:ext cx="400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Mohamed Thalha Ahamed Ali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301418071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4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C1807-F9CD-A40C-79B4-C882720F4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8178327-C069-CBA8-0645-991D06A37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38103"/>
              </p:ext>
            </p:extLst>
          </p:nvPr>
        </p:nvGraphicFramePr>
        <p:xfrm>
          <a:off x="2032000" y="13902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B6A2D67-AF64-5E21-7C4E-8BC09C9DF6A8}"/>
              </a:ext>
            </a:extLst>
          </p:cNvPr>
          <p:cNvSpPr/>
          <p:nvPr/>
        </p:nvSpPr>
        <p:spPr>
          <a:xfrm>
            <a:off x="1564640" y="130386"/>
            <a:ext cx="8493760" cy="955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in Action – Real Patient Examples (1 of 2)</a:t>
            </a:r>
            <a:endParaRPr lang="en-IN" sz="48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0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0B003-C922-9704-7FFD-37B5AAF5C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A2D3EAA-302F-F1C5-F44E-9A2785D1F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538222"/>
              </p:ext>
            </p:extLst>
          </p:nvPr>
        </p:nvGraphicFramePr>
        <p:xfrm>
          <a:off x="2032000" y="13902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9BDF76B-6866-4772-784F-C65E876A30D3}"/>
              </a:ext>
            </a:extLst>
          </p:cNvPr>
          <p:cNvSpPr/>
          <p:nvPr/>
        </p:nvSpPr>
        <p:spPr>
          <a:xfrm>
            <a:off x="1564640" y="130386"/>
            <a:ext cx="8493760" cy="955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in Action – Real Patient Examples (2 of 2)</a:t>
            </a:r>
            <a:endParaRPr lang="en-IN" sz="48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4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BF9F8-0590-F0E0-3BC1-F9AED37B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59" y="689856"/>
            <a:ext cx="10212110" cy="101665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Could Further Improve the Model?</a:t>
            </a:r>
            <a:endParaRPr lang="en-IN" sz="4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8DE88AAF-8855-6308-7494-AF83DA0C8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7285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59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ECE819-B1FC-4929-B9CF-D59565FF4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3CD10B93-339D-46DB-A32D-618F3668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FB53830-1385-4683-AA48-377DAFF7E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1CE84-862C-5AD9-BCA7-64E63A42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i="1" dirty="0">
                <a:solidFill>
                  <a:srgbClr val="EBEB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“Better discharges today mean fewer readmissions tomorrow.”</a:t>
            </a:r>
            <a:endParaRPr lang="en-IN" sz="4400" b="1" i="1" dirty="0">
              <a:solidFill>
                <a:srgbClr val="EBEBE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36EFB62-1F12-D0BA-4825-164940F42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475075"/>
              </p:ext>
            </p:extLst>
          </p:nvPr>
        </p:nvGraphicFramePr>
        <p:xfrm>
          <a:off x="646113" y="593387"/>
          <a:ext cx="10901362" cy="3383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0567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176108-600F-9F8C-DD93-5AACDB42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E6CB91-AD95-4E0E-933E-0BF77C862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F3440DC5-3269-4783-9AF3-0D4A97B6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tethoscope">
            <a:extLst>
              <a:ext uri="{FF2B5EF4-FFF2-40B4-BE49-F238E27FC236}">
                <a16:creationId xmlns:a16="http://schemas.microsoft.com/office/drawing/2014/main" id="{E1B17BD8-8862-06CD-42A9-BF4DF6DC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17" r="18159" b="2"/>
          <a:stretch>
            <a:fillRect/>
          </a:stretch>
        </p:blipFill>
        <p:spPr>
          <a:xfrm>
            <a:off x="7060689" y="967430"/>
            <a:ext cx="4163991" cy="4773591"/>
          </a:xfrm>
          <a:prstGeom prst="rect">
            <a:avLst/>
          </a:prstGeom>
          <a:effectLst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8707299-5FA7-4461-A006-1980FBD9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4" name="Rectangle 3">
            <a:extLst>
              <a:ext uri="{FF2B5EF4-FFF2-40B4-BE49-F238E27FC236}">
                <a16:creationId xmlns:a16="http://schemas.microsoft.com/office/drawing/2014/main" id="{3AE00249-7D87-4642-68D5-30C7C8A9D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401987"/>
              </p:ext>
            </p:extLst>
          </p:nvPr>
        </p:nvGraphicFramePr>
        <p:xfrm>
          <a:off x="648930" y="2438400"/>
          <a:ext cx="4944151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773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0634-C95D-9004-FE21-2C882145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Reducing Readmission Matters</a:t>
            </a:r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1F7E4252-2F8C-4EA5-8B25-80F4D86EE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E682A4-5C0C-437A-88CB-93903D449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BCB0AB8E-3445-441A-B43E-CED27841E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202AA6-BAFE-417F-904D-4F7027D36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F0DC9E-BE7E-8320-49C7-E8D0FA93E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74684"/>
              </p:ext>
            </p:extLst>
          </p:nvPr>
        </p:nvGraphicFramePr>
        <p:xfrm>
          <a:off x="7563742" y="2068051"/>
          <a:ext cx="3980139" cy="2721896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369719">
                  <a:extLst>
                    <a:ext uri="{9D8B030D-6E8A-4147-A177-3AD203B41FA5}">
                      <a16:colId xmlns:a16="http://schemas.microsoft.com/office/drawing/2014/main" val="4209098496"/>
                    </a:ext>
                  </a:extLst>
                </a:gridCol>
                <a:gridCol w="1610420">
                  <a:extLst>
                    <a:ext uri="{9D8B030D-6E8A-4147-A177-3AD203B41FA5}">
                      <a16:colId xmlns:a16="http://schemas.microsoft.com/office/drawing/2014/main" val="803169790"/>
                    </a:ext>
                  </a:extLst>
                </a:gridCol>
              </a:tblGrid>
              <a:tr h="5230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Metric</a:t>
                      </a:r>
                    </a:p>
                  </a:txBody>
                  <a:tcPr marL="170383" marR="170383" marT="85191" marB="851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170383" marR="170383" marT="85191" marB="85191" anchor="ctr"/>
                </a:tc>
                <a:extLst>
                  <a:ext uri="{0D108BD9-81ED-4DB2-BD59-A6C34878D82A}">
                    <a16:rowId xmlns:a16="http://schemas.microsoft.com/office/drawing/2014/main" val="1730909141"/>
                  </a:ext>
                </a:extLst>
              </a:tr>
              <a:tr h="837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Readmission Rate (Medicare)</a:t>
                      </a:r>
                    </a:p>
                  </a:txBody>
                  <a:tcPr marL="170383" marR="170383" marT="85191" marB="851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17.0%</a:t>
                      </a:r>
                      <a:endParaRPr lang="en-IN" sz="21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0383" marR="170383" marT="85191" marB="85191" anchor="ctr"/>
                </a:tc>
                <a:extLst>
                  <a:ext uri="{0D108BD9-81ED-4DB2-BD59-A6C34878D82A}">
                    <a16:rowId xmlns:a16="http://schemas.microsoft.com/office/drawing/2014/main" val="1114321107"/>
                  </a:ext>
                </a:extLst>
              </a:tr>
              <a:tr h="5230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Readmit Cost</a:t>
                      </a:r>
                    </a:p>
                  </a:txBody>
                  <a:tcPr marL="170383" marR="170383" marT="85191" marB="851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$15,200</a:t>
                      </a:r>
                      <a:endParaRPr lang="en-IN" sz="2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0383" marR="170383" marT="85191" marB="85191" anchor="ctr"/>
                </a:tc>
                <a:extLst>
                  <a:ext uri="{0D108BD9-81ED-4DB2-BD59-A6C34878D82A}">
                    <a16:rowId xmlns:a16="http://schemas.microsoft.com/office/drawing/2014/main" val="456867207"/>
                  </a:ext>
                </a:extLst>
              </a:tr>
              <a:tr h="837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savings(5% Reduction)</a:t>
                      </a:r>
                    </a:p>
                  </a:txBody>
                  <a:tcPr marL="170383" marR="170383" marT="85191" marB="851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$7.6B</a:t>
                      </a:r>
                      <a:endParaRPr lang="en-IN" sz="2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70383" marR="170383" marT="85191" marB="85191" anchor="ctr"/>
                </a:tc>
                <a:extLst>
                  <a:ext uri="{0D108BD9-81ED-4DB2-BD59-A6C34878D82A}">
                    <a16:rowId xmlns:a16="http://schemas.microsoft.com/office/drawing/2014/main" val="1134623313"/>
                  </a:ext>
                </a:extLst>
              </a:tr>
            </a:tbl>
          </a:graphicData>
        </a:graphic>
      </p:graphicFrame>
      <p:graphicFrame>
        <p:nvGraphicFramePr>
          <p:cNvPr id="44" name="Rectangle 3">
            <a:extLst>
              <a:ext uri="{FF2B5EF4-FFF2-40B4-BE49-F238E27FC236}">
                <a16:creationId xmlns:a16="http://schemas.microsoft.com/office/drawing/2014/main" id="{FCA497A3-1F49-5BF1-8EBC-5815914EF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941228"/>
              </p:ext>
            </p:extLst>
          </p:nvPr>
        </p:nvGraphicFramePr>
        <p:xfrm>
          <a:off x="649288" y="2438400"/>
          <a:ext cx="5616575" cy="378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2762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A4BF-784D-B981-F291-7A515361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Approach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3B90647-BFD9-A0F2-811D-B8C11F8BA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57136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1610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AF1E-7460-AD23-C768-1E7F9BDC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 – Why We Chose Decision Tree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0EBA1F-3211-05F9-6421-BD53474DC5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34"/>
          <a:stretch>
            <a:fillRect/>
          </a:stretch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E0078DD8-5572-2A33-6A4C-78FF451DD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25619"/>
              </p:ext>
            </p:extLst>
          </p:nvPr>
        </p:nvGraphicFramePr>
        <p:xfrm>
          <a:off x="1103313" y="2052638"/>
          <a:ext cx="4338637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4141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FE6D-4523-F2C3-77A8-3A6802D5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IN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Logic – Decision Tree Overview</a:t>
            </a:r>
          </a:p>
        </p:txBody>
      </p:sp>
      <p:sp>
        <p:nvSpPr>
          <p:cNvPr id="94" name="Freeform 7">
            <a:extLst>
              <a:ext uri="{FF2B5EF4-FFF2-40B4-BE49-F238E27FC236}">
                <a16:creationId xmlns:a16="http://schemas.microsoft.com/office/drawing/2014/main" id="{AD488FAE-8A33-44D2-922D-E1A7E147D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A684E7-FC3D-4F0E-9F70-C69B3BEFC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E284F65F-D81D-4196-A4FB-F1C7EAC5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0E41EA-15C8-4C96-84B8-F9BBB96B5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C86740-DD91-4E1E-CFFA-6903CF1F7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48452" y="1410458"/>
            <a:ext cx="6495847" cy="2589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Simple &amp; Interpretable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Uses clear, clinically relevant rules that align with physician reasoning.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Split Points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Prior inpatient visits, discharge type, and diabetes medication use drive most decisions.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Recall-Driven Design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Built to capture the highest number of at-risk patients while staying operationally simple.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Actionable Output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Can be embedded into discharge planning systems to automatically flag high, medium, or low risk.</a:t>
            </a:r>
          </a:p>
        </p:txBody>
      </p:sp>
      <p:pic>
        <p:nvPicPr>
          <p:cNvPr id="8" name="Picture 7" descr="A diagram of a computer flowchart&#10;&#10;AI-generated content may be incorrect.">
            <a:extLst>
              <a:ext uri="{FF2B5EF4-FFF2-40B4-BE49-F238E27FC236}">
                <a16:creationId xmlns:a16="http://schemas.microsoft.com/office/drawing/2014/main" id="{45F205A6-C009-A546-1041-1F33C948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67" y="4267829"/>
            <a:ext cx="7134735" cy="21939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967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0DA0-D4B8-2AEE-7C4A-48A0AD55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Drivers of Readmission Risk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46B740-ABF3-311E-D953-FE28627FE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931" y="2438400"/>
            <a:ext cx="5616216" cy="3785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 Inpatient Visits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Strongest single predictor; frequent admissions indicate higher likelihood of return.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Discharge Disposition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Transfers to certain facilities are linked to elevated readmission risk.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× Number of Diagnoses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Older patients with multiple comorbidities face significantly greater risk.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Diabetes Medication 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Signals disease severity and complexity of management.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 of Stay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Longer hospital stays often reflect complications requiring closer post-discharge monitoring.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F7E4252-2F8C-4EA5-8B25-80F4D86EE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E682A4-5C0C-437A-88CB-93903D449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BCB0AB8E-3445-441A-B43E-CED27841E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6EA71C-3084-16E2-B56E-948ACBAC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42" y="1059868"/>
            <a:ext cx="3980139" cy="4738260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0202AA6-BAFE-417F-904D-4F7027D36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98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4D7A4-891D-FBA3-B639-728CBE8A2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8523-66A4-E581-32C1-421109F3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&amp; Action Plan- Clinical Protocols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CB4B2A-92DF-0697-22EB-28875BC52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561076"/>
              </p:ext>
            </p:extLst>
          </p:nvPr>
        </p:nvGraphicFramePr>
        <p:xfrm>
          <a:off x="646111" y="2577110"/>
          <a:ext cx="9404353" cy="391701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706429">
                  <a:extLst>
                    <a:ext uri="{9D8B030D-6E8A-4147-A177-3AD203B41FA5}">
                      <a16:colId xmlns:a16="http://schemas.microsoft.com/office/drawing/2014/main" val="1706037185"/>
                    </a:ext>
                  </a:extLst>
                </a:gridCol>
                <a:gridCol w="4697924">
                  <a:extLst>
                    <a:ext uri="{9D8B030D-6E8A-4147-A177-3AD203B41FA5}">
                      <a16:colId xmlns:a16="http://schemas.microsoft.com/office/drawing/2014/main" val="2850815455"/>
                    </a:ext>
                  </a:extLst>
                </a:gridCol>
              </a:tblGrid>
              <a:tr h="2717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Protocol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872" marR="57872" marT="28937" marB="289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Specific Actions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872" marR="57872" marT="28937" marB="28937" anchor="ctr"/>
                </a:tc>
                <a:extLst>
                  <a:ext uri="{0D108BD9-81ED-4DB2-BD59-A6C34878D82A}">
                    <a16:rowId xmlns:a16="http://schemas.microsoft.com/office/drawing/2014/main" val="524950513"/>
                  </a:ext>
                </a:extLst>
              </a:tr>
              <a:tr h="819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Enhanced Discharge Plan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(Repeat admissions, long stays, older patients with multiple conditions)</a:t>
                      </a:r>
                    </a:p>
                  </a:txBody>
                  <a:tcPr marL="57872" marR="57872" marT="28937" marB="28937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Medication reconciliation with pharmacist before discharge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Simple, written + verbal discharge instructions reviewed with caregiver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Follow-up appointment booked before patient leaves</a:t>
                      </a:r>
                    </a:p>
                  </a:txBody>
                  <a:tcPr marL="57872" marR="57872" marT="28937" marB="28937" anchor="ctr"/>
                </a:tc>
                <a:extLst>
                  <a:ext uri="{0D108BD9-81ED-4DB2-BD59-A6C34878D82A}">
                    <a16:rowId xmlns:a16="http://schemas.microsoft.com/office/drawing/2014/main" val="898935543"/>
                  </a:ext>
                </a:extLst>
              </a:tr>
              <a:tr h="819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Structured Handover for Facility Transfers</a:t>
                      </a: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(Nursing home, rehab, LTC)</a:t>
                      </a:r>
                    </a:p>
                  </a:txBody>
                  <a:tcPr marL="57872" marR="57872" marT="28937" marB="28937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Standardized transfer form including diagnosis, meds, pending labs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Nurse-to-nurse handover call within 24 hours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Facility to send vitals &amp; symptoms back within 48 hours</a:t>
                      </a:r>
                    </a:p>
                  </a:txBody>
                  <a:tcPr marL="57872" marR="57872" marT="28937" marB="28937" anchor="ctr"/>
                </a:tc>
                <a:extLst>
                  <a:ext uri="{0D108BD9-81ED-4DB2-BD59-A6C34878D82A}">
                    <a16:rowId xmlns:a16="http://schemas.microsoft.com/office/drawing/2014/main" val="3143013572"/>
                  </a:ext>
                </a:extLst>
              </a:tr>
              <a:tr h="819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Diabetes Care Optimization</a:t>
                      </a:r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(Insulin + oral meds)</a:t>
                      </a:r>
                    </a:p>
                  </a:txBody>
                  <a:tcPr marL="57872" marR="57872" marT="28937" marB="28937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Education on insulin injection, glucose checks, hypoglycemia signs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Provide glucometer &amp; insulin supplies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Telehealth glucose review within 3 days</a:t>
                      </a:r>
                    </a:p>
                  </a:txBody>
                  <a:tcPr marL="57872" marR="57872" marT="28937" marB="28937" anchor="ctr"/>
                </a:tc>
                <a:extLst>
                  <a:ext uri="{0D108BD9-81ED-4DB2-BD59-A6C34878D82A}">
                    <a16:rowId xmlns:a16="http://schemas.microsoft.com/office/drawing/2014/main" val="2748228560"/>
                  </a:ext>
                </a:extLst>
              </a:tr>
              <a:tr h="6369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Early Instability Intervention</a:t>
                      </a:r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(Unstable vitals, high treatment intensity)</a:t>
                      </a:r>
                    </a:p>
                  </a:txBody>
                  <a:tcPr marL="57872" marR="57872" marT="28937" marB="28937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Enroll in hospital-to-home nurse monitoring program for 7 days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Remote vital sign monitoring devices provided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In-home nursing visit if readings abnormal</a:t>
                      </a:r>
                    </a:p>
                  </a:txBody>
                  <a:tcPr marL="57872" marR="57872" marT="28937" marB="28937" anchor="ctr"/>
                </a:tc>
                <a:extLst>
                  <a:ext uri="{0D108BD9-81ED-4DB2-BD59-A6C34878D82A}">
                    <a16:rowId xmlns:a16="http://schemas.microsoft.com/office/drawing/2014/main" val="235845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48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2000"/>
                <a:hueMod val="96000"/>
                <a:satMod val="128000"/>
                <a:lumMod val="114000"/>
                <a:alpha val="99000"/>
              </a:schemeClr>
            </a:gs>
            <a:gs pos="100000">
              <a:schemeClr val="bg1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A63701A-DA2B-3703-7158-3C2ED4DF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4000"/>
          </a:blip>
          <a:srcRect/>
          <a:stretch>
            <a:fillRect/>
          </a:stretch>
        </p:blipFill>
        <p:spPr>
          <a:xfrm>
            <a:off x="20" y="-1"/>
            <a:ext cx="1219198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ECC67-E467-12D8-009F-555AB81B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&amp; Action Plan- Operational Actions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7AD5ECF-B1CB-BC5F-4BC7-597F2E27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EMR Risk Alerts for High-Risk Discharges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Auto-flag patients with ≥1 prior inpatient visit or discharge to a facility.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Alert triggers “High-Risk Discharge” workflow before orders are signed.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Automatic Follow-Up Scheduling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older patients with ≥5 diagnoses, EMR books a 3-day telehealth or in-person review before discharge.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Diabetes Care Pathway Activation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on insulin + oral diabetes medication, EMR prompts diabetes educator consult, provides glucometer &amp; supplies, and books early glucose review.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Long-Stay Discharge Review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hospital stays ≥5 days, discharge orders require pharmacist, physician, and dietitian approval.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Acute Instability Monitoring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 flagged “Unstable” are auto-enrolled in 30-day hospital-to-home monitoring with remote vital signs linked to EMR.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Facility Transfer Handover Compliance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tracks which transfers have nurse-to-nurse handover calls within 24 </a:t>
            </a:r>
            <a:r>
              <a:rPr lang="en-US" sz="1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vitals returned within 48 hrs.</a:t>
            </a:r>
          </a:p>
          <a:p>
            <a:pPr>
              <a:lnSpc>
                <a:spcPct val="90000"/>
              </a:lnSpc>
            </a:pPr>
            <a:endParaRPr lang="en-IN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23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1283</TotalTime>
  <Words>1019</Words>
  <Application>Microsoft Office PowerPoint</Application>
  <PresentationFormat>Widescreen</PresentationFormat>
  <Paragraphs>133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Century Gothic</vt:lpstr>
      <vt:lpstr>Wingdings</vt:lpstr>
      <vt:lpstr>Wingdings 3</vt:lpstr>
      <vt:lpstr>Ion</vt:lpstr>
      <vt:lpstr>Reducing Readmissions among Diabetic Patients</vt:lpstr>
      <vt:lpstr>Executive Summary</vt:lpstr>
      <vt:lpstr>Why Reducing Readmission Matters</vt:lpstr>
      <vt:lpstr>Project Approach</vt:lpstr>
      <vt:lpstr>Model Performance – Why We Chose Decision Tree</vt:lpstr>
      <vt:lpstr>Model Logic – Decision Tree Overview</vt:lpstr>
      <vt:lpstr>Key Drivers of Readmission Risk</vt:lpstr>
      <vt:lpstr>Recommendations &amp; Action Plan- Clinical Protocols</vt:lpstr>
      <vt:lpstr>Recommendations &amp; Action Plan- Operational Actions</vt:lpstr>
      <vt:lpstr>PowerPoint Presentation</vt:lpstr>
      <vt:lpstr>PowerPoint Presentation</vt:lpstr>
      <vt:lpstr>What Could Further Improve the Model?</vt:lpstr>
      <vt:lpstr>“Better discharges today mean fewer readmissions tomorrow.”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Thalha</dc:creator>
  <cp:lastModifiedBy>Mohamed Thalha</cp:lastModifiedBy>
  <cp:revision>20</cp:revision>
  <dcterms:created xsi:type="dcterms:W3CDTF">2025-08-07T15:31:31Z</dcterms:created>
  <dcterms:modified xsi:type="dcterms:W3CDTF">2025-08-12T01:46:12Z</dcterms:modified>
</cp:coreProperties>
</file>