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265" autoAdjust="0"/>
    <p:restoredTop sz="94660"/>
  </p:normalViewPr>
  <p:slideViewPr>
    <p:cSldViewPr>
      <p:cViewPr varScale="1">
        <p:scale>
          <a:sx n="81" d="100"/>
          <a:sy n="81" d="100"/>
        </p:scale>
        <p:origin x="-330"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ddd</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95400" y="1371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10000" y="1066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U. THALIRMALAR</a:t>
            </a:r>
            <a:endParaRPr lang="en-US" sz="2400" dirty="0"/>
          </a:p>
          <a:p>
            <a:r>
              <a:rPr lang="en-US" sz="2400" dirty="0"/>
              <a:t>REGISTER </a:t>
            </a:r>
            <a:r>
              <a:rPr lang="en-US" sz="2400" dirty="0" smtClean="0"/>
              <a:t>NO: 312200888</a:t>
            </a:r>
            <a:endParaRPr lang="en-US" sz="2400" dirty="0"/>
          </a:p>
          <a:p>
            <a:r>
              <a:rPr lang="en-US" sz="2400" dirty="0" smtClean="0"/>
              <a:t>DEPARTMENT: </a:t>
            </a:r>
            <a:r>
              <a:rPr lang="en-US" sz="2400" dirty="0" err="1" smtClean="0"/>
              <a:t>IIIrd</a:t>
            </a:r>
            <a:r>
              <a:rPr lang="en-US" sz="2400" dirty="0" smtClean="0"/>
              <a:t> B.com </a:t>
            </a:r>
            <a:r>
              <a:rPr lang="en-US" sz="2400" dirty="0" smtClean="0"/>
              <a:t>General [Commerce]</a:t>
            </a:r>
            <a:endParaRPr lang="en-US" sz="2400" dirty="0"/>
          </a:p>
          <a:p>
            <a:r>
              <a:rPr lang="en-US" sz="2400" dirty="0" smtClean="0"/>
              <a:t>COLLEGE:  </a:t>
            </a:r>
            <a:r>
              <a:rPr lang="en-US" sz="2400" dirty="0" err="1" smtClean="0"/>
              <a:t>Pachaiyappas</a:t>
            </a:r>
            <a:r>
              <a:rPr lang="en-US" sz="2400" dirty="0" smtClean="0"/>
              <a:t> college for women, </a:t>
            </a:r>
            <a:r>
              <a:rPr lang="en-US" sz="2400" dirty="0" err="1" smtClean="0"/>
              <a:t>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95400" y="1524000"/>
            <a:ext cx="7848600" cy="4524315"/>
          </a:xfrm>
          <a:prstGeom prst="rect">
            <a:avLst/>
          </a:prstGeom>
        </p:spPr>
        <p:txBody>
          <a:bodyPr wrap="square">
            <a:spAutoFit/>
          </a:bodyPr>
          <a:lstStyle/>
          <a:p>
            <a:r>
              <a:rPr lang="en-US" dirty="0" smtClean="0"/>
              <a:t>1. Define the performance metrics:    - Identify key performance indicators (KPIs) relevant to the employee's role.    - Categorize metrics into job knowledge, communication, teamwork, productivity, quality, leadership, and adaptability.2. Set targets and weights:    - Establish target values for each metric based on job requirements and expectations.    - Assign weights to each metric reflecting its importance (e.g., 0.1 to 0.3).3. Collect and analyze data:    - Gather data on employee performance for each metric.    - Calculate actual values and variations from targets.4. Calculate scores:    - Use a scoring formula (e.g., (Actual / Target) x Weight) to calculate scores for each metric.    - Sum scores to obtain an overall performance score.5. Model the scorecard:    - Use a spreadsheet or modeling tool (e.g., Excel, Tableau) to create a visual representation of the scorecard.    - Include sections for:        - Employee information        - Performance metrics and targets        - Actual values and variations        - Scores and weights        - Overall performance score6. Refine and iterate:    - Review and refine the scorecard with stakeholders (e.g., HR, supervisors, employees).    - Iterate on the model as needed to ensure accuracy and effectiveness.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400" y="533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505200" y="106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p:txBody>
          <a:bodyPr/>
          <a:lstStyle/>
          <a:p>
            <a:r>
              <a:rPr lang="en-US" dirty="0" smtClean="0"/>
              <a:t>RESULTS</a:t>
            </a: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4" name="Rectangle 13"/>
          <p:cNvSpPr/>
          <p:nvPr/>
        </p:nvSpPr>
        <p:spPr>
          <a:xfrm>
            <a:off x="3657600" y="990600"/>
            <a:ext cx="4267200" cy="400110"/>
          </a:xfrm>
          <a:prstGeom prst="rect">
            <a:avLst/>
          </a:prstGeom>
        </p:spPr>
        <p:txBody>
          <a:bodyPr wrap="square">
            <a:spAutoFit/>
          </a:bodyPr>
          <a:lstStyle/>
          <a:p>
            <a:r>
              <a:rPr lang="en-US" sz="2000" b="1" i="1" dirty="0" smtClean="0"/>
              <a:t>EXCEL</a:t>
            </a:r>
            <a:r>
              <a:rPr lang="en-US" dirty="0" smtClean="0"/>
              <a:t> </a:t>
            </a:r>
            <a:r>
              <a:rPr lang="en-US" sz="2000" b="1" dirty="0" smtClean="0"/>
              <a:t> </a:t>
            </a:r>
            <a:r>
              <a:rPr lang="en-US" sz="2000" b="1" i="1" dirty="0" smtClean="0"/>
              <a:t>VISUALIZATION</a:t>
            </a:r>
            <a:r>
              <a:rPr lang="en-US" sz="2000" b="1" dirty="0" smtClean="0"/>
              <a:t> </a:t>
            </a:r>
            <a:endParaRPr lang="en-US" b="1" dirty="0"/>
          </a:p>
        </p:txBody>
      </p:sp>
      <p:graphicFrame>
        <p:nvGraphicFramePr>
          <p:cNvPr id="11" name="Table 10"/>
          <p:cNvGraphicFramePr>
            <a:graphicFrameLocks noGrp="1"/>
          </p:cNvGraphicFramePr>
          <p:nvPr/>
        </p:nvGraphicFramePr>
        <p:xfrm>
          <a:off x="304803" y="1523996"/>
          <a:ext cx="10210801" cy="5181603"/>
        </p:xfrm>
        <a:graphic>
          <a:graphicData uri="http://schemas.openxmlformats.org/drawingml/2006/table">
            <a:tbl>
              <a:tblPr/>
              <a:tblGrid>
                <a:gridCol w="318204"/>
                <a:gridCol w="278425"/>
                <a:gridCol w="509123"/>
                <a:gridCol w="160700"/>
                <a:gridCol w="1037866"/>
                <a:gridCol w="914833"/>
                <a:gridCol w="509123"/>
                <a:gridCol w="548901"/>
                <a:gridCol w="509123"/>
                <a:gridCol w="47897"/>
                <a:gridCol w="509123"/>
                <a:gridCol w="548901"/>
                <a:gridCol w="509123"/>
                <a:gridCol w="53032"/>
                <a:gridCol w="509123"/>
                <a:gridCol w="551550"/>
                <a:gridCol w="518971"/>
                <a:gridCol w="44313"/>
                <a:gridCol w="509123"/>
                <a:gridCol w="572764"/>
                <a:gridCol w="509123"/>
                <a:gridCol w="63641"/>
                <a:gridCol w="477819"/>
              </a:tblGrid>
              <a:tr h="270045">
                <a:tc gridSpan="3">
                  <a:txBody>
                    <a:bodyPr/>
                    <a:lstStyle/>
                    <a:p>
                      <a:pPr algn="l" fontAlgn="b"/>
                      <a:r>
                        <a:rPr lang="en-US" sz="700" b="1" i="0" u="none" strike="noStrike" dirty="0">
                          <a:solidFill>
                            <a:srgbClr val="000000"/>
                          </a:solidFill>
                          <a:latin typeface="Calibri"/>
                        </a:rPr>
                        <a:t>          Rating Guide</a:t>
                      </a:r>
                    </a:p>
                  </a:txBody>
                  <a:tcPr marL="6317" marR="6317" marT="6317"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7030A0"/>
                          </a:solidFill>
                          <a:latin typeface="Calibri"/>
                        </a:rPr>
                        <a:t>      INDICATOR</a:t>
                      </a: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gridSpan="2">
                  <a:txBody>
                    <a:bodyPr/>
                    <a:lstStyle/>
                    <a:p>
                      <a:pPr algn="l" fontAlgn="b"/>
                      <a:r>
                        <a:rPr lang="en-US" sz="900" b="1" i="0" u="none" strike="noStrike">
                          <a:solidFill>
                            <a:srgbClr val="000000"/>
                          </a:solidFill>
                          <a:latin typeface="Calibri"/>
                        </a:rPr>
                        <a:t>             Durga</a:t>
                      </a:r>
                    </a:p>
                  </a:txBody>
                  <a:tcPr marL="6317" marR="6317" marT="6317"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tcPr>
                </a:tc>
                <a:tc gridSpan="2">
                  <a:txBody>
                    <a:bodyPr/>
                    <a:lstStyle/>
                    <a:p>
                      <a:pPr algn="l" fontAlgn="b"/>
                      <a:r>
                        <a:rPr lang="en-US" sz="900" b="1" i="0" u="none" strike="noStrike" dirty="0">
                          <a:solidFill>
                            <a:srgbClr val="000000"/>
                          </a:solidFill>
                          <a:latin typeface="Calibri"/>
                        </a:rPr>
                        <a:t> </a:t>
                      </a:r>
                      <a:r>
                        <a:rPr lang="en-US" sz="900" b="1" i="0" u="none" strike="noStrike" dirty="0" err="1">
                          <a:solidFill>
                            <a:srgbClr val="000000"/>
                          </a:solidFill>
                          <a:latin typeface="Calibri"/>
                        </a:rPr>
                        <a:t>Madhva</a:t>
                      </a:r>
                      <a:endParaRPr lang="en-US" sz="900" b="1" i="0" u="none" strike="noStrike" dirty="0">
                        <a:solidFill>
                          <a:srgbClr val="000000"/>
                        </a:solidFill>
                        <a:latin typeface="Calibri"/>
                      </a:endParaRPr>
                    </a:p>
                  </a:txBody>
                  <a:tcPr marL="6317" marR="6317" marT="6317" marB="0" anchor="b">
                    <a:lnL>
                      <a:noFill/>
                    </a:lnL>
                    <a:lnR>
                      <a:noFill/>
                    </a:lnR>
                    <a:lnT>
                      <a:noFill/>
                    </a:lnT>
                    <a:lnB>
                      <a:noFill/>
                    </a:lnB>
                  </a:tcPr>
                </a:tc>
                <a:tc hMerge="1">
                  <a:txBody>
                    <a:bodyPr/>
                    <a:lstStyle/>
                    <a:p>
                      <a:endParaRPr lang="en-US"/>
                    </a:p>
                  </a:txBody>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dirty="0">
                          <a:solidFill>
                            <a:srgbClr val="000000"/>
                          </a:solidFill>
                          <a:latin typeface="Calibri"/>
                        </a:rPr>
                        <a:t>                        </a:t>
                      </a:r>
                    </a:p>
                  </a:txBody>
                  <a:tcPr marL="6317" marR="6317" marT="6317" marB="0" anchor="b">
                    <a:lnL>
                      <a:noFill/>
                    </a:lnL>
                    <a:lnR>
                      <a:noFill/>
                    </a:lnR>
                    <a:lnT>
                      <a:noFill/>
                    </a:lnT>
                    <a:lnB>
                      <a:noFill/>
                    </a:lnB>
                  </a:tcPr>
                </a:tc>
                <a:tc>
                  <a:txBody>
                    <a:bodyPr/>
                    <a:lstStyle/>
                    <a:p>
                      <a:pPr algn="ctr" fontAlgn="b"/>
                      <a:r>
                        <a:rPr lang="en-US" sz="900" b="1" i="0" u="none" strike="noStrike">
                          <a:solidFill>
                            <a:srgbClr val="000000"/>
                          </a:solidFill>
                          <a:latin typeface="Calibri"/>
                        </a:rPr>
                        <a:t>Guna</a:t>
                      </a:r>
                    </a:p>
                  </a:txBody>
                  <a:tcPr marL="6317" marR="6317" marT="6317" marB="0" anchor="b">
                    <a:lnL>
                      <a:noFill/>
                    </a:lnL>
                    <a:lnR>
                      <a:noFill/>
                    </a:lnR>
                    <a:lnT>
                      <a:noFill/>
                    </a:lnT>
                    <a:lnB w="6350" cap="flat" cmpd="sng" algn="ctr">
                      <a:solidFill>
                        <a:srgbClr val="000000"/>
                      </a:solidFill>
                      <a:prstDash val="solid"/>
                      <a:round/>
                      <a:headEnd type="none" w="med" len="med"/>
                      <a:tailEnd type="none" w="med" len="med"/>
                    </a:lnB>
                    <a:solidFill>
                      <a:srgbClr val="EEECE1"/>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gridSpan="2">
                  <a:txBody>
                    <a:bodyPr/>
                    <a:lstStyle/>
                    <a:p>
                      <a:pPr algn="l" fontAlgn="b"/>
                      <a:r>
                        <a:rPr lang="en-US" sz="900" b="1" i="0" u="none" strike="noStrike" dirty="0">
                          <a:solidFill>
                            <a:srgbClr val="000000"/>
                          </a:solidFill>
                          <a:latin typeface="Calibri"/>
                        </a:rPr>
                        <a:t>      </a:t>
                      </a:r>
                      <a:r>
                        <a:rPr lang="en-US" sz="900" b="1" i="0" u="none" strike="noStrike" dirty="0" err="1">
                          <a:solidFill>
                            <a:srgbClr val="000000"/>
                          </a:solidFill>
                          <a:latin typeface="Calibri"/>
                        </a:rPr>
                        <a:t>Thalir</a:t>
                      </a:r>
                      <a:endParaRPr lang="en-US" sz="900" b="1" i="0" u="none" strike="noStrike" dirty="0">
                        <a:solidFill>
                          <a:srgbClr val="000000"/>
                        </a:solidFill>
                        <a:latin typeface="Calibri"/>
                      </a:endParaRPr>
                    </a:p>
                  </a:txBody>
                  <a:tcPr marL="6317" marR="6317" marT="6317" marB="0" anchor="b">
                    <a:lnL>
                      <a:noFill/>
                    </a:lnL>
                    <a:lnR>
                      <a:noFill/>
                    </a:lnR>
                    <a:lnT>
                      <a:noFill/>
                    </a:lnT>
                    <a:lnB>
                      <a:noFill/>
                    </a:lnB>
                  </a:tcPr>
                </a:tc>
                <a:tc hMerge="1">
                  <a:txBody>
                    <a:bodyPr/>
                    <a:lstStyle/>
                    <a:p>
                      <a:endParaRPr lang="en-US"/>
                    </a:p>
                  </a:txBody>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r>
                        <a:rPr lang="en-US" sz="700" b="1" i="0" u="none" strike="noStrike" dirty="0">
                          <a:solidFill>
                            <a:srgbClr val="000000"/>
                          </a:solidFill>
                          <a:latin typeface="Calibri"/>
                        </a:rPr>
                        <a:t>51-65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gridSpan="2">
                  <a:txBody>
                    <a:bodyPr/>
                    <a:lstStyle/>
                    <a:p>
                      <a:pPr algn="l" fontAlgn="b"/>
                      <a:r>
                        <a:rPr lang="en-US" sz="700" b="1" i="0" u="none" strike="noStrike">
                          <a:solidFill>
                            <a:srgbClr val="BFBFBF"/>
                          </a:solidFill>
                          <a:latin typeface="Calibri"/>
                        </a:rPr>
                        <a:t>  Home Appliances  Sales Department </a:t>
                      </a:r>
                    </a:p>
                  </a:txBody>
                  <a:tcPr marL="6317" marR="6317" marT="6317" marB="0" anchor="b">
                    <a:lnL>
                      <a:noFill/>
                    </a:lnL>
                    <a:lnR>
                      <a:noFill/>
                    </a:lnR>
                    <a:lnT>
                      <a:noFill/>
                    </a:lnT>
                    <a:lnB>
                      <a:noFill/>
                    </a:lnB>
                    <a:solidFill>
                      <a:srgbClr val="993300"/>
                    </a:solidFill>
                  </a:tcPr>
                </a:tc>
                <a:tc hMerge="1">
                  <a:txBody>
                    <a:bodyPr/>
                    <a:lstStyle/>
                    <a:p>
                      <a:endParaRPr lang="en-US"/>
                    </a:p>
                  </a:txBody>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w="6350" cap="flat" cmpd="sng" algn="ctr">
                      <a:solidFill>
                        <a:srgbClr val="000000"/>
                      </a:solidFill>
                      <a:prstDash val="solid"/>
                      <a:round/>
                      <a:headEnd type="none" w="med" len="med"/>
                      <a:tailEnd type="none" w="med" len="med"/>
                    </a:lnT>
                    <a:lnB>
                      <a:noFill/>
                    </a:lnB>
                    <a:solidFill>
                      <a:srgbClr val="993300"/>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r>
                        <a:rPr lang="en-US" sz="700" b="0" i="0" u="none" strike="noStrike">
                          <a:solidFill>
                            <a:srgbClr val="000000"/>
                          </a:solidFill>
                          <a:latin typeface="Calibri"/>
                        </a:rPr>
                        <a:t>66-70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200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119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200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r>
                        <a:rPr lang="en-US" sz="700" b="0" i="0" u="none" strike="noStrike">
                          <a:solidFill>
                            <a:srgbClr val="000000"/>
                          </a:solidFill>
                          <a:latin typeface="Calibri"/>
                        </a:rPr>
                        <a:t>71-80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B </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74807"/>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A/C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190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95%</a:t>
                      </a:r>
                    </a:p>
                  </a:txBody>
                  <a:tcPr marL="6317" marR="6317" marT="6317" marB="0" anchor="b">
                    <a:lnL>
                      <a:noFill/>
                    </a:lnL>
                    <a:lnR>
                      <a:noFill/>
                    </a:lnR>
                    <a:lnT>
                      <a:noFill/>
                    </a:lnT>
                    <a:lnB>
                      <a:noFill/>
                    </a:lnB>
                    <a:solidFill>
                      <a:srgbClr val="002060"/>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105</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96%</a:t>
                      </a:r>
                    </a:p>
                  </a:txBody>
                  <a:tcPr marL="6317" marR="6317" marT="6317" marB="0" anchor="b">
                    <a:lnL>
                      <a:noFill/>
                    </a:lnL>
                    <a:lnR>
                      <a:noFill/>
                    </a:lnR>
                    <a:lnT>
                      <a:noFill/>
                    </a:lnT>
                    <a:lnB>
                      <a:noFill/>
                    </a:lnB>
                    <a:solidFill>
                      <a:srgbClr val="002060"/>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101</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85%</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156</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78%</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r>
                        <a:rPr lang="en-US" sz="700" b="0" i="0" u="none" strike="noStrike">
                          <a:solidFill>
                            <a:srgbClr val="000000"/>
                          </a:solidFill>
                          <a:latin typeface="Calibri"/>
                        </a:rPr>
                        <a:t>81-90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95%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96%</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78%</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EEECE1"/>
                        </a:solidFill>
                        <a:latin typeface="Calibri"/>
                      </a:endParaRPr>
                    </a:p>
                  </a:txBody>
                  <a:tcPr marL="6317" marR="6317" marT="6317" marB="0" anchor="b">
                    <a:lnL>
                      <a:noFill/>
                    </a:lnL>
                    <a:lnR>
                      <a:noFill/>
                    </a:lnR>
                    <a:lnT>
                      <a:noFill/>
                    </a:lnT>
                    <a:lnB>
                      <a:noFill/>
                    </a:lnB>
                  </a:tcPr>
                </a:tc>
              </a:tr>
              <a:tr h="303754">
                <a:tc>
                  <a:txBody>
                    <a:bodyPr/>
                    <a:lstStyle/>
                    <a:p>
                      <a:pPr algn="l" fontAlgn="b"/>
                      <a:r>
                        <a:rPr lang="en-US" sz="700" b="0" i="0" u="none" strike="noStrike">
                          <a:solidFill>
                            <a:srgbClr val="000000"/>
                          </a:solidFill>
                          <a:latin typeface="Calibri"/>
                        </a:rPr>
                        <a:t>&gt;95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F253F"/>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250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74807"/>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120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179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188</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Mixer Rrinder</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180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72%</a:t>
                      </a:r>
                    </a:p>
                  </a:txBody>
                  <a:tcPr marL="6317" marR="6317" marT="6317" marB="0" anchor="b">
                    <a:lnL>
                      <a:noFill/>
                    </a:lnL>
                    <a:lnR>
                      <a:noFill/>
                    </a:lnR>
                    <a:lnT>
                      <a:noFill/>
                    </a:lnT>
                    <a:lnB>
                      <a:noFill/>
                    </a:lnB>
                    <a:solidFill>
                      <a:srgbClr val="974807"/>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67%</a:t>
                      </a:r>
                    </a:p>
                  </a:txBody>
                  <a:tcPr marL="6317" marR="6317" marT="6317" marB="0" anchor="b">
                    <a:lnL>
                      <a:noFill/>
                    </a:lnL>
                    <a:lnR>
                      <a:noFill/>
                    </a:lnR>
                    <a:lnT>
                      <a:noFill/>
                    </a:lnT>
                    <a:lnB>
                      <a:noFill/>
                    </a:lnB>
                    <a:solidFill>
                      <a:srgbClr val="620A0C"/>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135</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75%</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53%</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55248">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dirty="0">
                          <a:solidFill>
                            <a:srgbClr val="000000"/>
                          </a:solidFill>
                          <a:latin typeface="Calibri"/>
                        </a:rPr>
                        <a:t>  </a:t>
                      </a:r>
                      <a:r>
                        <a:rPr lang="en-US" sz="700" b="0" i="0" u="none" strike="noStrike" baseline="0" dirty="0" smtClean="0">
                          <a:solidFill>
                            <a:srgbClr val="000000"/>
                          </a:solidFill>
                          <a:latin typeface="Calibri"/>
                        </a:rPr>
                        <a:t> </a:t>
                      </a:r>
                      <a:r>
                        <a:rPr lang="en-US" sz="700" b="0" i="0" u="none" strike="noStrike" dirty="0" smtClean="0">
                          <a:solidFill>
                            <a:srgbClr val="000000"/>
                          </a:solidFill>
                          <a:latin typeface="Calibri"/>
                        </a:rPr>
                        <a:t> </a:t>
                      </a:r>
                      <a:r>
                        <a:rPr lang="en-US" sz="700" b="0" i="0" u="none" strike="noStrike" dirty="0">
                          <a:solidFill>
                            <a:srgbClr val="000000"/>
                          </a:solidFill>
                          <a:latin typeface="Calibri"/>
                        </a:rPr>
                        <a:t>Percentages</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72%</a:t>
                      </a:r>
                    </a:p>
                  </a:txBody>
                  <a:tcPr marL="6317" marR="6317" marT="6317" marB="0" anchor="b">
                    <a:lnL>
                      <a:noFill/>
                    </a:lnL>
                    <a:lnR>
                      <a:noFill/>
                    </a:lnR>
                    <a:lnT>
                      <a:noFill/>
                    </a:lnT>
                    <a:lnB>
                      <a:noFill/>
                    </a:lnB>
                  </a:tcPr>
                </a:tc>
                <a:tc>
                  <a:txBody>
                    <a:bodyPr/>
                    <a:lstStyle/>
                    <a:p>
                      <a:pPr algn="l" fontAlgn="b"/>
                      <a:r>
                        <a:rPr lang="en-US" sz="700" b="0" i="0" u="none" strike="noStrike" dirty="0">
                          <a:solidFill>
                            <a:srgbClr val="000000"/>
                          </a:solidFill>
                          <a:latin typeface="Calibri"/>
                        </a:rPr>
                        <a:t> </a:t>
                      </a:r>
                    </a:p>
                  </a:txBody>
                  <a:tcPr marL="6317" marR="6317" marT="6317" marB="0" anchor="b">
                    <a:lnL>
                      <a:noFill/>
                    </a:lnL>
                    <a:lnR>
                      <a:noFill/>
                    </a:lnR>
                    <a:lnT>
                      <a:noFill/>
                    </a:lnT>
                    <a:lnB>
                      <a:noFill/>
                    </a:lnB>
                    <a:solidFill>
                      <a:srgbClr val="974807"/>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75%</a:t>
                      </a:r>
                    </a:p>
                  </a:txBody>
                  <a:tcPr marL="6317" marR="6317" marT="6317" marB="0" anchor="b">
                    <a:lnL>
                      <a:noFill/>
                    </a:lnL>
                    <a:lnR>
                      <a:noFill/>
                    </a:lnR>
                    <a:lnT>
                      <a:noFill/>
                    </a:lnT>
                    <a:lnB>
                      <a:noFill/>
                    </a:lnB>
                  </a:tcPr>
                </a:tc>
                <a:tc>
                  <a:txBody>
                    <a:bodyPr/>
                    <a:lstStyle/>
                    <a:p>
                      <a:pPr algn="l" fontAlgn="b"/>
                      <a:r>
                        <a:rPr lang="en-US" sz="700" b="0" i="0" u="none" strike="noStrike" dirty="0">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53%</a:t>
                      </a:r>
                    </a:p>
                  </a:txBody>
                  <a:tcPr marL="6317" marR="6317" marT="6317" marB="0" anchor="b">
                    <a:lnL>
                      <a:noFill/>
                    </a:lnL>
                    <a:lnR>
                      <a:noFill/>
                    </a:lnR>
                    <a:lnT>
                      <a:noFill/>
                    </a:lnT>
                    <a:lnB>
                      <a:noFill/>
                    </a:lnB>
                  </a:tcPr>
                </a:tc>
                <a:tc>
                  <a:txBody>
                    <a:bodyPr/>
                    <a:lstStyle/>
                    <a:p>
                      <a:pPr algn="l" fontAlgn="b"/>
                      <a:r>
                        <a:rPr lang="en-US" sz="700" b="0" i="0" u="none" strike="noStrike" dirty="0">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160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179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137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dirty="0">
                          <a:solidFill>
                            <a:srgbClr val="000000"/>
                          </a:solidFill>
                          <a:latin typeface="Calibri"/>
                        </a:rPr>
                        <a:t>Washing Machine</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145</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90%</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135</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75%</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47</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52%</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66%</a:t>
                      </a:r>
                    </a:p>
                  </a:txBody>
                  <a:tcPr marL="6317" marR="6317" marT="6317" marB="0" anchor="b">
                    <a:lnL>
                      <a:noFill/>
                    </a:lnL>
                    <a:lnR>
                      <a:noFill/>
                    </a:lnR>
                    <a:lnT>
                      <a:noFill/>
                    </a:lnT>
                    <a:lnB>
                      <a:noFill/>
                    </a:lnB>
                    <a:solidFill>
                      <a:srgbClr val="800000"/>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90%</a:t>
                      </a:r>
                    </a:p>
                  </a:txBody>
                  <a:tcPr marL="6317" marR="6317" marT="6317" marB="0" anchor="b">
                    <a:lnL>
                      <a:noFill/>
                    </a:lnL>
                    <a:lnR>
                      <a:noFill/>
                    </a:lnR>
                    <a:lnT>
                      <a:noFill/>
                    </a:lnT>
                    <a:lnB>
                      <a:noFill/>
                    </a:lnB>
                  </a:tcPr>
                </a:tc>
                <a:tc>
                  <a:txBody>
                    <a:bodyPr/>
                    <a:lstStyle/>
                    <a:p>
                      <a:pPr algn="l" fontAlgn="b"/>
                      <a:r>
                        <a:rPr lang="en-US" sz="700" b="0" i="0" u="none" strike="noStrike" dirty="0">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52%</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66%</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179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184</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Moblie Phone</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125</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69%</a:t>
                      </a:r>
                    </a:p>
                  </a:txBody>
                  <a:tcPr marL="6317" marR="6317" marT="6317" marB="0" anchor="b">
                    <a:lnL>
                      <a:noFill/>
                    </a:lnL>
                    <a:lnR>
                      <a:noFill/>
                    </a:lnR>
                    <a:lnT>
                      <a:noFill/>
                    </a:lnT>
                    <a:lnB>
                      <a:noFill/>
                    </a:lnB>
                    <a:solidFill>
                      <a:srgbClr val="620A0C"/>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47</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52%</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124</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67%</a:t>
                      </a:r>
                    </a:p>
                  </a:txBody>
                  <a:tcPr marL="6317" marR="6317" marT="6317" marB="0" anchor="b">
                    <a:lnL>
                      <a:noFill/>
                    </a:lnL>
                    <a:lnR>
                      <a:noFill/>
                    </a:lnR>
                    <a:lnT>
                      <a:noFill/>
                    </a:lnT>
                    <a:lnB>
                      <a:noFill/>
                    </a:lnB>
                    <a:solidFill>
                      <a:srgbClr val="800000"/>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100%</a:t>
                      </a:r>
                    </a:p>
                  </a:txBody>
                  <a:tcPr marL="6317" marR="6317" marT="6317" marB="0" anchor="b">
                    <a:lnL>
                      <a:noFill/>
                    </a:lnL>
                    <a:lnR>
                      <a:noFill/>
                    </a:lnR>
                    <a:lnT>
                      <a:noFill/>
                    </a:lnT>
                    <a:lnB>
                      <a:noFill/>
                    </a:lnB>
                    <a:solidFill>
                      <a:srgbClr val="002060"/>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69%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52%</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250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200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Grinder</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60%</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122</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81%</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63</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75%</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175</a:t>
                      </a:r>
                    </a:p>
                  </a:txBody>
                  <a:tcPr marL="6317" marR="6317" marT="6317" marB="0" anchor="b">
                    <a:lnL>
                      <a:noFill/>
                    </a:lnL>
                    <a:lnR>
                      <a:noFill/>
                    </a:lnR>
                    <a:lnT>
                      <a:noFill/>
                    </a:lnT>
                    <a:lnB>
                      <a:noFill/>
                    </a:lnB>
                    <a:solidFill>
                      <a:srgbClr val="E46D0A"/>
                    </a:solidFill>
                  </a:tcPr>
                </a:tc>
                <a:tc>
                  <a:txBody>
                    <a:bodyPr/>
                    <a:lstStyle/>
                    <a:p>
                      <a:pPr algn="r" fontAlgn="b"/>
                      <a:r>
                        <a:rPr lang="en-US" sz="700" b="0" i="0" u="none" strike="noStrike">
                          <a:solidFill>
                            <a:srgbClr val="EEECE1"/>
                          </a:solidFill>
                          <a:latin typeface="Calibri"/>
                        </a:rPr>
                        <a:t>87%</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303754">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7030A0"/>
                    </a:solidFill>
                  </a:tcPr>
                </a:tc>
                <a:tc>
                  <a:txBody>
                    <a:bodyPr/>
                    <a:lstStyle/>
                    <a:p>
                      <a:pPr algn="r" fontAlgn="b"/>
                      <a:r>
                        <a:rPr lang="en-US" sz="700" b="0" i="0" u="none" strike="noStrike">
                          <a:solidFill>
                            <a:srgbClr val="000000"/>
                          </a:solidFill>
                          <a:latin typeface="Calibri"/>
                        </a:rPr>
                        <a:t>60%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74%</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981200"/>
            <a:ext cx="7924800" cy="3139321"/>
          </a:xfrm>
          <a:prstGeom prst="rect">
            <a:avLst/>
          </a:prstGeom>
        </p:spPr>
        <p:txBody>
          <a:bodyPr wrap="square">
            <a:spAutoFit/>
          </a:bodyPr>
          <a:lstStyle/>
          <a:p>
            <a:r>
              <a:rPr lang="en-US" smtClean="0"/>
              <a:t>The </a:t>
            </a:r>
            <a:r>
              <a:rPr lang="en-US" dirty="0" smtClean="0"/>
              <a:t>Employment Performance Scorecard provides a comprehensive and structured approach to evaluating employee performance. By categorizing performance metrics into key areas such as job knowledge, communication, teamwork, productivity, quality, leadership, and adaptability, this scorecard enables a holistic assessment of an employee's strengths and areas for improvement.</a:t>
            </a:r>
          </a:p>
          <a:p>
            <a:r>
              <a:rPr lang="en-US" dirty="0" smtClean="0"/>
              <a:t>             </a:t>
            </a:r>
          </a:p>
          <a:p>
            <a:r>
              <a:rPr lang="en-US" dirty="0" smtClean="0"/>
              <a:t>                  The use of targets, weights, and scores allows for a clear and objective evaluation of performance, enabling employees to understand expectations and strive for excellence. The scorecard's flexibility accommodates various roles and departments, making it a valuable tool for organizations seeking to enhance performance management.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72600" y="4114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858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877437"/>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  </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flipV="1">
            <a:off x="1447800" y="2286000"/>
            <a:ext cx="228600" cy="228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752600" y="2286000"/>
            <a:ext cx="6019801" cy="646331"/>
          </a:xfrm>
          <a:prstGeom prst="rect">
            <a:avLst/>
          </a:prstGeom>
        </p:spPr>
        <p:txBody>
          <a:bodyPr wrap="square">
            <a:spAutoFit/>
          </a:bodyPr>
          <a:lstStyle/>
          <a:p>
            <a:r>
              <a:rPr lang="en-US" dirty="0" smtClean="0"/>
              <a:t>To </a:t>
            </a:r>
            <a:r>
              <a:rPr lang="en-US" dirty="0" err="1" smtClean="0"/>
              <a:t>Analyse</a:t>
            </a:r>
            <a:r>
              <a:rPr lang="en-US" dirty="0" smtClean="0"/>
              <a:t> the attrition i.e., Employee turnover by examining the job satisfaction level by reviewing the feedback for job.  </a:t>
            </a:r>
            <a:endParaRPr lang="en-US" dirty="0"/>
          </a:p>
        </p:txBody>
      </p:sp>
      <p:sp>
        <p:nvSpPr>
          <p:cNvPr id="13" name="Rectangle 12"/>
          <p:cNvSpPr/>
          <p:nvPr/>
        </p:nvSpPr>
        <p:spPr>
          <a:xfrm>
            <a:off x="1066800" y="3124200"/>
            <a:ext cx="7620000" cy="1200329"/>
          </a:xfrm>
          <a:prstGeom prst="rect">
            <a:avLst/>
          </a:prstGeom>
        </p:spPr>
        <p:txBody>
          <a:bodyPr wrap="square">
            <a:spAutoFit/>
          </a:bodyPr>
          <a:lstStyle/>
          <a:p>
            <a:r>
              <a:rPr lang="en-US" dirty="0" smtClean="0"/>
              <a:t>"Our organization struggles to effectively measure and track employee performance, leading to inconsistent evaluations, lack of transparency, and inadequate goal setting. This results in underutilized talent, poor accountability, and decreased productivity."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 </a:t>
            </a:r>
            <a:r>
              <a:rPr lang="en-US" sz="2400" dirty="0" smtClean="0">
                <a:solidFill>
                  <a:srgbClr val="0D0D0D"/>
                </a:solidFill>
                <a:latin typeface="Times New Roman" panose="02020603050405020304" pitchFamily="18" charset="0"/>
                <a:cs typeface="Times New Roman" panose="02020603050405020304" pitchFamily="18" charset="0"/>
              </a:rPr>
              <a:t>This project aims to examine employ how to complete the work and it will be satisfaction levels through feedback. The goal is to identify  to achieved their target or not , under the factors turnover. The </a:t>
            </a:r>
            <a:r>
              <a:rPr lang="en-US" sz="2400" dirty="0" err="1" smtClean="0">
                <a:solidFill>
                  <a:srgbClr val="0D0D0D"/>
                </a:solidFill>
                <a:latin typeface="Times New Roman" panose="02020603050405020304" pitchFamily="18" charset="0"/>
                <a:cs typeface="Times New Roman" panose="02020603050405020304" pitchFamily="18" charset="0"/>
              </a:rPr>
              <a:t>finiding</a:t>
            </a:r>
            <a:r>
              <a:rPr lang="en-US" sz="2400" dirty="0" smtClean="0">
                <a:solidFill>
                  <a:srgbClr val="0D0D0D"/>
                </a:solidFill>
                <a:latin typeface="Times New Roman" panose="02020603050405020304" pitchFamily="18" charset="0"/>
                <a:cs typeface="Times New Roman" panose="02020603050405020304" pitchFamily="18" charset="0"/>
              </a:rPr>
              <a:t> will assist in developing strategies to </a:t>
            </a:r>
            <a:r>
              <a:rPr lang="en-US" sz="2400" dirty="0" err="1" smtClean="0">
                <a:solidFill>
                  <a:srgbClr val="0D0D0D"/>
                </a:solidFill>
                <a:latin typeface="Times New Roman" panose="02020603050405020304" pitchFamily="18" charset="0"/>
                <a:cs typeface="Times New Roman" panose="02020603050405020304" pitchFamily="18" charset="0"/>
              </a:rPr>
              <a:t>imporve</a:t>
            </a:r>
            <a:r>
              <a:rPr lang="en-US" sz="2400" dirty="0" smtClean="0">
                <a:solidFill>
                  <a:srgbClr val="0D0D0D"/>
                </a:solidFill>
                <a:latin typeface="Times New Roman" panose="02020603050405020304" pitchFamily="18" charset="0"/>
                <a:cs typeface="Times New Roman" panose="02020603050405020304" pitchFamily="18" charset="0"/>
              </a:rPr>
              <a:t> job satisfaction, reduce turnover rates, and promote a, more stable, motivated workforce.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752600" y="2438400"/>
            <a:ext cx="4618475" cy="646331"/>
          </a:xfrm>
          <a:prstGeom prst="rect">
            <a:avLst/>
          </a:prstGeom>
        </p:spPr>
        <p:txBody>
          <a:bodyPr wrap="square">
            <a:spAutoFit/>
          </a:bodyPr>
          <a:lstStyle/>
          <a:p>
            <a:r>
              <a:rPr lang="en-US" dirty="0" smtClean="0"/>
              <a:t>MANAGING DIRECTOR </a:t>
            </a:r>
          </a:p>
          <a:p>
            <a:r>
              <a:rPr lang="en-US" dirty="0" smtClean="0"/>
              <a:t>    - To examine the employee TARGET</a:t>
            </a:r>
            <a:endParaRPr lang="en-US" dirty="0"/>
          </a:p>
        </p:txBody>
      </p:sp>
      <p:sp>
        <p:nvSpPr>
          <p:cNvPr id="14" name="Rectangle 13"/>
          <p:cNvSpPr/>
          <p:nvPr/>
        </p:nvSpPr>
        <p:spPr>
          <a:xfrm>
            <a:off x="2133600" y="3962400"/>
            <a:ext cx="3810000" cy="369332"/>
          </a:xfrm>
          <a:prstGeom prst="rect">
            <a:avLst/>
          </a:prstGeom>
        </p:spPr>
        <p:txBody>
          <a:bodyPr wrap="square">
            <a:spAutoFit/>
          </a:bodyPr>
          <a:lstStyle/>
          <a:p>
            <a:r>
              <a:rPr lang="en-US" dirty="0" smtClean="0"/>
              <a:t>&gt;&gt; HUMAN RESOUCES [HR] Teams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194" name="AutoShape 2" descr="Free Printable Company Profile Templates [Word, PDF, Excel] Eas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Free Printable Company Profile Templates [Word, PDF, Excel] Eas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Free Printable Company Profile Templates [Word, PDF, Excel] Eas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Free Printable Company Profile Templates [Word, PDF, Excel] Eas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2" name="AutoShape 10" descr="Free Printable Company Profile Templates [Word, PDF, Excel] Eas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3048000" y="2967335"/>
            <a:ext cx="6096000" cy="923330"/>
          </a:xfrm>
          <a:prstGeom prst="rect">
            <a:avLst/>
          </a:prstGeom>
        </p:spPr>
        <p:txBody>
          <a:bodyPr>
            <a:spAutoFit/>
          </a:bodyPr>
          <a:lstStyle/>
          <a:p>
            <a:r>
              <a:rPr lang="en-US" dirty="0" smtClean="0"/>
              <a:t> We help our local customers to feel good and do good by fueling them up with artisanal coffee in a community-focused space</a:t>
            </a:r>
            <a:endParaRPr lang="en-US" dirty="0"/>
          </a:p>
        </p:txBody>
      </p:sp>
      <p:sp>
        <p:nvSpPr>
          <p:cNvPr id="8204" name="AutoShape 12" descr="How to Write a Value Proposition (+ 6 Modern Examp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2971800" y="4114800"/>
            <a:ext cx="6096000" cy="923330"/>
          </a:xfrm>
          <a:prstGeom prst="rect">
            <a:avLst/>
          </a:prstGeom>
        </p:spPr>
        <p:txBody>
          <a:bodyPr wrap="square">
            <a:spAutoFit/>
          </a:bodyPr>
          <a:lstStyle/>
          <a:p>
            <a:r>
              <a:rPr lang="en-US" dirty="0" smtClean="0"/>
              <a:t>It's more than just a product or service description — it's the specific solution that your business provides and the promise of value that a customer can expect you to deliver.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2967335"/>
            <a:ext cx="6096000" cy="369332"/>
          </a:xfrm>
          <a:prstGeom prst="rect">
            <a:avLst/>
          </a:prstGeom>
        </p:spPr>
        <p:txBody>
          <a:bodyPr>
            <a:spAutoFit/>
          </a:bodyPr>
          <a:lstStyle/>
          <a:p>
            <a:r>
              <a:rPr lang="en-US" dirty="0" smtClean="0"/>
              <a:t> </a:t>
            </a:r>
            <a:endParaRPr lang="en-US" dirty="0"/>
          </a:p>
        </p:txBody>
      </p:sp>
      <p:sp>
        <p:nvSpPr>
          <p:cNvPr id="7" name="Rectangle 6"/>
          <p:cNvSpPr/>
          <p:nvPr/>
        </p:nvSpPr>
        <p:spPr>
          <a:xfrm>
            <a:off x="1981200" y="1447800"/>
            <a:ext cx="6096000" cy="4247317"/>
          </a:xfrm>
          <a:prstGeom prst="rect">
            <a:avLst/>
          </a:prstGeom>
        </p:spPr>
        <p:txBody>
          <a:bodyPr>
            <a:spAutoFit/>
          </a:bodyPr>
          <a:lstStyle/>
          <a:p>
            <a:r>
              <a:rPr lang="en-US" dirty="0" smtClean="0"/>
              <a:t>1. Employee ID (Integer): Unique identifier for each employee2. Name (Text): Employee name3. Job Title (Text): Employee job title4. Department (Text): Employee department5. Review Period (Date): Review period start and end dates6. Metric (Text): Performance metric name (e.g. Job Knowledge, Communication, Teamwork, etc.)7. Target (Numeric): Performance target value8. Actual (Numeric): Actual performance value9. Variation (Numeric): Performance variation from target (calculated as (Actual - Target) / Target)10. Weight (Numeric): Performance metric weight (importance level)11. Score (Numeric): Performance score (calculated as (Actual / Target) x Weight)12. Category (Text): Performance category (e.g. Job Knowledge, Communication, etc.)13. Subcategory (Text): Performance subcategory (e.g. Technical Skills, Written Communication, etc.)</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133600" y="2057400"/>
            <a:ext cx="152400"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286000" y="1981200"/>
            <a:ext cx="3124200" cy="646331"/>
          </a:xfrm>
          <a:prstGeom prst="rect">
            <a:avLst/>
          </a:prstGeom>
        </p:spPr>
        <p:txBody>
          <a:bodyPr wrap="square">
            <a:spAutoFit/>
          </a:bodyPr>
          <a:lstStyle/>
          <a:p>
            <a:r>
              <a:rPr lang="en-US" dirty="0" smtClean="0"/>
              <a:t>New  Formula Used</a:t>
            </a:r>
          </a:p>
          <a:p>
            <a:r>
              <a:rPr lang="en-US" dirty="0" smtClean="0"/>
              <a:t>IFS</a:t>
            </a:r>
            <a:endParaRPr lang="en-US" dirty="0"/>
          </a:p>
        </p:txBody>
      </p:sp>
      <p:sp>
        <p:nvSpPr>
          <p:cNvPr id="12" name="Rectangle 11"/>
          <p:cNvSpPr/>
          <p:nvPr/>
        </p:nvSpPr>
        <p:spPr>
          <a:xfrm>
            <a:off x="2819400" y="3048000"/>
            <a:ext cx="6324600" cy="2031325"/>
          </a:xfrm>
          <a:prstGeom prst="rect">
            <a:avLst/>
          </a:prstGeom>
        </p:spPr>
        <p:txBody>
          <a:bodyPr wrap="square">
            <a:spAutoFit/>
          </a:bodyPr>
          <a:lstStyle/>
          <a:p>
            <a:r>
              <a:rPr lang="en-US" dirty="0" smtClean="0"/>
              <a:t>- Goals Achievement (weighted score based on goal completion)- Task Completion Rate (percentage of tasks completed on time)- Quality of Work (rating based on quality standards)- Communication and Collaboration (rating based on teamwork and communication skills)- Innovation and Initiative (rating based on innovative ideas and proactive approach)- Attendance and Punctuality (percentage of attendance and punctuality)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1159</Words>
  <Application>Microsoft Office PowerPoint</Application>
  <PresentationFormat>Custom</PresentationFormat>
  <Paragraphs>330</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2024-08-31T12:01:52Z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