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9"/>
  </p:notesMasterIdLst>
  <p:handoutMasterIdLst>
    <p:handoutMasterId r:id="rId10"/>
  </p:handoutMasterIdLst>
  <p:sldIdLst>
    <p:sldId id="256" r:id="rId2"/>
    <p:sldId id="258" r:id="rId3"/>
    <p:sldId id="264" r:id="rId4"/>
    <p:sldId id="261" r:id="rId5"/>
    <p:sldId id="262" r:id="rId6"/>
    <p:sldId id="263" r:id="rId7"/>
    <p:sldId id="265" r:id="rId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402" y="24"/>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68B05-2D38-44D6-B8DA-599D4A9E42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681012A-122D-475C-A900-C31EAF4E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502FC4-2826-4189-9A5A-4802B82D90F9}" type="datetimeFigureOut">
              <a:rPr lang="fr-FR" smtClean="0"/>
              <a:t>13/04/2022</a:t>
            </a:fld>
            <a:endParaRPr lang="fr-FR"/>
          </a:p>
        </p:txBody>
      </p:sp>
      <p:sp>
        <p:nvSpPr>
          <p:cNvPr id="4" name="Espace réservé du pied de page 3">
            <a:extLst>
              <a:ext uri="{FF2B5EF4-FFF2-40B4-BE49-F238E27FC236}">
                <a16:creationId xmlns:a16="http://schemas.microsoft.com/office/drawing/2014/main" id="{82554434-9A0E-4261-9D33-B9B86CA7C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F980ABD-941E-484C-95AE-BBA0656FB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9CB67-650C-4C62-AD51-A107FCCEC4E1}" type="slidenum">
              <a:rPr lang="fr-FR" smtClean="0"/>
              <a:t>‹N°›</a:t>
            </a:fld>
            <a:endParaRPr lang="fr-FR"/>
          </a:p>
        </p:txBody>
      </p:sp>
    </p:spTree>
    <p:extLst>
      <p:ext uri="{BB962C8B-B14F-4D97-AF65-F5344CB8AC3E}">
        <p14:creationId xmlns:p14="http://schemas.microsoft.com/office/powerpoint/2010/main" val="1259446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84B2-E620-4EFC-AE95-6DDE4155F805}" type="datetimeFigureOut">
              <a:rPr lang="fr-FR" noProof="0" smtClean="0"/>
              <a:t>13/04/2022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5328-2FD5-4AB1-B846-CCAE8EA09498}" type="slidenum">
              <a:rPr lang="fr-FR" noProof="0" smtClean="0"/>
              <a:t>‹N°›</a:t>
            </a:fld>
            <a:endParaRPr lang="fr-FR" noProof="0"/>
          </a:p>
        </p:txBody>
      </p:sp>
    </p:spTree>
    <p:extLst>
      <p:ext uri="{BB962C8B-B14F-4D97-AF65-F5344CB8AC3E}">
        <p14:creationId xmlns:p14="http://schemas.microsoft.com/office/powerpoint/2010/main" val="3124570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a:t>
            </a:fld>
            <a:endParaRPr lang="fr-FR"/>
          </a:p>
        </p:txBody>
      </p:sp>
    </p:spTree>
    <p:extLst>
      <p:ext uri="{BB962C8B-B14F-4D97-AF65-F5344CB8AC3E}">
        <p14:creationId xmlns:p14="http://schemas.microsoft.com/office/powerpoint/2010/main" val="397607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2</a:t>
            </a:fld>
            <a:endParaRPr lang="fr-FR"/>
          </a:p>
        </p:txBody>
      </p:sp>
    </p:spTree>
    <p:extLst>
      <p:ext uri="{BB962C8B-B14F-4D97-AF65-F5344CB8AC3E}">
        <p14:creationId xmlns:p14="http://schemas.microsoft.com/office/powerpoint/2010/main" val="211767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3</a:t>
            </a:fld>
            <a:endParaRPr lang="fr-FR"/>
          </a:p>
        </p:txBody>
      </p:sp>
    </p:spTree>
    <p:extLst>
      <p:ext uri="{BB962C8B-B14F-4D97-AF65-F5344CB8AC3E}">
        <p14:creationId xmlns:p14="http://schemas.microsoft.com/office/powerpoint/2010/main" val="58892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4</a:t>
            </a:fld>
            <a:endParaRPr lang="fr-FR"/>
          </a:p>
        </p:txBody>
      </p:sp>
    </p:spTree>
    <p:extLst>
      <p:ext uri="{BB962C8B-B14F-4D97-AF65-F5344CB8AC3E}">
        <p14:creationId xmlns:p14="http://schemas.microsoft.com/office/powerpoint/2010/main" val="319772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5</a:t>
            </a:fld>
            <a:endParaRPr lang="fr-FR"/>
          </a:p>
        </p:txBody>
      </p:sp>
    </p:spTree>
    <p:extLst>
      <p:ext uri="{BB962C8B-B14F-4D97-AF65-F5344CB8AC3E}">
        <p14:creationId xmlns:p14="http://schemas.microsoft.com/office/powerpoint/2010/main" val="172643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6</a:t>
            </a:fld>
            <a:endParaRPr lang="fr-FR"/>
          </a:p>
        </p:txBody>
      </p:sp>
    </p:spTree>
    <p:extLst>
      <p:ext uri="{BB962C8B-B14F-4D97-AF65-F5344CB8AC3E}">
        <p14:creationId xmlns:p14="http://schemas.microsoft.com/office/powerpoint/2010/main" val="4193590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A02EAC81-5C99-4864-A0E8-CFA5C9ABA6C2}" type="datetime1">
              <a:rPr lang="fr-FR" noProof="0" smtClean="0"/>
              <a:t>13/04/2022</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ACE44FF-5CD6-4B82-B1F5-6AE86C9907EB}" type="datetime1">
              <a:rPr lang="fr-FR" noProof="0" smtClean="0"/>
              <a:t>13/04/2022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B3B6F96-1DBA-403E-937D-37819E106CA7}" type="datetime1">
              <a:rPr lang="fr-FR" noProof="0" smtClean="0"/>
              <a:t>13/04/2022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5413907-E3EB-48AE-AB86-05A8E02730C7}" type="datetime1">
              <a:rPr lang="fr-FR" noProof="0" smtClean="0"/>
              <a:t>13/04/2022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2A7BD87-4162-417A-9B5A-2932BA9F7490}" type="datetime1">
              <a:rPr lang="fr-FR" noProof="0" smtClean="0"/>
              <a:t>13/04/2022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20004DDE-15BB-4C4D-B4EA-C083161A9948}" type="datetime1">
              <a:rPr lang="fr-FR" noProof="0" smtClean="0"/>
              <a:t>13/04/2022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9E1F3B7E-0513-428C-82D7-BDF3AA9A4EA5}" type="datetime1">
              <a:rPr lang="fr-FR" noProof="0" smtClean="0"/>
              <a:t>13/04/2022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2372795-7EAB-4160-A1B0-2F422ABD8E89}" type="datetime1">
              <a:rPr lang="fr-FR" noProof="0" smtClean="0"/>
              <a:t>13/04/2022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C2BF765-708F-4989-AE14-BAB9493E4588}" type="datetime1">
              <a:rPr lang="fr-FR" noProof="0" smtClean="0"/>
              <a:t>13/04/2022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01D7A6B-BCC2-4C21-BAE3-6AF1B840E56D}" type="datetime1">
              <a:rPr lang="fr-FR" noProof="0" smtClean="0"/>
              <a:t>13/04/2022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635DD21-33A0-42C5-A2E5-7493465514B7}" type="datetime1">
              <a:rPr lang="fr-FR" noProof="0" smtClean="0"/>
              <a:t>13/04/2022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BC33FA-CEBE-4502-9F9B-2F0989154353}" type="datetime1">
              <a:rPr lang="fr-FR" noProof="0" smtClean="0"/>
              <a:t>13/04/2022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3ECB3ED-4851-4DE7-9A6A-4D7485AC63E3}" type="datetime1">
              <a:rPr lang="fr-FR" noProof="0" smtClean="0"/>
              <a:t>13/04/2022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DBDFEB93-A53E-490C-AF00-EDE3AFF9A36D}" type="datetime1">
              <a:rPr lang="fr-FR" noProof="0" smtClean="0"/>
              <a:t>13/04/2022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69093F2-5574-4FF9-B1D2-E15C695A74EF}" type="datetime1">
              <a:rPr lang="fr-FR" noProof="0" smtClean="0"/>
              <a:t>13/04/2022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75F6C24-568D-4917-863C-3B89D44003D5}" type="datetime1">
              <a:rPr lang="fr-FR" noProof="0" smtClean="0"/>
              <a:t>13/04/2022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A202532-655D-448B-BCCD-E52581A788ED}" type="datetime1">
              <a:rPr lang="fr-FR" noProof="0" smtClean="0"/>
              <a:t>13/04/2022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e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p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a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D282D03-1B0F-4808-A039-91C9E6CB118E}" type="datetime1">
              <a:rPr lang="fr-FR" noProof="0" smtClean="0"/>
              <a:t>13/04/2022</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8D3E5-C7A3-47DF-A374-46BF83A69904}"/>
              </a:ext>
            </a:extLst>
          </p:cNvPr>
          <p:cNvSpPr>
            <a:spLocks noGrp="1"/>
          </p:cNvSpPr>
          <p:nvPr>
            <p:ph type="ctrTitle"/>
          </p:nvPr>
        </p:nvSpPr>
        <p:spPr>
          <a:xfrm>
            <a:off x="953308" y="1122363"/>
            <a:ext cx="10637806" cy="2387600"/>
          </a:xfrm>
        </p:spPr>
        <p:txBody>
          <a:bodyPr rtlCol="0">
            <a:normAutofit fontScale="90000"/>
          </a:bodyPr>
          <a:lstStyle/>
          <a:p>
            <a:pPr algn="ctr" rtl="0"/>
            <a:r>
              <a:rPr lang="fr-FR" sz="5400" u="sng" dirty="0">
                <a:latin typeface="Rockwell" panose="02060603020205020403" pitchFamily="18" charset="0"/>
              </a:rPr>
              <a:t>Soutenance p2:</a:t>
            </a:r>
            <a:br>
              <a:rPr lang="fr-FR" sz="5400" u="sng" dirty="0">
                <a:latin typeface="Rockwell" panose="02060603020205020403" pitchFamily="18" charset="0"/>
              </a:rPr>
            </a:br>
            <a:br>
              <a:rPr lang="fr-FR" sz="5400" dirty="0">
                <a:latin typeface="Rockwell" panose="02060603020205020403" pitchFamily="18" charset="0"/>
              </a:rPr>
            </a:br>
            <a:r>
              <a:rPr lang="fr-FR" sz="4000" dirty="0">
                <a:latin typeface="Rockwell" panose="02060603020205020403" pitchFamily="18" charset="0"/>
              </a:rPr>
              <a:t>transformer une maquette en site web avec HTML &amp; </a:t>
            </a:r>
            <a:r>
              <a:rPr lang="fr-FR" sz="4000" dirty="0" err="1">
                <a:latin typeface="Rockwell" panose="02060603020205020403" pitchFamily="18" charset="0"/>
              </a:rPr>
              <a:t>css</a:t>
            </a:r>
            <a:br>
              <a:rPr lang="fr-FR" sz="4000" dirty="0">
                <a:latin typeface="Rockwell" panose="02060603020205020403" pitchFamily="18" charset="0"/>
              </a:rPr>
            </a:br>
            <a:endParaRPr lang="fr-FR" sz="4000" dirty="0">
              <a:latin typeface="Rockwell" panose="02060603020205020403" pitchFamily="18" charset="0"/>
            </a:endParaRPr>
          </a:p>
        </p:txBody>
      </p:sp>
      <p:sp>
        <p:nvSpPr>
          <p:cNvPr id="3" name="Sous-titre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a:bodyPr>
          <a:lstStyle/>
          <a:p>
            <a:pPr algn="ctr" rtl="0"/>
            <a:r>
              <a:rPr lang="fr-FR" sz="2400" dirty="0">
                <a:latin typeface="Tahoma" panose="020B0604030504040204" pitchFamily="34" charset="0"/>
                <a:ea typeface="Tahoma" panose="020B0604030504040204" pitchFamily="34" charset="0"/>
                <a:cs typeface="Tahoma" panose="020B0604030504040204" pitchFamily="34" charset="0"/>
              </a:rPr>
              <a:t>Étudiant : </a:t>
            </a:r>
            <a:r>
              <a:rPr lang="fr-FR" sz="2400" dirty="0" err="1">
                <a:latin typeface="Tahoma" panose="020B0604030504040204" pitchFamily="34" charset="0"/>
                <a:ea typeface="Tahoma" panose="020B0604030504040204" pitchFamily="34" charset="0"/>
                <a:cs typeface="Tahoma" panose="020B0604030504040204" pitchFamily="34" charset="0"/>
              </a:rPr>
              <a:t>thamime</a:t>
            </a:r>
            <a:r>
              <a:rPr lang="fr-FR" sz="2400" dirty="0">
                <a:latin typeface="Tahoma" panose="020B0604030504040204" pitchFamily="34" charset="0"/>
                <a:ea typeface="Tahoma" panose="020B0604030504040204" pitchFamily="34" charset="0"/>
                <a:cs typeface="Tahoma" panose="020B0604030504040204" pitchFamily="34" charset="0"/>
              </a:rPr>
              <a:t> </a:t>
            </a:r>
            <a:r>
              <a:rPr lang="fr-FR" sz="2400" dirty="0" err="1">
                <a:latin typeface="Tahoma" panose="020B0604030504040204" pitchFamily="34" charset="0"/>
                <a:ea typeface="Tahoma" panose="020B0604030504040204" pitchFamily="34" charset="0"/>
                <a:cs typeface="Tahoma" panose="020B0604030504040204" pitchFamily="34" charset="0"/>
              </a:rPr>
              <a:t>mOuhamad</a:t>
            </a:r>
            <a:endParaRPr lang="fr-FR" sz="2400" dirty="0">
              <a:latin typeface="Tahoma" panose="020B0604030504040204" pitchFamily="34" charset="0"/>
              <a:ea typeface="Tahoma" panose="020B0604030504040204" pitchFamily="34" charset="0"/>
              <a:cs typeface="Tahoma" panose="020B0604030504040204" pitchFamily="34" charset="0"/>
            </a:endParaRPr>
          </a:p>
          <a:p>
            <a:pPr algn="ctr" rtl="0"/>
            <a:r>
              <a:rPr lang="fr-FR" sz="2400" dirty="0">
                <a:latin typeface="Tahoma" panose="020B0604030504040204" pitchFamily="34" charset="0"/>
                <a:ea typeface="Tahoma" panose="020B0604030504040204" pitchFamily="34" charset="0"/>
                <a:cs typeface="Tahoma" panose="020B0604030504040204" pitchFamily="34" charset="0"/>
              </a:rPr>
              <a:t>Mentor : </a:t>
            </a:r>
            <a:r>
              <a:rPr lang="fr-FR" sz="2400" dirty="0" err="1">
                <a:latin typeface="Tahoma" panose="020B0604030504040204" pitchFamily="34" charset="0"/>
                <a:ea typeface="Tahoma" panose="020B0604030504040204" pitchFamily="34" charset="0"/>
                <a:cs typeface="Tahoma" panose="020B0604030504040204" pitchFamily="34" charset="0"/>
              </a:rPr>
              <a:t>sébastien</a:t>
            </a:r>
            <a:r>
              <a:rPr lang="fr-FR" sz="2400" dirty="0">
                <a:latin typeface="Tahoma" panose="020B0604030504040204" pitchFamily="34" charset="0"/>
                <a:ea typeface="Tahoma" panose="020B0604030504040204" pitchFamily="34" charset="0"/>
                <a:cs typeface="Tahoma" panose="020B0604030504040204" pitchFamily="34" charset="0"/>
              </a:rPr>
              <a:t> </a:t>
            </a:r>
            <a:r>
              <a:rPr lang="fr-FR" sz="2400" dirty="0" err="1">
                <a:latin typeface="Tahoma" panose="020B0604030504040204" pitchFamily="34" charset="0"/>
                <a:ea typeface="Tahoma" panose="020B0604030504040204" pitchFamily="34" charset="0"/>
                <a:cs typeface="Tahoma" panose="020B0604030504040204" pitchFamily="34" charset="0"/>
              </a:rPr>
              <a:t>poyer</a:t>
            </a:r>
            <a:endParaRPr lang="fr-FR" sz="2400" dirty="0">
              <a:latin typeface="Tahoma" panose="020B0604030504040204" pitchFamily="34" charset="0"/>
              <a:ea typeface="Tahoma" panose="020B0604030504040204" pitchFamily="34" charset="0"/>
              <a:cs typeface="Tahoma" panose="020B0604030504040204" pitchFamily="34" charset="0"/>
            </a:endParaRPr>
          </a:p>
          <a:p>
            <a:pPr algn="ctr" rtl="0"/>
            <a:r>
              <a:rPr lang="fr-FR" sz="2400" dirty="0">
                <a:latin typeface="Tahoma" panose="020B0604030504040204" pitchFamily="34" charset="0"/>
                <a:ea typeface="Tahoma" panose="020B0604030504040204" pitchFamily="34" charset="0"/>
                <a:cs typeface="Tahoma" panose="020B0604030504040204" pitchFamily="34" charset="0"/>
              </a:rPr>
              <a:t>Evaluateur : </a:t>
            </a:r>
            <a:r>
              <a:rPr lang="fr-FR" sz="2400" dirty="0" err="1">
                <a:latin typeface="Tahoma" panose="020B0604030504040204" pitchFamily="34" charset="0"/>
                <a:ea typeface="Tahoma" panose="020B0604030504040204" pitchFamily="34" charset="0"/>
                <a:cs typeface="Tahoma" panose="020B0604030504040204" pitchFamily="34" charset="0"/>
              </a:rPr>
              <a:t>riyade</a:t>
            </a:r>
            <a:r>
              <a:rPr lang="fr-FR" sz="2400" dirty="0">
                <a:latin typeface="Tahoma" panose="020B0604030504040204" pitchFamily="34" charset="0"/>
                <a:ea typeface="Tahoma" panose="020B0604030504040204" pitchFamily="34" charset="0"/>
                <a:cs typeface="Tahoma" panose="020B0604030504040204" pitchFamily="34" charset="0"/>
              </a:rPr>
              <a:t> </a:t>
            </a:r>
            <a:r>
              <a:rPr lang="fr-FR" sz="2400" dirty="0" err="1">
                <a:latin typeface="Tahoma" panose="020B0604030504040204" pitchFamily="34" charset="0"/>
                <a:ea typeface="Tahoma" panose="020B0604030504040204" pitchFamily="34" charset="0"/>
                <a:cs typeface="Tahoma" panose="020B0604030504040204" pitchFamily="34" charset="0"/>
              </a:rPr>
              <a:t>mecibah</a:t>
            </a:r>
            <a:endParaRPr lang="fr-FR" sz="2400" dirty="0">
              <a:latin typeface="Tahoma" panose="020B0604030504040204" pitchFamily="34" charset="0"/>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29D664DD-A5BD-4D4C-8E12-2D19A50C5F2A}"/>
              </a:ext>
            </a:extLst>
          </p:cNvPr>
          <p:cNvSpPr txBox="1"/>
          <p:nvPr/>
        </p:nvSpPr>
        <p:spPr>
          <a:xfrm>
            <a:off x="10278139" y="63795"/>
            <a:ext cx="1913861" cy="369332"/>
          </a:xfrm>
          <a:prstGeom prst="rect">
            <a:avLst/>
          </a:prstGeom>
          <a:noFill/>
        </p:spPr>
        <p:txBody>
          <a:bodyPr wrap="square" rtlCol="0">
            <a:spAutoFit/>
          </a:bodyPr>
          <a:lstStyle/>
          <a:p>
            <a:r>
              <a:rPr lang="fr-FR" dirty="0" err="1"/>
              <a:t>OpenClassrooms</a:t>
            </a:r>
            <a:endParaRPr lang="fr-FR" dirty="0"/>
          </a:p>
        </p:txBody>
      </p:sp>
      <p:sp>
        <p:nvSpPr>
          <p:cNvPr id="5" name="ZoneTexte 4">
            <a:extLst>
              <a:ext uri="{FF2B5EF4-FFF2-40B4-BE49-F238E27FC236}">
                <a16:creationId xmlns:a16="http://schemas.microsoft.com/office/drawing/2014/main" id="{F2DBDB2D-3F96-4635-8D3C-F5F3130235C0}"/>
              </a:ext>
            </a:extLst>
          </p:cNvPr>
          <p:cNvSpPr txBox="1"/>
          <p:nvPr/>
        </p:nvSpPr>
        <p:spPr>
          <a:xfrm>
            <a:off x="10667999" y="6424873"/>
            <a:ext cx="1694121" cy="369332"/>
          </a:xfrm>
          <a:prstGeom prst="rect">
            <a:avLst/>
          </a:prstGeom>
          <a:noFill/>
        </p:spPr>
        <p:txBody>
          <a:bodyPr wrap="square" rtlCol="0">
            <a:spAutoFit/>
          </a:bodyPr>
          <a:lstStyle/>
          <a:p>
            <a:r>
              <a:rPr lang="fr-FR" dirty="0"/>
              <a:t>13 Avril 2022</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fr-FR" sz="4400" dirty="0">
                <a:latin typeface="Rockwell" panose="02060603020205020403" pitchFamily="18" charset="0"/>
              </a:rPr>
              <a:t>Présentation des livrables</a:t>
            </a: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1269003" y="1796367"/>
            <a:ext cx="9905999" cy="3541714"/>
          </a:xfrm>
        </p:spPr>
        <p:txBody>
          <a:bodyPr rtlCol="0"/>
          <a:lstStyle/>
          <a:p>
            <a:pPr rtl="0"/>
            <a:r>
              <a:rPr lang="fr-FR" u="sng" dirty="0">
                <a:latin typeface="Tahoma" panose="020B0604030504040204" pitchFamily="34" charset="0"/>
                <a:ea typeface="Tahoma" panose="020B0604030504040204" pitchFamily="34" charset="0"/>
                <a:cs typeface="Tahoma" panose="020B0604030504040204" pitchFamily="34" charset="0"/>
              </a:rPr>
              <a:t>Contexte : </a:t>
            </a:r>
          </a:p>
          <a:p>
            <a:pPr rtl="0"/>
            <a:endParaRPr lang="fr-FR" u="sng" dirty="0">
              <a:latin typeface="Tahoma" panose="020B0604030504040204" pitchFamily="34" charset="0"/>
              <a:ea typeface="Tahoma" panose="020B0604030504040204" pitchFamily="34" charset="0"/>
              <a:cs typeface="Tahoma" panose="020B0604030504040204" pitchFamily="34" charset="0"/>
            </a:endParaRPr>
          </a:p>
          <a:p>
            <a:pPr rtl="0">
              <a:buFontTx/>
              <a:buChar char="-"/>
            </a:pPr>
            <a:r>
              <a:rPr lang="fr-FR" dirty="0">
                <a:latin typeface="Tahoma" panose="020B0604030504040204" pitchFamily="34" charset="0"/>
                <a:ea typeface="Tahoma" panose="020B0604030504040204" pitchFamily="34" charset="0"/>
                <a:cs typeface="Tahoma" panose="020B0604030504040204" pitchFamily="34" charset="0"/>
              </a:rPr>
              <a:t>Entreprise : </a:t>
            </a:r>
            <a:r>
              <a:rPr lang="fr-FR" dirty="0" err="1">
                <a:latin typeface="Tahoma" panose="020B0604030504040204" pitchFamily="34" charset="0"/>
                <a:ea typeface="Tahoma" panose="020B0604030504040204" pitchFamily="34" charset="0"/>
                <a:cs typeface="Tahoma" panose="020B0604030504040204" pitchFamily="34" charset="0"/>
              </a:rPr>
              <a:t>Booki</a:t>
            </a:r>
            <a:endParaRPr lang="fr-FR" dirty="0">
              <a:latin typeface="Tahoma" panose="020B0604030504040204" pitchFamily="34" charset="0"/>
              <a:ea typeface="Tahoma" panose="020B0604030504040204" pitchFamily="34" charset="0"/>
              <a:cs typeface="Tahoma" panose="020B0604030504040204" pitchFamily="34" charset="0"/>
            </a:endParaRPr>
          </a:p>
          <a:p>
            <a:pPr rtl="0">
              <a:buFontTx/>
              <a:buChar char="-"/>
            </a:pPr>
            <a:r>
              <a:rPr lang="fr-FR" dirty="0">
                <a:latin typeface="Tahoma" panose="020B0604030504040204" pitchFamily="34" charset="0"/>
                <a:ea typeface="Tahoma" panose="020B0604030504040204" pitchFamily="34" charset="0"/>
                <a:cs typeface="Tahoma" panose="020B0604030504040204" pitchFamily="34" charset="0"/>
              </a:rPr>
              <a:t>Prototype : intégration basé sur maquettes desktop et mobile.</a:t>
            </a:r>
          </a:p>
          <a:p>
            <a:pPr rtl="0">
              <a:buFontTx/>
              <a:buChar char="-"/>
            </a:pPr>
            <a:r>
              <a:rPr lang="fr-FR" dirty="0">
                <a:latin typeface="Tahoma" panose="020B0604030504040204" pitchFamily="34" charset="0"/>
                <a:ea typeface="Tahoma" panose="020B0604030504040204" pitchFamily="34" charset="0"/>
                <a:cs typeface="Tahoma" panose="020B0604030504040204" pitchFamily="34" charset="0"/>
              </a:rPr>
              <a:t>Réalisation de la page web responsive avec spécifications fonctionnelles et techniques</a:t>
            </a:r>
          </a:p>
          <a:p>
            <a:pPr rtl="0">
              <a:buFontTx/>
              <a:buChar char="-"/>
            </a:pP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fr-FR" sz="4400" dirty="0">
                <a:latin typeface="Rockwell" panose="02060603020205020403" pitchFamily="18" charset="0"/>
              </a:rPr>
              <a:t>Présentation des livrables</a:t>
            </a: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1269003" y="1796366"/>
            <a:ext cx="9905999" cy="4636801"/>
          </a:xfrm>
        </p:spPr>
        <p:txBody>
          <a:bodyPr rtlCol="0"/>
          <a:lstStyle/>
          <a:p>
            <a:pPr rtl="0"/>
            <a:r>
              <a:rPr lang="fr-FR" u="sng" dirty="0">
                <a:latin typeface="Tahoma" panose="020B0604030504040204" pitchFamily="34" charset="0"/>
                <a:ea typeface="Tahoma" panose="020B0604030504040204" pitchFamily="34" charset="0"/>
                <a:cs typeface="Tahoma" panose="020B0604030504040204" pitchFamily="34" charset="0"/>
              </a:rPr>
              <a:t>Découpage de la maquette : </a:t>
            </a:r>
          </a:p>
          <a:p>
            <a:pPr rtl="0">
              <a:buFont typeface="Wingdings" panose="05000000000000000000" pitchFamily="2" charset="2"/>
              <a:buChar char="Ø"/>
            </a:pPr>
            <a:r>
              <a:rPr lang="fr-FR" dirty="0">
                <a:latin typeface="Tahoma" panose="020B0604030504040204" pitchFamily="34" charset="0"/>
                <a:ea typeface="Tahoma" panose="020B0604030504040204" pitchFamily="34" charset="0"/>
                <a:cs typeface="Tahoma" panose="020B0604030504040204" pitchFamily="34" charset="0"/>
              </a:rPr>
              <a:t>5 grandes parties : header, sections ‘</a:t>
            </a:r>
            <a:r>
              <a:rPr lang="fr-FR" dirty="0" err="1">
                <a:latin typeface="Tahoma" panose="020B0604030504040204" pitchFamily="34" charset="0"/>
                <a:ea typeface="Tahoma" panose="020B0604030504040204" pitchFamily="34" charset="0"/>
                <a:cs typeface="Tahoma" panose="020B0604030504040204" pitchFamily="34" charset="0"/>
              </a:rPr>
              <a:t>recherche_filtre</a:t>
            </a:r>
            <a:r>
              <a:rPr lang="fr-FR" dirty="0">
                <a:latin typeface="Tahoma" panose="020B0604030504040204" pitchFamily="34" charset="0"/>
                <a:ea typeface="Tahoma" panose="020B0604030504040204" pitchFamily="34" charset="0"/>
                <a:cs typeface="Tahoma" panose="020B0604030504040204" pitchFamily="34" charset="0"/>
              </a:rPr>
              <a:t>, ‘hébergements’, ‘activités’ et </a:t>
            </a:r>
            <a:r>
              <a:rPr lang="fr-FR" dirty="0" err="1">
                <a:latin typeface="Tahoma" panose="020B0604030504040204" pitchFamily="34" charset="0"/>
                <a:ea typeface="Tahoma" panose="020B0604030504040204" pitchFamily="34" charset="0"/>
                <a:cs typeface="Tahoma" panose="020B0604030504040204" pitchFamily="34" charset="0"/>
              </a:rPr>
              <a:t>footer</a:t>
            </a:r>
            <a:r>
              <a:rPr lang="fr-FR" dirty="0">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
            </a:pPr>
            <a:r>
              <a:rPr lang="fr-FR" dirty="0">
                <a:latin typeface="Tahoma" panose="020B0604030504040204" pitchFamily="34" charset="0"/>
                <a:ea typeface="Tahoma" panose="020B0604030504040204" pitchFamily="34" charset="0"/>
                <a:cs typeface="Tahoma" panose="020B0604030504040204" pitchFamily="34" charset="0"/>
              </a:rPr>
              <a:t>Header : logo + </a:t>
            </a:r>
            <a:r>
              <a:rPr lang="fr-FR" dirty="0" err="1">
                <a:latin typeface="Tahoma" panose="020B0604030504040204" pitchFamily="34" charset="0"/>
                <a:ea typeface="Tahoma" panose="020B0604030504040204" pitchFamily="34" charset="0"/>
                <a:cs typeface="Tahoma" panose="020B0604030504040204" pitchFamily="34" charset="0"/>
              </a:rPr>
              <a:t>nav</a:t>
            </a:r>
            <a:endParaRPr lang="fr-FR"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
            </a:pPr>
            <a:r>
              <a:rPr lang="fr-FR" dirty="0" err="1">
                <a:latin typeface="Tahoma" panose="020B0604030504040204" pitchFamily="34" charset="0"/>
                <a:ea typeface="Tahoma" panose="020B0604030504040204" pitchFamily="34" charset="0"/>
                <a:cs typeface="Tahoma" panose="020B0604030504040204" pitchFamily="34" charset="0"/>
              </a:rPr>
              <a:t>Recherche_filtre</a:t>
            </a:r>
            <a:r>
              <a:rPr lang="fr-FR" dirty="0">
                <a:latin typeface="Tahoma" panose="020B0604030504040204" pitchFamily="34" charset="0"/>
                <a:ea typeface="Tahoma" panose="020B0604030504040204" pitchFamily="34" charset="0"/>
                <a:cs typeface="Tahoma" panose="020B0604030504040204" pitchFamily="34" charset="0"/>
              </a:rPr>
              <a:t> : titre, description, formulaire + filtres, description</a:t>
            </a:r>
          </a:p>
          <a:p>
            <a:pPr lvl="1">
              <a:buFont typeface="Wingdings" panose="05000000000000000000" pitchFamily="2" charset="2"/>
              <a:buChar char="§"/>
            </a:pPr>
            <a:r>
              <a:rPr lang="fr-FR" dirty="0">
                <a:latin typeface="Tahoma" panose="020B0604030504040204" pitchFamily="34" charset="0"/>
                <a:ea typeface="Tahoma" panose="020B0604030504040204" pitchFamily="34" charset="0"/>
                <a:cs typeface="Tahoma" panose="020B0604030504040204" pitchFamily="34" charset="0"/>
              </a:rPr>
              <a:t>Section hébergements : </a:t>
            </a:r>
            <a:r>
              <a:rPr lang="fr-FR" dirty="0" err="1">
                <a:latin typeface="Tahoma" panose="020B0604030504040204" pitchFamily="34" charset="0"/>
                <a:ea typeface="Tahoma" panose="020B0604030504040204" pitchFamily="34" charset="0"/>
                <a:cs typeface="Tahoma" panose="020B0604030504040204" pitchFamily="34" charset="0"/>
              </a:rPr>
              <a:t>left</a:t>
            </a:r>
            <a:r>
              <a:rPr lang="fr-FR" dirty="0">
                <a:latin typeface="Tahoma" panose="020B0604030504040204" pitchFamily="34" charset="0"/>
                <a:ea typeface="Tahoma" panose="020B0604030504040204" pitchFamily="34" charset="0"/>
                <a:cs typeface="Tahoma" panose="020B0604030504040204" pitchFamily="34" charset="0"/>
              </a:rPr>
              <a:t> + right : avec titre + article ‘</a:t>
            </a:r>
            <a:r>
              <a:rPr lang="fr-FR" dirty="0" err="1">
                <a:latin typeface="Tahoma" panose="020B0604030504040204" pitchFamily="34" charset="0"/>
                <a:ea typeface="Tahoma" panose="020B0604030504040204" pitchFamily="34" charset="0"/>
                <a:cs typeface="Tahoma" panose="020B0604030504040204" pitchFamily="34" charset="0"/>
              </a:rPr>
              <a:t>card</a:t>
            </a:r>
            <a:r>
              <a:rPr lang="fr-FR" dirty="0">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
            </a:pPr>
            <a:r>
              <a:rPr lang="fr-FR" dirty="0">
                <a:latin typeface="Tahoma" panose="020B0604030504040204" pitchFamily="34" charset="0"/>
                <a:ea typeface="Tahoma" panose="020B0604030504040204" pitchFamily="34" charset="0"/>
                <a:cs typeface="Tahoma" panose="020B0604030504040204" pitchFamily="34" charset="0"/>
              </a:rPr>
              <a:t>Section Activités : article avec </a:t>
            </a:r>
            <a:r>
              <a:rPr lang="fr-FR" dirty="0" err="1">
                <a:latin typeface="Tahoma" panose="020B0604030504040204" pitchFamily="34" charset="0"/>
                <a:ea typeface="Tahoma" panose="020B0604030504040204" pitchFamily="34" charset="0"/>
                <a:cs typeface="Tahoma" panose="020B0604030504040204" pitchFamily="34" charset="0"/>
              </a:rPr>
              <a:t>image+titre</a:t>
            </a:r>
            <a:endParaRPr lang="fr-FR"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
            </a:pPr>
            <a:r>
              <a:rPr lang="fr-FR" dirty="0" err="1">
                <a:latin typeface="Tahoma" panose="020B0604030504040204" pitchFamily="34" charset="0"/>
                <a:ea typeface="Tahoma" panose="020B0604030504040204" pitchFamily="34" charset="0"/>
                <a:cs typeface="Tahoma" panose="020B0604030504040204" pitchFamily="34" charset="0"/>
              </a:rPr>
              <a:t>Footer</a:t>
            </a:r>
            <a:r>
              <a:rPr lang="fr-FR" dirty="0">
                <a:latin typeface="Tahoma" panose="020B0604030504040204" pitchFamily="34" charset="0"/>
                <a:ea typeface="Tahoma" panose="020B0604030504040204" pitchFamily="34" charset="0"/>
                <a:cs typeface="Tahoma" panose="020B0604030504040204" pitchFamily="34" charset="0"/>
              </a:rPr>
              <a:t> : titre + </a:t>
            </a:r>
            <a:r>
              <a:rPr lang="fr-FR" dirty="0" err="1">
                <a:latin typeface="Tahoma" panose="020B0604030504040204" pitchFamily="34" charset="0"/>
                <a:ea typeface="Tahoma" panose="020B0604030504040204" pitchFamily="34" charset="0"/>
                <a:cs typeface="Tahoma" panose="020B0604030504040204" pitchFamily="34" charset="0"/>
              </a:rPr>
              <a:t>nav</a:t>
            </a:r>
            <a:endParaRPr lang="fr-FR" dirty="0">
              <a:latin typeface="Tahoma" panose="020B0604030504040204" pitchFamily="34" charset="0"/>
              <a:ea typeface="Tahoma" panose="020B0604030504040204" pitchFamily="34" charset="0"/>
              <a:cs typeface="Tahoma" panose="020B0604030504040204" pitchFamily="34" charset="0"/>
            </a:endParaRPr>
          </a:p>
          <a:p>
            <a:pPr rtl="0">
              <a:buFont typeface="Wingdings" panose="05000000000000000000" pitchFamily="2" charset="2"/>
              <a:buChar char="Ø"/>
            </a:pPr>
            <a:endParaRPr lang="fr-FR" dirty="0">
              <a:latin typeface="Tahoma" panose="020B0604030504040204" pitchFamily="34" charset="0"/>
              <a:ea typeface="Tahoma" panose="020B0604030504040204" pitchFamily="34" charset="0"/>
              <a:cs typeface="Tahoma" panose="020B0604030504040204" pitchFamily="34" charset="0"/>
            </a:endParaRPr>
          </a:p>
          <a:p>
            <a:pPr rtl="0">
              <a:buFont typeface="Wingdings" panose="05000000000000000000" pitchFamily="2" charset="2"/>
              <a:buChar char="Ø"/>
            </a:pPr>
            <a:endParaRPr lang="fr-FR" dirty="0">
              <a:latin typeface="Tahoma" panose="020B0604030504040204" pitchFamily="34" charset="0"/>
              <a:ea typeface="Tahoma" panose="020B0604030504040204" pitchFamily="34" charset="0"/>
              <a:cs typeface="Tahoma" panose="020B0604030504040204" pitchFamily="34" charset="0"/>
            </a:endParaRPr>
          </a:p>
          <a:p>
            <a:pPr rtl="0">
              <a:buFont typeface="Wingdings" panose="05000000000000000000" pitchFamily="2" charset="2"/>
              <a:buChar char="Ø"/>
            </a:pP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606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819150" y="1781655"/>
            <a:ext cx="10231438" cy="4161946"/>
          </a:xfrm>
        </p:spPr>
        <p:txBody>
          <a:bodyPr rtlCol="0">
            <a:normAutofit lnSpcReduction="10000"/>
          </a:bodyPr>
          <a:lstStyle/>
          <a:p>
            <a:pPr lvl="1" rtl="0"/>
            <a:r>
              <a:rPr lang="fr-FR" sz="2400" i="1" dirty="0">
                <a:latin typeface="Tahoma" panose="020B0604030504040204" pitchFamily="34" charset="0"/>
                <a:ea typeface="Tahoma" panose="020B0604030504040204" pitchFamily="34" charset="0"/>
                <a:cs typeface="Tahoma" panose="020B0604030504040204" pitchFamily="34" charset="0"/>
              </a:rPr>
              <a:t>Rendu visuel des différentes versions tout en respectant les spécification techniques et fonctionnelles :</a:t>
            </a:r>
          </a:p>
          <a:p>
            <a:pPr lvl="1" rtl="0"/>
            <a:endParaRPr lang="fr-FR" sz="2400" dirty="0">
              <a:latin typeface="Tahoma" panose="020B0604030504040204" pitchFamily="34" charset="0"/>
              <a:ea typeface="Tahoma" panose="020B0604030504040204" pitchFamily="34" charset="0"/>
              <a:cs typeface="Tahoma" panose="020B0604030504040204" pitchFamily="34" charset="0"/>
            </a:endParaRPr>
          </a:p>
          <a:p>
            <a:pPr lvl="1" rtl="0">
              <a:buFont typeface="Wingdings" panose="05000000000000000000" pitchFamily="2" charset="2"/>
              <a:buChar char="Ø"/>
            </a:pPr>
            <a:r>
              <a:rPr lang="fr-FR" sz="2400" dirty="0">
                <a:latin typeface="Tahoma" panose="020B0604030504040204" pitchFamily="34" charset="0"/>
                <a:ea typeface="Tahoma" panose="020B0604030504040204" pitchFamily="34" charset="0"/>
                <a:cs typeface="Tahoma" panose="020B0604030504040204" pitchFamily="34" charset="0"/>
              </a:rPr>
              <a:t> effets navigation + liens vers sections</a:t>
            </a:r>
          </a:p>
          <a:p>
            <a:pPr lvl="1" rtl="0">
              <a:buFont typeface="Wingdings" panose="05000000000000000000" pitchFamily="2" charset="2"/>
              <a:buChar char="Ø"/>
            </a:pPr>
            <a:r>
              <a:rPr lang="fr-FR" sz="2400" dirty="0">
                <a:latin typeface="Tahoma" panose="020B0604030504040204" pitchFamily="34" charset="0"/>
                <a:ea typeface="Tahoma" panose="020B0604030504040204" pitchFamily="34" charset="0"/>
                <a:cs typeface="Tahoma" panose="020B0604030504040204" pitchFamily="34" charset="0"/>
              </a:rPr>
              <a:t> champ recherche + bouton recherche (loupe)</a:t>
            </a:r>
          </a:p>
          <a:p>
            <a:pPr lvl="1" rtl="0">
              <a:buFont typeface="Wingdings" panose="05000000000000000000" pitchFamily="2" charset="2"/>
              <a:buChar char="Ø"/>
            </a:pPr>
            <a:r>
              <a:rPr lang="fr-FR" sz="2400" dirty="0">
                <a:latin typeface="Tahoma" panose="020B0604030504040204" pitchFamily="34" charset="0"/>
                <a:ea typeface="Tahoma" panose="020B0604030504040204" pitchFamily="34" charset="0"/>
                <a:cs typeface="Tahoma" panose="020B0604030504040204" pitchFamily="34" charset="0"/>
              </a:rPr>
              <a:t> effets filtres, cartes hébergements</a:t>
            </a:r>
          </a:p>
          <a:p>
            <a:pPr lvl="1" rtl="0">
              <a:buFont typeface="Wingdings" panose="05000000000000000000" pitchFamily="2" charset="2"/>
              <a:buChar char="Ø"/>
            </a:pPr>
            <a:r>
              <a:rPr lang="fr-FR" sz="2400" dirty="0">
                <a:latin typeface="Tahoma" panose="020B0604030504040204" pitchFamily="34" charset="0"/>
                <a:ea typeface="Tahoma" panose="020B0604030504040204" pitchFamily="34" charset="0"/>
                <a:cs typeface="Tahoma" panose="020B0604030504040204" pitchFamily="34" charset="0"/>
              </a:rPr>
              <a:t> liens sur les cartes </a:t>
            </a:r>
          </a:p>
          <a:p>
            <a:pPr lvl="1" rtl="0">
              <a:buFont typeface="Wingdings" panose="05000000000000000000" pitchFamily="2" charset="2"/>
              <a:buChar char="Ø"/>
            </a:pPr>
            <a:r>
              <a:rPr lang="fr-FR" sz="2400" dirty="0">
                <a:latin typeface="Tahoma" panose="020B0604030504040204" pitchFamily="34" charset="0"/>
                <a:ea typeface="Tahoma" panose="020B0604030504040204" pitchFamily="34" charset="0"/>
                <a:cs typeface="Tahoma" panose="020B0604030504040204" pitchFamily="34" charset="0"/>
              </a:rPr>
              <a:t> Maquette compatible sur Chrome et Firefox</a:t>
            </a:r>
          </a:p>
          <a:p>
            <a:pPr lvl="1" rtl="0">
              <a:buFont typeface="Wingdings" panose="05000000000000000000" pitchFamily="2" charset="2"/>
              <a:buChar char="Ø"/>
            </a:pPr>
            <a:r>
              <a:rPr lang="fr-FR" sz="2400" dirty="0">
                <a:latin typeface="Tahoma" panose="020B0604030504040204" pitchFamily="34" charset="0"/>
                <a:ea typeface="Tahoma" panose="020B0604030504040204" pitchFamily="34" charset="0"/>
                <a:cs typeface="Tahoma" panose="020B0604030504040204" pitchFamily="34" charset="0"/>
              </a:rPr>
              <a:t> Inversion de l’ordre entre desktop et mobile (hébergements)</a:t>
            </a:r>
          </a:p>
          <a:p>
            <a:pPr lvl="1" rtl="0">
              <a:buFont typeface="Wingdings" panose="05000000000000000000" pitchFamily="2" charset="2"/>
              <a:buChar char="Ø"/>
            </a:pPr>
            <a:endParaRPr lang="fr-FR" sz="2400" dirty="0">
              <a:latin typeface="Tahoma" panose="020B0604030504040204" pitchFamily="34" charset="0"/>
              <a:ea typeface="Tahoma" panose="020B0604030504040204" pitchFamily="34" charset="0"/>
              <a:cs typeface="Tahoma" panose="020B0604030504040204" pitchFamily="34" charset="0"/>
            </a:endParaRPr>
          </a:p>
          <a:p>
            <a:pPr lvl="1" rtl="0">
              <a:buFont typeface="Wingdings" panose="05000000000000000000" pitchFamily="2" charset="2"/>
              <a:buChar char="Ø"/>
            </a:pPr>
            <a:endParaRPr lang="fr-FR" sz="2400" dirty="0">
              <a:latin typeface="Tahoma" panose="020B0604030504040204" pitchFamily="34" charset="0"/>
              <a:ea typeface="Tahoma" panose="020B0604030504040204" pitchFamily="34" charset="0"/>
              <a:cs typeface="Tahoma" panose="020B0604030504040204" pitchFamily="34" charset="0"/>
            </a:endParaRPr>
          </a:p>
        </p:txBody>
      </p:sp>
      <p:sp>
        <p:nvSpPr>
          <p:cNvPr id="5" name="Titre 1">
            <a:extLst>
              <a:ext uri="{FF2B5EF4-FFF2-40B4-BE49-F238E27FC236}">
                <a16:creationId xmlns:a16="http://schemas.microsoft.com/office/drawing/2014/main" id="{92453581-08FF-48CB-A2F9-0C6852E32FD7}"/>
              </a:ext>
            </a:extLst>
          </p:cNvPr>
          <p:cNvSpPr>
            <a:spLocks noGrp="1"/>
          </p:cNvSpPr>
          <p:nvPr>
            <p:ph type="title"/>
          </p:nvPr>
        </p:nvSpPr>
        <p:spPr>
          <a:xfrm>
            <a:off x="1141413" y="619125"/>
            <a:ext cx="10231437" cy="1477963"/>
          </a:xfrm>
        </p:spPr>
        <p:txBody>
          <a:bodyPr rtlCol="0">
            <a:normAutofit/>
          </a:bodyPr>
          <a:lstStyle/>
          <a:p>
            <a:pPr rtl="0"/>
            <a:r>
              <a:rPr lang="fr-FR" sz="4400" dirty="0">
                <a:latin typeface="Rockwell" panose="02060603020205020403" pitchFamily="18" charset="0"/>
              </a:rPr>
              <a:t>Présentation des livrables</a:t>
            </a:r>
          </a:p>
        </p:txBody>
      </p:sp>
    </p:spTree>
    <p:extLst>
      <p:ext uri="{BB962C8B-B14F-4D97-AF65-F5344CB8AC3E}">
        <p14:creationId xmlns:p14="http://schemas.microsoft.com/office/powerpoint/2010/main" val="134831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833067" y="1775101"/>
            <a:ext cx="9905999" cy="3541714"/>
          </a:xfrm>
        </p:spPr>
        <p:txBody>
          <a:bodyPr rtlCol="0">
            <a:normAutofit/>
          </a:bodyPr>
          <a:lstStyle/>
          <a:p>
            <a:pPr lvl="1" rtl="0"/>
            <a:r>
              <a:rPr lang="fr-FR" sz="2400" i="1" dirty="0">
                <a:latin typeface="Tahoma" panose="020B0604030504040204" pitchFamily="34" charset="0"/>
                <a:ea typeface="Tahoma" panose="020B0604030504040204" pitchFamily="34" charset="0"/>
                <a:cs typeface="Tahoma" panose="020B0604030504040204" pitchFamily="34" charset="0"/>
              </a:rPr>
              <a:t>Présentation du code avec spécifications techniques:</a:t>
            </a:r>
          </a:p>
          <a:p>
            <a:pPr lvl="1" rtl="0"/>
            <a:endParaRPr lang="fr-FR" sz="2400" dirty="0">
              <a:latin typeface="Tahoma" panose="020B0604030504040204" pitchFamily="34" charset="0"/>
              <a:ea typeface="Tahoma" panose="020B0604030504040204" pitchFamily="34" charset="0"/>
              <a:cs typeface="Tahoma" panose="020B0604030504040204" pitchFamily="34" charset="0"/>
            </a:endParaRPr>
          </a:p>
          <a:p>
            <a:pPr lvl="1" rtl="0">
              <a:buFont typeface="Wingdings" panose="05000000000000000000" pitchFamily="2" charset="2"/>
              <a:buChar char="Ø"/>
            </a:pPr>
            <a:r>
              <a:rPr lang="fr-FR" sz="2400" dirty="0">
                <a:latin typeface="Tahoma" panose="020B0604030504040204" pitchFamily="34" charset="0"/>
                <a:ea typeface="Tahoma" panose="020B0604030504040204" pitchFamily="34" charset="0"/>
                <a:cs typeface="Tahoma" panose="020B0604030504040204" pitchFamily="34" charset="0"/>
              </a:rPr>
              <a:t> html ( importation de la police, icônes, fichiers </a:t>
            </a:r>
            <a:r>
              <a:rPr lang="fr-FR" sz="2400" dirty="0" err="1">
                <a:latin typeface="Tahoma" panose="020B0604030504040204" pitchFamily="34" charset="0"/>
                <a:ea typeface="Tahoma" panose="020B0604030504040204" pitchFamily="34" charset="0"/>
                <a:cs typeface="Tahoma" panose="020B0604030504040204" pitchFamily="34" charset="0"/>
              </a:rPr>
              <a:t>css</a:t>
            </a:r>
            <a:r>
              <a:rPr lang="fr-FR" sz="2400" dirty="0">
                <a:latin typeface="Tahoma" panose="020B0604030504040204" pitchFamily="34" charset="0"/>
                <a:ea typeface="Tahoma" panose="020B0604030504040204" pitchFamily="34" charset="0"/>
                <a:cs typeface="Tahoma" panose="020B0604030504040204" pitchFamily="34" charset="0"/>
              </a:rPr>
              <a:t>, images et respect sémantique ) </a:t>
            </a:r>
          </a:p>
          <a:p>
            <a:pPr lvl="1" rtl="0">
              <a:buFont typeface="Wingdings" panose="05000000000000000000" pitchFamily="2" charset="2"/>
              <a:buChar char="Ø"/>
            </a:pPr>
            <a:r>
              <a:rPr lang="fr-FR" sz="2400" dirty="0">
                <a:latin typeface="Tahoma" panose="020B0604030504040204" pitchFamily="34" charset="0"/>
                <a:ea typeface="Tahoma" panose="020B0604030504040204" pitchFamily="34" charset="0"/>
                <a:cs typeface="Tahoma" panose="020B0604030504040204" pitchFamily="34" charset="0"/>
              </a:rPr>
              <a:t> les fichiers </a:t>
            </a:r>
            <a:r>
              <a:rPr lang="fr-FR" sz="2400" dirty="0" err="1">
                <a:latin typeface="Tahoma" panose="020B0604030504040204" pitchFamily="34" charset="0"/>
                <a:ea typeface="Tahoma" panose="020B0604030504040204" pitchFamily="34" charset="0"/>
                <a:cs typeface="Tahoma" panose="020B0604030504040204" pitchFamily="34" charset="0"/>
              </a:rPr>
              <a:t>css</a:t>
            </a:r>
            <a:r>
              <a:rPr lang="fr-FR" sz="2400" dirty="0">
                <a:latin typeface="Tahoma" panose="020B0604030504040204" pitchFamily="34" charset="0"/>
                <a:ea typeface="Tahoma" panose="020B0604030504040204" pitchFamily="34" charset="0"/>
                <a:cs typeface="Tahoma" panose="020B0604030504040204" pitchFamily="34" charset="0"/>
              </a:rPr>
              <a:t> (utilisation de </a:t>
            </a:r>
            <a:r>
              <a:rPr lang="fr-FR" sz="2400" dirty="0" err="1">
                <a:latin typeface="Tahoma" panose="020B0604030504040204" pitchFamily="34" charset="0"/>
                <a:ea typeface="Tahoma" panose="020B0604030504040204" pitchFamily="34" charset="0"/>
                <a:cs typeface="Tahoma" panose="020B0604030504040204" pitchFamily="34" charset="0"/>
              </a:rPr>
              <a:t>flexbox</a:t>
            </a:r>
            <a:r>
              <a:rPr lang="fr-FR" sz="2400" dirty="0">
                <a:latin typeface="Tahoma" panose="020B0604030504040204" pitchFamily="34" charset="0"/>
                <a:ea typeface="Tahoma" panose="020B0604030504040204" pitchFamily="34" charset="0"/>
                <a:cs typeface="Tahoma" panose="020B0604030504040204" pitchFamily="34" charset="0"/>
              </a:rPr>
              <a:t>, pas d’utilisation de taille en </a:t>
            </a:r>
            <a:r>
              <a:rPr lang="fr-FR" sz="2400" dirty="0" err="1">
                <a:latin typeface="Tahoma" panose="020B0604030504040204" pitchFamily="34" charset="0"/>
                <a:ea typeface="Tahoma" panose="020B0604030504040204" pitchFamily="34" charset="0"/>
                <a:cs typeface="Tahoma" panose="020B0604030504040204" pitchFamily="34" charset="0"/>
              </a:rPr>
              <a:t>em</a:t>
            </a:r>
            <a:r>
              <a:rPr lang="fr-FR" sz="2400" dirty="0">
                <a:latin typeface="Tahoma" panose="020B0604030504040204" pitchFamily="34" charset="0"/>
                <a:ea typeface="Tahoma" panose="020B0604030504040204" pitchFamily="34" charset="0"/>
                <a:cs typeface="Tahoma" panose="020B0604030504040204" pitchFamily="34" charset="0"/>
              </a:rPr>
              <a:t> &amp; rem) </a:t>
            </a:r>
          </a:p>
          <a:p>
            <a:pPr lvl="1" rtl="0">
              <a:buFont typeface="Wingdings" panose="05000000000000000000" pitchFamily="2" charset="2"/>
              <a:buChar char="Ø"/>
            </a:pPr>
            <a:r>
              <a:rPr lang="fr-FR" sz="2400" dirty="0">
                <a:latin typeface="Tahoma" panose="020B0604030504040204" pitchFamily="34" charset="0"/>
                <a:ea typeface="Tahoma" panose="020B0604030504040204" pitchFamily="34" charset="0"/>
                <a:cs typeface="Tahoma" panose="020B0604030504040204" pitchFamily="34" charset="0"/>
              </a:rPr>
              <a:t> Importation des images sur html</a:t>
            </a:r>
          </a:p>
        </p:txBody>
      </p:sp>
      <p:sp>
        <p:nvSpPr>
          <p:cNvPr id="4" name="Titre 1">
            <a:extLst>
              <a:ext uri="{FF2B5EF4-FFF2-40B4-BE49-F238E27FC236}">
                <a16:creationId xmlns:a16="http://schemas.microsoft.com/office/drawing/2014/main" id="{F2F0AEF8-60DC-4009-93D6-55F2A3A55CBB}"/>
              </a:ext>
            </a:extLst>
          </p:cNvPr>
          <p:cNvSpPr>
            <a:spLocks noGrp="1"/>
          </p:cNvSpPr>
          <p:nvPr>
            <p:ph type="title"/>
          </p:nvPr>
        </p:nvSpPr>
        <p:spPr>
          <a:xfrm>
            <a:off x="1141413" y="619125"/>
            <a:ext cx="9906000" cy="1477963"/>
          </a:xfrm>
        </p:spPr>
        <p:txBody>
          <a:bodyPr rtlCol="0">
            <a:normAutofit/>
          </a:bodyPr>
          <a:lstStyle/>
          <a:p>
            <a:pPr rtl="0"/>
            <a:r>
              <a:rPr lang="fr-FR" sz="4400" dirty="0">
                <a:latin typeface="Rockwell" panose="02060603020205020403" pitchFamily="18" charset="0"/>
              </a:rPr>
              <a:t>Présentation des livrables</a:t>
            </a:r>
          </a:p>
        </p:txBody>
      </p:sp>
    </p:spTree>
    <p:extLst>
      <p:ext uri="{BB962C8B-B14F-4D97-AF65-F5344CB8AC3E}">
        <p14:creationId xmlns:p14="http://schemas.microsoft.com/office/powerpoint/2010/main" val="291955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fr-FR" sz="4400" dirty="0">
                <a:latin typeface="Rockwell" panose="02060603020205020403" pitchFamily="18" charset="0"/>
              </a:rPr>
              <a:t>BILAN</a:t>
            </a: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lvl="0" rtl="0">
              <a:buFont typeface="Wingdings" panose="05000000000000000000" pitchFamily="2" charset="2"/>
              <a:buChar char="Ø"/>
            </a:pPr>
            <a:r>
              <a:rPr lang="fr-FR" dirty="0">
                <a:latin typeface="Tahoma" panose="020B0604030504040204" pitchFamily="34" charset="0"/>
                <a:ea typeface="Tahoma" panose="020B0604030504040204" pitchFamily="34" charset="0"/>
                <a:cs typeface="Tahoma" panose="020B0604030504040204" pitchFamily="34" charset="0"/>
              </a:rPr>
              <a:t> Intégration des maquettes desktop et mobile réussie.</a:t>
            </a:r>
          </a:p>
          <a:p>
            <a:pPr lvl="0" rtl="0">
              <a:buFont typeface="Wingdings" panose="05000000000000000000" pitchFamily="2" charset="2"/>
              <a:buChar char="Ø"/>
            </a:pPr>
            <a:r>
              <a:rPr lang="fr-FR" dirty="0">
                <a:latin typeface="Tahoma" panose="020B0604030504040204" pitchFamily="34" charset="0"/>
                <a:ea typeface="Tahoma" panose="020B0604030504040204" pitchFamily="34" charset="0"/>
                <a:cs typeface="Tahoma" panose="020B0604030504040204" pitchFamily="34" charset="0"/>
              </a:rPr>
              <a:t> Respect des spécifications techniques et fonctionnelles.</a:t>
            </a:r>
          </a:p>
          <a:p>
            <a:pPr lvl="0" rtl="0">
              <a:buFont typeface="Wingdings" panose="05000000000000000000" pitchFamily="2" charset="2"/>
              <a:buChar char="Ø"/>
            </a:pPr>
            <a:r>
              <a:rPr lang="fr-FR" dirty="0">
                <a:latin typeface="Tahoma" panose="020B0604030504040204" pitchFamily="34" charset="0"/>
                <a:ea typeface="Tahoma" panose="020B0604030504040204" pitchFamily="34" charset="0"/>
                <a:cs typeface="Tahoma" panose="020B0604030504040204" pitchFamily="34" charset="0"/>
              </a:rPr>
              <a:t> Page responsive.</a:t>
            </a:r>
          </a:p>
        </p:txBody>
      </p:sp>
    </p:spTree>
    <p:extLst>
      <p:ext uri="{BB962C8B-B14F-4D97-AF65-F5344CB8AC3E}">
        <p14:creationId xmlns:p14="http://schemas.microsoft.com/office/powerpoint/2010/main" val="19026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659BA5E-FBCE-4976-A47B-DD8C2C7B122A}"/>
              </a:ext>
            </a:extLst>
          </p:cNvPr>
          <p:cNvSpPr>
            <a:spLocks noGrp="1"/>
          </p:cNvSpPr>
          <p:nvPr>
            <p:ph idx="1"/>
          </p:nvPr>
        </p:nvSpPr>
        <p:spPr>
          <a:xfrm>
            <a:off x="1384172" y="58668"/>
            <a:ext cx="9905999" cy="6601078"/>
          </a:xfrm>
        </p:spPr>
        <p:txBody>
          <a:bodyPr>
            <a:normAutofit fontScale="47500" lnSpcReduction="20000"/>
          </a:bodyPr>
          <a:lstStyle/>
          <a:p>
            <a:pPr marL="0" indent="0" algn="ctr">
              <a:buNone/>
            </a:pPr>
            <a:r>
              <a:rPr lang="fr-FR" sz="3400" b="1" i="0" u="sng" dirty="0">
                <a:effectLst/>
                <a:latin typeface="Montserrat" panose="00000500000000000000" pitchFamily="2" charset="0"/>
              </a:rPr>
              <a:t>Soutenance (30 minutes)</a:t>
            </a:r>
          </a:p>
          <a:p>
            <a:pPr marL="0" indent="0" algn="l">
              <a:buNone/>
            </a:pPr>
            <a:r>
              <a:rPr lang="fr-FR" sz="2500" b="0" i="0" dirty="0">
                <a:effectLst/>
                <a:latin typeface="Montserrat" panose="00000500000000000000" pitchFamily="2" charset="0"/>
              </a:rPr>
              <a:t>Durant la présentation orale, votre évaluateur jouera le rôle de Sarah, votre CTO. Il est conseillé, mais pas imposé, de baser votre présentation sur des slides :</a:t>
            </a:r>
          </a:p>
          <a:p>
            <a:pPr algn="l">
              <a:buFont typeface="Arial" panose="020B0604020202020204" pitchFamily="34" charset="0"/>
              <a:buChar char="•"/>
            </a:pPr>
            <a:r>
              <a:rPr lang="fr-FR" sz="2900" b="1" i="0" dirty="0">
                <a:effectLst/>
                <a:latin typeface="Montserrat" panose="00000500000000000000" pitchFamily="2" charset="0"/>
              </a:rPr>
              <a:t>Présentation des livrables (15 minutes) </a:t>
            </a:r>
            <a:endParaRPr lang="fr-FR" sz="2900" b="0" i="0" dirty="0">
              <a:effectLst/>
              <a:latin typeface="Montserrat" panose="00000500000000000000" pitchFamily="2" charset="0"/>
            </a:endParaRPr>
          </a:p>
          <a:p>
            <a:pPr marL="742950" lvl="1" indent="-285750" algn="l">
              <a:buFont typeface="Arial" panose="020B0604020202020204" pitchFamily="34" charset="0"/>
              <a:buChar char="•"/>
            </a:pPr>
            <a:r>
              <a:rPr lang="fr-FR" sz="2500" b="0" i="0" dirty="0">
                <a:effectLst/>
                <a:latin typeface="Montserrat" panose="00000500000000000000" pitchFamily="2" charset="0"/>
              </a:rPr>
              <a:t>Vous présenterez votre travail à votre évaluateur en expliquant vos choix techniques. Durant cette phase, vous montrerez aussi bien le code réalisé que le rendu visuel du site.</a:t>
            </a:r>
          </a:p>
          <a:p>
            <a:pPr marL="742950" lvl="1" indent="-285750" algn="l">
              <a:buFont typeface="Arial" panose="020B0604020202020204" pitchFamily="34" charset="0"/>
              <a:buChar char="•"/>
            </a:pPr>
            <a:r>
              <a:rPr lang="fr-FR" sz="2500" b="0" i="0" dirty="0">
                <a:effectLst/>
                <a:latin typeface="Montserrat" panose="00000500000000000000" pitchFamily="2" charset="0"/>
              </a:rPr>
              <a:t>L’ordre de présentation des informations clés de votre projet reste libre, mais voici un exemple de découpage de votre présentation :</a:t>
            </a:r>
          </a:p>
          <a:p>
            <a:pPr marL="1143000" lvl="2" indent="-228600" algn="l">
              <a:buFont typeface="Arial" panose="020B0604020202020204" pitchFamily="34" charset="0"/>
              <a:buChar char="•"/>
            </a:pPr>
            <a:r>
              <a:rPr lang="fr-FR" sz="2500" b="0" i="0" dirty="0">
                <a:effectLst/>
                <a:latin typeface="Montserrat" panose="00000500000000000000" pitchFamily="2" charset="0"/>
              </a:rPr>
              <a:t>2 à 3 minutes pour rappeler le contexte du projet (qu’est-ce qui a été réalisé, pourquoi et pour qui).</a:t>
            </a:r>
          </a:p>
          <a:p>
            <a:pPr marL="1143000" lvl="2" indent="-228600" algn="l">
              <a:buFont typeface="Arial" panose="020B0604020202020204" pitchFamily="34" charset="0"/>
              <a:buChar char="•"/>
            </a:pPr>
            <a:r>
              <a:rPr lang="fr-FR" sz="2500" b="0" i="0" dirty="0">
                <a:effectLst/>
                <a:latin typeface="Montserrat" panose="00000500000000000000" pitchFamily="2" charset="0"/>
              </a:rPr>
              <a:t>5 minutes pour présenter le rendu visuel du projet en montrant les versions mobile, tablette et desktop.</a:t>
            </a:r>
          </a:p>
          <a:p>
            <a:pPr marL="1143000" lvl="2" indent="-228600" algn="l">
              <a:buFont typeface="Arial" panose="020B0604020202020204" pitchFamily="34" charset="0"/>
              <a:buChar char="•"/>
            </a:pPr>
            <a:r>
              <a:rPr lang="fr-FR" sz="2500" b="0" i="0" dirty="0">
                <a:effectLst/>
                <a:latin typeface="Montserrat" panose="00000500000000000000" pitchFamily="2" charset="0"/>
              </a:rPr>
              <a:t>5 minutes pour présenter le code du projet. N’hésitez pas à montrer les points les plus complexes que vous avez dû réaliser.</a:t>
            </a:r>
          </a:p>
          <a:p>
            <a:pPr marL="1143000" lvl="2" indent="-228600" algn="l">
              <a:buFont typeface="Arial" panose="020B0604020202020204" pitchFamily="34" charset="0"/>
              <a:buChar char="•"/>
            </a:pPr>
            <a:r>
              <a:rPr lang="fr-FR" sz="2500" b="0" i="0" dirty="0">
                <a:effectLst/>
                <a:latin typeface="Montserrat" panose="00000500000000000000" pitchFamily="2" charset="0"/>
              </a:rPr>
              <a:t>2 à 3 minutes pour faire le bilan du projet.</a:t>
            </a:r>
          </a:p>
          <a:p>
            <a:pPr algn="l">
              <a:buFont typeface="Arial" panose="020B0604020202020204" pitchFamily="34" charset="0"/>
              <a:buChar char="•"/>
            </a:pPr>
            <a:r>
              <a:rPr lang="fr-FR" sz="2900" b="1" i="0" dirty="0">
                <a:effectLst/>
                <a:latin typeface="Montserrat" panose="00000500000000000000" pitchFamily="2" charset="0"/>
              </a:rPr>
              <a:t>Discussion (10 minutes) </a:t>
            </a:r>
            <a:endParaRPr lang="fr-FR" sz="2900" b="0" i="0" dirty="0">
              <a:effectLst/>
              <a:latin typeface="Montserrat" panose="00000500000000000000" pitchFamily="2" charset="0"/>
            </a:endParaRPr>
          </a:p>
          <a:p>
            <a:pPr marL="742950" lvl="1" indent="-285750" algn="l">
              <a:buFont typeface="Arial" panose="020B0604020202020204" pitchFamily="34" charset="0"/>
              <a:buChar char="•"/>
            </a:pPr>
            <a:r>
              <a:rPr lang="fr-FR" sz="2500" b="0" i="0" dirty="0">
                <a:effectLst/>
                <a:latin typeface="Montserrat" panose="00000500000000000000" pitchFamily="2" charset="0"/>
              </a:rPr>
              <a:t>Votre évaluateur, jouant toujours le rôle de Sarah, va vous questionner sur votre code HTML et CSS. Il ou elle pourra aussi vous poser des questions sur la validité de votre code auprès du W3C.</a:t>
            </a:r>
          </a:p>
          <a:p>
            <a:pPr marL="742950" lvl="1" indent="-285750" algn="l">
              <a:buFont typeface="Arial" panose="020B0604020202020204" pitchFamily="34" charset="0"/>
              <a:buChar char="•"/>
            </a:pPr>
            <a:r>
              <a:rPr lang="fr-FR" sz="2500" b="0" i="0" dirty="0">
                <a:effectLst/>
                <a:latin typeface="Montserrat" panose="00000500000000000000" pitchFamily="2" charset="0"/>
              </a:rPr>
              <a:t>Pour vous préparer pour la soutenance, voici quelques exemples de questions :</a:t>
            </a:r>
          </a:p>
          <a:p>
            <a:pPr marL="1143000" lvl="2" indent="-228600" algn="l">
              <a:buFont typeface="Arial" panose="020B0604020202020204" pitchFamily="34" charset="0"/>
              <a:buChar char="•"/>
            </a:pPr>
            <a:r>
              <a:rPr lang="fr-FR" sz="2500" b="0" i="0" dirty="0">
                <a:effectLst/>
                <a:latin typeface="Montserrat" panose="00000500000000000000" pitchFamily="2" charset="0"/>
              </a:rPr>
              <a:t>Qu’est-ce que le Web sémantique ?</a:t>
            </a:r>
          </a:p>
          <a:p>
            <a:pPr marL="1143000" lvl="2" indent="-228600" algn="l">
              <a:buFont typeface="Arial" panose="020B0604020202020204" pitchFamily="34" charset="0"/>
              <a:buChar char="•"/>
            </a:pPr>
            <a:r>
              <a:rPr lang="fr-FR" sz="2500" b="0" i="0" dirty="0">
                <a:effectLst/>
                <a:latin typeface="Montserrat" panose="00000500000000000000" pitchFamily="2" charset="0"/>
              </a:rPr>
              <a:t>Pourquoi est-il important de passer son code par des validateurs ?</a:t>
            </a:r>
          </a:p>
          <a:p>
            <a:pPr marL="1143000" lvl="2" indent="-228600" algn="l">
              <a:buFont typeface="Arial" panose="020B0604020202020204" pitchFamily="34" charset="0"/>
              <a:buChar char="•"/>
            </a:pPr>
            <a:r>
              <a:rPr lang="fr-FR" sz="2500" b="0" i="0" dirty="0">
                <a:effectLst/>
                <a:latin typeface="Montserrat" panose="00000500000000000000" pitchFamily="2" charset="0"/>
              </a:rPr>
              <a:t>Qu’est-ce que la spécificité en CSS ?</a:t>
            </a:r>
          </a:p>
          <a:p>
            <a:pPr marL="1143000" lvl="2" indent="-228600" algn="l">
              <a:buFont typeface="Arial" panose="020B0604020202020204" pitchFamily="34" charset="0"/>
              <a:buChar char="•"/>
            </a:pPr>
            <a:r>
              <a:rPr lang="fr-FR" sz="2500" b="0" i="0" dirty="0">
                <a:effectLst/>
                <a:latin typeface="Montserrat" panose="00000500000000000000" pitchFamily="2" charset="0"/>
              </a:rPr>
              <a:t>Comment avez-vous étudié et découpé la maquette ?</a:t>
            </a:r>
          </a:p>
          <a:p>
            <a:pPr marL="1143000" lvl="2" indent="-228600" algn="l">
              <a:buFont typeface="Arial" panose="020B0604020202020204" pitchFamily="34" charset="0"/>
              <a:buChar char="•"/>
            </a:pPr>
            <a:r>
              <a:rPr lang="fr-FR" sz="2500" b="0" i="0" dirty="0">
                <a:effectLst/>
                <a:latin typeface="Montserrat" panose="00000500000000000000" pitchFamily="2" charset="0"/>
              </a:rPr>
              <a:t>Qu’est-ce que le comportement en cascade du CSS ?</a:t>
            </a:r>
          </a:p>
          <a:p>
            <a:pPr marL="1143000" lvl="2" indent="-228600" algn="l">
              <a:buFont typeface="Arial" panose="020B0604020202020204" pitchFamily="34" charset="0"/>
              <a:buChar char="•"/>
            </a:pPr>
            <a:r>
              <a:rPr lang="fr-FR" sz="2500" b="0" i="0" dirty="0">
                <a:effectLst/>
                <a:latin typeface="Montserrat" panose="00000500000000000000" pitchFamily="2" charset="0"/>
              </a:rPr>
              <a:t>Pourquoi est-il important de séparer le HTML du CSS ?</a:t>
            </a:r>
          </a:p>
          <a:p>
            <a:pPr algn="l">
              <a:buFont typeface="Arial" panose="020B0604020202020204" pitchFamily="34" charset="0"/>
              <a:buChar char="•"/>
            </a:pPr>
            <a:r>
              <a:rPr lang="fr-FR" sz="2900" b="1" i="0" dirty="0">
                <a:effectLst/>
                <a:latin typeface="Montserrat" panose="00000500000000000000" pitchFamily="2" charset="0"/>
              </a:rPr>
              <a:t>Debrief (5 minutes)</a:t>
            </a:r>
            <a:endParaRPr lang="fr-FR" sz="2900" b="0" i="0" dirty="0">
              <a:effectLst/>
              <a:latin typeface="Montserrat" panose="00000500000000000000" pitchFamily="2" charset="0"/>
            </a:endParaRPr>
          </a:p>
          <a:p>
            <a:pPr marL="742950" lvl="1" indent="-285750" algn="l">
              <a:buFont typeface="Arial" panose="020B0604020202020204" pitchFamily="34" charset="0"/>
              <a:buChar char="•"/>
            </a:pPr>
            <a:r>
              <a:rPr lang="fr-FR" sz="2500" b="0" i="0" dirty="0">
                <a:effectLst/>
                <a:latin typeface="Montserrat" panose="00000500000000000000" pitchFamily="2" charset="0"/>
              </a:rPr>
              <a:t>À la fin de la soutenance, l'évaluateur arrêtera de jouer le rôle de Sarah pour vous permettre de débriefer ensemble. Dans cette phase, l’évaluateur reviendra sur votre présentation et vos réalisations.</a:t>
            </a:r>
          </a:p>
          <a:p>
            <a:endParaRPr lang="fr-FR" dirty="0"/>
          </a:p>
        </p:txBody>
      </p:sp>
    </p:spTree>
    <p:extLst>
      <p:ext uri="{BB962C8B-B14F-4D97-AF65-F5344CB8AC3E}">
        <p14:creationId xmlns:p14="http://schemas.microsoft.com/office/powerpoint/2010/main" val="2550704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4_TF77815013" id="{1E63A3F3-EF3D-4FBB-9BC6-FF1129928CC1}" vid="{D390F830-A480-4B13-B3B6-57818ECCAE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Cycle problèmesolution </Template>
  <TotalTime>270</TotalTime>
  <Words>598</Words>
  <Application>Microsoft Office PowerPoint</Application>
  <PresentationFormat>Grand écran</PresentationFormat>
  <Paragraphs>66</Paragraphs>
  <Slides>7</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Arial</vt:lpstr>
      <vt:lpstr>Calibri</vt:lpstr>
      <vt:lpstr>Montserrat</vt:lpstr>
      <vt:lpstr>Rockwell</vt:lpstr>
      <vt:lpstr>Tahoma</vt:lpstr>
      <vt:lpstr>Tw Cen MT</vt:lpstr>
      <vt:lpstr>Wingdings</vt:lpstr>
      <vt:lpstr>Circuit</vt:lpstr>
      <vt:lpstr>Soutenance p2:  transformer une maquette en site web avec HTML &amp; css </vt:lpstr>
      <vt:lpstr>Présentation des livrables</vt:lpstr>
      <vt:lpstr>Présentation des livrables</vt:lpstr>
      <vt:lpstr>Présentation des livrables</vt:lpstr>
      <vt:lpstr>Présentation des livrables</vt:lpstr>
      <vt:lpstr>BILAN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p2: transformer une maquette en site web</dc:title>
  <dc:creator>Thamime Mouhamad</dc:creator>
  <cp:lastModifiedBy>Thamime Mouhamad</cp:lastModifiedBy>
  <cp:revision>14</cp:revision>
  <dcterms:created xsi:type="dcterms:W3CDTF">2022-04-01T13:49:27Z</dcterms:created>
  <dcterms:modified xsi:type="dcterms:W3CDTF">2022-04-13T07:01:04Z</dcterms:modified>
</cp:coreProperties>
</file>