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66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96" r:id="rId30"/>
    <p:sldId id="297" r:id="rId31"/>
    <p:sldId id="298" r:id="rId32"/>
    <p:sldId id="290" r:id="rId33"/>
    <p:sldId id="291" r:id="rId34"/>
    <p:sldId id="292" r:id="rId35"/>
    <p:sldId id="293" r:id="rId36"/>
    <p:sldId id="294" r:id="rId37"/>
    <p:sldId id="288" r:id="rId38"/>
    <p:sldId id="283" r:id="rId39"/>
    <p:sldId id="285" r:id="rId40"/>
    <p:sldId id="300" r:id="rId41"/>
    <p:sldId id="289" r:id="rId42"/>
    <p:sldId id="301" r:id="rId43"/>
    <p:sldId id="302" r:id="rId44"/>
    <p:sldId id="284" r:id="rId45"/>
    <p:sldId id="287" r:id="rId46"/>
    <p:sldId id="28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6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3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51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1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63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80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39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9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77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19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15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1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91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10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3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A40F-64D7-4609-AAC8-1BE0A8F9CB30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987C25-7FDF-4E9D-9223-360BE7FE4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9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olbox.com/index.html?page=http://jolbox.com/requirements.html" TargetMode="External"/><Relationship Id="rId2" Type="http://schemas.openxmlformats.org/officeDocument/2006/relationships/hyperlink" Target="http://central.maven.org/maven2/com/jolbox/bonecp/0.8.0.RELEASE/bonecp-0.8.0.RELEASE.j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.oc-static.com/ftp-tutos/cours/java-ee/guava-13.0.1.jar" TargetMode="External"/><Relationship Id="rId4" Type="http://schemas.openxmlformats.org/officeDocument/2006/relationships/hyperlink" Target="https://course.oc-static.com/ftp-tutos/cours/java-ee/slf4j-api-1.6.6.ja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eclipselink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lassfish.java.net/downloa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6/tutorial/doc/gjitv.html" TargetMode="External"/><Relationship Id="rId2" Type="http://schemas.openxmlformats.org/officeDocument/2006/relationships/hyperlink" Target="https://docs.oracle.com/cd/E11035_01/kodo41/full/html/ejb3_langref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1C01E-C659-4942-81A9-C1914FCE3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C4D74D-CD3D-4FA4-85F8-10C5AA79D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69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C7718-5479-4435-BF63-9C691ABD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45A26-31EE-4531-9F5B-52AB9D2D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94884"/>
            <a:ext cx="8911688" cy="4639006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Le pattern DAO permet d'isoler l'accès aux données et leur stockage du reste de l'application.</a:t>
            </a:r>
          </a:p>
          <a:p>
            <a:r>
              <a:rPr lang="fr-FR" dirty="0"/>
              <a:t>Mettre en place des exceptions spécifiques au DAO permet de masquer le type du stockage </a:t>
            </a:r>
            <a:r>
              <a:rPr lang="fr-FR" dirty="0" err="1"/>
              <a:t>sous-jascent</a:t>
            </a:r>
            <a:r>
              <a:rPr lang="fr-FR" dirty="0"/>
              <a:t>.</a:t>
            </a:r>
          </a:p>
          <a:p>
            <a:r>
              <a:rPr lang="fr-FR" dirty="0"/>
              <a:t>Mettre en place une </a:t>
            </a:r>
            <a:r>
              <a:rPr lang="fr-FR" dirty="0" err="1"/>
              <a:t>Factory</a:t>
            </a:r>
            <a:r>
              <a:rPr lang="fr-FR" dirty="0"/>
              <a:t> initialisée au démarrage de l'application via un </a:t>
            </a:r>
            <a:r>
              <a:rPr lang="fr-FR" dirty="0" err="1"/>
              <a:t>ServletContextListener</a:t>
            </a:r>
            <a:r>
              <a:rPr lang="fr-FR" dirty="0"/>
              <a:t> permet de ne charger qu'une seule et unique fois le driver JDBC.</a:t>
            </a:r>
          </a:p>
          <a:p>
            <a:r>
              <a:rPr lang="fr-FR" dirty="0"/>
              <a:t>Mettre en place des utilitaires pour la préparation des requêtes et la libération des ressources permet de limiter la duplication et d'alléger grandement le code.</a:t>
            </a:r>
          </a:p>
          <a:p>
            <a:r>
              <a:rPr lang="fr-FR" dirty="0"/>
              <a:t>Notre DAO libérant proprement les ressources qu'il met en jeu, une seule et unique instance de notre DAO peut être partagée par toutes les requêtes entrantes.</a:t>
            </a:r>
          </a:p>
          <a:p>
            <a:r>
              <a:rPr lang="fr-FR" dirty="0"/>
              <a:t>Récupérer une telle instance de DAO de manière unique depuis une servlet, et non pas à chaque requête entrante, peut se faire simplement en utilisant sa méthode init().</a:t>
            </a:r>
          </a:p>
          <a:p>
            <a:r>
              <a:rPr lang="fr-FR" dirty="0"/>
              <a:t>Notre servlet transmet alors simplement l'instance du DAO à l'objet métier, qui sera responsable de la gestion des données.</a:t>
            </a:r>
          </a:p>
          <a:p>
            <a:r>
              <a:rPr lang="fr-FR" dirty="0"/>
              <a:t>Notre objet métier ne connaît pas le système de stockage final utilisé : il ne fait qu'appeler les méthodes définies dans l'interface de notre DAO</a:t>
            </a:r>
          </a:p>
        </p:txBody>
      </p:sp>
    </p:spTree>
    <p:extLst>
      <p:ext uri="{BB962C8B-B14F-4D97-AF65-F5344CB8AC3E}">
        <p14:creationId xmlns:p14="http://schemas.microsoft.com/office/powerpoint/2010/main" val="277450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BE1DEA-FBEA-4852-9602-CCBF3F81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Pool de connexion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4FF155-97F3-4663-84D1-1FCD6CB39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283049A-9F6A-4C71-8213-2D4B1FA4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Pool de connexion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B115F5A-45B6-4FFB-9B39-854524E7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Etablissement connexion BDD = plusieurs dixièmes de secondes</a:t>
            </a:r>
          </a:p>
          <a:p>
            <a:r>
              <a:rPr lang="fr-FR" dirty="0"/>
              <a:t>Si une centaines d’utilisateurs se connectent en même temps</a:t>
            </a:r>
          </a:p>
          <a:p>
            <a:pPr lvl="1"/>
            <a:r>
              <a:rPr lang="fr-FR" dirty="0"/>
              <a:t>Plusieurs dizaines de secondes de latence…</a:t>
            </a:r>
          </a:p>
          <a:p>
            <a:pPr lvl="1"/>
            <a:r>
              <a:rPr lang="fr-FR" dirty="0"/>
              <a:t>Plantage du SGBD</a:t>
            </a:r>
          </a:p>
          <a:p>
            <a:pPr lvl="1"/>
            <a:endParaRPr lang="fr-FR" dirty="0"/>
          </a:p>
          <a:p>
            <a:r>
              <a:rPr lang="fr-FR" dirty="0"/>
              <a:t>Un fois la connexion établit 1 requête = quelques millisecondes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Solution précharger des connexions et les réutiliser : « </a:t>
            </a:r>
            <a:r>
              <a:rPr lang="fr-FR" b="1" dirty="0"/>
              <a:t>Pool de connexions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Set de connexions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127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A361B-5901-48FD-BCC5-9A6B74F7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Pool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B723B-4D31-421E-8407-13EB1392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b="1" dirty="0"/>
              <a:t>Mise en place</a:t>
            </a:r>
          </a:p>
          <a:p>
            <a:pPr lvl="1"/>
            <a:r>
              <a:rPr lang="fr-FR" dirty="0" err="1"/>
              <a:t>DriverManager</a:t>
            </a:r>
            <a:r>
              <a:rPr lang="fr-FR" dirty="0"/>
              <a:t> -&gt; </a:t>
            </a:r>
            <a:r>
              <a:rPr lang="fr-FR" dirty="0" err="1"/>
              <a:t>java.sql</a:t>
            </a:r>
            <a:r>
              <a:rPr lang="fr-FR" dirty="0"/>
              <a:t> // Une seule connexion</a:t>
            </a:r>
          </a:p>
          <a:p>
            <a:pPr lvl="1"/>
            <a:r>
              <a:rPr lang="fr-FR" dirty="0" err="1"/>
              <a:t>DataSource</a:t>
            </a:r>
            <a:r>
              <a:rPr lang="fr-FR" dirty="0"/>
              <a:t> -&gt; </a:t>
            </a:r>
            <a:r>
              <a:rPr lang="fr-FR" dirty="0" err="1"/>
              <a:t>javax.sql</a:t>
            </a:r>
            <a:r>
              <a:rPr lang="fr-FR" dirty="0"/>
              <a:t> // Plusieurs connexions</a:t>
            </a:r>
          </a:p>
          <a:p>
            <a:r>
              <a:rPr lang="fr-FR" dirty="0" err="1"/>
              <a:t>DataSource</a:t>
            </a:r>
            <a:r>
              <a:rPr lang="fr-FR" dirty="0"/>
              <a:t> est une interface</a:t>
            </a:r>
          </a:p>
          <a:p>
            <a:pPr lvl="1"/>
            <a:r>
              <a:rPr lang="fr-FR" dirty="0"/>
              <a:t>Implémentation</a:t>
            </a:r>
          </a:p>
          <a:p>
            <a:pPr lvl="2"/>
            <a:r>
              <a:rPr lang="fr-FR" dirty="0"/>
              <a:t>Apache DBCP</a:t>
            </a:r>
          </a:p>
          <a:p>
            <a:pPr lvl="2"/>
            <a:r>
              <a:rPr lang="fr-FR" dirty="0" err="1"/>
              <a:t>BoneCP</a:t>
            </a:r>
            <a:r>
              <a:rPr lang="fr-FR" dirty="0"/>
              <a:t> (communauté active et bonnes performances)</a:t>
            </a:r>
          </a:p>
          <a:p>
            <a:pPr lvl="2"/>
            <a:r>
              <a:rPr lang="fr-FR" dirty="0"/>
              <a:t>c3p0</a:t>
            </a:r>
          </a:p>
          <a:p>
            <a:pPr lvl="2"/>
            <a:r>
              <a:rPr lang="fr-FR" dirty="0" err="1"/>
              <a:t>DBPool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55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8E36B-6E65-42D0-988F-9C40B3ED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Pool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D855-F038-43AF-95C9-59793C56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b="1" dirty="0"/>
              <a:t>Mise en place</a:t>
            </a:r>
          </a:p>
          <a:p>
            <a:r>
              <a:rPr lang="fr-FR" dirty="0"/>
              <a:t>Dans </a:t>
            </a:r>
            <a:r>
              <a:rPr lang="fr-FR" b="1" dirty="0"/>
              <a:t>/WEB-INF/lib</a:t>
            </a:r>
            <a:endParaRPr lang="fr-FR" dirty="0"/>
          </a:p>
          <a:p>
            <a:pPr lvl="1"/>
            <a:r>
              <a:rPr lang="fr-FR" dirty="0"/>
              <a:t> jar </a:t>
            </a:r>
            <a:r>
              <a:rPr lang="fr-FR" dirty="0" err="1"/>
              <a:t>BoneCP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lien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liste des conditions requises</a:t>
            </a:r>
            <a:r>
              <a:rPr lang="fr-FR" dirty="0"/>
              <a:t> )</a:t>
            </a:r>
          </a:p>
          <a:p>
            <a:pPr lvl="1"/>
            <a:r>
              <a:rPr lang="fr-FR" dirty="0"/>
              <a:t>SL4J </a:t>
            </a:r>
            <a:r>
              <a:rPr lang="fr-FR" dirty="0">
                <a:hlinkClick r:id="rId4"/>
              </a:rPr>
              <a:t>lien </a:t>
            </a:r>
            <a:r>
              <a:rPr lang="fr-FR" dirty="0"/>
              <a:t>(dépendance </a:t>
            </a:r>
            <a:r>
              <a:rPr lang="fr-FR" dirty="0" err="1"/>
              <a:t>BoneCP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Google </a:t>
            </a:r>
            <a:r>
              <a:rPr lang="fr-FR" dirty="0" err="1"/>
              <a:t>Guava</a:t>
            </a:r>
            <a:r>
              <a:rPr lang="fr-FR" dirty="0"/>
              <a:t> </a:t>
            </a:r>
            <a:r>
              <a:rPr lang="fr-FR" dirty="0">
                <a:hlinkClick r:id="rId5"/>
              </a:rPr>
              <a:t>lien</a:t>
            </a:r>
            <a:r>
              <a:rPr lang="fr-FR" dirty="0"/>
              <a:t>(dépendance </a:t>
            </a:r>
            <a:r>
              <a:rPr lang="fr-FR" dirty="0" err="1"/>
              <a:t>BoneCP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52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FDD01-3358-4E78-8FD1-6E8DF68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Pool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E44EF-71AF-4184-8773-1528CE2B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28" y="1740196"/>
            <a:ext cx="5863672" cy="4766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Paramétrage</a:t>
            </a:r>
          </a:p>
          <a:p>
            <a:r>
              <a:rPr lang="fr-FR" b="1" dirty="0" err="1"/>
              <a:t>jdbcUrl</a:t>
            </a:r>
            <a:r>
              <a:rPr lang="fr-FR" dirty="0"/>
              <a:t>: contenant l'URL de connexion JDBC ;</a:t>
            </a:r>
          </a:p>
          <a:p>
            <a:r>
              <a:rPr lang="fr-FR" b="1" dirty="0" err="1"/>
              <a:t>Username</a:t>
            </a:r>
            <a:r>
              <a:rPr lang="fr-FR" dirty="0"/>
              <a:t>: contenant le nom d'utilisateur du compte à utiliser sur la BDD ;</a:t>
            </a:r>
          </a:p>
          <a:p>
            <a:r>
              <a:rPr lang="fr-FR" b="1" dirty="0" err="1"/>
              <a:t>Password</a:t>
            </a:r>
            <a:r>
              <a:rPr lang="fr-FR" dirty="0"/>
              <a:t>: contenant le mot de passe du compte à utiliser sur la BDD ;</a:t>
            </a:r>
          </a:p>
          <a:p>
            <a:r>
              <a:rPr lang="fr-FR" b="1" dirty="0" err="1"/>
              <a:t>partitionCount</a:t>
            </a:r>
            <a:r>
              <a:rPr lang="fr-FR" dirty="0"/>
              <a:t>: nombre de partitions du pool. </a:t>
            </a:r>
          </a:p>
          <a:p>
            <a:r>
              <a:rPr lang="fr-FR" b="1" dirty="0" err="1"/>
              <a:t>maxConnectionsPerPartition</a:t>
            </a:r>
            <a:r>
              <a:rPr lang="fr-FR" dirty="0"/>
              <a:t>: nombre maximum de connexions par partition. </a:t>
            </a:r>
          </a:p>
          <a:p>
            <a:r>
              <a:rPr lang="fr-FR" b="1" dirty="0" err="1"/>
              <a:t>minConnectionsPerPartition</a:t>
            </a:r>
            <a:r>
              <a:rPr lang="fr-FR" b="1" dirty="0"/>
              <a:t>:</a:t>
            </a:r>
            <a:r>
              <a:rPr lang="fr-FR" dirty="0"/>
              <a:t> nombre minimum de connexions par partition.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EDD379-DCC5-4FEA-BDB9-46B78B65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2004"/>
            <a:ext cx="6438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162A1-3664-4A1D-82CB-6D8C6E0F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Pool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9561A-ACEA-48D8-9CB6-03C06321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Lorsqu'un pool de connexions est en place, un appel à la méthode </a:t>
            </a:r>
            <a:r>
              <a:rPr lang="fr-FR" dirty="0" err="1"/>
              <a:t>connexion.close</a:t>
            </a:r>
            <a:r>
              <a:rPr lang="fr-FR" dirty="0"/>
              <a:t>() ne ferme pas littéralement une connexion, mais la renvoie simplement au pool.</a:t>
            </a:r>
          </a:p>
          <a:p>
            <a:r>
              <a:rPr lang="fr-FR" dirty="0"/>
              <a:t>La méthode </a:t>
            </a:r>
            <a:r>
              <a:rPr lang="fr-FR" dirty="0" err="1"/>
              <a:t>getConnection</a:t>
            </a:r>
            <a:r>
              <a:rPr lang="fr-FR" dirty="0"/>
              <a:t>() étant centralisée et définie dans notre </a:t>
            </a:r>
            <a:r>
              <a:rPr lang="fr-FR" dirty="0" err="1"/>
              <a:t>Factory</a:t>
            </a:r>
            <a:r>
              <a:rPr lang="fr-FR" dirty="0"/>
              <a:t>, il nous est très aisé de modifier son comportement.</a:t>
            </a:r>
          </a:p>
          <a:p>
            <a:r>
              <a:rPr lang="fr-FR" dirty="0"/>
              <a:t>Un pool de connexions se base sur le principe d'une </a:t>
            </a:r>
            <a:r>
              <a:rPr lang="fr-FR" dirty="0" err="1"/>
              <a:t>DataSource</a:t>
            </a:r>
            <a:r>
              <a:rPr lang="fr-FR" dirty="0"/>
              <a:t>, objet qu'il est vivement recommandé d'utiliser en lieu et place du </a:t>
            </a:r>
            <a:r>
              <a:rPr lang="fr-FR" dirty="0" err="1"/>
              <a:t>DriverManager</a:t>
            </a:r>
            <a:r>
              <a:rPr lang="fr-FR" dirty="0"/>
              <a:t>.</a:t>
            </a:r>
          </a:p>
          <a:p>
            <a:r>
              <a:rPr lang="fr-FR" dirty="0" err="1"/>
              <a:t>BoneCP</a:t>
            </a:r>
            <a:r>
              <a:rPr lang="fr-FR" dirty="0"/>
              <a:t> est une solution de </a:t>
            </a:r>
            <a:r>
              <a:rPr lang="fr-FR" dirty="0" err="1"/>
              <a:t>pooling</a:t>
            </a:r>
            <a:r>
              <a:rPr lang="fr-FR" dirty="0"/>
              <a:t> très efficace, aisément configurable et intégrable à n'importe quelle application Java EE.</a:t>
            </a:r>
          </a:p>
        </p:txBody>
      </p:sp>
    </p:spTree>
    <p:extLst>
      <p:ext uri="{BB962C8B-B14F-4D97-AF65-F5344CB8AC3E}">
        <p14:creationId xmlns:p14="http://schemas.microsoft.com/office/powerpoint/2010/main" val="93822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A3F9C-24C5-41D6-9828-21F62461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E736C4-A242-4E71-81CE-64294C805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5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B7323-C4ED-4E6D-B578-EB6A5F31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12176-C757-4B95-9C3C-3E495078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centaines de tables en BD</a:t>
            </a:r>
          </a:p>
          <a:p>
            <a:pPr lvl="1"/>
            <a:r>
              <a:rPr lang="fr-FR" dirty="0"/>
              <a:t>Bcp de code identique pour le CRUD (structure identique)</a:t>
            </a:r>
          </a:p>
          <a:p>
            <a:pPr lvl="1"/>
            <a:r>
              <a:rPr lang="fr-FR" dirty="0"/>
              <a:t>Un DAO par table</a:t>
            </a:r>
          </a:p>
          <a:p>
            <a:pPr lvl="1"/>
            <a:r>
              <a:rPr lang="fr-FR" dirty="0"/>
              <a:t>Mise à jours d’une table </a:t>
            </a:r>
            <a:r>
              <a:rPr lang="fr-FR" dirty="0">
                <a:sym typeface="Wingdings" panose="05000000000000000000" pitchFamily="2" charset="2"/>
              </a:rPr>
              <a:t> Mise à jours des requêtes  Test des requêtes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48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F4097-3C7F-4087-B75D-990648AB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EA85E-F4B1-4DC5-930F-9BB63BC1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7321"/>
          </a:xfrm>
        </p:spPr>
        <p:txBody>
          <a:bodyPr/>
          <a:lstStyle/>
          <a:p>
            <a:r>
              <a:rPr lang="fr-FR" dirty="0"/>
              <a:t>Java Persistance API</a:t>
            </a:r>
          </a:p>
          <a:p>
            <a:pPr lvl="1"/>
            <a:r>
              <a:rPr lang="fr-FR" dirty="0"/>
              <a:t>Standard Java EE</a:t>
            </a:r>
          </a:p>
          <a:p>
            <a:pPr lvl="2"/>
            <a:r>
              <a:rPr lang="fr-FR" dirty="0"/>
              <a:t>Gestion correspondance Java </a:t>
            </a:r>
            <a:r>
              <a:rPr lang="fr-FR" dirty="0" err="1"/>
              <a:t>bean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 Base de données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ORM « Object </a:t>
            </a:r>
            <a:r>
              <a:rPr lang="fr-FR" dirty="0" err="1">
                <a:sym typeface="Wingdings" panose="05000000000000000000" pitchFamily="2" charset="2"/>
              </a:rPr>
              <a:t>Relational</a:t>
            </a:r>
            <a:r>
              <a:rPr lang="fr-FR" dirty="0">
                <a:sym typeface="Wingdings" panose="05000000000000000000" pitchFamily="2" charset="2"/>
              </a:rPr>
              <a:t> Mapping »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Implémentations « </a:t>
            </a:r>
            <a:r>
              <a:rPr lang="fr-FR" dirty="0" err="1">
                <a:sym typeface="Wingdings" panose="05000000000000000000" pitchFamily="2" charset="2"/>
              </a:rPr>
              <a:t>framework</a:t>
            </a:r>
            <a:r>
              <a:rPr lang="fr-FR" dirty="0">
                <a:sym typeface="Wingdings" panose="05000000000000000000" pitchFamily="2" charset="2"/>
              </a:rPr>
              <a:t> ORM »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Hibernate</a:t>
            </a:r>
          </a:p>
          <a:p>
            <a:pPr lvl="2"/>
            <a:r>
              <a:rPr lang="fr-FR" dirty="0" err="1">
                <a:sym typeface="Wingdings" panose="05000000000000000000" pitchFamily="2" charset="2"/>
              </a:rPr>
              <a:t>EclipseLink</a:t>
            </a:r>
            <a:endParaRPr lang="fr-FR" dirty="0">
              <a:sym typeface="Wingdings" panose="05000000000000000000" pitchFamily="2" charset="2"/>
            </a:endParaRPr>
          </a:p>
          <a:p>
            <a:pPr lvl="2"/>
            <a:r>
              <a:rPr lang="fr-FR" dirty="0" err="1">
                <a:sym typeface="Wingdings" panose="05000000000000000000" pitchFamily="2" charset="2"/>
              </a:rPr>
              <a:t>OpenJPA</a:t>
            </a:r>
            <a:endParaRPr lang="fr-FR" dirty="0">
              <a:sym typeface="Wingdings" panose="05000000000000000000" pitchFamily="2" charset="2"/>
            </a:endParaRPr>
          </a:p>
          <a:p>
            <a:pPr lvl="2"/>
            <a:r>
              <a:rPr lang="fr-FR" dirty="0">
                <a:sym typeface="Wingdings" panose="05000000000000000000" pitchFamily="2" charset="2"/>
              </a:rPr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12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AB59D-7C20-4BFD-ABCB-38B5F7FE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8B1A5-2BCA-4516-9E70-F0A28EE1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4791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/>
              <a:t>Utilité</a:t>
            </a:r>
          </a:p>
          <a:p>
            <a:r>
              <a:rPr lang="fr-FR" dirty="0"/>
              <a:t>Tests unitaires</a:t>
            </a:r>
          </a:p>
          <a:p>
            <a:pPr lvl="1"/>
            <a:r>
              <a:rPr lang="fr-FR" dirty="0"/>
              <a:t>Tester le code métier de l'application sans faire intervenir le stockage</a:t>
            </a:r>
          </a:p>
          <a:p>
            <a:pPr lvl="1"/>
            <a:r>
              <a:rPr lang="fr-FR" dirty="0"/>
              <a:t>Tester que le code relatif au stockage des données</a:t>
            </a:r>
          </a:p>
          <a:p>
            <a:r>
              <a:rPr lang="fr-FR" dirty="0"/>
              <a:t>Changer le mode de stockage</a:t>
            </a:r>
          </a:p>
          <a:p>
            <a:pPr lvl="1"/>
            <a:r>
              <a:rPr lang="fr-FR" dirty="0"/>
              <a:t>SGBD</a:t>
            </a:r>
          </a:p>
          <a:p>
            <a:pPr lvl="1"/>
            <a:r>
              <a:rPr lang="fr-FR" dirty="0"/>
              <a:t>XML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Maintenance et évolution</a:t>
            </a:r>
          </a:p>
          <a:p>
            <a:pPr lvl="1"/>
            <a:r>
              <a:rPr lang="fr-FR" dirty="0"/>
              <a:t>Code découpé, organisé</a:t>
            </a:r>
          </a:p>
        </p:txBody>
      </p:sp>
    </p:spTree>
    <p:extLst>
      <p:ext uri="{BB962C8B-B14F-4D97-AF65-F5344CB8AC3E}">
        <p14:creationId xmlns:p14="http://schemas.microsoft.com/office/powerpoint/2010/main" val="244641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086A8-C5A1-4AC1-AB5A-D64610D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641" y="262603"/>
            <a:ext cx="8911687" cy="1280890"/>
          </a:xfrm>
        </p:spPr>
        <p:txBody>
          <a:bodyPr/>
          <a:lstStyle/>
          <a:p>
            <a:r>
              <a:rPr lang="fr-FR" dirty="0"/>
              <a:t>JPA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3D50A4-244F-435F-A8EB-CAE9732AD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356" y="1665766"/>
            <a:ext cx="8915400" cy="4479851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/>
              <a:t>EJB </a:t>
            </a:r>
          </a:p>
          <a:p>
            <a:pPr lvl="1"/>
            <a:r>
              <a:rPr lang="fr-FR" dirty="0"/>
              <a:t>EJB </a:t>
            </a:r>
            <a:r>
              <a:rPr lang="fr-FR" dirty="0" err="1"/>
              <a:t>Entity</a:t>
            </a:r>
            <a:r>
              <a:rPr lang="fr-FR" dirty="0"/>
              <a:t> (JPA) : Java Bean annoté</a:t>
            </a:r>
          </a:p>
          <a:p>
            <a:pPr lvl="2"/>
            <a:r>
              <a:rPr lang="fr-FR" dirty="0"/>
              <a:t>Nécessite un </a:t>
            </a:r>
            <a:r>
              <a:rPr lang="fr-FR" dirty="0" err="1"/>
              <a:t>EntityManager</a:t>
            </a:r>
            <a:r>
              <a:rPr lang="fr-FR" dirty="0"/>
              <a:t> : Objet gérant la persistance des données</a:t>
            </a:r>
          </a:p>
          <a:p>
            <a:pPr lvl="3"/>
            <a:r>
              <a:rPr lang="fr-FR" dirty="0"/>
              <a:t>Géré par le conteneur </a:t>
            </a:r>
            <a:r>
              <a:rPr lang="fr-FR" b="1" dirty="0"/>
              <a:t>d’EJB et non de servlet !</a:t>
            </a:r>
          </a:p>
          <a:p>
            <a:pPr lvl="1"/>
            <a:r>
              <a:rPr lang="fr-FR" dirty="0"/>
              <a:t>EJB Session</a:t>
            </a:r>
          </a:p>
          <a:p>
            <a:pPr lvl="1"/>
            <a:endParaRPr lang="fr-FR" dirty="0"/>
          </a:p>
          <a:p>
            <a:r>
              <a:rPr lang="fr-FR" dirty="0"/>
              <a:t>Problème</a:t>
            </a:r>
          </a:p>
          <a:p>
            <a:pPr lvl="1"/>
            <a:r>
              <a:rPr lang="fr-FR" dirty="0"/>
              <a:t>Tomcat ne gère pas de manière native les EJB</a:t>
            </a:r>
          </a:p>
          <a:p>
            <a:r>
              <a:rPr lang="fr-FR" dirty="0"/>
              <a:t>Solution</a:t>
            </a:r>
          </a:p>
          <a:p>
            <a:pPr lvl="1"/>
            <a:r>
              <a:rPr lang="fr-FR" dirty="0"/>
              <a:t>Ajouter les jar</a:t>
            </a:r>
          </a:p>
          <a:p>
            <a:pPr lvl="1"/>
            <a:r>
              <a:rPr lang="fr-FR" dirty="0"/>
              <a:t>Utiliser un conteneur d’EJB</a:t>
            </a:r>
          </a:p>
          <a:p>
            <a:pPr lvl="2"/>
            <a:r>
              <a:rPr lang="fr-FR" dirty="0" err="1"/>
              <a:t>GlassFish</a:t>
            </a:r>
            <a:r>
              <a:rPr lang="fr-FR" dirty="0"/>
              <a:t> utilise une implémentation de JPA (</a:t>
            </a:r>
            <a:r>
              <a:rPr lang="fr-FR" dirty="0" err="1">
                <a:hlinkClick r:id="rId2"/>
              </a:rPr>
              <a:t>EclipseLink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19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D9257-56FA-4EC8-8B87-22ED0E48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GlassFish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5A76D-88B7-45B7-91D7-4D1723F4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293" y="1540189"/>
            <a:ext cx="8915400" cy="3777622"/>
          </a:xfrm>
        </p:spPr>
        <p:txBody>
          <a:bodyPr/>
          <a:lstStyle/>
          <a:p>
            <a:r>
              <a:rPr lang="fr-FR" dirty="0"/>
              <a:t>Téléchargement </a:t>
            </a:r>
            <a:r>
              <a:rPr lang="fr-FR" dirty="0">
                <a:hlinkClick r:id="rId2"/>
              </a:rPr>
              <a:t>https://glassfish.java.net/downloads</a:t>
            </a:r>
            <a:endParaRPr lang="fr-FR" dirty="0"/>
          </a:p>
          <a:p>
            <a:r>
              <a:rPr lang="fr-FR" dirty="0"/>
              <a:t>Installer à la racine de votre disque dur sans mise à jour par défaut</a:t>
            </a:r>
          </a:p>
          <a:p>
            <a:r>
              <a:rPr lang="fr-FR" dirty="0"/>
              <a:t>Ne pas utiliser le même port que Tomcat (8080)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DFCC292-2CE3-41C2-B085-EEF656999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54" y="2954474"/>
            <a:ext cx="4947546" cy="37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4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B0A04-EB36-4771-B98E-E3E86A5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</a:t>
            </a:r>
            <a:r>
              <a:rPr lang="fr-FR" dirty="0" err="1"/>
              <a:t>GlassFish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E4904-E03D-4A0B-8460-F92E50F7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New &gt; Server =&gt; </a:t>
            </a:r>
            <a:r>
              <a:rPr lang="fr-FR" dirty="0" err="1"/>
              <a:t>GlassFish</a:t>
            </a:r>
            <a:endParaRPr lang="fr-FR" dirty="0"/>
          </a:p>
          <a:p>
            <a:pPr lvl="1"/>
            <a:r>
              <a:rPr lang="fr-FR" dirty="0"/>
              <a:t>Download </a:t>
            </a:r>
            <a:r>
              <a:rPr lang="fr-FR" dirty="0" err="1"/>
              <a:t>additional</a:t>
            </a:r>
            <a:r>
              <a:rPr lang="fr-FR" dirty="0"/>
              <a:t> servers </a:t>
            </a:r>
            <a:r>
              <a:rPr lang="fr-FR" dirty="0" err="1"/>
              <a:t>adapters</a:t>
            </a:r>
            <a:r>
              <a:rPr lang="fr-FR" dirty="0"/>
              <a:t> « Oracle </a:t>
            </a:r>
            <a:r>
              <a:rPr lang="fr-FR" dirty="0" err="1"/>
              <a:t>GlassFish</a:t>
            </a:r>
            <a:r>
              <a:rPr lang="fr-FR" dirty="0"/>
              <a:t>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Placer les jar </a:t>
            </a:r>
            <a:r>
              <a:rPr lang="fr-FR" dirty="0" err="1"/>
              <a:t>boneCP</a:t>
            </a:r>
            <a:r>
              <a:rPr lang="fr-FR" dirty="0"/>
              <a:t> dans </a:t>
            </a:r>
            <a:r>
              <a:rPr lang="en-US" b="1" dirty="0"/>
              <a:t>/glassfish3/glassfish/domains/domain1/lib/</a:t>
            </a:r>
            <a:r>
              <a:rPr lang="en-US" b="1" dirty="0" err="1"/>
              <a:t>ext</a:t>
            </a:r>
            <a:r>
              <a:rPr lang="en-US" b="1" dirty="0"/>
              <a:t>/</a:t>
            </a:r>
            <a:r>
              <a:rPr lang="en-US" dirty="0"/>
              <a:t>.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3143293-AC84-4967-AC6C-EFE5D311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60" y="3243926"/>
            <a:ext cx="5730727" cy="17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19D76-88A0-4196-92F6-C5E3BCBC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</a:t>
            </a:r>
            <a:r>
              <a:rPr lang="fr-FR" dirty="0" err="1"/>
              <a:t>GlassFish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5A06D-E8AB-4999-9008-1E9C187D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b="1" dirty="0" err="1"/>
              <a:t>BoneCP</a:t>
            </a:r>
            <a:endParaRPr lang="fr-FR" sz="2000" b="1" dirty="0"/>
          </a:p>
          <a:p>
            <a:r>
              <a:rPr lang="fr-FR" dirty="0"/>
              <a:t>Déclaration d’une connexion MySQL via JDBC classique, référencée par le nom « </a:t>
            </a:r>
            <a:r>
              <a:rPr lang="fr-FR" dirty="0" err="1"/>
              <a:t>jdbc</a:t>
            </a:r>
            <a:r>
              <a:rPr lang="fr-FR" dirty="0"/>
              <a:t>/</a:t>
            </a:r>
            <a:r>
              <a:rPr lang="fr-FR" dirty="0" err="1"/>
              <a:t>bonecp_resource</a:t>
            </a:r>
            <a:r>
              <a:rPr lang="fr-FR" dirty="0"/>
              <a:t> »</a:t>
            </a:r>
          </a:p>
          <a:p>
            <a:r>
              <a:rPr lang="fr-FR" dirty="0"/>
              <a:t>A placer dans /glassfish3/bin</a:t>
            </a:r>
          </a:p>
          <a:p>
            <a:r>
              <a:rPr lang="fr-FR" dirty="0"/>
              <a:t>Exécutez alors le fichier nommé asadmin.bat</a:t>
            </a:r>
          </a:p>
          <a:p>
            <a:pPr lvl="1"/>
            <a:r>
              <a:rPr lang="fr-FR" dirty="0"/>
              <a:t>Dans la console de commande : </a:t>
            </a:r>
          </a:p>
          <a:p>
            <a:pPr lvl="2"/>
            <a:r>
              <a:rPr lang="fr-FR" dirty="0" err="1"/>
              <a:t>add-resources</a:t>
            </a:r>
            <a:r>
              <a:rPr lang="fr-FR" dirty="0"/>
              <a:t> bonecp-datasource.xml</a:t>
            </a:r>
          </a:p>
        </p:txBody>
      </p:sp>
    </p:spTree>
    <p:extLst>
      <p:ext uri="{BB962C8B-B14F-4D97-AF65-F5344CB8AC3E}">
        <p14:creationId xmlns:p14="http://schemas.microsoft.com/office/powerpoint/2010/main" val="348471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37CD7-21BD-42A8-8EC2-87C18911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GlassFish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1C443-DC73-4E6E-B818-C53BFB2F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glassfish-web.xml</a:t>
            </a:r>
          </a:p>
          <a:p>
            <a:pPr lvl="1"/>
            <a:r>
              <a:rPr lang="fr-FR" dirty="0"/>
              <a:t>/WEB-INF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A626F2-5CAD-4419-82BE-935662A3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3540768"/>
            <a:ext cx="76009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37CD7-21BD-42A8-8EC2-87C18911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GlassFish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1C443-DC73-4E6E-B818-C53BFB2F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persistence.xml</a:t>
            </a:r>
          </a:p>
          <a:p>
            <a:pPr lvl="1"/>
            <a:r>
              <a:rPr lang="fr-FR" dirty="0"/>
              <a:t>/META-INF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240990-49A2-4611-9830-68BB3E54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155" y="2223865"/>
            <a:ext cx="2781300" cy="40100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B9BBDE-06D2-4D2A-AF17-7C518B164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87" y="3429000"/>
            <a:ext cx="5966380" cy="21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4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B4773-36F1-4750-AAB9-87C66BCA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781" y="172226"/>
            <a:ext cx="8911687" cy="1280890"/>
          </a:xfrm>
        </p:spPr>
        <p:txBody>
          <a:bodyPr/>
          <a:lstStyle/>
          <a:p>
            <a:r>
              <a:rPr lang="fr-FR" dirty="0"/>
              <a:t>JPA Annotations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72531-F098-46B9-96DA-8567D6D9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453116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Table/</a:t>
            </a:r>
            <a:r>
              <a:rPr lang="fr-FR" sz="2000" b="1" dirty="0" err="1"/>
              <a:t>EntityBean</a:t>
            </a:r>
            <a:endParaRPr lang="fr-FR" sz="2000" b="1" dirty="0"/>
          </a:p>
          <a:p>
            <a:r>
              <a:rPr lang="fr-FR" dirty="0"/>
              <a:t>@</a:t>
            </a:r>
            <a:r>
              <a:rPr lang="fr-FR" dirty="0" err="1"/>
              <a:t>Entity</a:t>
            </a:r>
            <a:r>
              <a:rPr lang="fr-FR" dirty="0"/>
              <a:t> = Table</a:t>
            </a:r>
          </a:p>
          <a:p>
            <a:endParaRPr lang="fr-FR" dirty="0"/>
          </a:p>
          <a:p>
            <a:r>
              <a:rPr lang="fr-FR" dirty="0"/>
              <a:t>@Id =  identifiant table</a:t>
            </a:r>
          </a:p>
          <a:p>
            <a:endParaRPr lang="fr-FR" dirty="0"/>
          </a:p>
          <a:p>
            <a:r>
              <a:rPr lang="fr-FR" dirty="0"/>
              <a:t>@</a:t>
            </a:r>
            <a:r>
              <a:rPr lang="fr-FR" dirty="0" err="1"/>
              <a:t>Column</a:t>
            </a:r>
            <a:r>
              <a:rPr lang="fr-FR" dirty="0"/>
              <a:t> = nom de colonne</a:t>
            </a:r>
          </a:p>
          <a:p>
            <a:pPr lvl="1"/>
            <a:r>
              <a:rPr lang="fr-FR" dirty="0" err="1"/>
              <a:t>name</a:t>
            </a:r>
            <a:r>
              <a:rPr lang="fr-FR" dirty="0"/>
              <a:t> indique le nom de la colonne dans la table;</a:t>
            </a:r>
          </a:p>
          <a:p>
            <a:pPr lvl="1"/>
            <a:r>
              <a:rPr lang="fr-FR" dirty="0" err="1"/>
              <a:t>length</a:t>
            </a:r>
            <a:r>
              <a:rPr lang="fr-FR" dirty="0"/>
              <a:t> indique la taille maximale de la valeur de la propriété;</a:t>
            </a:r>
          </a:p>
          <a:p>
            <a:pPr lvl="1"/>
            <a:r>
              <a:rPr lang="fr-FR" dirty="0" err="1"/>
              <a:t>nullable</a:t>
            </a:r>
            <a:r>
              <a:rPr lang="fr-FR" dirty="0"/>
              <a:t> indique si la colonne accepte ou non des valeurs à NULL </a:t>
            </a:r>
          </a:p>
          <a:p>
            <a:pPr lvl="1"/>
            <a:r>
              <a:rPr lang="fr-FR" dirty="0"/>
              <a:t>unique indique que la valeur de la colonne est unique. 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E7C2910-39FB-4321-8A97-C0DBE4F1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75" y="2417199"/>
            <a:ext cx="6543675" cy="809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6E217F-B4D1-4191-9087-4ADCC4761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37" y="1697324"/>
            <a:ext cx="4105275" cy="6286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F6C91CC-F804-4293-8509-DA459A000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79" y="3290057"/>
            <a:ext cx="20859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F2490-E819-4FB5-8E3E-311DAF2F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 Annotations de 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8BCFB-48AC-4B89-9B80-05401B39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/>
              <a:t>Relations</a:t>
            </a:r>
          </a:p>
          <a:p>
            <a:r>
              <a:rPr lang="fr-FR" dirty="0"/>
              <a:t>@</a:t>
            </a:r>
            <a:r>
              <a:rPr lang="fr-FR" dirty="0" err="1"/>
              <a:t>ManyToOne</a:t>
            </a:r>
            <a:r>
              <a:rPr lang="fr-FR" dirty="0"/>
              <a:t> Relation</a:t>
            </a:r>
          </a:p>
          <a:p>
            <a:r>
              <a:rPr lang="fr-FR" dirty="0"/>
              <a:t>@</a:t>
            </a:r>
            <a:r>
              <a:rPr lang="fr-FR" dirty="0" err="1"/>
              <a:t>OneToMany</a:t>
            </a:r>
            <a:r>
              <a:rPr lang="fr-FR" dirty="0"/>
              <a:t> Relation</a:t>
            </a:r>
          </a:p>
          <a:p>
            <a:endParaRPr lang="fr-FR" dirty="0"/>
          </a:p>
          <a:p>
            <a:r>
              <a:rPr lang="fr-FR" dirty="0"/>
              <a:t>@</a:t>
            </a:r>
            <a:r>
              <a:rPr lang="fr-FR" dirty="0" err="1"/>
              <a:t>OneToOne</a:t>
            </a:r>
            <a:r>
              <a:rPr lang="fr-FR" dirty="0"/>
              <a:t> Relation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@</a:t>
            </a:r>
            <a:r>
              <a:rPr lang="fr-FR" dirty="0" err="1"/>
              <a:t>ManyToMany</a:t>
            </a:r>
            <a:r>
              <a:rPr lang="fr-FR" dirty="0"/>
              <a:t> Relation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18E750-E6E7-4011-8A4B-394B5804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849" y="1759742"/>
            <a:ext cx="3877340" cy="14261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E08132-F6B8-45D8-82A1-C0583FA3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849" y="4383056"/>
            <a:ext cx="3634895" cy="247494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3C9EC4C-24C5-43C1-AC24-C78476816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167" y="3935381"/>
            <a:ext cx="2371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4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87A19-91A3-44FD-82D1-683AA954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 Annotations de relations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1702A78-1A2F-4E30-8154-5C7018B3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23" y="2879538"/>
            <a:ext cx="3299455" cy="359708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965EAAA-BDEF-4513-92CA-D49ED510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3155577"/>
            <a:ext cx="5362575" cy="2590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1F917C4-3B41-457E-ACFE-883742AD2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29" y="2879538"/>
            <a:ext cx="3467296" cy="35970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5E4BD-1E9D-48F5-9F85-BA0DA26C5616}"/>
              </a:ext>
            </a:extLst>
          </p:cNvPr>
          <p:cNvSpPr/>
          <p:nvPr/>
        </p:nvSpPr>
        <p:spPr>
          <a:xfrm>
            <a:off x="1482871" y="1976290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@</a:t>
            </a:r>
            <a:r>
              <a:rPr lang="fr-FR" b="1" dirty="0" err="1"/>
              <a:t>OneToOne</a:t>
            </a:r>
            <a:r>
              <a:rPr lang="fr-FR" b="1" dirty="0"/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4044000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F8532-0C68-43FB-8663-77AD06BE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 Annotations de relations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33708D-540D-4A5A-919F-B8157D030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81" y="2266389"/>
            <a:ext cx="3114675" cy="2266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593A0A-095B-46F4-9F8D-386C523C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93" y="4267293"/>
            <a:ext cx="2076450" cy="20478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966FF2F-4843-4FDB-AAFC-563017B39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501" y="2618815"/>
            <a:ext cx="6644433" cy="24902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20EA02-0E7A-4F31-877E-A1D446E99CDB}"/>
              </a:ext>
            </a:extLst>
          </p:cNvPr>
          <p:cNvSpPr/>
          <p:nvPr/>
        </p:nvSpPr>
        <p:spPr>
          <a:xfrm>
            <a:off x="1457162" y="1716363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@</a:t>
            </a:r>
            <a:r>
              <a:rPr lang="fr-FR" b="1" dirty="0" err="1"/>
              <a:t>OneToMany</a:t>
            </a:r>
            <a:r>
              <a:rPr lang="fr-FR" b="1" dirty="0"/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233149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78338-CB55-434C-8EA5-7A08CB2A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E93A9F-F02D-41B5-A945-9361CB13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9429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/>
              <a:t>Principe</a:t>
            </a:r>
          </a:p>
          <a:p>
            <a:r>
              <a:rPr lang="fr-FR" dirty="0"/>
              <a:t>Isoler le stockage des données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Séparer la couche modèle d'une application en deux sous-couches distinctes:</a:t>
            </a:r>
          </a:p>
          <a:p>
            <a:pPr lvl="1"/>
            <a:r>
              <a:rPr lang="fr-FR" dirty="0"/>
              <a:t>Une couche gérant les traitements métier appliqués aux données</a:t>
            </a:r>
          </a:p>
          <a:p>
            <a:pPr lvl="1"/>
            <a:r>
              <a:rPr lang="fr-FR" dirty="0"/>
              <a:t>Une couche gérant le stockage des données (CRUD)</a:t>
            </a:r>
          </a:p>
        </p:txBody>
      </p:sp>
      <p:pic>
        <p:nvPicPr>
          <p:cNvPr id="5" name="Image 4" descr="Une image contenant horloge, signe, dessin&#10;&#10;Description générée automatiquement">
            <a:extLst>
              <a:ext uri="{FF2B5EF4-FFF2-40B4-BE49-F238E27FC236}">
                <a16:creationId xmlns:a16="http://schemas.microsoft.com/office/drawing/2014/main" id="{5939B5D8-9041-454F-A7C5-1A57A102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72" y="3058970"/>
            <a:ext cx="49244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00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D75E2-ED52-46CE-81CC-48E3A45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 Annotations de relations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0B7F72-DB6C-492C-8423-C9829C8F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1" y="2160494"/>
            <a:ext cx="2571750" cy="2209800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7F117B8-796E-4A84-910C-7A72C8F1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D934590-6490-41C6-BC8C-CB3FB9C6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4625788"/>
            <a:ext cx="2143125" cy="19621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53B517-A502-42FA-BC22-F1E79D5BF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50" y="2907927"/>
            <a:ext cx="6899070" cy="29247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258E17-1218-44E3-8AD4-9F7155C41CC7}"/>
              </a:ext>
            </a:extLst>
          </p:cNvPr>
          <p:cNvSpPr/>
          <p:nvPr/>
        </p:nvSpPr>
        <p:spPr>
          <a:xfrm>
            <a:off x="1071679" y="1689360"/>
            <a:ext cx="273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@</a:t>
            </a:r>
            <a:r>
              <a:rPr lang="fr-FR" b="1" dirty="0" err="1"/>
              <a:t>ManyToOne</a:t>
            </a:r>
            <a:r>
              <a:rPr lang="fr-FR" b="1" dirty="0"/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3602180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7BE44-F510-426E-BC74-0B0ECC55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 Annotations de relations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15C444D-C0F4-4AD5-B510-5E8AA4877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059" y="2491404"/>
            <a:ext cx="6942898" cy="27197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573B1F3-7E0F-44F7-9E44-D5FB166D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11" y="2600325"/>
            <a:ext cx="3067050" cy="22193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776E3E-87D2-4279-A44B-9C01F8CC2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819" y="4819650"/>
            <a:ext cx="2190750" cy="2038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4A860F-F5C9-45C4-9CBE-EDEEE95A9454}"/>
              </a:ext>
            </a:extLst>
          </p:cNvPr>
          <p:cNvSpPr/>
          <p:nvPr/>
        </p:nvSpPr>
        <p:spPr>
          <a:xfrm>
            <a:off x="1302566" y="1828870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@</a:t>
            </a:r>
            <a:r>
              <a:rPr lang="fr-FR" b="1" dirty="0" err="1"/>
              <a:t>ManyToMany</a:t>
            </a:r>
            <a:r>
              <a:rPr lang="fr-FR" b="1" dirty="0"/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2545048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DC867-01E6-421F-920A-0BEA549B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JPA Stratégies d’héritages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8EFAF-562A-4A3E-B7FC-34EB258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329" y="1757082"/>
            <a:ext cx="8915400" cy="3777622"/>
          </a:xfrm>
        </p:spPr>
        <p:txBody>
          <a:bodyPr/>
          <a:lstStyle/>
          <a:p>
            <a:r>
              <a:rPr lang="fr-FR" b="1"/>
              <a:t>MappedSuperclass</a:t>
            </a:r>
            <a:r>
              <a:rPr lang="fr-FR"/>
              <a:t> : les classes parentes ne peuvent être des entités.</a:t>
            </a:r>
          </a:p>
          <a:p>
            <a:r>
              <a:rPr lang="fr-FR" b="1"/>
              <a:t>Single Table </a:t>
            </a:r>
            <a:r>
              <a:rPr lang="fr-FR"/>
              <a:t>: les entités de la hiérachie de classe sont placées dans une seule table.</a:t>
            </a:r>
          </a:p>
          <a:p>
            <a:r>
              <a:rPr lang="fr-FR" b="1"/>
              <a:t>Table-Per-Class</a:t>
            </a:r>
            <a:r>
              <a:rPr lang="fr-FR"/>
              <a:t> : une table par classe.</a:t>
            </a:r>
          </a:p>
          <a:p>
            <a:r>
              <a:rPr lang="fr-FR" b="1"/>
              <a:t>Joined Table </a:t>
            </a:r>
            <a:r>
              <a:rPr lang="fr-FR"/>
              <a:t>: chaque classe a sa table et effectuer une requête sur une sous-classe de la hiérachie implique de faire une jointure sur les tables.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908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BA39B-941A-4D1E-94DA-CA24A9E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 Stratégies d’héritages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82389-3E69-4D25-AB1F-CEC96DA3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</a:t>
            </a:r>
            <a:r>
              <a:rPr lang="fr-FR" b="1" dirty="0" err="1"/>
              <a:t>MappedSuperclass</a:t>
            </a:r>
            <a:endParaRPr lang="fr-FR" b="1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58FC71-02A3-4A2B-AA43-4CA44496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32" y="2532249"/>
            <a:ext cx="59817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9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BF3A9-7604-4988-8E90-4E7CE8C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 Stratégies d’héritages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58463-B1A4-4942-9315-3EB635CD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SINGLE_TABLE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697AA1-98B0-4DBC-9EB6-E0D11B01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2498912"/>
            <a:ext cx="5886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2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1ABD-7FD6-44D6-81D2-9E90BE3B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JPA Stratégies d’héritages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DD625-F1DA-4E26-B6AA-BE1506A0C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Table-Per-Class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3FB493-72AD-4ABA-9CB3-338FC532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82" y="2929897"/>
            <a:ext cx="7115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98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88E1A-DAA6-4BEA-B956-41B1A281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43" y="77733"/>
            <a:ext cx="8911687" cy="1280890"/>
          </a:xfrm>
        </p:spPr>
        <p:txBody>
          <a:bodyPr/>
          <a:lstStyle/>
          <a:p>
            <a:r>
              <a:rPr lang="fr-FR" dirty="0"/>
              <a:t>JPA Stratégies d’héritages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2ACB5-96DB-4B9B-82A0-32F4A07F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422" y="1009000"/>
            <a:ext cx="8915400" cy="3777622"/>
          </a:xfrm>
        </p:spPr>
        <p:txBody>
          <a:bodyPr/>
          <a:lstStyle/>
          <a:p>
            <a:r>
              <a:rPr lang="fr-FR" b="1" dirty="0" err="1"/>
              <a:t>Joined</a:t>
            </a:r>
            <a:r>
              <a:rPr lang="fr-FR" b="1" dirty="0"/>
              <a:t> Table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63557A-CFFD-4EDB-966C-1D8E3895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43" y="4258266"/>
            <a:ext cx="6886164" cy="24822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FE1E65-4FEF-458D-B935-85B0075B9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53" y="1493094"/>
            <a:ext cx="8229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71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9C62F-01BA-4775-AD3F-BE84F577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524" y="206887"/>
            <a:ext cx="8911687" cy="1280890"/>
          </a:xfrm>
        </p:spPr>
        <p:txBody>
          <a:bodyPr/>
          <a:lstStyle/>
          <a:p>
            <a:r>
              <a:rPr lang="fr-FR" dirty="0"/>
              <a:t>JPA cycle de vie d’un </a:t>
            </a:r>
            <a:r>
              <a:rPr lang="fr-FR" dirty="0" err="1"/>
              <a:t>Entity</a:t>
            </a:r>
            <a:r>
              <a:rPr lang="fr-FR" dirty="0"/>
              <a:t> Bean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4AE664-ED91-41DE-A50B-09A73A7E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202" y="1094827"/>
            <a:ext cx="8915400" cy="3777622"/>
          </a:xfrm>
        </p:spPr>
        <p:txBody>
          <a:bodyPr/>
          <a:lstStyle/>
          <a:p>
            <a:r>
              <a:rPr lang="fr-FR" dirty="0"/>
              <a:t>Nouveau (new) : c’est un </a:t>
            </a:r>
            <a:r>
              <a:rPr lang="fr-FR" dirty="0" err="1"/>
              <a:t>bean</a:t>
            </a:r>
            <a:r>
              <a:rPr lang="fr-FR" dirty="0"/>
              <a:t> qui vient d’être instancié. Il n’est associé à aucun contexte de persistance.</a:t>
            </a:r>
          </a:p>
          <a:p>
            <a:r>
              <a:rPr lang="fr-FR" dirty="0"/>
              <a:t>Managé (</a:t>
            </a:r>
            <a:r>
              <a:rPr lang="fr-FR" dirty="0" err="1"/>
              <a:t>managed</a:t>
            </a:r>
            <a:r>
              <a:rPr lang="fr-FR" dirty="0"/>
              <a:t>) : le </a:t>
            </a:r>
            <a:r>
              <a:rPr lang="fr-FR" dirty="0" err="1"/>
              <a:t>bean</a:t>
            </a:r>
            <a:r>
              <a:rPr lang="fr-FR" dirty="0"/>
              <a:t> est associé à un contexte de persistance. Par exemple suite à une recherche, une sauvegarde ou une modification.</a:t>
            </a:r>
          </a:p>
          <a:p>
            <a:r>
              <a:rPr lang="fr-FR" dirty="0"/>
              <a:t>Détaché (</a:t>
            </a:r>
            <a:r>
              <a:rPr lang="fr-FR" dirty="0" err="1"/>
              <a:t>detached</a:t>
            </a:r>
            <a:r>
              <a:rPr lang="fr-FR" dirty="0"/>
              <a:t>) : le </a:t>
            </a:r>
            <a:r>
              <a:rPr lang="fr-FR" dirty="0" err="1"/>
              <a:t>bean</a:t>
            </a:r>
            <a:r>
              <a:rPr lang="fr-FR" dirty="0"/>
              <a:t> est détaché du contexte de persistance. Il n’est plus synchronisé avec la base.</a:t>
            </a:r>
          </a:p>
          <a:p>
            <a:r>
              <a:rPr lang="fr-FR" dirty="0"/>
              <a:t>Supprimé (</a:t>
            </a:r>
            <a:r>
              <a:rPr lang="fr-FR" dirty="0" err="1"/>
              <a:t>removed</a:t>
            </a:r>
            <a:r>
              <a:rPr lang="fr-FR" dirty="0"/>
              <a:t>) : le </a:t>
            </a:r>
            <a:r>
              <a:rPr lang="fr-FR" dirty="0" err="1"/>
              <a:t>bean</a:t>
            </a:r>
            <a:r>
              <a:rPr lang="fr-FR" dirty="0"/>
              <a:t> est attaché au contexte de persistance mais est prévu pour être supprimé de la base.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349C5D-4756-4EBA-90A5-E25B54F3DB29}"/>
              </a:ext>
            </a:extLst>
          </p:cNvPr>
          <p:cNvSpPr txBox="1"/>
          <p:nvPr/>
        </p:nvSpPr>
        <p:spPr>
          <a:xfrm>
            <a:off x="8595360" y="2753958"/>
            <a:ext cx="2022438" cy="154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BA002B-D36F-4217-B860-1228C9F4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986" y="3417756"/>
            <a:ext cx="5178014" cy="34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2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CBE30-04FD-4786-8568-7B209876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666" y="138223"/>
            <a:ext cx="8911687" cy="1280890"/>
          </a:xfrm>
        </p:spPr>
        <p:txBody>
          <a:bodyPr/>
          <a:lstStyle/>
          <a:p>
            <a:r>
              <a:rPr lang="fr-FR" dirty="0"/>
              <a:t>EJB Session </a:t>
            </a:r>
            <a:r>
              <a:rPr lang="fr-FR" dirty="0" err="1"/>
              <a:t>Beans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3F6742-22CA-4E7B-A6B9-4ADAD65B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05" y="1161826"/>
            <a:ext cx="10287896" cy="52137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b="1" dirty="0" err="1"/>
              <a:t>Stateless</a:t>
            </a:r>
            <a:r>
              <a:rPr lang="fr-FR" sz="2000" b="1" dirty="0"/>
              <a:t> @</a:t>
            </a:r>
            <a:r>
              <a:rPr lang="fr-FR" sz="2000" b="1" dirty="0" err="1"/>
              <a:t>Stateless</a:t>
            </a:r>
            <a:endParaRPr lang="fr-FR" sz="2000" b="1" dirty="0"/>
          </a:p>
          <a:p>
            <a:r>
              <a:rPr lang="fr-FR" dirty="0"/>
              <a:t>Aucune donnée n'est retenue ni enregistrée, c'est-à-dire qu'aucun état n'est retenu. On dit alors que l'objet est sans état, ou </a:t>
            </a:r>
            <a:r>
              <a:rPr lang="fr-FR" dirty="0" err="1"/>
              <a:t>Stateless</a:t>
            </a:r>
            <a:r>
              <a:rPr lang="fr-FR" dirty="0"/>
              <a:t> ;</a:t>
            </a:r>
          </a:p>
          <a:p>
            <a:pPr lvl="1"/>
            <a:r>
              <a:rPr lang="fr-FR" dirty="0"/>
              <a:t>Authentification</a:t>
            </a:r>
          </a:p>
          <a:p>
            <a:pPr lvl="1"/>
            <a:r>
              <a:rPr lang="fr-FR" dirty="0"/>
              <a:t>Propriétés:</a:t>
            </a:r>
          </a:p>
          <a:p>
            <a:pPr lvl="2"/>
            <a:r>
              <a:rPr lang="fr-FR" dirty="0"/>
              <a:t>Aucun mécanisme ne garantit que deux appels consécutifs à une méthode d'un tel EJB visent une seule et même instance ** ;</a:t>
            </a:r>
          </a:p>
          <a:p>
            <a:pPr lvl="2"/>
            <a:r>
              <a:rPr lang="fr-FR" dirty="0"/>
              <a:t>Les accès concurrents sont impossibles, mais le système est </a:t>
            </a:r>
            <a:r>
              <a:rPr lang="fr-FR" dirty="0" err="1"/>
              <a:t>threadsafe</a:t>
            </a:r>
            <a:r>
              <a:rPr lang="fr-FR" dirty="0"/>
              <a:t> tout de même puisque le conteneur envoie les requêtes simultanées vers des instances différentes du même EJB **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b="1" dirty="0" err="1"/>
              <a:t>Statefull</a:t>
            </a:r>
            <a:r>
              <a:rPr lang="fr-FR" sz="2000" b="1" dirty="0"/>
              <a:t> @</a:t>
            </a:r>
            <a:r>
              <a:rPr lang="fr-FR" sz="2000" b="1" dirty="0" err="1"/>
              <a:t>StateFull</a:t>
            </a:r>
            <a:r>
              <a:rPr lang="fr-FR" sz="2000" b="1" dirty="0"/>
              <a:t> </a:t>
            </a:r>
          </a:p>
          <a:p>
            <a:r>
              <a:rPr lang="fr-FR" dirty="0"/>
              <a:t>Des données sont retenues dans l'objet après un appel, c'est-à-dire qu'il conserve un état</a:t>
            </a:r>
          </a:p>
          <a:p>
            <a:pPr lvl="1"/>
            <a:r>
              <a:rPr lang="fr-FR" dirty="0"/>
              <a:t>Panier site marchand</a:t>
            </a:r>
          </a:p>
          <a:p>
            <a:pPr lvl="1"/>
            <a:r>
              <a:rPr lang="fr-FR" dirty="0"/>
              <a:t>Propriétés:</a:t>
            </a:r>
          </a:p>
          <a:p>
            <a:pPr lvl="2"/>
            <a:r>
              <a:rPr lang="fr-FR" dirty="0"/>
              <a:t>L’accès à une instance de l’EJB est réservé à un seul client à la fois ;</a:t>
            </a:r>
          </a:p>
          <a:p>
            <a:pPr lvl="2"/>
            <a:r>
              <a:rPr lang="fr-FR" dirty="0"/>
              <a:t>Les accès concurrents sont impossibles, le conteneur gère une liste d’attente en cas de tentatives simultanées.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243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6882E-9990-44B3-AE3C-32997A36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0104"/>
            <a:ext cx="8911687" cy="1280890"/>
          </a:xfrm>
        </p:spPr>
        <p:txBody>
          <a:bodyPr/>
          <a:lstStyle/>
          <a:p>
            <a:r>
              <a:rPr lang="fr-FR" dirty="0"/>
              <a:t>EJB </a:t>
            </a:r>
            <a:r>
              <a:rPr lang="fr-FR" dirty="0" err="1"/>
              <a:t>Stateless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F5A6E-2149-455B-A5C5-1D1CFB24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983" y="1410994"/>
            <a:ext cx="4181475" cy="4265302"/>
          </a:xfrm>
        </p:spPr>
        <p:txBody>
          <a:bodyPr/>
          <a:lstStyle/>
          <a:p>
            <a:r>
              <a:rPr lang="fr-FR" dirty="0"/>
              <a:t>Le cycle de vie des </a:t>
            </a:r>
            <a:r>
              <a:rPr lang="fr-FR" dirty="0" err="1"/>
              <a:t>stateless</a:t>
            </a:r>
            <a:r>
              <a:rPr lang="fr-FR" dirty="0"/>
              <a:t> session </a:t>
            </a:r>
            <a:r>
              <a:rPr lang="fr-FR" dirty="0" err="1"/>
              <a:t>beans</a:t>
            </a:r>
            <a:r>
              <a:rPr lang="fr-FR" dirty="0"/>
              <a:t> ne possède que 2 états : l’état « n’existe pas » et l’état « prêt ».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Injection @EJB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44D82F-DE82-4E78-97FD-7186E858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24" y="4352321"/>
            <a:ext cx="4676775" cy="13239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3DFB05-44FF-4F78-9147-8A0A47F2A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24" y="5831230"/>
            <a:ext cx="4181475" cy="5524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626075D-F63B-4BE7-82C6-96344C62D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313" y="750545"/>
            <a:ext cx="4676774" cy="33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7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C6853-74D4-441C-B3CF-9702581B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DAO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FCE9FF5-4EB4-4E38-9646-6D021216C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57" y="0"/>
            <a:ext cx="4432343" cy="3778250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1333F1B-2713-4365-AB0F-7E4E19204E95}"/>
              </a:ext>
            </a:extLst>
          </p:cNvPr>
          <p:cNvSpPr txBox="1">
            <a:spLocks/>
          </p:cNvSpPr>
          <p:nvPr/>
        </p:nvSpPr>
        <p:spPr>
          <a:xfrm>
            <a:off x="2476324" y="1905000"/>
            <a:ext cx="8915400" cy="449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000" b="1" dirty="0"/>
              <a:t>Principe</a:t>
            </a:r>
          </a:p>
          <a:p>
            <a:r>
              <a:rPr lang="fr-FR" dirty="0"/>
              <a:t>Découplage entre l’interface et l’implémentation</a:t>
            </a:r>
          </a:p>
          <a:p>
            <a:pPr lvl="1"/>
            <a:r>
              <a:rPr lang="fr-FR" dirty="0"/>
              <a:t>DAO : CRUD</a:t>
            </a:r>
          </a:p>
          <a:p>
            <a:pPr lvl="2"/>
            <a:r>
              <a:rPr lang="fr-FR" dirty="0"/>
              <a:t> Système d’Exception (SQL,JDBC) </a:t>
            </a:r>
          </a:p>
          <a:p>
            <a:pPr lvl="2"/>
            <a:r>
              <a:rPr lang="fr-FR" dirty="0"/>
              <a:t>Driver JDBC</a:t>
            </a:r>
          </a:p>
          <a:p>
            <a:pPr lvl="2"/>
            <a:r>
              <a:rPr lang="fr-FR" dirty="0"/>
              <a:t>Connexion</a:t>
            </a:r>
          </a:p>
          <a:p>
            <a:endParaRPr lang="fr-FR" dirty="0"/>
          </a:p>
          <a:p>
            <a:r>
              <a:rPr lang="fr-FR" dirty="0"/>
              <a:t>Il peut y avoir plusieurs façons de faire persister les données:</a:t>
            </a:r>
          </a:p>
          <a:p>
            <a:pPr lvl="1"/>
            <a:r>
              <a:rPr lang="fr-FR" dirty="0"/>
              <a:t>Base de donnée différente</a:t>
            </a:r>
          </a:p>
          <a:p>
            <a:pPr lvl="1"/>
            <a:r>
              <a:rPr lang="fr-FR" dirty="0"/>
              <a:t>XML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6552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6882E-9990-44B3-AE3C-32997A36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0104"/>
            <a:ext cx="8911687" cy="1280890"/>
          </a:xfrm>
        </p:spPr>
        <p:txBody>
          <a:bodyPr/>
          <a:lstStyle/>
          <a:p>
            <a:r>
              <a:rPr lang="fr-FR" dirty="0"/>
              <a:t>EJB </a:t>
            </a:r>
            <a:r>
              <a:rPr lang="fr-FR" dirty="0" err="1"/>
              <a:t>Statefull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F5A6E-2149-455B-A5C5-1D1CFB24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24" y="1423493"/>
            <a:ext cx="5202311" cy="506695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 cycle de vie d’un session </a:t>
            </a:r>
            <a:r>
              <a:rPr lang="fr-FR" dirty="0" err="1"/>
              <a:t>bean</a:t>
            </a:r>
            <a:r>
              <a:rPr lang="fr-FR" dirty="0"/>
              <a:t> est managé par le container et fournit des méthodes callbacks qui permettent au développeur d’agir en fonction de certains évènements. (création, destruction etc.)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Les méthodes callback, c’est-à-dire les méthodes qui seront automatiquement appelées, sont annotées avec les annotations suivantes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PostConstruct</a:t>
            </a:r>
            <a:r>
              <a:rPr lang="fr-FR" dirty="0"/>
              <a:t> : appelée après que le container ait créé une instance de la classe </a:t>
            </a:r>
            <a:r>
              <a:rPr lang="fr-FR" dirty="0" err="1"/>
              <a:t>bean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PrePassivate</a:t>
            </a:r>
            <a:r>
              <a:rPr lang="fr-FR" dirty="0"/>
              <a:t> : appelée juste avant que le </a:t>
            </a:r>
            <a:r>
              <a:rPr lang="fr-FR" dirty="0" err="1"/>
              <a:t>bean</a:t>
            </a:r>
            <a:r>
              <a:rPr lang="fr-FR" dirty="0"/>
              <a:t> soit passivé.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PostActivate</a:t>
            </a:r>
            <a:r>
              <a:rPr lang="fr-FR" dirty="0"/>
              <a:t> : appelée juste après l’activation du </a:t>
            </a:r>
            <a:r>
              <a:rPr lang="fr-FR" dirty="0" err="1"/>
              <a:t>bean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PreDestroy</a:t>
            </a:r>
            <a:r>
              <a:rPr lang="fr-FR" dirty="0"/>
              <a:t> : appelée juste après la fin de chaque ...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BCE986-3B6A-43B5-B083-952537F0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07" y="1898475"/>
            <a:ext cx="5741593" cy="32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81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D024-7E0D-42DA-BAA4-6DACC648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DC5253-1D9D-4CD3-808F-93B39336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 </a:t>
            </a:r>
            <a:r>
              <a:rPr lang="fr-FR" dirty="0" err="1"/>
              <a:t>Persistence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(JPQL) est un langage de requête orienté objet indépendant de la plateforme, défini dans la spécification Java </a:t>
            </a:r>
            <a:r>
              <a:rPr lang="fr-FR" dirty="0" err="1"/>
              <a:t>Persistence</a:t>
            </a:r>
            <a:r>
              <a:rPr lang="fr-FR" dirty="0"/>
              <a:t> API.</a:t>
            </a:r>
          </a:p>
          <a:p>
            <a:endParaRPr lang="fr-FR" dirty="0"/>
          </a:p>
          <a:p>
            <a:r>
              <a:rPr lang="fr-FR" dirty="0"/>
              <a:t>JPQL sert à exécuter des requêtes sur des entités persistées en base de données mais en travaillant sur les entités Java correspondant aux tables plutôt que sur les tables elles-mêmes.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B93268-FA29-4E2F-8D55-E2D8568E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553511"/>
            <a:ext cx="7753350" cy="781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08B8B10-D14E-4611-A372-897CD915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5792160"/>
            <a:ext cx="7753350" cy="1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9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BB151-EAF1-4BE3-B864-48676634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JPQL Syntaxe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5FFB8-37AD-4978-8B3F-89DE857C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22610"/>
            <a:ext cx="8915400" cy="493058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SELECT: </a:t>
            </a:r>
            <a:r>
              <a:rPr lang="en-US" dirty="0"/>
              <a:t>SELECT a FROM Author a</a:t>
            </a:r>
            <a:endParaRPr lang="fr-FR" dirty="0"/>
          </a:p>
          <a:p>
            <a:r>
              <a:rPr lang="fr-FR" b="1" dirty="0"/>
              <a:t>INNER JOIN: </a:t>
            </a:r>
            <a:r>
              <a:rPr lang="en-US" dirty="0"/>
              <a:t>SELECT a, b FROM Author a JOIN </a:t>
            </a:r>
            <a:r>
              <a:rPr lang="en-US" dirty="0" err="1"/>
              <a:t>a.books</a:t>
            </a:r>
            <a:r>
              <a:rPr lang="en-US" dirty="0"/>
              <a:t> b</a:t>
            </a:r>
            <a:endParaRPr lang="fr-FR" dirty="0"/>
          </a:p>
          <a:p>
            <a:r>
              <a:rPr lang="fr-FR" b="1" dirty="0"/>
              <a:t>LEFT OUTER JOIN: </a:t>
            </a:r>
            <a:r>
              <a:rPr lang="en-US" dirty="0"/>
              <a:t>SELECT a, b FROM Author a LEFT JOIN </a:t>
            </a:r>
            <a:r>
              <a:rPr lang="en-US" dirty="0" err="1"/>
              <a:t>a.books</a:t>
            </a:r>
            <a:r>
              <a:rPr lang="en-US" dirty="0"/>
              <a:t> b</a:t>
            </a:r>
            <a:endParaRPr lang="fr-FR" dirty="0"/>
          </a:p>
          <a:p>
            <a:r>
              <a:rPr lang="fr-FR" b="1" dirty="0"/>
              <a:t>Valeurs scalaires</a:t>
            </a:r>
            <a:r>
              <a:rPr lang="fr-FR" dirty="0"/>
              <a:t>: </a:t>
            </a:r>
            <a:r>
              <a:rPr lang="en-US" dirty="0"/>
              <a:t>SELECT </a:t>
            </a:r>
            <a:r>
              <a:rPr lang="en-US" dirty="0" err="1"/>
              <a:t>a.firstName</a:t>
            </a:r>
            <a:r>
              <a:rPr lang="en-US" dirty="0"/>
              <a:t>, </a:t>
            </a:r>
            <a:r>
              <a:rPr lang="en-US" dirty="0" err="1"/>
              <a:t>a.lastName</a:t>
            </a:r>
            <a:r>
              <a:rPr lang="en-US" dirty="0"/>
              <a:t> FROM Author a</a:t>
            </a:r>
          </a:p>
          <a:p>
            <a:r>
              <a:rPr lang="en-US" b="1" dirty="0" err="1"/>
              <a:t>Operateurs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Equal: </a:t>
            </a:r>
            <a:r>
              <a:rPr lang="en-US" dirty="0"/>
              <a:t>author.id </a:t>
            </a:r>
            <a:r>
              <a:rPr lang="en-US" i="1" dirty="0"/>
              <a:t>=</a:t>
            </a:r>
            <a:r>
              <a:rPr lang="en-US" dirty="0"/>
              <a:t> 10</a:t>
            </a:r>
          </a:p>
          <a:p>
            <a:pPr lvl="1"/>
            <a:r>
              <a:rPr lang="en-US" b="1" dirty="0"/>
              <a:t>Not equal: </a:t>
            </a:r>
            <a:r>
              <a:rPr lang="en-US" dirty="0"/>
              <a:t>author.id </a:t>
            </a:r>
            <a:r>
              <a:rPr lang="en-US" i="1" dirty="0"/>
              <a:t>&lt;&gt;</a:t>
            </a:r>
            <a:r>
              <a:rPr lang="en-US" dirty="0"/>
              <a:t> 10</a:t>
            </a:r>
          </a:p>
          <a:p>
            <a:pPr lvl="1"/>
            <a:r>
              <a:rPr lang="en-US" b="1" dirty="0"/>
              <a:t>Greater than: </a:t>
            </a:r>
            <a:r>
              <a:rPr lang="en-US" dirty="0"/>
              <a:t>author.id </a:t>
            </a:r>
            <a:r>
              <a:rPr lang="en-US" i="1" dirty="0"/>
              <a:t>&gt;</a:t>
            </a:r>
            <a:r>
              <a:rPr lang="en-US" dirty="0"/>
              <a:t> 10</a:t>
            </a:r>
          </a:p>
          <a:p>
            <a:pPr lvl="1"/>
            <a:r>
              <a:rPr lang="en-US" b="1" dirty="0"/>
              <a:t>Greater or equal then: </a:t>
            </a:r>
            <a:r>
              <a:rPr lang="en-US" dirty="0"/>
              <a:t>author.id </a:t>
            </a:r>
            <a:r>
              <a:rPr lang="en-US" i="1" dirty="0"/>
              <a:t>=&gt;</a:t>
            </a:r>
            <a:r>
              <a:rPr lang="en-US" dirty="0"/>
              <a:t> 10</a:t>
            </a:r>
          </a:p>
          <a:p>
            <a:pPr lvl="1"/>
            <a:r>
              <a:rPr lang="en-US" b="1" dirty="0"/>
              <a:t>Smaller than: </a:t>
            </a:r>
            <a:r>
              <a:rPr lang="en-US" dirty="0"/>
              <a:t>author.id </a:t>
            </a:r>
            <a:r>
              <a:rPr lang="en-US" i="1" dirty="0"/>
              <a:t>&lt;</a:t>
            </a:r>
            <a:r>
              <a:rPr lang="en-US" dirty="0"/>
              <a:t> 10</a:t>
            </a:r>
          </a:p>
          <a:p>
            <a:pPr lvl="1"/>
            <a:r>
              <a:rPr lang="en-US" b="1" dirty="0"/>
              <a:t>Smaller or equal then: </a:t>
            </a:r>
            <a:r>
              <a:rPr lang="en-US" dirty="0"/>
              <a:t>author.id </a:t>
            </a:r>
            <a:r>
              <a:rPr lang="en-US" i="1" dirty="0"/>
              <a:t>&lt;=</a:t>
            </a:r>
            <a:r>
              <a:rPr lang="en-US" dirty="0"/>
              <a:t> 10</a:t>
            </a:r>
          </a:p>
          <a:p>
            <a:pPr lvl="1"/>
            <a:r>
              <a:rPr lang="en-US" b="1" dirty="0"/>
              <a:t>Between: </a:t>
            </a:r>
            <a:r>
              <a:rPr lang="en-US" dirty="0"/>
              <a:t>author.id </a:t>
            </a:r>
            <a:r>
              <a:rPr lang="en-US" i="1" dirty="0"/>
              <a:t>BETWEEN</a:t>
            </a:r>
            <a:r>
              <a:rPr lang="en-US" dirty="0"/>
              <a:t> 5 </a:t>
            </a:r>
            <a:r>
              <a:rPr lang="en-US" i="1" dirty="0"/>
              <a:t>and</a:t>
            </a:r>
            <a:r>
              <a:rPr lang="en-US" dirty="0"/>
              <a:t> 10</a:t>
            </a:r>
          </a:p>
          <a:p>
            <a:pPr lvl="1"/>
            <a:r>
              <a:rPr lang="en-US" b="1" dirty="0"/>
              <a:t>Like: </a:t>
            </a:r>
            <a:r>
              <a:rPr lang="en-US" dirty="0" err="1"/>
              <a:t>author.firstName</a:t>
            </a:r>
            <a:r>
              <a:rPr lang="en-US" dirty="0"/>
              <a:t> </a:t>
            </a:r>
            <a:r>
              <a:rPr lang="en-US" i="1" dirty="0"/>
              <a:t>LIKE</a:t>
            </a:r>
            <a:r>
              <a:rPr lang="en-US" dirty="0"/>
              <a:t> ‘%and%’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413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C78CC-289B-45AE-8066-F6BE0353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JPQL Syntaxe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9454B-F05B-4B08-969C-47C81F75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764" y="1703295"/>
            <a:ext cx="10230317" cy="4700925"/>
          </a:xfrm>
        </p:spPr>
        <p:txBody>
          <a:bodyPr>
            <a:normAutofit/>
          </a:bodyPr>
          <a:lstStyle/>
          <a:p>
            <a:r>
              <a:rPr lang="fr-FR" dirty="0"/>
              <a:t>Fonctions</a:t>
            </a:r>
          </a:p>
          <a:p>
            <a:pPr lvl="1"/>
            <a:r>
              <a:rPr lang="en-US" b="1" dirty="0"/>
              <a:t>upper(String s): </a:t>
            </a:r>
            <a:r>
              <a:rPr lang="en-US" dirty="0"/>
              <a:t>transforms String s to upper case</a:t>
            </a:r>
          </a:p>
          <a:p>
            <a:pPr lvl="1"/>
            <a:r>
              <a:rPr lang="en-US" b="1" dirty="0"/>
              <a:t>lower(String s): </a:t>
            </a:r>
            <a:r>
              <a:rPr lang="en-US" dirty="0"/>
              <a:t>transforms String s to lower case</a:t>
            </a:r>
          </a:p>
          <a:p>
            <a:pPr lvl="1"/>
            <a:r>
              <a:rPr lang="en-US" b="1" dirty="0" err="1"/>
              <a:t>current_date</a:t>
            </a:r>
            <a:r>
              <a:rPr lang="en-US" b="1" dirty="0"/>
              <a:t>(): </a:t>
            </a:r>
            <a:r>
              <a:rPr lang="en-US" dirty="0"/>
              <a:t>returns the current date of the database</a:t>
            </a:r>
          </a:p>
          <a:p>
            <a:pPr lvl="1"/>
            <a:r>
              <a:rPr lang="en-US" b="1" dirty="0" err="1"/>
              <a:t>current_time</a:t>
            </a:r>
            <a:r>
              <a:rPr lang="en-US" b="1" dirty="0"/>
              <a:t>(): </a:t>
            </a:r>
            <a:r>
              <a:rPr lang="en-US" dirty="0"/>
              <a:t>returns the current time of the database</a:t>
            </a:r>
          </a:p>
          <a:p>
            <a:pPr lvl="1"/>
            <a:r>
              <a:rPr lang="en-US" b="1" dirty="0" err="1"/>
              <a:t>current_timestamp</a:t>
            </a:r>
            <a:r>
              <a:rPr lang="en-US" b="1" dirty="0"/>
              <a:t>(): </a:t>
            </a:r>
            <a:r>
              <a:rPr lang="en-US" dirty="0"/>
              <a:t>returns a timestamp of the current date and time of the database</a:t>
            </a:r>
          </a:p>
          <a:p>
            <a:pPr lvl="1"/>
            <a:r>
              <a:rPr lang="en-US" b="1" dirty="0"/>
              <a:t>substring(String s, int offset, int length): </a:t>
            </a:r>
            <a:r>
              <a:rPr lang="en-US" dirty="0"/>
              <a:t>returns a substring of the given String s</a:t>
            </a:r>
          </a:p>
          <a:p>
            <a:pPr lvl="1"/>
            <a:r>
              <a:rPr lang="en-US" b="1" dirty="0"/>
              <a:t>trim(String s): </a:t>
            </a:r>
            <a:r>
              <a:rPr lang="en-US" dirty="0"/>
              <a:t>removes leading and trailing whitespaces from the given String s</a:t>
            </a:r>
          </a:p>
          <a:p>
            <a:pPr lvl="1"/>
            <a:r>
              <a:rPr lang="en-US" b="1" dirty="0"/>
              <a:t>length(String s): </a:t>
            </a:r>
            <a:r>
              <a:rPr lang="en-US" dirty="0"/>
              <a:t>returns the length of the given String s</a:t>
            </a:r>
          </a:p>
          <a:p>
            <a:pPr lvl="1"/>
            <a:r>
              <a:rPr lang="en-US" b="1" dirty="0"/>
              <a:t>locate(String search, String s, int offset): </a:t>
            </a:r>
            <a:r>
              <a:rPr lang="en-US" dirty="0"/>
              <a:t>returns the position of the String search in s. The search starts at the position offset</a:t>
            </a:r>
          </a:p>
          <a:p>
            <a:pPr lvl="1"/>
            <a:r>
              <a:rPr lang="en-US" dirty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404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700C-E609-4D59-8DF0-DCE2A31C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11" y="81850"/>
            <a:ext cx="8911687" cy="1280890"/>
          </a:xfrm>
        </p:spPr>
        <p:txBody>
          <a:bodyPr/>
          <a:lstStyle/>
          <a:p>
            <a:r>
              <a:rPr lang="fr-FR" dirty="0"/>
              <a:t>EJB </a:t>
            </a:r>
            <a:r>
              <a:rPr lang="fr-FR" dirty="0" err="1"/>
              <a:t>Stateless</a:t>
            </a:r>
            <a:r>
              <a:rPr lang="fr-FR" dirty="0"/>
              <a:t>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88BD9-3BB4-43CD-9D92-9988F446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98" y="1453116"/>
            <a:ext cx="8915400" cy="4862624"/>
          </a:xfrm>
        </p:spPr>
        <p:txBody>
          <a:bodyPr/>
          <a:lstStyle/>
          <a:p>
            <a:r>
              <a:rPr lang="fr-FR" dirty="0"/>
              <a:t>@</a:t>
            </a:r>
            <a:r>
              <a:rPr lang="fr-FR" dirty="0" err="1"/>
              <a:t>PersistenceContext</a:t>
            </a:r>
            <a:r>
              <a:rPr lang="fr-FR" dirty="0"/>
              <a:t>( </a:t>
            </a:r>
            <a:r>
              <a:rPr lang="fr-FR" dirty="0" err="1"/>
              <a:t>unitName</a:t>
            </a:r>
            <a:r>
              <a:rPr lang="fr-FR" dirty="0"/>
              <a:t> = "..." )</a:t>
            </a:r>
          </a:p>
          <a:p>
            <a:pPr lvl="1"/>
            <a:r>
              <a:rPr lang="fr-FR" dirty="0"/>
              <a:t>Déclarée dans le fichier persistence.xml</a:t>
            </a:r>
          </a:p>
          <a:p>
            <a:r>
              <a:rPr lang="fr-FR" dirty="0"/>
              <a:t> </a:t>
            </a:r>
            <a:r>
              <a:rPr lang="fr-FR" dirty="0" err="1"/>
              <a:t>EntityManager</a:t>
            </a:r>
            <a:r>
              <a:rPr lang="fr-FR" dirty="0"/>
              <a:t> </a:t>
            </a:r>
            <a:r>
              <a:rPr lang="fr-FR" dirty="0" err="1"/>
              <a:t>em</a:t>
            </a:r>
            <a:endParaRPr lang="fr-FR" dirty="0"/>
          </a:p>
          <a:p>
            <a:pPr lvl="1"/>
            <a:r>
              <a:rPr lang="fr-FR" dirty="0" err="1"/>
              <a:t>persist</a:t>
            </a:r>
            <a:r>
              <a:rPr lang="fr-FR" dirty="0"/>
              <a:t>(), </a:t>
            </a:r>
            <a:r>
              <a:rPr lang="fr-FR" dirty="0" err="1"/>
              <a:t>find</a:t>
            </a:r>
            <a:r>
              <a:rPr lang="fr-FR" dirty="0"/>
              <a:t>(), </a:t>
            </a:r>
            <a:r>
              <a:rPr lang="fr-FR" dirty="0" err="1"/>
              <a:t>remove</a:t>
            </a:r>
            <a:r>
              <a:rPr lang="fr-FR" dirty="0"/>
              <a:t>()</a:t>
            </a:r>
          </a:p>
          <a:p>
            <a:r>
              <a:rPr lang="fr-FR" dirty="0">
                <a:hlinkClick r:id="rId2"/>
              </a:rPr>
              <a:t>JPQL</a:t>
            </a:r>
            <a:r>
              <a:rPr lang="fr-FR" dirty="0"/>
              <a:t> (Java </a:t>
            </a:r>
            <a:r>
              <a:rPr lang="fr-FR" dirty="0" err="1"/>
              <a:t>Persistence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</a:t>
            </a:r>
          </a:p>
          <a:p>
            <a:pPr lvl="1"/>
            <a:r>
              <a:rPr lang="fr-FR" dirty="0" err="1">
                <a:hlinkClick r:id="rId3"/>
              </a:rPr>
              <a:t>Criteria</a:t>
            </a:r>
            <a:endParaRPr lang="fr-FR" dirty="0"/>
          </a:p>
          <a:p>
            <a:pPr lvl="1"/>
            <a:r>
              <a:rPr lang="fr-FR" dirty="0" err="1"/>
              <a:t>setParameter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getSingleResult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getResultList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6369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D9DFC-284C-4291-B100-D745B88F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F9A50-E965-498E-B3E4-422F93DB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D4B0D5-89A4-4F7D-AEBB-CADAB7B5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64" y="242665"/>
            <a:ext cx="10349134" cy="65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23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F90A0-7C52-45C1-BD30-0C6851C2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ORM, ou pas ORM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98EF6-3133-4A2A-895D-1F5E6C32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Envergure du projet</a:t>
            </a:r>
          </a:p>
          <a:p>
            <a:pPr lvl="1"/>
            <a:r>
              <a:rPr lang="fr-FR" dirty="0"/>
              <a:t>Plus c’est gros plus ORM est utile</a:t>
            </a:r>
          </a:p>
          <a:p>
            <a:r>
              <a:rPr lang="fr-FR" dirty="0"/>
              <a:t>Modèle de données</a:t>
            </a:r>
          </a:p>
          <a:p>
            <a:pPr lvl="1"/>
            <a:r>
              <a:rPr lang="fr-FR" dirty="0"/>
              <a:t>Plus le modèle de données change plus c’est utile</a:t>
            </a:r>
          </a:p>
          <a:p>
            <a:r>
              <a:rPr lang="fr-FR" dirty="0"/>
              <a:t>Performances</a:t>
            </a:r>
          </a:p>
          <a:p>
            <a:pPr lvl="1"/>
            <a:r>
              <a:rPr lang="fr-FR" dirty="0"/>
              <a:t>ORM n’est pas rapide et son tuning est complexe</a:t>
            </a:r>
          </a:p>
        </p:txBody>
      </p:sp>
    </p:spTree>
    <p:extLst>
      <p:ext uri="{BB962C8B-B14F-4D97-AF65-F5344CB8AC3E}">
        <p14:creationId xmlns:p14="http://schemas.microsoft.com/office/powerpoint/2010/main" val="250687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71F97-0E64-48A1-AEED-D1CF1F1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903" y="161266"/>
            <a:ext cx="8911687" cy="1280890"/>
          </a:xfrm>
        </p:spPr>
        <p:txBody>
          <a:bodyPr/>
          <a:lstStyle/>
          <a:p>
            <a:r>
              <a:rPr lang="fr-FR" dirty="0"/>
              <a:t>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663F2-90FA-4102-97FF-3C0224A2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514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 err="1"/>
              <a:t>Factory</a:t>
            </a:r>
            <a:endParaRPr lang="fr-FR" sz="2000" b="1" dirty="0"/>
          </a:p>
          <a:p>
            <a:r>
              <a:rPr lang="fr-FR" dirty="0"/>
              <a:t>Lire les informations de configuration</a:t>
            </a:r>
          </a:p>
          <a:p>
            <a:r>
              <a:rPr lang="fr-FR" dirty="0"/>
              <a:t>Charger le driver JDBC</a:t>
            </a:r>
          </a:p>
          <a:p>
            <a:r>
              <a:rPr lang="fr-FR" dirty="0"/>
              <a:t>Fournir une connexion à la BDD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EEDDC0-0764-4766-8ED4-30CEB891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44668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50D919-0FA1-46EC-9AEB-CF4F524E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1" y="3643685"/>
            <a:ext cx="5894409" cy="10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1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805BD-EDB3-431B-B72D-D5417E5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78BA8-9753-4A9B-A782-5231D00A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Interface 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2B0B6-33A2-4DF7-AA47-9FA6E73E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756945"/>
            <a:ext cx="7027379" cy="21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3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B65D8-327A-4071-8F13-37190BD6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130C98-8369-4CFB-9B13-17992E14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708" y="1572567"/>
            <a:ext cx="8915400" cy="3777622"/>
          </a:xfrm>
        </p:spPr>
        <p:txBody>
          <a:bodyPr/>
          <a:lstStyle/>
          <a:p>
            <a:r>
              <a:rPr lang="fr-FR" dirty="0"/>
              <a:t>Implémentation de l’interface</a:t>
            </a:r>
          </a:p>
          <a:p>
            <a:r>
              <a:rPr lang="fr-FR" dirty="0"/>
              <a:t>Attribut </a:t>
            </a:r>
            <a:r>
              <a:rPr lang="fr-FR" dirty="0" err="1"/>
              <a:t>Factory</a:t>
            </a:r>
            <a:r>
              <a:rPr lang="fr-FR" dirty="0"/>
              <a:t> pour le CRUD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CC3D08-CE14-4DF1-9CEC-D7D4245D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3" y="2400300"/>
            <a:ext cx="9953625" cy="2057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818AB3-475E-44FF-81EA-6E5F9D0C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523627"/>
            <a:ext cx="82391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2E5E3-7577-4781-B249-3FDBF418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2669D-AF48-42D3-8AD7-76D1A9FC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00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/>
              <a:t>Chargement de </a:t>
            </a:r>
            <a:r>
              <a:rPr lang="fr-FR" sz="2000" b="1" dirty="0" err="1"/>
              <a:t>DAOFactory</a:t>
            </a:r>
            <a:endParaRPr lang="fr-FR" sz="2000" b="1" dirty="0"/>
          </a:p>
          <a:p>
            <a:pPr lvl="1"/>
            <a:r>
              <a:rPr lang="fr-FR" dirty="0"/>
              <a:t>Chargement unique au démarrage de l’application</a:t>
            </a:r>
          </a:p>
          <a:p>
            <a:pPr lvl="1"/>
            <a:r>
              <a:rPr lang="fr-FR" dirty="0" err="1"/>
              <a:t>ServletContextListener</a:t>
            </a:r>
            <a:r>
              <a:rPr lang="fr-FR" dirty="0"/>
              <a:t>-&gt;</a:t>
            </a:r>
            <a:r>
              <a:rPr lang="fr-FR" dirty="0" err="1"/>
              <a:t>contextInitialized</a:t>
            </a:r>
            <a:r>
              <a:rPr lang="fr-FR" dirty="0"/>
              <a:t>() </a:t>
            </a:r>
          </a:p>
          <a:p>
            <a:pPr lvl="1"/>
            <a:r>
              <a:rPr lang="fr-FR" dirty="0"/>
              <a:t>Chargement du </a:t>
            </a:r>
            <a:r>
              <a:rPr lang="fr-FR" dirty="0" err="1"/>
              <a:t>Listener</a:t>
            </a:r>
            <a:r>
              <a:rPr lang="fr-FR" dirty="0"/>
              <a:t> dans le web.xml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B8C6BD-2C55-4628-BC5A-D05439BA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1445"/>
            <a:ext cx="7203311" cy="38765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59DE44-3A92-44EC-9A17-9EABDBB97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2352795"/>
            <a:ext cx="6838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6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8E24-47C2-4ADB-BF37-17204AFA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DAO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C09F791-F580-4CFE-9ADB-7EF259F9F838}"/>
              </a:ext>
            </a:extLst>
          </p:cNvPr>
          <p:cNvSpPr txBox="1">
            <a:spLocks/>
          </p:cNvSpPr>
          <p:nvPr/>
        </p:nvSpPr>
        <p:spPr>
          <a:xfrm>
            <a:off x="1844933" y="1540188"/>
            <a:ext cx="8915400" cy="469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000" b="1" dirty="0"/>
              <a:t>Chargement de </a:t>
            </a:r>
            <a:r>
              <a:rPr lang="fr-FR" sz="2000" b="1" dirty="0" err="1"/>
              <a:t>DAOFactory</a:t>
            </a:r>
            <a:endParaRPr lang="fr-FR" sz="2000" b="1" dirty="0"/>
          </a:p>
          <a:p>
            <a:pPr marL="0" indent="0">
              <a:buFont typeface="Wingdings 3" charset="2"/>
              <a:buNone/>
            </a:pPr>
            <a:endParaRPr lang="fr-FR" sz="2000" b="1" dirty="0"/>
          </a:p>
          <a:p>
            <a:pPr marL="0" indent="0">
              <a:buFont typeface="Wingdings 3" charset="2"/>
              <a:buNone/>
            </a:pPr>
            <a:endParaRPr lang="fr-FR" sz="2000" b="1" dirty="0"/>
          </a:p>
          <a:p>
            <a:pPr marL="0" indent="0">
              <a:buFont typeface="Wingdings 3" charset="2"/>
              <a:buNone/>
            </a:pPr>
            <a:endParaRPr lang="fr-FR" sz="2000" b="1" dirty="0"/>
          </a:p>
          <a:p>
            <a:pPr marL="0" indent="0">
              <a:buFont typeface="Wingdings 3" charset="2"/>
              <a:buNone/>
            </a:pPr>
            <a:endParaRPr lang="fr-FR" sz="2000" b="1" dirty="0"/>
          </a:p>
          <a:p>
            <a:pPr marL="0" indent="0">
              <a:buFont typeface="Wingdings 3" charset="2"/>
              <a:buNone/>
            </a:pPr>
            <a:endParaRPr lang="fr-FR" sz="2000" b="1" dirty="0"/>
          </a:p>
          <a:p>
            <a:pPr marL="0" indent="0">
              <a:buFont typeface="Wingdings 3" charset="2"/>
              <a:buNone/>
            </a:pPr>
            <a:r>
              <a:rPr lang="fr-FR" sz="2000" b="1" dirty="0"/>
              <a:t>Init (): </a:t>
            </a:r>
            <a:r>
              <a:rPr lang="fr-FR" dirty="0"/>
              <a:t>appelé à l’instanciation de la servlet (une seule fois)</a:t>
            </a:r>
          </a:p>
          <a:p>
            <a:pPr marL="0" indent="0">
              <a:buFont typeface="Wingdings 3" charset="2"/>
              <a:buNone/>
            </a:pPr>
            <a:endParaRPr lang="fr-FR" sz="2000" b="1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14662CE-2A1C-4D2D-BF8A-9CB08261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4" y="4765106"/>
            <a:ext cx="8915400" cy="20928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CFE1FD-4DDE-447E-9E42-3496C1F7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4" y="2092894"/>
            <a:ext cx="9086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1839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1758</TotalTime>
  <Words>1719</Words>
  <Application>Microsoft Office PowerPoint</Application>
  <PresentationFormat>Grand écran</PresentationFormat>
  <Paragraphs>298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0" baseType="lpstr">
      <vt:lpstr>Arial</vt:lpstr>
      <vt:lpstr>Century Gothic</vt:lpstr>
      <vt:lpstr>Wingdings 3</vt:lpstr>
      <vt:lpstr>Brin</vt:lpstr>
      <vt:lpstr>DAO</vt:lpstr>
      <vt:lpstr>DAO</vt:lpstr>
      <vt:lpstr>DAO</vt:lpstr>
      <vt:lpstr>DAO</vt:lpstr>
      <vt:lpstr>DAO</vt:lpstr>
      <vt:lpstr>DAO</vt:lpstr>
      <vt:lpstr>DAO</vt:lpstr>
      <vt:lpstr>DAO</vt:lpstr>
      <vt:lpstr>DAO</vt:lpstr>
      <vt:lpstr>DAO</vt:lpstr>
      <vt:lpstr>Pool de connexion</vt:lpstr>
      <vt:lpstr>Pool de connexion</vt:lpstr>
      <vt:lpstr>Pool de connexion</vt:lpstr>
      <vt:lpstr>Pool de connexion</vt:lpstr>
      <vt:lpstr>Pool de connexion</vt:lpstr>
      <vt:lpstr>Pool de connexion</vt:lpstr>
      <vt:lpstr>JPA</vt:lpstr>
      <vt:lpstr>JPA</vt:lpstr>
      <vt:lpstr>JPA</vt:lpstr>
      <vt:lpstr>JPA</vt:lpstr>
      <vt:lpstr>Installation de GlassFish</vt:lpstr>
      <vt:lpstr>Installation GlassFish</vt:lpstr>
      <vt:lpstr>Installation GlassFish</vt:lpstr>
      <vt:lpstr>Installation de GlassFish</vt:lpstr>
      <vt:lpstr>Installation de GlassFish</vt:lpstr>
      <vt:lpstr>JPA Annotations</vt:lpstr>
      <vt:lpstr>JPA Annotations de relations</vt:lpstr>
      <vt:lpstr>JPA Annotations de relations</vt:lpstr>
      <vt:lpstr>JPA Annotations de relations</vt:lpstr>
      <vt:lpstr>JPA Annotations de relations</vt:lpstr>
      <vt:lpstr>JPA Annotations de relations</vt:lpstr>
      <vt:lpstr>JPA Stratégies d’héritages</vt:lpstr>
      <vt:lpstr>JPA Stratégies d’héritages</vt:lpstr>
      <vt:lpstr>JPA Stratégies d’héritages</vt:lpstr>
      <vt:lpstr>JPA Stratégies d’héritages</vt:lpstr>
      <vt:lpstr>JPA Stratégies d’héritages</vt:lpstr>
      <vt:lpstr>JPA cycle de vie d’un Entity Bean</vt:lpstr>
      <vt:lpstr>EJB Session Beans</vt:lpstr>
      <vt:lpstr>EJB Stateless</vt:lpstr>
      <vt:lpstr>EJB Statefull </vt:lpstr>
      <vt:lpstr>JPQL</vt:lpstr>
      <vt:lpstr>JPQL Syntaxe</vt:lpstr>
      <vt:lpstr>JPQL Syntaxe</vt:lpstr>
      <vt:lpstr>EJB Stateless exemple</vt:lpstr>
      <vt:lpstr>Présentation PowerPoint</vt:lpstr>
      <vt:lpstr>ORM, ou pas ORM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</dc:title>
  <dc:creator>AMSELME Jonathan</dc:creator>
  <cp:lastModifiedBy>AMSELME Jonathan</cp:lastModifiedBy>
  <cp:revision>61</cp:revision>
  <dcterms:created xsi:type="dcterms:W3CDTF">2019-11-12T16:32:25Z</dcterms:created>
  <dcterms:modified xsi:type="dcterms:W3CDTF">2020-01-15T14:50:22Z</dcterms:modified>
</cp:coreProperties>
</file>