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61" r:id="rId2"/>
    <p:sldId id="262" r:id="rId3"/>
    <p:sldId id="271" r:id="rId4"/>
    <p:sldId id="263" r:id="rId5"/>
    <p:sldId id="265" r:id="rId6"/>
    <p:sldId id="266" r:id="rId7"/>
    <p:sldId id="268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52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52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6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B029-809C-4B7C-A4EF-A456DCE1133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0EEC51-5105-4E59-95AE-89878D98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0202">
                <a:tint val="45000"/>
                <a:satMod val="400000"/>
              </a:srgbClr>
            </a:duotone>
          </a:blip>
          <a:srcRect l="1" r="-387" b="18588"/>
          <a:stretch/>
        </p:blipFill>
        <p:spPr>
          <a:xfrm>
            <a:off x="366226" y="321952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 – 04 May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-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Thamaianthi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6" y="4128788"/>
            <a:ext cx="2386914" cy="292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Here -   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6CC9DB7-B12F-2C71-B85B-818853FCAEFA}"/>
              </a:ext>
            </a:extLst>
          </p:cNvPr>
          <p:cNvSpPr txBox="1"/>
          <p:nvPr/>
        </p:nvSpPr>
        <p:spPr>
          <a:xfrm>
            <a:off x="2918322" y="4128788"/>
            <a:ext cx="8907452" cy="283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multi-threaded server - client using shared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C5A8-F215-C589-0658-B3AFAD61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569" y="2667000"/>
            <a:ext cx="8596668" cy="68289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0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4748-5919-EEB6-9672-EBF3DACA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7722" y="294861"/>
            <a:ext cx="5387007" cy="112643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EF53-5623-868A-B41C-5046021F1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103" y="1967948"/>
            <a:ext cx="8525758" cy="3876260"/>
          </a:xfrm>
        </p:spPr>
        <p:txBody>
          <a:bodyPr>
            <a:noAutofit/>
          </a:bodyPr>
          <a:lstStyle/>
          <a:p>
            <a:pPr marL="45720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1.Introduction</a:t>
            </a:r>
          </a:p>
          <a:p>
            <a:pPr marL="45720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2.Objective</a:t>
            </a:r>
          </a:p>
          <a:p>
            <a:pPr marL="45720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40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Scope</a:t>
            </a:r>
          </a:p>
          <a:p>
            <a:pPr marL="45720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4.System Design Overview</a:t>
            </a:r>
          </a:p>
          <a:p>
            <a:pPr marL="45720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5.Implementation</a:t>
            </a:r>
          </a:p>
          <a:p>
            <a:pPr marL="45720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4748-5919-EEB6-9672-EBF3DACA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314739"/>
            <a:ext cx="5387007" cy="11264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EF53-5623-868A-B41C-5046021F1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9470"/>
            <a:ext cx="8525758" cy="3919330"/>
          </a:xfrm>
        </p:spPr>
        <p:txBody>
          <a:bodyPr>
            <a:normAutofit/>
          </a:bodyPr>
          <a:lstStyle/>
          <a:p>
            <a:pPr marL="45720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implement a basic client-server communication system using sockets and shared memory in the C programming language. The system allows multiple clients to connect to a server over a network and receive random numbers generated by the server.</a:t>
            </a:r>
          </a:p>
          <a:p>
            <a:pPr marL="45720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Client-server architecture is a common paradigm used in networked systems, where clients request services from servers over a network. Sockets provide a mechanism for communication between processes over a network, while shared memory allows multiple processes to share data efficiently.</a:t>
            </a:r>
          </a:p>
          <a:p>
            <a:pPr marL="45720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1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4748-5919-EEB6-9672-EBF3DACA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314739"/>
            <a:ext cx="5387007" cy="11264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EF53-5623-868A-B41C-5046021F1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08" y="1709532"/>
            <a:ext cx="8806070" cy="3919330"/>
          </a:xfrm>
          <a:ln>
            <a:noFill/>
          </a:ln>
        </p:spPr>
        <p:txBody>
          <a:bodyPr>
            <a:normAutofit/>
          </a:bodyPr>
          <a:lstStyle/>
          <a:p>
            <a:pPr marR="0" lvl="0" algn="l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1.Main Objective</a:t>
            </a:r>
          </a:p>
          <a:p>
            <a:pPr marR="0" lvl="0" algn="l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this project is to demonstrate the implementation of a 	simple client-server communication system using sockets and shared memory.</a:t>
            </a:r>
          </a:p>
          <a:p>
            <a:pPr marR="0" lvl="0" algn="l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2.Specific Objectives</a:t>
            </a:r>
          </a:p>
          <a:p>
            <a:pPr marL="742950" marR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TCP/IP socket connections between clients and a server.</a:t>
            </a:r>
          </a:p>
          <a:p>
            <a:pPr marL="742950" marR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shared memory for efficient data exchange between the server and clients.</a:t>
            </a:r>
          </a:p>
          <a:p>
            <a:pPr marL="742950" marR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 multiple clients to connect to the server concurrently.</a:t>
            </a:r>
          </a:p>
          <a:p>
            <a:pPr marL="7429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20202"/>
              </a:buClr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random numbers on the server and share them with connected clients.</a:t>
            </a:r>
          </a:p>
        </p:txBody>
      </p:sp>
    </p:spTree>
    <p:extLst>
      <p:ext uri="{BB962C8B-B14F-4D97-AF65-F5344CB8AC3E}">
        <p14:creationId xmlns:p14="http://schemas.microsoft.com/office/powerpoint/2010/main" val="81186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4748-5919-EEB6-9672-EBF3DACA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168965"/>
            <a:ext cx="5387007" cy="8150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EF53-5623-868A-B41C-5046021F1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9515" y="1192696"/>
            <a:ext cx="11439941" cy="5665304"/>
          </a:xfrm>
        </p:spPr>
        <p:txBody>
          <a:bodyPr>
            <a:normAutofit/>
          </a:bodyPr>
          <a:lstStyle/>
          <a:p>
            <a:pPr marL="457200" marR="0" indent="228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i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1.Client-server Communication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buClr>
                <a:srgbClr val="020202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Utilizes TCP/IP sockets for communication between the client and server.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buClr>
                <a:srgbClr val="020202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multiple clients to connect to the server concurrently.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20202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Supports bidirectional communication, with the server sending random numbers to clients.</a:t>
            </a:r>
          </a:p>
          <a:p>
            <a:pPr marL="457200" marR="0" indent="228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2.Shared Memory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buClr>
                <a:srgbClr val="020202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shared memory for efficient data sharing between the server and clients.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20202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fast access to shared data without the need for inter-process communication overhead.</a:t>
            </a:r>
            <a:endParaRPr lang="en-US" sz="2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228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i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3.Multi-Threading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buClr>
                <a:srgbClr val="020202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 multi-threading on the server to handle multiple client connections simultaneously.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20202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Ensures efficient resource utilization and responsiveness to client requests.</a:t>
            </a:r>
            <a:endParaRPr lang="en-US" sz="18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20202"/>
              </a:buClr>
            </a:pPr>
            <a:r>
              <a:rPr lang="en-US" sz="2200" b="1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4.Synchronization</a:t>
            </a:r>
            <a:r>
              <a:rPr lang="en-US" sz="1800" b="1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2020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for synchronization semaphore methods is used for handling the server – client application.</a:t>
            </a:r>
          </a:p>
          <a:p>
            <a:pPr lvl="2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20202"/>
              </a:buClr>
            </a:pPr>
            <a:endParaRPr lang="en-US" sz="1800" b="1" i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20202"/>
              </a:buClr>
            </a:pP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228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228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4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4748-5919-EEB6-9672-EBF3DACA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532" y="209532"/>
            <a:ext cx="6857999" cy="864704"/>
          </a:xfrm>
        </p:spPr>
        <p:txBody>
          <a:bodyPr/>
          <a:lstStyle/>
          <a:p>
            <a:pPr algn="l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4147D7-932B-2F8B-072C-641E9B73B583}"/>
              </a:ext>
            </a:extLst>
          </p:cNvPr>
          <p:cNvSpPr/>
          <p:nvPr/>
        </p:nvSpPr>
        <p:spPr>
          <a:xfrm>
            <a:off x="1018764" y="2187438"/>
            <a:ext cx="1540566" cy="3607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275BA-5EB4-2976-0300-0E2057DE17A5}"/>
              </a:ext>
            </a:extLst>
          </p:cNvPr>
          <p:cNvSpPr/>
          <p:nvPr/>
        </p:nvSpPr>
        <p:spPr>
          <a:xfrm>
            <a:off x="5887283" y="1625048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F2D2AD-7DE9-F132-EE20-EF85F7EB5C61}"/>
              </a:ext>
            </a:extLst>
          </p:cNvPr>
          <p:cNvSpPr/>
          <p:nvPr/>
        </p:nvSpPr>
        <p:spPr>
          <a:xfrm>
            <a:off x="5887282" y="2497207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6157D8-FA62-28DE-6BBC-218EA0B9F4E4}"/>
              </a:ext>
            </a:extLst>
          </p:cNvPr>
          <p:cNvSpPr/>
          <p:nvPr/>
        </p:nvSpPr>
        <p:spPr>
          <a:xfrm>
            <a:off x="5887281" y="3369366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F86D66-C165-E29C-D705-36D001845E47}"/>
              </a:ext>
            </a:extLst>
          </p:cNvPr>
          <p:cNvSpPr/>
          <p:nvPr/>
        </p:nvSpPr>
        <p:spPr>
          <a:xfrm>
            <a:off x="5887281" y="4241525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D4D2F9-993F-50E3-7BC8-A832327278C2}"/>
              </a:ext>
            </a:extLst>
          </p:cNvPr>
          <p:cNvSpPr/>
          <p:nvPr/>
        </p:nvSpPr>
        <p:spPr>
          <a:xfrm>
            <a:off x="5887280" y="5795342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CLIENTn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093FB-8A59-7258-EC81-722199004EB1}"/>
              </a:ext>
            </a:extLst>
          </p:cNvPr>
          <p:cNvCxnSpPr>
            <a:endCxn id="6" idx="1"/>
          </p:cNvCxnSpPr>
          <p:nvPr/>
        </p:nvCxnSpPr>
        <p:spPr>
          <a:xfrm flipV="1">
            <a:off x="2504666" y="1945585"/>
            <a:ext cx="3382617" cy="2045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940A0B-2F20-BC4A-BDA8-A38B13AA481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504664" y="2817744"/>
            <a:ext cx="3382618" cy="1173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5915F8-057C-8607-4D9E-56170BB252A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504663" y="3689903"/>
            <a:ext cx="3382618" cy="301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F3EE3-B41A-7109-984E-252977854C0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04662" y="3956189"/>
            <a:ext cx="3382619" cy="605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9F8960-0D77-4C84-B7F3-C6E5A42072C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04660" y="3973790"/>
            <a:ext cx="3382620" cy="2142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492DCA-F504-1FA4-78F5-13ECAA907CFA}"/>
              </a:ext>
            </a:extLst>
          </p:cNvPr>
          <p:cNvSpPr txBox="1"/>
          <p:nvPr/>
        </p:nvSpPr>
        <p:spPr>
          <a:xfrm>
            <a:off x="1918253" y="1600650"/>
            <a:ext cx="372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PROTOCOL CONNECTION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F79F9-365F-2B07-7D7F-DC6497A86920}"/>
              </a:ext>
            </a:extLst>
          </p:cNvPr>
          <p:cNvSpPr txBox="1"/>
          <p:nvPr/>
        </p:nvSpPr>
        <p:spPr>
          <a:xfrm>
            <a:off x="1809569" y="5931213"/>
            <a:ext cx="407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AND RECIEVES CONTINUOUSLY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9FF3E907-AD50-01D6-7DB1-E558F5C52CF0}"/>
              </a:ext>
            </a:extLst>
          </p:cNvPr>
          <p:cNvSpPr/>
          <p:nvPr/>
        </p:nvSpPr>
        <p:spPr>
          <a:xfrm flipH="1">
            <a:off x="7451044" y="1769130"/>
            <a:ext cx="636105" cy="45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BE9E0-4E6F-F43B-AE0D-E3F0EF918EC3}"/>
              </a:ext>
            </a:extLst>
          </p:cNvPr>
          <p:cNvSpPr txBox="1"/>
          <p:nvPr/>
        </p:nvSpPr>
        <p:spPr>
          <a:xfrm>
            <a:off x="8087149" y="3529725"/>
            <a:ext cx="205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randomly generated data continuously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9D7CA-27F5-4064-D528-9825E2FA6F19}"/>
              </a:ext>
            </a:extLst>
          </p:cNvPr>
          <p:cNvSpPr txBox="1"/>
          <p:nvPr/>
        </p:nvSpPr>
        <p:spPr>
          <a:xfrm rot="5400000">
            <a:off x="5906362" y="5477918"/>
            <a:ext cx="14246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213224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4748-5919-EEB6-9672-EBF3DACA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532" y="-279158"/>
            <a:ext cx="6857999" cy="864704"/>
          </a:xfrm>
        </p:spPr>
        <p:txBody>
          <a:bodyPr/>
          <a:lstStyle/>
          <a:p>
            <a:pPr algn="l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 SERVER – CLIENT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4147D7-932B-2F8B-072C-641E9B73B583}"/>
              </a:ext>
            </a:extLst>
          </p:cNvPr>
          <p:cNvSpPr/>
          <p:nvPr/>
        </p:nvSpPr>
        <p:spPr>
          <a:xfrm>
            <a:off x="2981739" y="1588397"/>
            <a:ext cx="1615113" cy="24288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275BA-5EB4-2976-0300-0E2057DE17A5}"/>
              </a:ext>
            </a:extLst>
          </p:cNvPr>
          <p:cNvSpPr/>
          <p:nvPr/>
        </p:nvSpPr>
        <p:spPr>
          <a:xfrm>
            <a:off x="6473692" y="1744316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F2D2AD-7DE9-F132-EE20-EF85F7EB5C61}"/>
              </a:ext>
            </a:extLst>
          </p:cNvPr>
          <p:cNvSpPr/>
          <p:nvPr/>
        </p:nvSpPr>
        <p:spPr>
          <a:xfrm>
            <a:off x="6473691" y="2616475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6157D8-FA62-28DE-6BBC-218EA0B9F4E4}"/>
              </a:ext>
            </a:extLst>
          </p:cNvPr>
          <p:cNvSpPr/>
          <p:nvPr/>
        </p:nvSpPr>
        <p:spPr>
          <a:xfrm>
            <a:off x="6473690" y="3488634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F86D66-C165-E29C-D705-36D001845E47}"/>
              </a:ext>
            </a:extLst>
          </p:cNvPr>
          <p:cNvSpPr/>
          <p:nvPr/>
        </p:nvSpPr>
        <p:spPr>
          <a:xfrm>
            <a:off x="6473690" y="4360793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D4D2F9-993F-50E3-7BC8-A832327278C2}"/>
              </a:ext>
            </a:extLst>
          </p:cNvPr>
          <p:cNvSpPr/>
          <p:nvPr/>
        </p:nvSpPr>
        <p:spPr>
          <a:xfrm>
            <a:off x="6473689" y="5914610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CLIENTn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9FF3E907-AD50-01D6-7DB1-E558F5C52CF0}"/>
              </a:ext>
            </a:extLst>
          </p:cNvPr>
          <p:cNvSpPr/>
          <p:nvPr/>
        </p:nvSpPr>
        <p:spPr>
          <a:xfrm>
            <a:off x="5683531" y="1127676"/>
            <a:ext cx="636105" cy="36079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9D7CA-27F5-4064-D528-9825E2FA6F19}"/>
              </a:ext>
            </a:extLst>
          </p:cNvPr>
          <p:cNvSpPr txBox="1"/>
          <p:nvPr/>
        </p:nvSpPr>
        <p:spPr>
          <a:xfrm rot="5400000">
            <a:off x="6492771" y="5597186"/>
            <a:ext cx="14246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12879D-8E0F-10BD-9E65-34CC01EECEDD}"/>
              </a:ext>
            </a:extLst>
          </p:cNvPr>
          <p:cNvSpPr/>
          <p:nvPr/>
        </p:nvSpPr>
        <p:spPr>
          <a:xfrm>
            <a:off x="6473689" y="807139"/>
            <a:ext cx="1318591" cy="641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F4F720-87C0-57AF-1C58-B1893748E13C}"/>
              </a:ext>
            </a:extLst>
          </p:cNvPr>
          <p:cNvSpPr/>
          <p:nvPr/>
        </p:nvSpPr>
        <p:spPr>
          <a:xfrm>
            <a:off x="2802835" y="5199431"/>
            <a:ext cx="1794017" cy="14246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8DBE35-BD52-5375-924B-15BBB483F05D}"/>
              </a:ext>
            </a:extLst>
          </p:cNvPr>
          <p:cNvCxnSpPr>
            <a:stCxn id="28" idx="1"/>
          </p:cNvCxnSpPr>
          <p:nvPr/>
        </p:nvCxnSpPr>
        <p:spPr>
          <a:xfrm flipH="1">
            <a:off x="4596852" y="2931628"/>
            <a:ext cx="108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26DE1-A8DD-EB22-522E-037F18D22103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4596852" y="5911739"/>
            <a:ext cx="1876837" cy="3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310F35-3AF8-D32A-928C-2B23B9F85CCF}"/>
              </a:ext>
            </a:extLst>
          </p:cNvPr>
          <p:cNvSpPr txBox="1"/>
          <p:nvPr/>
        </p:nvSpPr>
        <p:spPr>
          <a:xfrm>
            <a:off x="1172818" y="1047012"/>
            <a:ext cx="466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5 each client one new thread created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FDD0C-A6F3-98B8-AFF6-65B2ECF9FB8E}"/>
              </a:ext>
            </a:extLst>
          </p:cNvPr>
          <p:cNvSpPr txBox="1"/>
          <p:nvPr/>
        </p:nvSpPr>
        <p:spPr>
          <a:xfrm>
            <a:off x="4779890" y="2145113"/>
            <a:ext cx="187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thread Created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118498-8BA8-299F-2A14-98EC5B8EDFD0}"/>
              </a:ext>
            </a:extLst>
          </p:cNvPr>
          <p:cNvSpPr txBox="1"/>
          <p:nvPr/>
        </p:nvSpPr>
        <p:spPr>
          <a:xfrm>
            <a:off x="4829925" y="5538615"/>
            <a:ext cx="18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thread Created</a:t>
            </a:r>
          </a:p>
        </p:txBody>
      </p:sp>
    </p:spTree>
    <p:extLst>
      <p:ext uri="{BB962C8B-B14F-4D97-AF65-F5344CB8AC3E}">
        <p14:creationId xmlns:p14="http://schemas.microsoft.com/office/powerpoint/2010/main" val="18615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C5A8-F215-C589-0658-B3AFAD61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30" y="301487"/>
            <a:ext cx="8596668" cy="68289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0EB5-C414-E228-C3A1-EFA979DF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155"/>
            <a:ext cx="8596668" cy="4468811"/>
          </a:xfrm>
        </p:spPr>
        <p:txBody>
          <a:bodyPr>
            <a:noAutofit/>
          </a:bodyPr>
          <a:lstStyle/>
          <a:p>
            <a:pPr>
              <a:buClr>
                <a:srgbClr val="020202"/>
              </a:buClr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generate the random values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handle multiple clients</a:t>
            </a:r>
          </a:p>
          <a:p>
            <a:pPr>
              <a:buClr>
                <a:srgbClr val="020202"/>
              </a:buClr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creation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connection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and map the shared memory using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shm_open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semaphore </a:t>
            </a:r>
          </a:p>
          <a:p>
            <a:pPr>
              <a:buClr>
                <a:srgbClr val="020202"/>
              </a:buClr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SCRIPTING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made additionally to handle n number of clients when needed.</a:t>
            </a:r>
          </a:p>
        </p:txBody>
      </p:sp>
    </p:spTree>
    <p:extLst>
      <p:ext uri="{BB962C8B-B14F-4D97-AF65-F5344CB8AC3E}">
        <p14:creationId xmlns:p14="http://schemas.microsoft.com/office/powerpoint/2010/main" val="223707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C5A8-F215-C589-0658-B3AFAD61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30" y="301487"/>
            <a:ext cx="8596668" cy="68289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0EB5-C414-E228-C3A1-EFA979DF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73" y="1832598"/>
            <a:ext cx="8596668" cy="2630071"/>
          </a:xfrm>
        </p:spPr>
        <p:txBody>
          <a:bodyPr>
            <a:noAutofit/>
          </a:bodyPr>
          <a:lstStyle/>
          <a:p>
            <a:pPr>
              <a:buClr>
                <a:srgbClr val="020202"/>
              </a:buClr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socket file descriptor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the socket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 for the incoming connections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semaphore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creation to generate random data and accepting of clients</a:t>
            </a:r>
          </a:p>
          <a:p>
            <a:pPr lvl="1">
              <a:buClr>
                <a:srgbClr val="020202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Cleanup </a:t>
            </a:r>
          </a:p>
        </p:txBody>
      </p:sp>
    </p:spTree>
    <p:extLst>
      <p:ext uri="{BB962C8B-B14F-4D97-AF65-F5344CB8AC3E}">
        <p14:creationId xmlns:p14="http://schemas.microsoft.com/office/powerpoint/2010/main" val="3947103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478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AGENDA</vt:lpstr>
      <vt:lpstr>INTRODUCTION</vt:lpstr>
      <vt:lpstr>OBJECTIVE</vt:lpstr>
      <vt:lpstr>PROJECT SCOPE</vt:lpstr>
      <vt:lpstr>SYSTEM DESIGN OVERVIEW</vt:lpstr>
      <vt:lpstr>MULTITHREADED SERVER – CLIENT </vt:lpstr>
      <vt:lpstr>IMPLEMENTATION</vt:lpstr>
      <vt:lpstr>IMPLEMENTATION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Ranjani R</dc:creator>
  <cp:lastModifiedBy>Ranjani R</cp:lastModifiedBy>
  <cp:revision>13</cp:revision>
  <dcterms:created xsi:type="dcterms:W3CDTF">2024-06-04T05:30:34Z</dcterms:created>
  <dcterms:modified xsi:type="dcterms:W3CDTF">2024-06-04T09:24:06Z</dcterms:modified>
</cp:coreProperties>
</file>