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61" r:id="rId2"/>
    <p:sldId id="263" r:id="rId3"/>
    <p:sldId id="271" r:id="rId4"/>
    <p:sldId id="272" r:id="rId5"/>
    <p:sldId id="275" r:id="rId6"/>
    <p:sldId id="274" r:id="rId7"/>
    <p:sldId id="265" r:id="rId8"/>
    <p:sldId id="276" r:id="rId9"/>
    <p:sldId id="27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7" d="100"/>
          <a:sy n="77" d="100"/>
        </p:scale>
        <p:origin x="91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FE6C587-6D93-4072-91C2-FF5E1087D214}" type="datetimeFigureOut">
              <a:rPr lang="en-US" smtClean="0"/>
              <a:t>6/4/2024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AD42CA-F953-4349-9C29-A42C427F4A5D}" type="slidenum">
              <a:rPr lang="en-US" smtClean="0"/>
              <a:t>‹#›</a:t>
            </a:fld>
            <a:endParaRPr lang="en-US"/>
          </a:p>
        </p:txBody>
      </p:sp>
    </p:spTree>
    <p:extLst>
      <p:ext uri="{BB962C8B-B14F-4D97-AF65-F5344CB8AC3E}">
        <p14:creationId xmlns:p14="http://schemas.microsoft.com/office/powerpoint/2010/main" val="128608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E6C587-6D93-4072-91C2-FF5E1087D214}" type="datetimeFigureOut">
              <a:rPr lang="en-US" smtClean="0"/>
              <a:t>6/4/2024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AD42CA-F953-4349-9C29-A42C427F4A5D}" type="slidenum">
              <a:rPr lang="en-US" smtClean="0"/>
              <a:t>‹#›</a:t>
            </a:fld>
            <a:endParaRPr lang="en-US"/>
          </a:p>
        </p:txBody>
      </p:sp>
    </p:spTree>
    <p:extLst>
      <p:ext uri="{BB962C8B-B14F-4D97-AF65-F5344CB8AC3E}">
        <p14:creationId xmlns:p14="http://schemas.microsoft.com/office/powerpoint/2010/main" val="262913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E6C587-6D93-4072-91C2-FF5E1087D214}" type="datetimeFigureOut">
              <a:rPr lang="en-US" smtClean="0"/>
              <a:t>6/4/2024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AD42CA-F953-4349-9C29-A42C427F4A5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779843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E6C587-6D93-4072-91C2-FF5E1087D214}" type="datetimeFigureOut">
              <a:rPr lang="en-US" smtClean="0"/>
              <a:t>6/4/2024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AD42CA-F953-4349-9C29-A42C427F4A5D}" type="slidenum">
              <a:rPr lang="en-US" smtClean="0"/>
              <a:t>‹#›</a:t>
            </a:fld>
            <a:endParaRPr lang="en-US"/>
          </a:p>
        </p:txBody>
      </p:sp>
    </p:spTree>
    <p:extLst>
      <p:ext uri="{BB962C8B-B14F-4D97-AF65-F5344CB8AC3E}">
        <p14:creationId xmlns:p14="http://schemas.microsoft.com/office/powerpoint/2010/main" val="10106008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E6C587-6D93-4072-91C2-FF5E1087D214}" type="datetimeFigureOut">
              <a:rPr lang="en-US" smtClean="0"/>
              <a:t>6/4/2024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AD42CA-F953-4349-9C29-A42C427F4A5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860020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E6C587-6D93-4072-91C2-FF5E1087D214}" type="datetimeFigureOut">
              <a:rPr lang="en-US" smtClean="0"/>
              <a:t>6/4/2024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AD42CA-F953-4349-9C29-A42C427F4A5D}" type="slidenum">
              <a:rPr lang="en-US" smtClean="0"/>
              <a:t>‹#›</a:t>
            </a:fld>
            <a:endParaRPr lang="en-US"/>
          </a:p>
        </p:txBody>
      </p:sp>
    </p:spTree>
    <p:extLst>
      <p:ext uri="{BB962C8B-B14F-4D97-AF65-F5344CB8AC3E}">
        <p14:creationId xmlns:p14="http://schemas.microsoft.com/office/powerpoint/2010/main" val="31823738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E6C587-6D93-4072-91C2-FF5E1087D214}" type="datetimeFigureOut">
              <a:rPr lang="en-US" smtClean="0"/>
              <a:t>6/4/2024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AD42CA-F953-4349-9C29-A42C427F4A5D}" type="slidenum">
              <a:rPr lang="en-US" smtClean="0"/>
              <a:t>‹#›</a:t>
            </a:fld>
            <a:endParaRPr lang="en-US"/>
          </a:p>
        </p:txBody>
      </p:sp>
    </p:spTree>
    <p:extLst>
      <p:ext uri="{BB962C8B-B14F-4D97-AF65-F5344CB8AC3E}">
        <p14:creationId xmlns:p14="http://schemas.microsoft.com/office/powerpoint/2010/main" val="15560183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E6C587-6D93-4072-91C2-FF5E1087D214}" type="datetimeFigureOut">
              <a:rPr lang="en-US" smtClean="0"/>
              <a:t>6/4/2024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AD42CA-F953-4349-9C29-A42C427F4A5D}" type="slidenum">
              <a:rPr lang="en-US" smtClean="0"/>
              <a:t>‹#›</a:t>
            </a:fld>
            <a:endParaRPr lang="en-US"/>
          </a:p>
        </p:txBody>
      </p:sp>
    </p:spTree>
    <p:extLst>
      <p:ext uri="{BB962C8B-B14F-4D97-AF65-F5344CB8AC3E}">
        <p14:creationId xmlns:p14="http://schemas.microsoft.com/office/powerpoint/2010/main" val="3206610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E6C587-6D93-4072-91C2-FF5E1087D214}" type="datetimeFigureOut">
              <a:rPr lang="en-US" smtClean="0"/>
              <a:t>6/4/2024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AD42CA-F953-4349-9C29-A42C427F4A5D}" type="slidenum">
              <a:rPr lang="en-US" smtClean="0"/>
              <a:t>‹#›</a:t>
            </a:fld>
            <a:endParaRPr lang="en-US"/>
          </a:p>
        </p:txBody>
      </p:sp>
    </p:spTree>
    <p:extLst>
      <p:ext uri="{BB962C8B-B14F-4D97-AF65-F5344CB8AC3E}">
        <p14:creationId xmlns:p14="http://schemas.microsoft.com/office/powerpoint/2010/main" val="3491330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E6C587-6D93-4072-91C2-FF5E1087D214}" type="datetimeFigureOut">
              <a:rPr lang="en-US" smtClean="0"/>
              <a:t>6/4/2024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AD42CA-F953-4349-9C29-A42C427F4A5D}" type="slidenum">
              <a:rPr lang="en-US" smtClean="0"/>
              <a:t>‹#›</a:t>
            </a:fld>
            <a:endParaRPr lang="en-US"/>
          </a:p>
        </p:txBody>
      </p:sp>
    </p:spTree>
    <p:extLst>
      <p:ext uri="{BB962C8B-B14F-4D97-AF65-F5344CB8AC3E}">
        <p14:creationId xmlns:p14="http://schemas.microsoft.com/office/powerpoint/2010/main" val="146070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FE6C587-6D93-4072-91C2-FF5E1087D214}" type="datetimeFigureOut">
              <a:rPr lang="en-US" smtClean="0"/>
              <a:t>6/4/2024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AD42CA-F953-4349-9C29-A42C427F4A5D}" type="slidenum">
              <a:rPr lang="en-US" smtClean="0"/>
              <a:t>‹#›</a:t>
            </a:fld>
            <a:endParaRPr lang="en-US"/>
          </a:p>
        </p:txBody>
      </p:sp>
    </p:spTree>
    <p:extLst>
      <p:ext uri="{BB962C8B-B14F-4D97-AF65-F5344CB8AC3E}">
        <p14:creationId xmlns:p14="http://schemas.microsoft.com/office/powerpoint/2010/main" val="811648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FE6C587-6D93-4072-91C2-FF5E1087D214}" type="datetimeFigureOut">
              <a:rPr lang="en-US" smtClean="0"/>
              <a:t>6/4/2024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AD42CA-F953-4349-9C29-A42C427F4A5D}" type="slidenum">
              <a:rPr lang="en-US" smtClean="0"/>
              <a:t>‹#›</a:t>
            </a:fld>
            <a:endParaRPr lang="en-US"/>
          </a:p>
        </p:txBody>
      </p:sp>
    </p:spTree>
    <p:extLst>
      <p:ext uri="{BB962C8B-B14F-4D97-AF65-F5344CB8AC3E}">
        <p14:creationId xmlns:p14="http://schemas.microsoft.com/office/powerpoint/2010/main" val="3421596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FE6C587-6D93-4072-91C2-FF5E1087D214}" type="datetimeFigureOut">
              <a:rPr lang="en-US" smtClean="0"/>
              <a:t>6/4/2024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AD42CA-F953-4349-9C29-A42C427F4A5D}" type="slidenum">
              <a:rPr lang="en-US" smtClean="0"/>
              <a:t>‹#›</a:t>
            </a:fld>
            <a:endParaRPr lang="en-US"/>
          </a:p>
        </p:txBody>
      </p:sp>
    </p:spTree>
    <p:extLst>
      <p:ext uri="{BB962C8B-B14F-4D97-AF65-F5344CB8AC3E}">
        <p14:creationId xmlns:p14="http://schemas.microsoft.com/office/powerpoint/2010/main" val="1001793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E6C587-6D93-4072-91C2-FF5E1087D214}" type="datetimeFigureOut">
              <a:rPr lang="en-US" smtClean="0"/>
              <a:t>6/4/2024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AD42CA-F953-4349-9C29-A42C427F4A5D}" type="slidenum">
              <a:rPr lang="en-US" smtClean="0"/>
              <a:t>‹#›</a:t>
            </a:fld>
            <a:endParaRPr lang="en-US"/>
          </a:p>
        </p:txBody>
      </p:sp>
    </p:spTree>
    <p:extLst>
      <p:ext uri="{BB962C8B-B14F-4D97-AF65-F5344CB8AC3E}">
        <p14:creationId xmlns:p14="http://schemas.microsoft.com/office/powerpoint/2010/main" val="646777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E6C587-6D93-4072-91C2-FF5E1087D214}" type="datetimeFigureOut">
              <a:rPr lang="en-US" smtClean="0"/>
              <a:t>6/4/2024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AD42CA-F953-4349-9C29-A42C427F4A5D}" type="slidenum">
              <a:rPr lang="en-US" smtClean="0"/>
              <a:t>‹#›</a:t>
            </a:fld>
            <a:endParaRPr lang="en-US"/>
          </a:p>
        </p:txBody>
      </p:sp>
    </p:spTree>
    <p:extLst>
      <p:ext uri="{BB962C8B-B14F-4D97-AF65-F5344CB8AC3E}">
        <p14:creationId xmlns:p14="http://schemas.microsoft.com/office/powerpoint/2010/main" val="3471237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AD42CA-F953-4349-9C29-A42C427F4A5D}" type="slidenum">
              <a:rPr lang="en-US" smtClean="0"/>
              <a:t>‹#›</a:t>
            </a:fld>
            <a:endParaRPr lang="en-US"/>
          </a:p>
        </p:txBody>
      </p:sp>
      <p:sp>
        <p:nvSpPr>
          <p:cNvPr id="5" name="Date Placeholder 4"/>
          <p:cNvSpPr>
            <a:spLocks noGrp="1"/>
          </p:cNvSpPr>
          <p:nvPr>
            <p:ph type="dt" sz="half" idx="10"/>
          </p:nvPr>
        </p:nvSpPr>
        <p:spPr/>
        <p:txBody>
          <a:bodyPr/>
          <a:lstStyle/>
          <a:p>
            <a:fld id="{FFE6C587-6D93-4072-91C2-FF5E1087D214}" type="datetimeFigureOut">
              <a:rPr lang="en-US" smtClean="0"/>
              <a:t>6/4/2024</a:t>
            </a:fld>
            <a:endParaRPr lang="en-US"/>
          </a:p>
        </p:txBody>
      </p:sp>
    </p:spTree>
    <p:extLst>
      <p:ext uri="{BB962C8B-B14F-4D97-AF65-F5344CB8AC3E}">
        <p14:creationId xmlns:p14="http://schemas.microsoft.com/office/powerpoint/2010/main" val="3667391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FE6C587-6D93-4072-91C2-FF5E1087D214}" type="datetimeFigureOut">
              <a:rPr lang="en-US" smtClean="0"/>
              <a:t>6/4/2024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CAD42CA-F953-4349-9C29-A42C427F4A5D}" type="slidenum">
              <a:rPr lang="en-US" smtClean="0"/>
              <a:t>‹#›</a:t>
            </a:fld>
            <a:endParaRPr lang="en-US"/>
          </a:p>
        </p:txBody>
      </p:sp>
    </p:spTree>
    <p:extLst>
      <p:ext uri="{BB962C8B-B14F-4D97-AF65-F5344CB8AC3E}">
        <p14:creationId xmlns:p14="http://schemas.microsoft.com/office/powerpoint/2010/main" val="12011098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p:cNvPicPr>
          <p:nvPr/>
        </p:nvPicPr>
        <p:blipFill rotWithShape="1">
          <a:blip r:embed="rId2">
            <a:duotone>
              <a:prstClr val="black"/>
              <a:srgbClr val="020202">
                <a:tint val="45000"/>
                <a:satMod val="400000"/>
              </a:srgbClr>
            </a:duotone>
          </a:blip>
          <a:srcRect l="1" r="-387" b="18588"/>
          <a:stretch/>
        </p:blipFill>
        <p:spPr>
          <a:xfrm>
            <a:off x="366226" y="321952"/>
            <a:ext cx="1212311" cy="788699"/>
          </a:xfrm>
          <a:prstGeom prst="rect">
            <a:avLst/>
          </a:prstGeom>
        </p:spPr>
      </p:pic>
      <p:sp>
        <p:nvSpPr>
          <p:cNvPr id="6" name="TextBox 6"/>
          <p:cNvSpPr txBox="1"/>
          <p:nvPr/>
        </p:nvSpPr>
        <p:spPr>
          <a:xfrm>
            <a:off x="366227" y="1503753"/>
            <a:ext cx="11555519" cy="1086901"/>
          </a:xfrm>
          <a:prstGeom prst="rect">
            <a:avLst/>
          </a:prstGeom>
        </p:spPr>
        <p:txBody>
          <a:bodyPr wrap="square" lIns="0" tIns="0" rIns="0" bIns="0" rtlCol="0" anchor="t">
            <a:spAutoFit/>
          </a:bodyPr>
          <a:lstStyle/>
          <a:p>
            <a:pPr>
              <a:lnSpc>
                <a:spcPts val="9425"/>
              </a:lnSpc>
              <a:spcBef>
                <a:spcPct val="0"/>
              </a:spcBef>
            </a:pPr>
            <a:r>
              <a:rPr lang="en-US" sz="5400" dirty="0">
                <a:latin typeface="Times New Roman" panose="02020603050405020304" pitchFamily="18" charset="0"/>
                <a:cs typeface="Times New Roman" panose="02020603050405020304" pitchFamily="18" charset="0"/>
              </a:rPr>
              <a:t>WIPRO NGA Program – LSP Batch  </a:t>
            </a:r>
          </a:p>
        </p:txBody>
      </p:sp>
      <p:sp>
        <p:nvSpPr>
          <p:cNvPr id="7" name="TextBox 7"/>
          <p:cNvSpPr txBox="1"/>
          <p:nvPr/>
        </p:nvSpPr>
        <p:spPr>
          <a:xfrm>
            <a:off x="366227" y="3275236"/>
            <a:ext cx="6780319" cy="292837"/>
          </a:xfrm>
          <a:prstGeom prst="rect">
            <a:avLst/>
          </a:prstGeom>
        </p:spPr>
        <p:txBody>
          <a:bodyPr wrap="square" lIns="0" tIns="0" rIns="0" bIns="0" rtlCol="0" anchor="t">
            <a:spAutoFit/>
          </a:bodyPr>
          <a:lstStyle/>
          <a:p>
            <a:pPr algn="just">
              <a:lnSpc>
                <a:spcPts val="2239"/>
              </a:lnSpc>
              <a:spcBef>
                <a:spcPct val="0"/>
              </a:spcBef>
            </a:pPr>
            <a:r>
              <a:rPr lang="en-US" sz="2400" dirty="0">
                <a:latin typeface="Times New Roman" panose="02020603050405020304" pitchFamily="18" charset="0"/>
                <a:cs typeface="Times New Roman" panose="02020603050405020304" pitchFamily="18" charset="0"/>
              </a:rPr>
              <a:t>Capstone Project Presentation – 04 May 2024</a:t>
            </a:r>
          </a:p>
        </p:txBody>
      </p:sp>
      <p:sp>
        <p:nvSpPr>
          <p:cNvPr id="8" name="TextBox 8"/>
          <p:cNvSpPr txBox="1"/>
          <p:nvPr/>
        </p:nvSpPr>
        <p:spPr>
          <a:xfrm>
            <a:off x="366226" y="6140450"/>
            <a:ext cx="4172935" cy="221664"/>
          </a:xfrm>
          <a:prstGeom prst="rect">
            <a:avLst/>
          </a:prstGeom>
        </p:spPr>
        <p:txBody>
          <a:bodyPr lIns="0" tIns="0" rIns="0" bIns="0" rtlCol="0" anchor="t">
            <a:spAutoFit/>
          </a:bodyPr>
          <a:lstStyle/>
          <a:p>
            <a:pPr algn="just">
              <a:lnSpc>
                <a:spcPts val="1867"/>
              </a:lnSpc>
              <a:spcBef>
                <a:spcPct val="0"/>
              </a:spcBef>
            </a:pPr>
            <a:r>
              <a:rPr lang="en-US" sz="1333" spc="133" dirty="0">
                <a:latin typeface="Times New Roman" panose="02020603050405020304" pitchFamily="18" charset="0"/>
                <a:cs typeface="Times New Roman" panose="02020603050405020304" pitchFamily="18" charset="0"/>
              </a:rPr>
              <a:t>www.rpsconsulting.in</a:t>
            </a:r>
          </a:p>
        </p:txBody>
      </p:sp>
      <p:sp>
        <p:nvSpPr>
          <p:cNvPr id="2" name="TextBox 7">
            <a:extLst>
              <a:ext uri="{FF2B5EF4-FFF2-40B4-BE49-F238E27FC236}">
                <a16:creationId xmlns:a16="http://schemas.microsoft.com/office/drawing/2014/main" id="{ED66556B-B256-8D8D-E60E-0C5895B5FFA5}"/>
              </a:ext>
            </a:extLst>
          </p:cNvPr>
          <p:cNvSpPr txBox="1"/>
          <p:nvPr/>
        </p:nvSpPr>
        <p:spPr>
          <a:xfrm>
            <a:off x="366226" y="5061410"/>
            <a:ext cx="6780319" cy="292837"/>
          </a:xfrm>
          <a:prstGeom prst="rect">
            <a:avLst/>
          </a:prstGeom>
        </p:spPr>
        <p:txBody>
          <a:bodyPr wrap="square" lIns="0" tIns="0" rIns="0" bIns="0" rtlCol="0" anchor="t">
            <a:spAutoFit/>
          </a:bodyPr>
          <a:lstStyle/>
          <a:p>
            <a:pPr algn="just">
              <a:lnSpc>
                <a:spcPts val="2239"/>
              </a:lnSpc>
              <a:spcBef>
                <a:spcPct val="0"/>
              </a:spcBef>
            </a:pPr>
            <a:r>
              <a:rPr lang="en-US" sz="2400" dirty="0">
                <a:latin typeface="Times New Roman" panose="02020603050405020304" pitchFamily="18" charset="0"/>
                <a:cs typeface="Times New Roman" panose="02020603050405020304" pitchFamily="18" charset="0"/>
              </a:rPr>
              <a:t>Presented by -		</a:t>
            </a:r>
            <a:r>
              <a:rPr lang="en-US" sz="2400" dirty="0" err="1">
                <a:latin typeface="Times New Roman" panose="02020603050405020304" pitchFamily="18" charset="0"/>
                <a:cs typeface="Times New Roman" panose="02020603050405020304" pitchFamily="18" charset="0"/>
              </a:rPr>
              <a:t>Thamaianthi</a:t>
            </a:r>
            <a:r>
              <a:rPr lang="en-US" sz="2400" dirty="0">
                <a:latin typeface="Times New Roman" panose="02020603050405020304" pitchFamily="18" charset="0"/>
                <a:cs typeface="Times New Roman" panose="02020603050405020304" pitchFamily="18" charset="0"/>
              </a:rPr>
              <a:t> B </a:t>
            </a:r>
          </a:p>
        </p:txBody>
      </p:sp>
      <p:sp>
        <p:nvSpPr>
          <p:cNvPr id="3" name="TextBox 7">
            <a:extLst>
              <a:ext uri="{FF2B5EF4-FFF2-40B4-BE49-F238E27FC236}">
                <a16:creationId xmlns:a16="http://schemas.microsoft.com/office/drawing/2014/main" id="{21F87AA7-2FEF-9248-CC8B-6951622F8F14}"/>
              </a:ext>
            </a:extLst>
          </p:cNvPr>
          <p:cNvSpPr txBox="1"/>
          <p:nvPr/>
        </p:nvSpPr>
        <p:spPr>
          <a:xfrm>
            <a:off x="366226" y="4128788"/>
            <a:ext cx="2386914" cy="292838"/>
          </a:xfrm>
          <a:prstGeom prst="rect">
            <a:avLst/>
          </a:prstGeom>
        </p:spPr>
        <p:txBody>
          <a:bodyPr wrap="square" lIns="0" tIns="0" rIns="0" bIns="0" rtlCol="0" anchor="t">
            <a:spAutoFit/>
          </a:bodyPr>
          <a:lstStyle/>
          <a:p>
            <a:pPr algn="just">
              <a:lnSpc>
                <a:spcPts val="2239"/>
              </a:lnSpc>
              <a:spcBef>
                <a:spcPct val="0"/>
              </a:spcBef>
            </a:pPr>
            <a:r>
              <a:rPr lang="en-US" sz="2400" dirty="0">
                <a:latin typeface="Times New Roman" panose="02020603050405020304" pitchFamily="18" charset="0"/>
                <a:cs typeface="Times New Roman" panose="02020603050405020304" pitchFamily="18" charset="0"/>
              </a:rPr>
              <a:t>Project Title Here -   </a:t>
            </a:r>
          </a:p>
        </p:txBody>
      </p:sp>
      <p:sp>
        <p:nvSpPr>
          <p:cNvPr id="5" name="TextBox 7">
            <a:extLst>
              <a:ext uri="{FF2B5EF4-FFF2-40B4-BE49-F238E27FC236}">
                <a16:creationId xmlns:a16="http://schemas.microsoft.com/office/drawing/2014/main" id="{06CC9DB7-B12F-2C71-B85B-818853FCAEFA}"/>
              </a:ext>
            </a:extLst>
          </p:cNvPr>
          <p:cNvSpPr txBox="1"/>
          <p:nvPr/>
        </p:nvSpPr>
        <p:spPr>
          <a:xfrm>
            <a:off x="2918322" y="4128788"/>
            <a:ext cx="8907452" cy="283732"/>
          </a:xfrm>
          <a:prstGeom prst="rect">
            <a:avLst/>
          </a:prstGeom>
        </p:spPr>
        <p:txBody>
          <a:bodyPr wrap="square" lIns="0" tIns="0" rIns="0" bIns="0" rtlCol="0" anchor="t">
            <a:spAutoFit/>
          </a:bodyPr>
          <a:lstStyle/>
          <a:p>
            <a:pPr algn="just">
              <a:lnSpc>
                <a:spcPts val="2239"/>
              </a:lnSpc>
              <a:spcBef>
                <a:spcPct val="0"/>
              </a:spcBef>
            </a:pPr>
            <a:r>
              <a:rPr lang="en-US" sz="2400" dirty="0">
                <a:latin typeface="Times New Roman" panose="02020603050405020304" pitchFamily="18" charset="0"/>
                <a:cs typeface="Times New Roman" panose="02020603050405020304" pitchFamily="18" charset="0"/>
              </a:rPr>
              <a:t>Linux network packet statistics - display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24748-5919-EEB6-9672-EBF3DACA4D35}"/>
              </a:ext>
            </a:extLst>
          </p:cNvPr>
          <p:cNvSpPr>
            <a:spLocks noGrp="1"/>
          </p:cNvSpPr>
          <p:nvPr>
            <p:ph type="ctrTitle"/>
          </p:nvPr>
        </p:nvSpPr>
        <p:spPr>
          <a:xfrm>
            <a:off x="3637722" y="294861"/>
            <a:ext cx="5387007" cy="1126435"/>
          </a:xfrm>
        </p:spPr>
        <p:txBody>
          <a:bodyPr/>
          <a:lstStyle/>
          <a:p>
            <a:pPr algn="l"/>
            <a:r>
              <a:rPr lang="en-US" dirty="0">
                <a:solidFill>
                  <a:schemeClr val="tx1"/>
                </a:solidFill>
                <a:latin typeface="Times New Roman" panose="02020603050405020304" pitchFamily="18" charset="0"/>
                <a:cs typeface="Times New Roman" panose="02020603050405020304" pitchFamily="18" charset="0"/>
              </a:rPr>
              <a:t>AGENDA</a:t>
            </a:r>
          </a:p>
        </p:txBody>
      </p:sp>
      <p:sp>
        <p:nvSpPr>
          <p:cNvPr id="3" name="Subtitle 2">
            <a:extLst>
              <a:ext uri="{FF2B5EF4-FFF2-40B4-BE49-F238E27FC236}">
                <a16:creationId xmlns:a16="http://schemas.microsoft.com/office/drawing/2014/main" id="{7E1DEF53-5623-868A-B41C-5046021F13E4}"/>
              </a:ext>
            </a:extLst>
          </p:cNvPr>
          <p:cNvSpPr>
            <a:spLocks noGrp="1"/>
          </p:cNvSpPr>
          <p:nvPr>
            <p:ph type="subTitle" idx="1"/>
          </p:nvPr>
        </p:nvSpPr>
        <p:spPr>
          <a:xfrm>
            <a:off x="1294103" y="1967948"/>
            <a:ext cx="8525758" cy="3876260"/>
          </a:xfrm>
        </p:spPr>
        <p:txBody>
          <a:bodyPr>
            <a:noAutofit/>
          </a:bodyPr>
          <a:lstStyle/>
          <a:p>
            <a:pPr marL="457200" marR="0" indent="228600" algn="just">
              <a:lnSpc>
                <a:spcPct val="107000"/>
              </a:lnSpc>
              <a:spcBef>
                <a:spcPts val="0"/>
              </a:spcBef>
              <a:spcAft>
                <a:spcPts val="800"/>
              </a:spcAft>
            </a:pPr>
            <a:r>
              <a:rPr lang="en-US" sz="40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1.Introduction</a:t>
            </a:r>
          </a:p>
          <a:p>
            <a:pPr marL="457200" marR="0" indent="228600" algn="just">
              <a:lnSpc>
                <a:spcPct val="107000"/>
              </a:lnSpc>
              <a:spcBef>
                <a:spcPts val="0"/>
              </a:spcBef>
              <a:spcAft>
                <a:spcPts val="800"/>
              </a:spcAft>
            </a:pPr>
            <a:r>
              <a:rPr lang="en-US" sz="4000"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2.Objective</a:t>
            </a:r>
          </a:p>
          <a:p>
            <a:pPr marL="457200" marR="0" indent="228600" algn="just">
              <a:lnSpc>
                <a:spcPct val="107000"/>
              </a:lnSpc>
              <a:spcBef>
                <a:spcPts val="0"/>
              </a:spcBef>
              <a:spcAft>
                <a:spcPts val="800"/>
              </a:spcAft>
            </a:pPr>
            <a:r>
              <a:rPr lang="en-US" sz="40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3.</a:t>
            </a:r>
            <a:r>
              <a:rPr lang="en-US" sz="4000"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Project Scope</a:t>
            </a:r>
          </a:p>
          <a:p>
            <a:pPr marL="457200" marR="0" indent="228600" algn="just">
              <a:lnSpc>
                <a:spcPct val="107000"/>
              </a:lnSpc>
              <a:spcBef>
                <a:spcPts val="0"/>
              </a:spcBef>
              <a:spcAft>
                <a:spcPts val="800"/>
              </a:spcAft>
            </a:pPr>
            <a:r>
              <a:rPr lang="en-US" sz="40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4.System Design Overview</a:t>
            </a:r>
          </a:p>
          <a:p>
            <a:pPr marL="457200" marR="0" indent="228600" algn="just">
              <a:lnSpc>
                <a:spcPct val="107000"/>
              </a:lnSpc>
              <a:spcBef>
                <a:spcPts val="0"/>
              </a:spcBef>
              <a:spcAft>
                <a:spcPts val="800"/>
              </a:spcAft>
            </a:pPr>
            <a:r>
              <a:rPr lang="en-US" sz="4000"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5.Implementation</a:t>
            </a:r>
          </a:p>
          <a:p>
            <a:pPr marL="457200" marR="0" indent="228600" algn="just">
              <a:lnSpc>
                <a:spcPct val="107000"/>
              </a:lnSpc>
              <a:spcBef>
                <a:spcPts val="0"/>
              </a:spcBef>
              <a:spcAft>
                <a:spcPts val="800"/>
              </a:spcAft>
            </a:pPr>
            <a:endParaRPr lang="en-US" sz="40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77451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24748-5919-EEB6-9672-EBF3DACA4D35}"/>
              </a:ext>
            </a:extLst>
          </p:cNvPr>
          <p:cNvSpPr>
            <a:spLocks noGrp="1"/>
          </p:cNvSpPr>
          <p:nvPr>
            <p:ph type="ctrTitle"/>
          </p:nvPr>
        </p:nvSpPr>
        <p:spPr>
          <a:xfrm>
            <a:off x="2514600" y="314739"/>
            <a:ext cx="5387007" cy="1126435"/>
          </a:xfrm>
        </p:spPr>
        <p:txBody>
          <a:bodyPr/>
          <a:lstStyle/>
          <a:p>
            <a:r>
              <a:rPr lang="en-US" dirty="0">
                <a:solidFill>
                  <a:schemeClr val="tx1"/>
                </a:solidFill>
                <a:latin typeface="Times New Roman" panose="02020603050405020304" pitchFamily="18" charset="0"/>
                <a:cs typeface="Times New Roman" panose="02020603050405020304" pitchFamily="18" charset="0"/>
              </a:rPr>
              <a:t>INTRODUCTION</a:t>
            </a:r>
          </a:p>
        </p:txBody>
      </p:sp>
      <p:sp>
        <p:nvSpPr>
          <p:cNvPr id="3" name="Subtitle 2">
            <a:extLst>
              <a:ext uri="{FF2B5EF4-FFF2-40B4-BE49-F238E27FC236}">
                <a16:creationId xmlns:a16="http://schemas.microsoft.com/office/drawing/2014/main" id="{7E1DEF53-5623-868A-B41C-5046021F13E4}"/>
              </a:ext>
            </a:extLst>
          </p:cNvPr>
          <p:cNvSpPr>
            <a:spLocks noGrp="1"/>
          </p:cNvSpPr>
          <p:nvPr>
            <p:ph type="subTitle" idx="1"/>
          </p:nvPr>
        </p:nvSpPr>
        <p:spPr>
          <a:xfrm>
            <a:off x="1154955" y="1719470"/>
            <a:ext cx="8525758" cy="3919330"/>
          </a:xfrm>
        </p:spPr>
        <p:txBody>
          <a:bodyPr>
            <a:noAutofit/>
          </a:bodyPr>
          <a:lstStyle/>
          <a:p>
            <a:pPr marL="457200" indent="228600" algn="just">
              <a:lnSpc>
                <a:spcPct val="107000"/>
              </a:lnSpc>
              <a:spcBef>
                <a:spcPts val="0"/>
              </a:spcBef>
              <a:spcAft>
                <a:spcPts val="800"/>
              </a:spcAft>
            </a:pPr>
            <a:r>
              <a:rPr lang="en-US" sz="25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This C program is designed to capture network packets and analyze them based on their protocol type. It uses raw socket programming to intercept packets at a low level, allowing for detailed analysis. The program can differentiate between TCP and UDP packets, extract relevant information from their headers, and log this information into separate files for further analysis.</a:t>
            </a:r>
          </a:p>
          <a:p>
            <a:pPr marL="457200" marR="0" indent="228600" algn="just">
              <a:lnSpc>
                <a:spcPct val="107000"/>
              </a:lnSpc>
              <a:spcBef>
                <a:spcPts val="0"/>
              </a:spcBef>
              <a:spcAft>
                <a:spcPts val="800"/>
              </a:spcAft>
            </a:pPr>
            <a:endParaRPr lang="en-US" sz="25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91219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24748-5919-EEB6-9672-EBF3DACA4D35}"/>
              </a:ext>
            </a:extLst>
          </p:cNvPr>
          <p:cNvSpPr>
            <a:spLocks noGrp="1"/>
          </p:cNvSpPr>
          <p:nvPr>
            <p:ph type="ctrTitle"/>
          </p:nvPr>
        </p:nvSpPr>
        <p:spPr>
          <a:xfrm>
            <a:off x="2514600" y="314739"/>
            <a:ext cx="5387007" cy="1126435"/>
          </a:xfrm>
        </p:spPr>
        <p:txBody>
          <a:bodyPr/>
          <a:lstStyle/>
          <a:p>
            <a:r>
              <a:rPr lang="en-US" dirty="0">
                <a:solidFill>
                  <a:schemeClr val="tx1"/>
                </a:solidFill>
                <a:latin typeface="Times New Roman" panose="02020603050405020304" pitchFamily="18" charset="0"/>
                <a:cs typeface="Times New Roman" panose="02020603050405020304" pitchFamily="18" charset="0"/>
              </a:rPr>
              <a:t>OBJECTIVE</a:t>
            </a:r>
          </a:p>
        </p:txBody>
      </p:sp>
      <p:sp>
        <p:nvSpPr>
          <p:cNvPr id="3" name="Subtitle 2">
            <a:extLst>
              <a:ext uri="{FF2B5EF4-FFF2-40B4-BE49-F238E27FC236}">
                <a16:creationId xmlns:a16="http://schemas.microsoft.com/office/drawing/2014/main" id="{7E1DEF53-5623-868A-B41C-5046021F13E4}"/>
              </a:ext>
            </a:extLst>
          </p:cNvPr>
          <p:cNvSpPr>
            <a:spLocks noGrp="1"/>
          </p:cNvSpPr>
          <p:nvPr>
            <p:ph type="subTitle" idx="1"/>
          </p:nvPr>
        </p:nvSpPr>
        <p:spPr>
          <a:xfrm>
            <a:off x="566528" y="1441174"/>
            <a:ext cx="9263272" cy="5102087"/>
          </a:xfrm>
          <a:noFill/>
          <a:ln>
            <a:noFill/>
          </a:ln>
        </p:spPr>
        <p:txBody>
          <a:bodyPr numCol="1">
            <a:noAutofit/>
          </a:bodyPr>
          <a:lstStyle/>
          <a:p>
            <a:pPr marR="0" lvl="0" algn="l">
              <a:lnSpc>
                <a:spcPct val="107000"/>
              </a:lnSpc>
              <a:spcBef>
                <a:spcPts val="200"/>
              </a:spcBef>
              <a:spcAft>
                <a:spcPts val="0"/>
              </a:spcAft>
              <a:buClrTx/>
            </a:pPr>
            <a:r>
              <a:rPr lang="en-US" b="1" kern="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1.Main Objective</a:t>
            </a:r>
          </a:p>
          <a:p>
            <a:pPr marR="0" lvl="0" algn="l">
              <a:lnSpc>
                <a:spcPct val="107000"/>
              </a:lnSpc>
              <a:spcBef>
                <a:spcPts val="200"/>
              </a:spcBef>
              <a:spcAft>
                <a:spcPts val="0"/>
              </a:spcAft>
              <a:buClrTx/>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The main objective of this program is to capture the incoming packets and print them in a tabular / text-based graph</a:t>
            </a:r>
          </a:p>
          <a:p>
            <a:pPr marR="0" lvl="0" algn="l">
              <a:lnSpc>
                <a:spcPct val="107000"/>
              </a:lnSpc>
              <a:spcBef>
                <a:spcPts val="200"/>
              </a:spcBef>
              <a:spcAft>
                <a:spcPts val="0"/>
              </a:spcAft>
              <a:buClrTx/>
            </a:pPr>
            <a:r>
              <a:rPr lang="en-US" b="1" kern="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2.Specific Objectives</a:t>
            </a:r>
          </a:p>
          <a:p>
            <a:pPr marL="800100" lvl="1" indent="-342900" algn="l">
              <a:buClrTx/>
              <a:buFont typeface="+mj-lt"/>
              <a:buAutoNum type="arabicPeriod"/>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	</a:t>
            </a:r>
            <a:r>
              <a:rPr lang="en-US" sz="1800" b="1" i="1" dirty="0">
                <a:solidFill>
                  <a:srgbClr val="0D0D0D"/>
                </a:solidFill>
                <a:effectLst/>
                <a:highlight>
                  <a:srgbClr val="FFFFFF"/>
                </a:highlight>
                <a:latin typeface="Times New Roman" panose="02020603050405020304" pitchFamily="18" charset="0"/>
                <a:cs typeface="Times New Roman" panose="02020603050405020304" pitchFamily="18" charset="0"/>
              </a:rPr>
              <a:t>Capturing Packets:</a:t>
            </a:r>
            <a:r>
              <a:rPr lang="en-US" sz="1800" i="1" dirty="0">
                <a:solidFill>
                  <a:srgbClr val="0D0D0D"/>
                </a:solidFill>
                <a:effectLst/>
                <a:highlight>
                  <a:srgbClr val="FFFFFF"/>
                </a:highlight>
                <a:latin typeface="Times New Roman" panose="02020603050405020304" pitchFamily="18" charset="0"/>
                <a:cs typeface="Times New Roman" panose="02020603050405020304" pitchFamily="18" charset="0"/>
              </a:rPr>
              <a:t> </a:t>
            </a:r>
            <a:r>
              <a:rPr lang="en-US"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Capture network packets transmitted over the network.</a:t>
            </a:r>
          </a:p>
          <a:p>
            <a:pPr marL="800100" lvl="1" indent="-342900" algn="l">
              <a:buClrTx/>
              <a:buFont typeface="+mj-lt"/>
              <a:buAutoNum type="arabicPeriod"/>
            </a:pPr>
            <a:r>
              <a:rPr lang="en-US" sz="1800" b="1" i="0" dirty="0">
                <a:solidFill>
                  <a:srgbClr val="0D0D0D"/>
                </a:solidFill>
                <a:effectLst/>
                <a:highlight>
                  <a:srgbClr val="FFFFFF"/>
                </a:highlight>
                <a:latin typeface="Times New Roman" panose="02020603050405020304" pitchFamily="18" charset="0"/>
                <a:cs typeface="Times New Roman" panose="02020603050405020304" pitchFamily="18" charset="0"/>
              </a:rPr>
              <a:t>	</a:t>
            </a:r>
            <a:r>
              <a:rPr lang="en-US" sz="1800" b="1" i="1" dirty="0">
                <a:solidFill>
                  <a:srgbClr val="0D0D0D"/>
                </a:solidFill>
                <a:effectLst/>
                <a:highlight>
                  <a:srgbClr val="FFFFFF"/>
                </a:highlight>
                <a:latin typeface="Times New Roman" panose="02020603050405020304" pitchFamily="18" charset="0"/>
                <a:cs typeface="Times New Roman" panose="02020603050405020304" pitchFamily="18" charset="0"/>
              </a:rPr>
              <a:t>Logging Information</a:t>
            </a:r>
            <a:r>
              <a:rPr lang="en-US" sz="1800" b="0" i="1" dirty="0">
                <a:solidFill>
                  <a:srgbClr val="0D0D0D"/>
                </a:solidFill>
                <a:effectLst/>
                <a:highlight>
                  <a:srgbClr val="FFFFFF"/>
                </a:highlight>
                <a:latin typeface="Times New Roman" panose="02020603050405020304" pitchFamily="18" charset="0"/>
                <a:cs typeface="Times New Roman" panose="02020603050405020304" pitchFamily="18" charset="0"/>
              </a:rPr>
              <a:t>: </a:t>
            </a:r>
            <a:r>
              <a:rPr lang="en-US"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Log detailed information about each captured packet, 							including source IP, destination IP, packet size, and protocol type.</a:t>
            </a:r>
          </a:p>
          <a:p>
            <a:pPr marL="800100" lvl="1" indent="-342900" algn="l">
              <a:buClrTx/>
              <a:buFont typeface="+mj-lt"/>
              <a:buAutoNum type="arabicPeriod"/>
            </a:pPr>
            <a:r>
              <a:rPr lang="en-US" sz="1800" b="1" i="0" dirty="0">
                <a:solidFill>
                  <a:srgbClr val="0D0D0D"/>
                </a:solidFill>
                <a:effectLst/>
                <a:highlight>
                  <a:srgbClr val="FFFFFF"/>
                </a:highlight>
                <a:latin typeface="Times New Roman" panose="02020603050405020304" pitchFamily="18" charset="0"/>
                <a:cs typeface="Times New Roman" panose="02020603050405020304" pitchFamily="18" charset="0"/>
              </a:rPr>
              <a:t>	</a:t>
            </a:r>
            <a:r>
              <a:rPr lang="en-US" sz="1800" b="1" i="1" dirty="0">
                <a:solidFill>
                  <a:srgbClr val="0D0D0D"/>
                </a:solidFill>
                <a:effectLst/>
                <a:highlight>
                  <a:srgbClr val="FFFFFF"/>
                </a:highlight>
                <a:latin typeface="Times New Roman" panose="02020603050405020304" pitchFamily="18" charset="0"/>
                <a:cs typeface="Times New Roman" panose="02020603050405020304" pitchFamily="18" charset="0"/>
              </a:rPr>
              <a:t>Network Monitoring</a:t>
            </a:r>
            <a:r>
              <a:rPr lang="en-US" sz="1800" b="0" i="1" dirty="0">
                <a:solidFill>
                  <a:srgbClr val="0D0D0D"/>
                </a:solidFill>
                <a:effectLst/>
                <a:highlight>
                  <a:srgbClr val="FFFFFF"/>
                </a:highlight>
                <a:latin typeface="Times New Roman" panose="02020603050405020304" pitchFamily="18" charset="0"/>
                <a:cs typeface="Times New Roman" panose="02020603050405020304" pitchFamily="18" charset="0"/>
              </a:rPr>
              <a:t>: </a:t>
            </a:r>
            <a:r>
              <a:rPr lang="en-US"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Enable users to monitor network traffic in real-time, allowing for 					    the identification of patterns and anomalies.</a:t>
            </a:r>
          </a:p>
          <a:p>
            <a:pPr marL="800100" lvl="1" indent="-342900" algn="l">
              <a:buClrTx/>
              <a:buFont typeface="+mj-lt"/>
              <a:buAutoNum type="arabicPeriod"/>
            </a:pPr>
            <a:r>
              <a:rPr lang="en-US" sz="1800" b="1" i="0" dirty="0">
                <a:solidFill>
                  <a:srgbClr val="0D0D0D"/>
                </a:solidFill>
                <a:effectLst/>
                <a:highlight>
                  <a:srgbClr val="FFFFFF"/>
                </a:highlight>
                <a:latin typeface="Times New Roman" panose="02020603050405020304" pitchFamily="18" charset="0"/>
                <a:cs typeface="Times New Roman" panose="02020603050405020304" pitchFamily="18" charset="0"/>
              </a:rPr>
              <a:t>	</a:t>
            </a:r>
            <a:r>
              <a:rPr lang="en-US" sz="1800" b="1" i="1" dirty="0">
                <a:solidFill>
                  <a:srgbClr val="0D0D0D"/>
                </a:solidFill>
                <a:effectLst/>
                <a:highlight>
                  <a:srgbClr val="FFFFFF"/>
                </a:highlight>
                <a:latin typeface="Times New Roman" panose="02020603050405020304" pitchFamily="18" charset="0"/>
                <a:cs typeface="Times New Roman" panose="02020603050405020304" pitchFamily="18" charset="0"/>
              </a:rPr>
              <a:t>Security Analysis</a:t>
            </a:r>
            <a:r>
              <a:rPr lang="en-US" sz="1800" b="0" i="1" dirty="0">
                <a:solidFill>
                  <a:srgbClr val="0D0D0D"/>
                </a:solidFill>
                <a:effectLst/>
                <a:highlight>
                  <a:srgbClr val="FFFFFF"/>
                </a:highlight>
                <a:latin typeface="Times New Roman" panose="02020603050405020304" pitchFamily="18" charset="0"/>
                <a:cs typeface="Times New Roman" panose="02020603050405020304" pitchFamily="18" charset="0"/>
              </a:rPr>
              <a:t>: </a:t>
            </a:r>
            <a:r>
              <a:rPr lang="en-US"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Assist in identifying potential security threats by analyzing logged 					packet data.</a:t>
            </a:r>
          </a:p>
          <a:p>
            <a:pPr marL="800100" lvl="1" indent="-342900" algn="l">
              <a:buClrTx/>
              <a:buFont typeface="+mj-lt"/>
              <a:buAutoNum type="arabicPeriod"/>
            </a:pPr>
            <a:r>
              <a:rPr lang="en-US" sz="1800" b="1" i="0" dirty="0">
                <a:solidFill>
                  <a:srgbClr val="0D0D0D"/>
                </a:solidFill>
                <a:effectLst/>
                <a:highlight>
                  <a:srgbClr val="FFFFFF"/>
                </a:highlight>
                <a:latin typeface="Times New Roman" panose="02020603050405020304" pitchFamily="18" charset="0"/>
                <a:cs typeface="Times New Roman" panose="02020603050405020304" pitchFamily="18" charset="0"/>
              </a:rPr>
              <a:t>	</a:t>
            </a:r>
            <a:r>
              <a:rPr lang="en-US" sz="1800" b="1" i="1" dirty="0">
                <a:solidFill>
                  <a:srgbClr val="0D0D0D"/>
                </a:solidFill>
                <a:effectLst/>
                <a:highlight>
                  <a:srgbClr val="FFFFFF"/>
                </a:highlight>
                <a:latin typeface="Times New Roman" panose="02020603050405020304" pitchFamily="18" charset="0"/>
                <a:cs typeface="Times New Roman" panose="02020603050405020304" pitchFamily="18" charset="0"/>
              </a:rPr>
              <a:t>Protocol-Specific Analysis</a:t>
            </a:r>
            <a:r>
              <a:rPr lang="en-US" sz="1800" b="0" i="1" dirty="0">
                <a:solidFill>
                  <a:srgbClr val="0D0D0D"/>
                </a:solidFill>
                <a:effectLst/>
                <a:highlight>
                  <a:srgbClr val="FFFFFF"/>
                </a:highlight>
                <a:latin typeface="Times New Roman" panose="02020603050405020304" pitchFamily="18" charset="0"/>
                <a:cs typeface="Times New Roman" panose="02020603050405020304" pitchFamily="18" charset="0"/>
              </a:rPr>
              <a:t>: </a:t>
            </a:r>
            <a:r>
              <a:rPr lang="en-US"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Provide detailed logging for specific protocols such as TCP 						     and UDP to facilitate protocol-specific analysis.</a:t>
            </a:r>
          </a:p>
          <a:p>
            <a:pPr marL="800100" lvl="1" indent="-342900" algn="l">
              <a:buClrTx/>
              <a:buFont typeface="+mj-lt"/>
              <a:buAutoNum type="arabicPeriod"/>
            </a:pPr>
            <a:r>
              <a:rPr lang="en-US" sz="1800" b="1" i="0" dirty="0">
                <a:solidFill>
                  <a:srgbClr val="0D0D0D"/>
                </a:solidFill>
                <a:effectLst/>
                <a:highlight>
                  <a:srgbClr val="FFFFFF"/>
                </a:highlight>
                <a:latin typeface="Times New Roman" panose="02020603050405020304" pitchFamily="18" charset="0"/>
                <a:cs typeface="Times New Roman" panose="02020603050405020304" pitchFamily="18" charset="0"/>
              </a:rPr>
              <a:t>	</a:t>
            </a:r>
            <a:r>
              <a:rPr lang="en-US" sz="1800" b="1" i="1" dirty="0">
                <a:solidFill>
                  <a:srgbClr val="0D0D0D"/>
                </a:solidFill>
                <a:effectLst/>
                <a:highlight>
                  <a:srgbClr val="FFFFFF"/>
                </a:highlight>
                <a:latin typeface="Times New Roman" panose="02020603050405020304" pitchFamily="18" charset="0"/>
                <a:cs typeface="Times New Roman" panose="02020603050405020304" pitchFamily="18" charset="0"/>
              </a:rPr>
              <a:t>Data Visualization</a:t>
            </a:r>
            <a:r>
              <a:rPr lang="en-US" sz="1800" b="0" i="1" dirty="0">
                <a:solidFill>
                  <a:srgbClr val="0D0D0D"/>
                </a:solidFill>
                <a:effectLst/>
                <a:highlight>
                  <a:srgbClr val="FFFFFF"/>
                </a:highlight>
                <a:latin typeface="Times New Roman" panose="02020603050405020304" pitchFamily="18" charset="0"/>
                <a:cs typeface="Times New Roman" panose="02020603050405020304" pitchFamily="18" charset="0"/>
              </a:rPr>
              <a:t>:</a:t>
            </a:r>
            <a:r>
              <a:rPr lang="en-US"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 Offer options for visualizing the captured data, such as histograms 					 and tables, to aid in data interpretation.</a:t>
            </a:r>
          </a:p>
        </p:txBody>
      </p:sp>
    </p:spTree>
    <p:extLst>
      <p:ext uri="{BB962C8B-B14F-4D97-AF65-F5344CB8AC3E}">
        <p14:creationId xmlns:p14="http://schemas.microsoft.com/office/powerpoint/2010/main" val="811864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7C13056-F5AA-6C84-7054-9394A674B306}"/>
              </a:ext>
            </a:extLst>
          </p:cNvPr>
          <p:cNvSpPr txBox="1">
            <a:spLocks/>
          </p:cNvSpPr>
          <p:nvPr/>
        </p:nvSpPr>
        <p:spPr>
          <a:xfrm>
            <a:off x="2514600" y="168965"/>
            <a:ext cx="5387007" cy="815009"/>
          </a:xfrm>
          <a:prstGeom prst="rect">
            <a:avLst/>
          </a:prstGeom>
        </p:spPr>
        <p:txBody>
          <a:bodyPr vert="horz" lIns="91440" tIns="45720" rIns="91440" bIns="45720" rtlCol="0" anchor="t">
            <a:normAutofit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900" dirty="0">
                <a:solidFill>
                  <a:schemeClr val="tx1"/>
                </a:solidFill>
                <a:latin typeface="Times New Roman" panose="02020603050405020304" pitchFamily="18" charset="0"/>
                <a:cs typeface="Times New Roman" panose="02020603050405020304" pitchFamily="18" charset="0"/>
              </a:rPr>
              <a:t>PROJECT SCOPE</a:t>
            </a:r>
          </a:p>
        </p:txBody>
      </p:sp>
      <p:sp>
        <p:nvSpPr>
          <p:cNvPr id="5" name="Subtitle 2">
            <a:extLst>
              <a:ext uri="{FF2B5EF4-FFF2-40B4-BE49-F238E27FC236}">
                <a16:creationId xmlns:a16="http://schemas.microsoft.com/office/drawing/2014/main" id="{049633AB-6C2E-F6F7-5C03-2E09C531F892}"/>
              </a:ext>
            </a:extLst>
          </p:cNvPr>
          <p:cNvSpPr txBox="1">
            <a:spLocks/>
          </p:cNvSpPr>
          <p:nvPr/>
        </p:nvSpPr>
        <p:spPr>
          <a:xfrm>
            <a:off x="646041" y="877956"/>
            <a:ext cx="9263272" cy="5701748"/>
          </a:xfrm>
          <a:prstGeom prst="rect">
            <a:avLst/>
          </a:prstGeom>
          <a:noFill/>
          <a:ln>
            <a:noFill/>
          </a:ln>
        </p:spPr>
        <p:txBody>
          <a:bodyPr vert="horz" lIns="91440" tIns="45720" rIns="91440" bIns="45720" numCol="1"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l">
              <a:buClrTx/>
              <a:buNone/>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1.User Interface Module</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p>
          <a:p>
            <a:pPr marL="742950" lvl="1" indent="-285750" algn="l">
              <a:buClrTx/>
              <a:buFont typeface="Arial" panose="020B0604020202020204" pitchFamily="34" charset="0"/>
              <a:buChar char="•"/>
            </a:pPr>
            <a:r>
              <a:rPr lang="en-US"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Provides an interactive shell for user interaction.</a:t>
            </a:r>
          </a:p>
          <a:p>
            <a:pPr marL="742950" lvl="1" indent="-285750" algn="l">
              <a:buClrTx/>
              <a:buFont typeface="Arial" panose="020B0604020202020204" pitchFamily="34" charset="0"/>
              <a:buChar char="•"/>
            </a:pPr>
            <a:r>
              <a:rPr lang="en-US"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Allows users to select protocols and request data print options.</a:t>
            </a:r>
          </a:p>
          <a:p>
            <a:pPr marL="742950" lvl="1" indent="-285750" algn="l">
              <a:buClrTx/>
              <a:buFont typeface="Arial" panose="020B0604020202020204" pitchFamily="34" charset="0"/>
              <a:buChar char="•"/>
            </a:pPr>
            <a:r>
              <a:rPr lang="en-US"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Directs user commands to the relevant modules.</a:t>
            </a:r>
          </a:p>
          <a:p>
            <a:pPr marL="0" indent="0" algn="l">
              <a:buClrTx/>
              <a:buNone/>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2.Packet Capture Module</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p>
          <a:p>
            <a:pPr marL="742950" lvl="1" indent="-285750" algn="l">
              <a:buClrTx/>
              <a:buFont typeface="Arial" panose="020B0604020202020204" pitchFamily="34" charset="0"/>
              <a:buChar char="•"/>
            </a:pPr>
            <a:r>
              <a:rPr lang="en-US"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Uses raw socket programming to capture network packets.</a:t>
            </a:r>
          </a:p>
          <a:p>
            <a:pPr marL="742950" lvl="1" indent="-285750" algn="l">
              <a:buClrTx/>
              <a:buFont typeface="Arial" panose="020B0604020202020204" pitchFamily="34" charset="0"/>
              <a:buChar char="•"/>
            </a:pPr>
            <a:r>
              <a:rPr lang="en-US"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Continuously captures packets and forwards them to the Packet Processing Module.</a:t>
            </a:r>
          </a:p>
          <a:p>
            <a:pPr marL="0" indent="0" algn="l">
              <a:buClrTx/>
              <a:buNone/>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3.Packet Processing Module</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p>
          <a:p>
            <a:pPr marL="742950" lvl="1" indent="-285750" algn="l">
              <a:buClrTx/>
              <a:buFont typeface="Arial" panose="020B0604020202020204" pitchFamily="34" charset="0"/>
              <a:buChar char="•"/>
            </a:pPr>
            <a:r>
              <a:rPr lang="en-US"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Identifies the protocol (TCP/UDP) of each packet.</a:t>
            </a:r>
          </a:p>
          <a:p>
            <a:pPr marL="742950" lvl="1" indent="-285750" algn="l">
              <a:buClrTx/>
              <a:buFont typeface="Arial" panose="020B0604020202020204" pitchFamily="34" charset="0"/>
              <a:buChar char="•"/>
            </a:pPr>
            <a:r>
              <a:rPr lang="en-US"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Parses header information and forwards parsed data to the Logging Module</a:t>
            </a:r>
          </a:p>
          <a:p>
            <a:pPr marL="0" indent="0" algn="l">
              <a:buClrTx/>
              <a:buNone/>
            </a:pPr>
            <a:r>
              <a:rPr lang="en-US" b="1" dirty="0">
                <a:solidFill>
                  <a:srgbClr val="0D0D0D"/>
                </a:solidFill>
                <a:highlight>
                  <a:srgbClr val="FFFFFF"/>
                </a:highlight>
                <a:latin typeface="Times New Roman" panose="02020603050405020304" pitchFamily="18" charset="0"/>
                <a:cs typeface="Times New Roman" panose="02020603050405020304" pitchFamily="18" charset="0"/>
              </a:rPr>
              <a:t>4.Logging</a:t>
            </a: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 Module</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p>
          <a:p>
            <a:pPr marL="742950" lvl="1" indent="-285750" algn="l">
              <a:buClrTx/>
              <a:buFont typeface="Arial" panose="020B0604020202020204" pitchFamily="34" charset="0"/>
              <a:buChar char="•"/>
            </a:pPr>
            <a:r>
              <a:rPr lang="en-US"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This module writes the parsed information to separate log files(“</a:t>
            </a:r>
            <a:r>
              <a:rPr lang="en-US" sz="1800" b="0" i="0" dirty="0" err="1">
                <a:solidFill>
                  <a:srgbClr val="0D0D0D"/>
                </a:solidFill>
                <a:effectLst/>
                <a:highlight>
                  <a:srgbClr val="FFFFFF"/>
                </a:highlight>
                <a:latin typeface="Times New Roman" panose="02020603050405020304" pitchFamily="18" charset="0"/>
                <a:cs typeface="Times New Roman" panose="02020603050405020304" pitchFamily="18" charset="0"/>
              </a:rPr>
              <a:t>tcp</a:t>
            </a:r>
            <a:r>
              <a:rPr lang="en-US" sz="1800" dirty="0" err="1">
                <a:solidFill>
                  <a:srgbClr val="0D0D0D"/>
                </a:solidFill>
                <a:highlight>
                  <a:srgbClr val="FFFFFF"/>
                </a:highlight>
                <a:latin typeface="Times New Roman" panose="02020603050405020304" pitchFamily="18" charset="0"/>
                <a:cs typeface="Times New Roman" panose="02020603050405020304" pitchFamily="18" charset="0"/>
              </a:rPr>
              <a:t>.txt”,”udp.txt</a:t>
            </a:r>
            <a:r>
              <a:rPr lang="en-US" sz="1800" dirty="0">
                <a:solidFill>
                  <a:srgbClr val="0D0D0D"/>
                </a:solidFill>
                <a:highlight>
                  <a:srgbClr val="FFFFFF"/>
                </a:highlight>
                <a:latin typeface="Times New Roman" panose="02020603050405020304" pitchFamily="18" charset="0"/>
                <a:cs typeface="Times New Roman" panose="02020603050405020304" pitchFamily="18" charset="0"/>
              </a:rPr>
              <a:t>”)</a:t>
            </a:r>
          </a:p>
          <a:p>
            <a:pPr marL="0" indent="0" algn="l">
              <a:buClrTx/>
              <a:buNone/>
            </a:pPr>
            <a:r>
              <a:rPr lang="en-US" b="1" dirty="0">
                <a:solidFill>
                  <a:srgbClr val="0D0D0D"/>
                </a:solidFill>
                <a:highlight>
                  <a:srgbClr val="FFFFFF"/>
                </a:highlight>
                <a:latin typeface="Times New Roman" panose="02020603050405020304" pitchFamily="18" charset="0"/>
                <a:cs typeface="Times New Roman" panose="02020603050405020304" pitchFamily="18" charset="0"/>
              </a:rPr>
              <a:t>5.Printing</a:t>
            </a: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 Module</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p>
          <a:p>
            <a:pPr marL="742950" lvl="1" indent="-285750" algn="l">
              <a:buClrTx/>
              <a:buFont typeface="Arial" panose="020B0604020202020204" pitchFamily="34" charset="0"/>
              <a:buChar char="•"/>
            </a:pPr>
            <a:r>
              <a:rPr lang="en-US"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This module reads the parsed file and prints the captured </a:t>
            </a:r>
            <a:r>
              <a:rPr lang="en-US" sz="1800" dirty="0">
                <a:solidFill>
                  <a:srgbClr val="0D0D0D"/>
                </a:solidFill>
                <a:highlight>
                  <a:srgbClr val="FFFFFF"/>
                </a:highlight>
                <a:latin typeface="Times New Roman" panose="02020603050405020304" pitchFamily="18" charset="0"/>
                <a:cs typeface="Times New Roman" panose="02020603050405020304" pitchFamily="18" charset="0"/>
              </a:rPr>
              <a:t>data in Table/Text-based graph.</a:t>
            </a:r>
          </a:p>
          <a:p>
            <a:pPr marL="457200" lvl="1" indent="0" algn="l">
              <a:buClrTx/>
              <a:buNone/>
            </a:pPr>
            <a:endParaRPr lang="en-US" sz="18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457200" lvl="1" indent="0" algn="l">
              <a:buClrTx/>
              <a:buNone/>
            </a:pPr>
            <a:endParaRPr lang="en-US" sz="18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457200" lvl="1" indent="0" algn="l">
              <a:buClrTx/>
              <a:buNone/>
            </a:pPr>
            <a:endParaRPr lang="en-US" sz="18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457200" lvl="1" indent="0" algn="l">
              <a:buClrTx/>
              <a:buNone/>
            </a:pPr>
            <a:endParaRPr lang="en-US" sz="18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742950" lvl="1" indent="-285750" algn="l">
              <a:buClrTx/>
              <a:buFont typeface="Arial" panose="020B0604020202020204" pitchFamily="34" charset="0"/>
              <a:buChar char="•"/>
            </a:pPr>
            <a:endParaRPr lang="en-US" sz="18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0" indent="0">
              <a:lnSpc>
                <a:spcPct val="107000"/>
              </a:lnSpc>
              <a:spcBef>
                <a:spcPts val="200"/>
              </a:spcBef>
              <a:buClrTx/>
              <a:buNone/>
            </a:pPr>
            <a:endParaRPr lang="en-US" sz="1800" dirty="0">
              <a:solidFill>
                <a:srgbClr val="0D0D0D"/>
              </a:solidFill>
              <a:highlight>
                <a:srgbClr val="FFFFFF"/>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9596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24748-5919-EEB6-9672-EBF3DACA4D35}"/>
              </a:ext>
            </a:extLst>
          </p:cNvPr>
          <p:cNvSpPr>
            <a:spLocks noGrp="1"/>
          </p:cNvSpPr>
          <p:nvPr>
            <p:ph type="ctrTitle"/>
          </p:nvPr>
        </p:nvSpPr>
        <p:spPr>
          <a:xfrm>
            <a:off x="-1997766" y="89441"/>
            <a:ext cx="11370365" cy="815009"/>
          </a:xfrm>
        </p:spPr>
        <p:txBody>
          <a:bodyPr/>
          <a:lstStyle/>
          <a:p>
            <a:r>
              <a:rPr lang="en-US" sz="4900" dirty="0">
                <a:solidFill>
                  <a:schemeClr val="tx1"/>
                </a:solidFill>
                <a:latin typeface="Times New Roman" panose="02020603050405020304" pitchFamily="18" charset="0"/>
                <a:cs typeface="Times New Roman" panose="02020603050405020304" pitchFamily="18" charset="0"/>
              </a:rPr>
              <a:t>SYSTEM DESIGN OVERVIEW</a:t>
            </a:r>
          </a:p>
        </p:txBody>
      </p:sp>
      <p:sp>
        <p:nvSpPr>
          <p:cNvPr id="6" name="Rectangle 5">
            <a:extLst>
              <a:ext uri="{FF2B5EF4-FFF2-40B4-BE49-F238E27FC236}">
                <a16:creationId xmlns:a16="http://schemas.microsoft.com/office/drawing/2014/main" id="{97F766A7-D343-EC45-C9E9-55009F7DE9FB}"/>
              </a:ext>
            </a:extLst>
          </p:cNvPr>
          <p:cNvSpPr/>
          <p:nvPr/>
        </p:nvSpPr>
        <p:spPr>
          <a:xfrm>
            <a:off x="4214191" y="1013791"/>
            <a:ext cx="2544418" cy="642731"/>
          </a:xfrm>
          <a:prstGeom prst="rect">
            <a:avLst/>
          </a:prstGeom>
          <a:solidFill>
            <a:schemeClr val="accent6">
              <a:lumMod val="20000"/>
              <a:lumOff val="8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USER INTERFACE MODULE</a:t>
            </a:r>
          </a:p>
        </p:txBody>
      </p:sp>
      <p:sp>
        <p:nvSpPr>
          <p:cNvPr id="7" name="Rectangle 6">
            <a:extLst>
              <a:ext uri="{FF2B5EF4-FFF2-40B4-BE49-F238E27FC236}">
                <a16:creationId xmlns:a16="http://schemas.microsoft.com/office/drawing/2014/main" id="{CFA4A7C1-AC22-9BF2-CDB3-B9056B5BC4DA}"/>
              </a:ext>
            </a:extLst>
          </p:cNvPr>
          <p:cNvSpPr/>
          <p:nvPr/>
        </p:nvSpPr>
        <p:spPr>
          <a:xfrm>
            <a:off x="1341783" y="2140229"/>
            <a:ext cx="2872408" cy="556592"/>
          </a:xfrm>
          <a:prstGeom prst="rect">
            <a:avLst/>
          </a:prstGeom>
          <a:solidFill>
            <a:schemeClr val="accent6">
              <a:lumMod val="20000"/>
              <a:lumOff val="8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PACKET CAPTURE MODULE</a:t>
            </a:r>
          </a:p>
        </p:txBody>
      </p:sp>
      <p:sp>
        <p:nvSpPr>
          <p:cNvPr id="8" name="Rectangle 7">
            <a:extLst>
              <a:ext uri="{FF2B5EF4-FFF2-40B4-BE49-F238E27FC236}">
                <a16:creationId xmlns:a16="http://schemas.microsoft.com/office/drawing/2014/main" id="{40988ABF-DD8C-791A-7BF9-428965F4D9FF}"/>
              </a:ext>
            </a:extLst>
          </p:cNvPr>
          <p:cNvSpPr/>
          <p:nvPr/>
        </p:nvSpPr>
        <p:spPr>
          <a:xfrm>
            <a:off x="6533320" y="2140230"/>
            <a:ext cx="3236846" cy="556592"/>
          </a:xfrm>
          <a:prstGeom prst="rect">
            <a:avLst/>
          </a:prstGeom>
          <a:solidFill>
            <a:schemeClr val="accent6">
              <a:lumMod val="20000"/>
              <a:lumOff val="8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PACKET PROCESSING MODULE</a:t>
            </a:r>
          </a:p>
        </p:txBody>
      </p:sp>
      <p:sp>
        <p:nvSpPr>
          <p:cNvPr id="9" name="Rectangle 8">
            <a:extLst>
              <a:ext uri="{FF2B5EF4-FFF2-40B4-BE49-F238E27FC236}">
                <a16:creationId xmlns:a16="http://schemas.microsoft.com/office/drawing/2014/main" id="{C1E8229B-D51F-1021-141C-601DDEB4E8A7}"/>
              </a:ext>
            </a:extLst>
          </p:cNvPr>
          <p:cNvSpPr/>
          <p:nvPr/>
        </p:nvSpPr>
        <p:spPr>
          <a:xfrm>
            <a:off x="1669773" y="3458824"/>
            <a:ext cx="2544418" cy="556592"/>
          </a:xfrm>
          <a:prstGeom prst="rect">
            <a:avLst/>
          </a:prstGeom>
          <a:solidFill>
            <a:schemeClr val="accent6">
              <a:lumMod val="20000"/>
              <a:lumOff val="8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LOGGING MODULE</a:t>
            </a:r>
          </a:p>
        </p:txBody>
      </p:sp>
      <p:sp>
        <p:nvSpPr>
          <p:cNvPr id="10" name="Rectangle 9">
            <a:extLst>
              <a:ext uri="{FF2B5EF4-FFF2-40B4-BE49-F238E27FC236}">
                <a16:creationId xmlns:a16="http://schemas.microsoft.com/office/drawing/2014/main" id="{3A5AD9FD-6DC8-F5ED-CF6C-D0E5C98AF11D}"/>
              </a:ext>
            </a:extLst>
          </p:cNvPr>
          <p:cNvSpPr/>
          <p:nvPr/>
        </p:nvSpPr>
        <p:spPr>
          <a:xfrm>
            <a:off x="4214191" y="4446123"/>
            <a:ext cx="2544418" cy="642731"/>
          </a:xfrm>
          <a:prstGeom prst="rect">
            <a:avLst/>
          </a:prstGeom>
          <a:solidFill>
            <a:schemeClr val="accent6">
              <a:lumMod val="20000"/>
              <a:lumOff val="8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PRINTING MODULE</a:t>
            </a:r>
          </a:p>
        </p:txBody>
      </p:sp>
      <p:sp>
        <p:nvSpPr>
          <p:cNvPr id="11" name="Rectangle 10">
            <a:extLst>
              <a:ext uri="{FF2B5EF4-FFF2-40B4-BE49-F238E27FC236}">
                <a16:creationId xmlns:a16="http://schemas.microsoft.com/office/drawing/2014/main" id="{70108D83-3E22-8520-2820-0F5EA65488DC}"/>
              </a:ext>
            </a:extLst>
          </p:cNvPr>
          <p:cNvSpPr/>
          <p:nvPr/>
        </p:nvSpPr>
        <p:spPr>
          <a:xfrm>
            <a:off x="6533320" y="3458824"/>
            <a:ext cx="2544418" cy="556592"/>
          </a:xfrm>
          <a:prstGeom prst="rect">
            <a:avLst/>
          </a:prstGeom>
          <a:solidFill>
            <a:schemeClr val="accent6">
              <a:lumMod val="20000"/>
              <a:lumOff val="8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LOG FILES</a:t>
            </a:r>
          </a:p>
          <a:p>
            <a:pPr algn="ctr"/>
            <a:r>
              <a:rPr lang="en-US" dirty="0"/>
              <a:t>(tcp.txt,udp.txt)</a:t>
            </a:r>
          </a:p>
        </p:txBody>
      </p:sp>
      <p:sp>
        <p:nvSpPr>
          <p:cNvPr id="12" name="Rectangle 11">
            <a:extLst>
              <a:ext uri="{FF2B5EF4-FFF2-40B4-BE49-F238E27FC236}">
                <a16:creationId xmlns:a16="http://schemas.microsoft.com/office/drawing/2014/main" id="{477FA914-F84F-6EB9-BA30-910FD74AF219}"/>
              </a:ext>
            </a:extLst>
          </p:cNvPr>
          <p:cNvSpPr/>
          <p:nvPr/>
        </p:nvSpPr>
        <p:spPr>
          <a:xfrm>
            <a:off x="2040834" y="5718326"/>
            <a:ext cx="2544418" cy="556592"/>
          </a:xfrm>
          <a:prstGeom prst="rect">
            <a:avLst/>
          </a:prstGeom>
          <a:solidFill>
            <a:schemeClr val="accent6">
              <a:lumMod val="20000"/>
              <a:lumOff val="8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Text Based - Histogram</a:t>
            </a:r>
          </a:p>
        </p:txBody>
      </p:sp>
      <p:sp>
        <p:nvSpPr>
          <p:cNvPr id="13" name="Rectangle 12">
            <a:extLst>
              <a:ext uri="{FF2B5EF4-FFF2-40B4-BE49-F238E27FC236}">
                <a16:creationId xmlns:a16="http://schemas.microsoft.com/office/drawing/2014/main" id="{70D5FE99-DCBE-F224-6CBA-A749642E4CE7}"/>
              </a:ext>
            </a:extLst>
          </p:cNvPr>
          <p:cNvSpPr/>
          <p:nvPr/>
        </p:nvSpPr>
        <p:spPr>
          <a:xfrm>
            <a:off x="6334541" y="5724940"/>
            <a:ext cx="2544418" cy="556592"/>
          </a:xfrm>
          <a:prstGeom prst="rect">
            <a:avLst/>
          </a:prstGeom>
          <a:solidFill>
            <a:schemeClr val="accent6">
              <a:lumMod val="20000"/>
              <a:lumOff val="8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Table Format</a:t>
            </a:r>
          </a:p>
        </p:txBody>
      </p:sp>
      <p:cxnSp>
        <p:nvCxnSpPr>
          <p:cNvPr id="15" name="Connector: Elbow 14">
            <a:extLst>
              <a:ext uri="{FF2B5EF4-FFF2-40B4-BE49-F238E27FC236}">
                <a16:creationId xmlns:a16="http://schemas.microsoft.com/office/drawing/2014/main" id="{76F11802-6684-F1C1-E5B4-063336BBFB2C}"/>
              </a:ext>
            </a:extLst>
          </p:cNvPr>
          <p:cNvCxnSpPr>
            <a:stCxn id="6" idx="1"/>
            <a:endCxn id="7" idx="0"/>
          </p:cNvCxnSpPr>
          <p:nvPr/>
        </p:nvCxnSpPr>
        <p:spPr>
          <a:xfrm rot="10800000" flipV="1">
            <a:off x="2777987" y="1335157"/>
            <a:ext cx="1436204" cy="805072"/>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86F7254E-4A64-66DD-1A38-D378FE0CBE9A}"/>
              </a:ext>
            </a:extLst>
          </p:cNvPr>
          <p:cNvCxnSpPr>
            <a:stCxn id="7" idx="3"/>
            <a:endCxn id="8" idx="1"/>
          </p:cNvCxnSpPr>
          <p:nvPr/>
        </p:nvCxnSpPr>
        <p:spPr>
          <a:xfrm>
            <a:off x="4214191" y="2418525"/>
            <a:ext cx="2319129" cy="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14AF6D15-9BC9-4788-A3A2-5F24DA441A48}"/>
              </a:ext>
            </a:extLst>
          </p:cNvPr>
          <p:cNvCxnSpPr>
            <a:cxnSpLocks/>
            <a:stCxn id="9" idx="3"/>
            <a:endCxn id="11" idx="1"/>
          </p:cNvCxnSpPr>
          <p:nvPr/>
        </p:nvCxnSpPr>
        <p:spPr>
          <a:xfrm>
            <a:off x="4214191" y="3737120"/>
            <a:ext cx="2319129"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9" name="Connector: Elbow 28">
            <a:extLst>
              <a:ext uri="{FF2B5EF4-FFF2-40B4-BE49-F238E27FC236}">
                <a16:creationId xmlns:a16="http://schemas.microsoft.com/office/drawing/2014/main" id="{E3389C0E-A9D9-71FF-35DE-2FDAA19FE9A9}"/>
              </a:ext>
            </a:extLst>
          </p:cNvPr>
          <p:cNvCxnSpPr>
            <a:cxnSpLocks/>
            <a:stCxn id="9" idx="2"/>
            <a:endCxn id="10" idx="1"/>
          </p:cNvCxnSpPr>
          <p:nvPr/>
        </p:nvCxnSpPr>
        <p:spPr>
          <a:xfrm rot="16200000" flipH="1">
            <a:off x="3202050" y="3755347"/>
            <a:ext cx="752073" cy="1272209"/>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cxnSp>
        <p:nvCxnSpPr>
          <p:cNvPr id="32" name="Connector: Elbow 31">
            <a:extLst>
              <a:ext uri="{FF2B5EF4-FFF2-40B4-BE49-F238E27FC236}">
                <a16:creationId xmlns:a16="http://schemas.microsoft.com/office/drawing/2014/main" id="{9571B2A7-42CA-D870-D69D-5F9E06400E11}"/>
              </a:ext>
            </a:extLst>
          </p:cNvPr>
          <p:cNvCxnSpPr>
            <a:cxnSpLocks/>
            <a:stCxn id="11" idx="2"/>
            <a:endCxn id="10" idx="3"/>
          </p:cNvCxnSpPr>
          <p:nvPr/>
        </p:nvCxnSpPr>
        <p:spPr>
          <a:xfrm rot="5400000">
            <a:off x="6906033" y="3867992"/>
            <a:ext cx="752073" cy="1046920"/>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cxnSp>
        <p:nvCxnSpPr>
          <p:cNvPr id="35" name="Connector: Elbow 34">
            <a:extLst>
              <a:ext uri="{FF2B5EF4-FFF2-40B4-BE49-F238E27FC236}">
                <a16:creationId xmlns:a16="http://schemas.microsoft.com/office/drawing/2014/main" id="{79877A72-96FA-78A0-BE30-73702435ED8E}"/>
              </a:ext>
            </a:extLst>
          </p:cNvPr>
          <p:cNvCxnSpPr>
            <a:stCxn id="10" idx="2"/>
            <a:endCxn id="12" idx="0"/>
          </p:cNvCxnSpPr>
          <p:nvPr/>
        </p:nvCxnSpPr>
        <p:spPr>
          <a:xfrm rot="5400000">
            <a:off x="4084986" y="4316912"/>
            <a:ext cx="629472" cy="2173357"/>
          </a:xfrm>
          <a:prstGeom prst="bentConnector3">
            <a:avLst/>
          </a:prstGeom>
          <a:ln w="19050">
            <a:tailEnd type="triangle"/>
          </a:ln>
        </p:spPr>
        <p:style>
          <a:lnRef idx="1">
            <a:schemeClr val="dk1"/>
          </a:lnRef>
          <a:fillRef idx="0">
            <a:schemeClr val="dk1"/>
          </a:fillRef>
          <a:effectRef idx="0">
            <a:schemeClr val="dk1"/>
          </a:effectRef>
          <a:fontRef idx="minor">
            <a:schemeClr val="tx1"/>
          </a:fontRef>
        </p:style>
      </p:cxnSp>
      <p:cxnSp>
        <p:nvCxnSpPr>
          <p:cNvPr id="37" name="Connector: Elbow 36">
            <a:extLst>
              <a:ext uri="{FF2B5EF4-FFF2-40B4-BE49-F238E27FC236}">
                <a16:creationId xmlns:a16="http://schemas.microsoft.com/office/drawing/2014/main" id="{7CC63147-5B9C-878B-B07C-C69FC7BF82B5}"/>
              </a:ext>
            </a:extLst>
          </p:cNvPr>
          <p:cNvCxnSpPr>
            <a:stCxn id="10" idx="2"/>
            <a:endCxn id="13" idx="0"/>
          </p:cNvCxnSpPr>
          <p:nvPr/>
        </p:nvCxnSpPr>
        <p:spPr>
          <a:xfrm rot="16200000" flipH="1">
            <a:off x="6228532" y="4346722"/>
            <a:ext cx="636086" cy="2120350"/>
          </a:xfrm>
          <a:prstGeom prst="bentConnector3">
            <a:avLst/>
          </a:prstGeom>
          <a:ln w="19050">
            <a:tailEnd type="triangle"/>
          </a:ln>
        </p:spPr>
        <p:style>
          <a:lnRef idx="1">
            <a:schemeClr val="dk1"/>
          </a:lnRef>
          <a:fillRef idx="0">
            <a:schemeClr val="dk1"/>
          </a:fillRef>
          <a:effectRef idx="0">
            <a:schemeClr val="dk1"/>
          </a:effectRef>
          <a:fontRef idx="minor">
            <a:schemeClr val="tx1"/>
          </a:fontRef>
        </p:style>
      </p:cxnSp>
      <p:cxnSp>
        <p:nvCxnSpPr>
          <p:cNvPr id="4" name="Connector: Elbow 3">
            <a:extLst>
              <a:ext uri="{FF2B5EF4-FFF2-40B4-BE49-F238E27FC236}">
                <a16:creationId xmlns:a16="http://schemas.microsoft.com/office/drawing/2014/main" id="{023D7A8D-05F8-3A0B-584A-168019E8E278}"/>
              </a:ext>
            </a:extLst>
          </p:cNvPr>
          <p:cNvCxnSpPr>
            <a:stCxn id="8" idx="2"/>
            <a:endCxn id="9" idx="0"/>
          </p:cNvCxnSpPr>
          <p:nvPr/>
        </p:nvCxnSpPr>
        <p:spPr>
          <a:xfrm rot="5400000">
            <a:off x="5165862" y="472943"/>
            <a:ext cx="762002" cy="5209761"/>
          </a:xfrm>
          <a:prstGeom prst="bentConnector3">
            <a:avLst/>
          </a:prstGeom>
          <a:ln w="190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92415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24748-5919-EEB6-9672-EBF3DACA4D35}"/>
              </a:ext>
            </a:extLst>
          </p:cNvPr>
          <p:cNvSpPr>
            <a:spLocks noGrp="1"/>
          </p:cNvSpPr>
          <p:nvPr>
            <p:ph type="ctrTitle"/>
          </p:nvPr>
        </p:nvSpPr>
        <p:spPr>
          <a:xfrm>
            <a:off x="2514600" y="168965"/>
            <a:ext cx="6231835" cy="815009"/>
          </a:xfrm>
        </p:spPr>
        <p:txBody>
          <a:bodyPr/>
          <a:lstStyle/>
          <a:p>
            <a:r>
              <a:rPr lang="en-US" sz="4900" dirty="0">
                <a:solidFill>
                  <a:schemeClr val="tx1"/>
                </a:solidFill>
                <a:latin typeface="Times New Roman" panose="02020603050405020304" pitchFamily="18" charset="0"/>
                <a:cs typeface="Times New Roman" panose="02020603050405020304" pitchFamily="18" charset="0"/>
              </a:rPr>
              <a:t>IMPLEMENTATION</a:t>
            </a:r>
          </a:p>
        </p:txBody>
      </p:sp>
      <p:sp>
        <p:nvSpPr>
          <p:cNvPr id="3" name="Subtitle 2">
            <a:extLst>
              <a:ext uri="{FF2B5EF4-FFF2-40B4-BE49-F238E27FC236}">
                <a16:creationId xmlns:a16="http://schemas.microsoft.com/office/drawing/2014/main" id="{7E1DEF53-5623-868A-B41C-5046021F13E4}"/>
              </a:ext>
            </a:extLst>
          </p:cNvPr>
          <p:cNvSpPr>
            <a:spLocks noGrp="1"/>
          </p:cNvSpPr>
          <p:nvPr>
            <p:ph type="subTitle" idx="1"/>
          </p:nvPr>
        </p:nvSpPr>
        <p:spPr>
          <a:xfrm>
            <a:off x="695738" y="1232452"/>
            <a:ext cx="11496261" cy="5536095"/>
          </a:xfrm>
        </p:spPr>
        <p:txBody>
          <a:bodyPr>
            <a:noAutofit/>
          </a:bodyPr>
          <a:lstStyle/>
          <a:p>
            <a:pPr lvl="1" algn="l">
              <a:buClrTx/>
            </a:pPr>
            <a:r>
              <a:rPr lang="en-US" sz="2500" b="0" i="0" dirty="0">
                <a:solidFill>
                  <a:srgbClr val="0D0D0D"/>
                </a:solidFill>
                <a:effectLst/>
                <a:highlight>
                  <a:srgbClr val="FFFFFF"/>
                </a:highlight>
                <a:latin typeface="Times New Roman" panose="02020603050405020304" pitchFamily="18" charset="0"/>
                <a:cs typeface="Times New Roman" panose="02020603050405020304" pitchFamily="18" charset="0"/>
              </a:rPr>
              <a:t>1.Function Initialization:</a:t>
            </a:r>
          </a:p>
          <a:p>
            <a:pPr marL="1714500" lvl="3" indent="-342900" algn="l">
              <a:buClrTx/>
              <a:buFont typeface="Arial" panose="020B0604020202020204" pitchFamily="34" charset="0"/>
              <a:buChar char="•"/>
            </a:pPr>
            <a:r>
              <a:rPr lang="en-US" sz="2100" dirty="0">
                <a:solidFill>
                  <a:srgbClr val="0D0D0D"/>
                </a:solidFill>
                <a:highlight>
                  <a:srgbClr val="FFFFFF"/>
                </a:highlight>
                <a:latin typeface="Times New Roman" panose="02020603050405020304" pitchFamily="18" charset="0"/>
                <a:cs typeface="Times New Roman" panose="02020603050405020304" pitchFamily="18" charset="0"/>
              </a:rPr>
              <a:t>	</a:t>
            </a:r>
            <a:r>
              <a:rPr lang="en-US" sz="2400" dirty="0">
                <a:solidFill>
                  <a:srgbClr val="0D0D0D"/>
                </a:solidFill>
                <a:highlight>
                  <a:srgbClr val="FFFFFF"/>
                </a:highlight>
                <a:latin typeface="Times New Roman" panose="02020603050405020304" pitchFamily="18" charset="0"/>
                <a:cs typeface="Times New Roman" panose="02020603050405020304" pitchFamily="18" charset="0"/>
              </a:rPr>
              <a:t>Read </a:t>
            </a:r>
            <a:r>
              <a:rPr lang="en-US" sz="2400" dirty="0" err="1">
                <a:solidFill>
                  <a:srgbClr val="0D0D0D"/>
                </a:solidFill>
                <a:highlight>
                  <a:srgbClr val="FFFFFF"/>
                </a:highlight>
                <a:latin typeface="Times New Roman" panose="02020603050405020304" pitchFamily="18" charset="0"/>
                <a:cs typeface="Times New Roman" panose="02020603050405020304" pitchFamily="18" charset="0"/>
              </a:rPr>
              <a:t>TCP_Packet</a:t>
            </a:r>
            <a:endParaRPr lang="en-US" sz="2400" dirty="0">
              <a:solidFill>
                <a:srgbClr val="0D0D0D"/>
              </a:solidFill>
              <a:highlight>
                <a:srgbClr val="FFFFFF"/>
              </a:highlight>
              <a:latin typeface="Times New Roman" panose="02020603050405020304" pitchFamily="18" charset="0"/>
              <a:cs typeface="Times New Roman" panose="02020603050405020304" pitchFamily="18" charset="0"/>
            </a:endParaRPr>
          </a:p>
          <a:p>
            <a:pPr marL="1714500" lvl="3" indent="-342900" algn="l">
              <a:buClrTx/>
              <a:buFont typeface="Arial" panose="020B0604020202020204" pitchFamily="34" charset="0"/>
              <a:buChar char="•"/>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	Read </a:t>
            </a:r>
            <a:r>
              <a:rPr lang="en-US" sz="2400" b="0" i="0" dirty="0" err="1">
                <a:solidFill>
                  <a:srgbClr val="0D0D0D"/>
                </a:solidFill>
                <a:effectLst/>
                <a:highlight>
                  <a:srgbClr val="FFFFFF"/>
                </a:highlight>
                <a:latin typeface="Times New Roman" panose="02020603050405020304" pitchFamily="18" charset="0"/>
                <a:cs typeface="Times New Roman" panose="02020603050405020304" pitchFamily="18" charset="0"/>
              </a:rPr>
              <a:t>UDP_Packet</a:t>
            </a:r>
            <a:endPar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1714500" lvl="3" indent="-342900" algn="l">
              <a:buClrTx/>
              <a:buFont typeface="Arial" panose="020B0604020202020204" pitchFamily="34" charset="0"/>
              <a:buChar char="•"/>
            </a:pPr>
            <a:r>
              <a:rPr lang="en-US" sz="2400" dirty="0">
                <a:solidFill>
                  <a:srgbClr val="0D0D0D"/>
                </a:solidFill>
                <a:highlight>
                  <a:srgbClr val="FFFFFF"/>
                </a:highlight>
                <a:latin typeface="Times New Roman" panose="02020603050405020304" pitchFamily="18" charset="0"/>
                <a:cs typeface="Times New Roman" panose="02020603050405020304" pitchFamily="18" charset="0"/>
              </a:rPr>
              <a:t>	Read File</a:t>
            </a:r>
          </a:p>
          <a:p>
            <a:pPr marL="1714500" lvl="3" indent="-342900" algn="l">
              <a:buClrTx/>
              <a:buFont typeface="Arial" panose="020B0604020202020204" pitchFamily="34" charset="0"/>
              <a:buChar char="•"/>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	Print</a:t>
            </a:r>
            <a:r>
              <a:rPr lang="en-US" sz="2400" dirty="0">
                <a:solidFill>
                  <a:srgbClr val="0D0D0D"/>
                </a:solidFill>
                <a:highlight>
                  <a:srgbClr val="FFFFFF"/>
                </a:highlight>
                <a:latin typeface="Times New Roman" panose="02020603050405020304" pitchFamily="18" charset="0"/>
                <a:cs typeface="Times New Roman" panose="02020603050405020304" pitchFamily="18" charset="0"/>
              </a:rPr>
              <a:t> Data in Table</a:t>
            </a:r>
          </a:p>
          <a:p>
            <a:pPr marL="1714500" lvl="3" indent="-342900" algn="l">
              <a:buClrTx/>
              <a:buFont typeface="Arial" panose="020B0604020202020204" pitchFamily="34" charset="0"/>
              <a:buChar char="•"/>
            </a:pPr>
            <a:r>
              <a:rPr lang="en-US" sz="2400" dirty="0">
                <a:solidFill>
                  <a:srgbClr val="0D0D0D"/>
                </a:solidFill>
                <a:highlight>
                  <a:srgbClr val="FFFFFF"/>
                </a:highlight>
                <a:latin typeface="Times New Roman" panose="02020603050405020304" pitchFamily="18" charset="0"/>
                <a:cs typeface="Times New Roman" panose="02020603050405020304" pitchFamily="18" charset="0"/>
              </a:rPr>
              <a:t>	Print Data in Graph(Histogram)</a:t>
            </a:r>
          </a:p>
          <a:p>
            <a:pPr marL="1714500" lvl="3" indent="-342900" algn="l">
              <a:buClrTx/>
              <a:buFont typeface="Arial" panose="020B0604020202020204" pitchFamily="34" charset="0"/>
              <a:buChar char="•"/>
            </a:pPr>
            <a:r>
              <a:rPr lang="en-US" sz="2400" dirty="0">
                <a:solidFill>
                  <a:srgbClr val="0D0D0D"/>
                </a:solidFill>
                <a:highlight>
                  <a:srgbClr val="FFFFFF"/>
                </a:highlight>
                <a:latin typeface="Times New Roman" panose="02020603050405020304" pitchFamily="18" charset="0"/>
                <a:cs typeface="Times New Roman" panose="02020603050405020304" pitchFamily="18" charset="0"/>
              </a:rPr>
              <a:t>	Print Data</a:t>
            </a:r>
          </a:p>
          <a:p>
            <a:pPr marL="1714500" lvl="3" indent="-342900" algn="l">
              <a:buClrTx/>
              <a:buFont typeface="Arial" panose="020B0604020202020204" pitchFamily="34" charset="0"/>
              <a:buChar char="•"/>
            </a:pPr>
            <a:r>
              <a:rPr lang="en-US" sz="2400" dirty="0">
                <a:solidFill>
                  <a:srgbClr val="0D0D0D"/>
                </a:solidFill>
                <a:highlight>
                  <a:srgbClr val="FFFFFF"/>
                </a:highlight>
                <a:latin typeface="Times New Roman" panose="02020603050405020304" pitchFamily="18" charset="0"/>
                <a:cs typeface="Times New Roman" panose="02020603050405020304" pitchFamily="18" charset="0"/>
              </a:rPr>
              <a:t>	Read Packet</a:t>
            </a:r>
          </a:p>
          <a:p>
            <a:pPr lvl="1" algn="l">
              <a:buClrTx/>
            </a:pPr>
            <a:endParaRPr lang="en-US" sz="2500" dirty="0">
              <a:solidFill>
                <a:srgbClr val="0D0D0D"/>
              </a:solidFill>
              <a:highlight>
                <a:srgbClr val="FFFFFF"/>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5143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24748-5919-EEB6-9672-EBF3DACA4D35}"/>
              </a:ext>
            </a:extLst>
          </p:cNvPr>
          <p:cNvSpPr>
            <a:spLocks noGrp="1"/>
          </p:cNvSpPr>
          <p:nvPr>
            <p:ph type="ctrTitle"/>
          </p:nvPr>
        </p:nvSpPr>
        <p:spPr>
          <a:xfrm>
            <a:off x="2514600" y="168965"/>
            <a:ext cx="6231835" cy="815009"/>
          </a:xfrm>
        </p:spPr>
        <p:txBody>
          <a:bodyPr/>
          <a:lstStyle/>
          <a:p>
            <a:r>
              <a:rPr lang="en-US" sz="4900" dirty="0">
                <a:solidFill>
                  <a:schemeClr val="tx1"/>
                </a:solidFill>
                <a:latin typeface="Times New Roman" panose="02020603050405020304" pitchFamily="18" charset="0"/>
                <a:cs typeface="Times New Roman" panose="02020603050405020304" pitchFamily="18" charset="0"/>
              </a:rPr>
              <a:t>IMPLEMENTATION</a:t>
            </a:r>
          </a:p>
        </p:txBody>
      </p:sp>
      <p:sp>
        <p:nvSpPr>
          <p:cNvPr id="3" name="Subtitle 2">
            <a:extLst>
              <a:ext uri="{FF2B5EF4-FFF2-40B4-BE49-F238E27FC236}">
                <a16:creationId xmlns:a16="http://schemas.microsoft.com/office/drawing/2014/main" id="{7E1DEF53-5623-868A-B41C-5046021F13E4}"/>
              </a:ext>
            </a:extLst>
          </p:cNvPr>
          <p:cNvSpPr>
            <a:spLocks noGrp="1"/>
          </p:cNvSpPr>
          <p:nvPr>
            <p:ph type="subTitle" idx="1"/>
          </p:nvPr>
        </p:nvSpPr>
        <p:spPr>
          <a:xfrm>
            <a:off x="950843" y="983974"/>
            <a:ext cx="6771862" cy="5536095"/>
          </a:xfrm>
        </p:spPr>
        <p:txBody>
          <a:bodyPr numCol="1">
            <a:noAutofit/>
          </a:bodyPr>
          <a:lstStyle/>
          <a:p>
            <a:pPr lvl="1" algn="l">
              <a:buClrTx/>
            </a:pPr>
            <a:r>
              <a:rPr lang="en-US" sz="1800" b="1" dirty="0">
                <a:solidFill>
                  <a:srgbClr val="0D0D0D"/>
                </a:solidFill>
                <a:highlight>
                  <a:srgbClr val="FFFFFF"/>
                </a:highlight>
                <a:latin typeface="Times New Roman" panose="02020603050405020304" pitchFamily="18" charset="0"/>
                <a:cs typeface="Times New Roman" panose="02020603050405020304" pitchFamily="18" charset="0"/>
              </a:rPr>
              <a:t>2. MAIN:</a:t>
            </a:r>
          </a:p>
          <a:p>
            <a:pPr marL="1200150" lvl="2" indent="-285750" algn="l">
              <a:buClrTx/>
              <a:buFont typeface="Arial" panose="020B0604020202020204" pitchFamily="34" charset="0"/>
              <a:buChar char="•"/>
            </a:pPr>
            <a:r>
              <a:rPr lang="en-US" sz="1600" dirty="0">
                <a:solidFill>
                  <a:srgbClr val="0D0D0D"/>
                </a:solidFill>
                <a:highlight>
                  <a:srgbClr val="FFFFFF"/>
                </a:highlight>
                <a:latin typeface="Times New Roman" panose="02020603050405020304" pitchFamily="18" charset="0"/>
                <a:cs typeface="Times New Roman" panose="02020603050405020304" pitchFamily="18" charset="0"/>
              </a:rPr>
              <a:t>	</a:t>
            </a:r>
            <a:r>
              <a:rPr lang="en-US" sz="1800" dirty="0">
                <a:solidFill>
                  <a:srgbClr val="0D0D0D"/>
                </a:solidFill>
                <a:highlight>
                  <a:srgbClr val="FFFFFF"/>
                </a:highlight>
                <a:latin typeface="Times New Roman" panose="02020603050405020304" pitchFamily="18" charset="0"/>
                <a:cs typeface="Times New Roman" panose="02020603050405020304" pitchFamily="18" charset="0"/>
              </a:rPr>
              <a:t>Thread declaration</a:t>
            </a:r>
          </a:p>
          <a:p>
            <a:pPr marL="1200150" lvl="2" indent="-285750" algn="l">
              <a:buClrTx/>
              <a:buFont typeface="Arial" panose="020B0604020202020204" pitchFamily="34" charset="0"/>
              <a:buChar char="•"/>
            </a:pPr>
            <a:r>
              <a:rPr lang="en-US" sz="1800" dirty="0">
                <a:solidFill>
                  <a:srgbClr val="0D0D0D"/>
                </a:solidFill>
                <a:highlight>
                  <a:srgbClr val="FFFFFF"/>
                </a:highlight>
                <a:latin typeface="Times New Roman" panose="02020603050405020304" pitchFamily="18" charset="0"/>
                <a:cs typeface="Times New Roman" panose="02020603050405020304" pitchFamily="18" charset="0"/>
              </a:rPr>
              <a:t>	Socket Creation</a:t>
            </a:r>
          </a:p>
          <a:p>
            <a:pPr marL="1200150" lvl="2" indent="-285750" algn="l">
              <a:buClrTx/>
              <a:buFont typeface="Arial" panose="020B0604020202020204" pitchFamily="34" charset="0"/>
              <a:buChar char="•"/>
            </a:pPr>
            <a:r>
              <a:rPr lang="en-US" sz="1800">
                <a:solidFill>
                  <a:srgbClr val="0D0D0D"/>
                </a:solidFill>
                <a:highlight>
                  <a:srgbClr val="FFFFFF"/>
                </a:highlight>
                <a:latin typeface="Times New Roman" panose="02020603050405020304" pitchFamily="18" charset="0"/>
                <a:cs typeface="Times New Roman" panose="02020603050405020304" pitchFamily="18" charset="0"/>
              </a:rPr>
              <a:t>   Listening </a:t>
            </a:r>
            <a:r>
              <a:rPr lang="en-US" sz="1800" dirty="0">
                <a:solidFill>
                  <a:srgbClr val="0D0D0D"/>
                </a:solidFill>
                <a:highlight>
                  <a:srgbClr val="FFFFFF"/>
                </a:highlight>
                <a:latin typeface="Times New Roman" panose="02020603050405020304" pitchFamily="18" charset="0"/>
                <a:cs typeface="Times New Roman" panose="02020603050405020304" pitchFamily="18" charset="0"/>
              </a:rPr>
              <a:t>Protocol</a:t>
            </a:r>
          </a:p>
          <a:p>
            <a:pPr marL="1200150" lvl="2" indent="-285750" algn="l">
              <a:buClrTx/>
              <a:buFont typeface="Arial" panose="020B0604020202020204" pitchFamily="34" charset="0"/>
              <a:buChar char="•"/>
            </a:pPr>
            <a:r>
              <a:rPr lang="en-US" sz="1800" dirty="0">
                <a:solidFill>
                  <a:srgbClr val="0D0D0D"/>
                </a:solidFill>
                <a:highlight>
                  <a:srgbClr val="FFFFFF"/>
                </a:highlight>
                <a:latin typeface="Times New Roman" panose="02020603050405020304" pitchFamily="18" charset="0"/>
                <a:cs typeface="Times New Roman" panose="02020603050405020304" pitchFamily="18" charset="0"/>
              </a:rPr>
              <a:t>	Process Packet </a:t>
            </a:r>
          </a:p>
          <a:p>
            <a:pPr marL="1200150" lvl="2" indent="-285750" algn="l">
              <a:buClrTx/>
              <a:buFont typeface="Arial" panose="020B0604020202020204" pitchFamily="34" charset="0"/>
              <a:buChar char="•"/>
            </a:pPr>
            <a:r>
              <a:rPr lang="en-US" sz="1800" dirty="0">
                <a:solidFill>
                  <a:srgbClr val="0D0D0D"/>
                </a:solidFill>
                <a:highlight>
                  <a:srgbClr val="FFFFFF"/>
                </a:highlight>
                <a:latin typeface="Times New Roman" panose="02020603050405020304" pitchFamily="18" charset="0"/>
                <a:cs typeface="Times New Roman" panose="02020603050405020304" pitchFamily="18" charset="0"/>
              </a:rPr>
              <a:t>	Print </a:t>
            </a:r>
            <a:r>
              <a:rPr lang="en-US" sz="1800" dirty="0" err="1">
                <a:solidFill>
                  <a:srgbClr val="0D0D0D"/>
                </a:solidFill>
                <a:highlight>
                  <a:srgbClr val="FFFFFF"/>
                </a:highlight>
                <a:latin typeface="Times New Roman" panose="02020603050405020304" pitchFamily="18" charset="0"/>
                <a:cs typeface="Times New Roman" panose="02020603050405020304" pitchFamily="18" charset="0"/>
              </a:rPr>
              <a:t>tcp_packet</a:t>
            </a:r>
            <a:endParaRPr lang="en-US" sz="1800" dirty="0">
              <a:solidFill>
                <a:srgbClr val="0D0D0D"/>
              </a:solidFill>
              <a:highlight>
                <a:srgbClr val="FFFFFF"/>
              </a:highlight>
              <a:latin typeface="Times New Roman" panose="02020603050405020304" pitchFamily="18" charset="0"/>
              <a:cs typeface="Times New Roman" panose="02020603050405020304" pitchFamily="18" charset="0"/>
            </a:endParaRPr>
          </a:p>
          <a:p>
            <a:pPr marL="1200150" lvl="2" indent="-285750" algn="l">
              <a:buClrTx/>
              <a:buFont typeface="Arial" panose="020B0604020202020204" pitchFamily="34" charset="0"/>
              <a:buChar char="•"/>
            </a:pPr>
            <a:r>
              <a:rPr lang="en-US" sz="1800" dirty="0">
                <a:solidFill>
                  <a:srgbClr val="0D0D0D"/>
                </a:solidFill>
                <a:highlight>
                  <a:srgbClr val="FFFFFF"/>
                </a:highlight>
                <a:latin typeface="Times New Roman" panose="02020603050405020304" pitchFamily="18" charset="0"/>
                <a:cs typeface="Times New Roman" panose="02020603050405020304" pitchFamily="18" charset="0"/>
              </a:rPr>
              <a:t>	Print </a:t>
            </a:r>
            <a:r>
              <a:rPr lang="en-US" sz="1800" dirty="0" err="1">
                <a:solidFill>
                  <a:srgbClr val="0D0D0D"/>
                </a:solidFill>
                <a:highlight>
                  <a:srgbClr val="FFFFFF"/>
                </a:highlight>
                <a:latin typeface="Times New Roman" panose="02020603050405020304" pitchFamily="18" charset="0"/>
                <a:cs typeface="Times New Roman" panose="02020603050405020304" pitchFamily="18" charset="0"/>
              </a:rPr>
              <a:t>udp_packet</a:t>
            </a:r>
            <a:endParaRPr lang="en-US" sz="1800" dirty="0">
              <a:solidFill>
                <a:srgbClr val="0D0D0D"/>
              </a:solidFill>
              <a:highlight>
                <a:srgbClr val="FFFFFF"/>
              </a:highlight>
              <a:latin typeface="Times New Roman" panose="02020603050405020304" pitchFamily="18" charset="0"/>
              <a:cs typeface="Times New Roman" panose="02020603050405020304" pitchFamily="18" charset="0"/>
            </a:endParaRPr>
          </a:p>
          <a:p>
            <a:pPr marL="1200150" lvl="2" indent="-285750" algn="l">
              <a:buClrTx/>
              <a:buFont typeface="Arial" panose="020B0604020202020204" pitchFamily="34" charset="0"/>
              <a:buChar char="•"/>
            </a:pPr>
            <a:r>
              <a:rPr lang="en-US" sz="1800" dirty="0">
                <a:solidFill>
                  <a:srgbClr val="0D0D0D"/>
                </a:solidFill>
                <a:highlight>
                  <a:srgbClr val="FFFFFF"/>
                </a:highlight>
                <a:latin typeface="Times New Roman" panose="02020603050405020304" pitchFamily="18" charset="0"/>
                <a:cs typeface="Times New Roman" panose="02020603050405020304" pitchFamily="18" charset="0"/>
              </a:rPr>
              <a:t>	Print data	</a:t>
            </a:r>
          </a:p>
          <a:p>
            <a:pPr marL="1200150" lvl="2" indent="-285750" algn="l">
              <a:buClrTx/>
              <a:buFont typeface="Arial" panose="020B0604020202020204" pitchFamily="34" charset="0"/>
              <a:buChar char="•"/>
            </a:pPr>
            <a:r>
              <a:rPr lang="en-US" sz="1800" b="1" dirty="0">
                <a:solidFill>
                  <a:srgbClr val="0D0D0D"/>
                </a:solidFill>
                <a:highlight>
                  <a:srgbClr val="FFFFFF"/>
                </a:highlight>
                <a:latin typeface="Times New Roman" panose="02020603050405020304" pitchFamily="18" charset="0"/>
                <a:cs typeface="Times New Roman" panose="02020603050405020304" pitchFamily="18" charset="0"/>
              </a:rPr>
              <a:t>	Interactive Shell</a:t>
            </a:r>
          </a:p>
          <a:p>
            <a:pPr lvl="2" algn="l">
              <a:buClrTx/>
            </a:pPr>
            <a:r>
              <a:rPr lang="en-US" sz="1800" dirty="0">
                <a:solidFill>
                  <a:srgbClr val="0D0D0D"/>
                </a:solidFill>
                <a:highlight>
                  <a:srgbClr val="FFFFFF"/>
                </a:highlight>
                <a:latin typeface="Times New Roman" panose="02020603050405020304" pitchFamily="18" charset="0"/>
                <a:cs typeface="Times New Roman" panose="02020603050405020304" pitchFamily="18" charset="0"/>
              </a:rPr>
              <a:t>		1.TCP 	2.UDP	3.SHOWFILE</a:t>
            </a:r>
          </a:p>
          <a:p>
            <a:pPr marL="1200150" lvl="2" indent="-285750" algn="l">
              <a:buClrTx/>
              <a:buFont typeface="Arial" panose="020B0604020202020204" pitchFamily="34" charset="0"/>
              <a:buChar char="•"/>
            </a:pPr>
            <a:r>
              <a:rPr lang="en-US" sz="1800" dirty="0">
                <a:solidFill>
                  <a:srgbClr val="0D0D0D"/>
                </a:solidFill>
                <a:highlight>
                  <a:srgbClr val="FFFFFF"/>
                </a:highlight>
                <a:latin typeface="Times New Roman" panose="02020603050405020304" pitchFamily="18" charset="0"/>
                <a:cs typeface="Times New Roman" panose="02020603050405020304" pitchFamily="18" charset="0"/>
              </a:rPr>
              <a:t>	</a:t>
            </a:r>
            <a:r>
              <a:rPr lang="en-US" sz="1800" b="1" dirty="0">
                <a:solidFill>
                  <a:srgbClr val="0D0D0D"/>
                </a:solidFill>
                <a:highlight>
                  <a:srgbClr val="FFFFFF"/>
                </a:highlight>
                <a:latin typeface="Times New Roman" panose="02020603050405020304" pitchFamily="18" charset="0"/>
                <a:cs typeface="Times New Roman" panose="02020603050405020304" pitchFamily="18" charset="0"/>
              </a:rPr>
              <a:t>Read File</a:t>
            </a:r>
          </a:p>
          <a:p>
            <a:pPr lvl="2" algn="l">
              <a:buClrTx/>
            </a:pPr>
            <a:r>
              <a:rPr lang="en-US" sz="1800" dirty="0">
                <a:solidFill>
                  <a:srgbClr val="0D0D0D"/>
                </a:solidFill>
                <a:highlight>
                  <a:srgbClr val="FFFFFF"/>
                </a:highlight>
                <a:latin typeface="Times New Roman" panose="02020603050405020304" pitchFamily="18" charset="0"/>
                <a:cs typeface="Times New Roman" panose="02020603050405020304" pitchFamily="18" charset="0"/>
              </a:rPr>
              <a:t>		1.TCP FILE 	2.UDP FILE</a:t>
            </a:r>
          </a:p>
          <a:p>
            <a:pPr marL="1200150" lvl="2" indent="-285750" algn="l">
              <a:buClrTx/>
              <a:buFont typeface="Arial" panose="020B0604020202020204" pitchFamily="34" charset="0"/>
              <a:buChar char="•"/>
            </a:pPr>
            <a:r>
              <a:rPr lang="en-US" sz="1800" dirty="0">
                <a:solidFill>
                  <a:srgbClr val="0D0D0D"/>
                </a:solidFill>
                <a:highlight>
                  <a:srgbClr val="FFFFFF"/>
                </a:highlight>
                <a:latin typeface="Times New Roman" panose="02020603050405020304" pitchFamily="18" charset="0"/>
                <a:cs typeface="Times New Roman" panose="02020603050405020304" pitchFamily="18" charset="0"/>
              </a:rPr>
              <a:t>	</a:t>
            </a:r>
            <a:r>
              <a:rPr lang="en-US" sz="1800" b="1" dirty="0">
                <a:solidFill>
                  <a:srgbClr val="0D0D0D"/>
                </a:solidFill>
                <a:highlight>
                  <a:srgbClr val="FFFFFF"/>
                </a:highlight>
                <a:latin typeface="Times New Roman" panose="02020603050405020304" pitchFamily="18" charset="0"/>
                <a:cs typeface="Times New Roman" panose="02020603050405020304" pitchFamily="18" charset="0"/>
              </a:rPr>
              <a:t>Print Data</a:t>
            </a:r>
          </a:p>
          <a:p>
            <a:pPr lvl="2" algn="l">
              <a:buClrTx/>
            </a:pPr>
            <a:r>
              <a:rPr lang="en-US" sz="1800" dirty="0">
                <a:solidFill>
                  <a:srgbClr val="0D0D0D"/>
                </a:solidFill>
                <a:highlight>
                  <a:srgbClr val="FFFFFF"/>
                </a:highlight>
                <a:latin typeface="Times New Roman" panose="02020603050405020304" pitchFamily="18" charset="0"/>
                <a:cs typeface="Times New Roman" panose="02020603050405020304" pitchFamily="18" charset="0"/>
              </a:rPr>
              <a:t>		1.HISTOGRAM	2.TABLE</a:t>
            </a:r>
          </a:p>
          <a:p>
            <a:pPr marL="1200150" lvl="2" indent="-285750" algn="l">
              <a:buClrTx/>
              <a:buFont typeface="Arial" panose="020B0604020202020204" pitchFamily="34" charset="0"/>
              <a:buChar char="•"/>
            </a:pPr>
            <a:r>
              <a:rPr lang="en-US" sz="1800" dirty="0">
                <a:solidFill>
                  <a:srgbClr val="0D0D0D"/>
                </a:solidFill>
                <a:highlight>
                  <a:srgbClr val="FFFFFF"/>
                </a:highlight>
                <a:latin typeface="Times New Roman" panose="02020603050405020304" pitchFamily="18" charset="0"/>
                <a:cs typeface="Times New Roman" panose="02020603050405020304" pitchFamily="18" charset="0"/>
              </a:rPr>
              <a:t>			</a:t>
            </a:r>
            <a:r>
              <a:rPr lang="en-US" sz="1600" dirty="0">
                <a:solidFill>
                  <a:srgbClr val="0D0D0D"/>
                </a:solidFill>
                <a:highlight>
                  <a:srgbClr val="FFFFFF"/>
                </a:highligh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914141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9C5A8-F215-C589-0658-B3AFAD61456B}"/>
              </a:ext>
            </a:extLst>
          </p:cNvPr>
          <p:cNvSpPr>
            <a:spLocks noGrp="1"/>
          </p:cNvSpPr>
          <p:nvPr>
            <p:ph type="title"/>
          </p:nvPr>
        </p:nvSpPr>
        <p:spPr>
          <a:xfrm>
            <a:off x="2108569" y="2667000"/>
            <a:ext cx="8596668" cy="682895"/>
          </a:xfrm>
        </p:spPr>
        <p:txBody>
          <a:bodyPr>
            <a:noAutofit/>
          </a:bodyPr>
          <a:lstStyle/>
          <a:p>
            <a:r>
              <a:rPr lang="en-US" sz="5400" b="1" dirty="0">
                <a:solidFill>
                  <a:schemeClr val="tx1"/>
                </a:solidFill>
                <a:latin typeface="Times New Roman" panose="02020603050405020304" pitchFamily="18" charset="0"/>
                <a:cs typeface="Times New Roman" panose="02020603050405020304" pitchFamily="18" charset="0"/>
              </a:rPr>
              <a:t>THANK YOU </a:t>
            </a:r>
            <a:r>
              <a:rPr lang="en-US" sz="5400" b="1"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a:t>
            </a:r>
            <a:endParaRPr lang="en-US" sz="5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0682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118</TotalTime>
  <Words>595</Words>
  <Application>Microsoft Office PowerPoint</Application>
  <PresentationFormat>Widescreen</PresentationFormat>
  <Paragraphs>79</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Times New Roman</vt:lpstr>
      <vt:lpstr>Trebuchet MS</vt:lpstr>
      <vt:lpstr>Wingdings 3</vt:lpstr>
      <vt:lpstr>Facet</vt:lpstr>
      <vt:lpstr>PowerPoint Presentation</vt:lpstr>
      <vt:lpstr>AGENDA</vt:lpstr>
      <vt:lpstr>INTRODUCTION</vt:lpstr>
      <vt:lpstr>OBJECTIVE</vt:lpstr>
      <vt:lpstr>PowerPoint Presentation</vt:lpstr>
      <vt:lpstr>SYSTEM DESIGN OVERVIEW</vt:lpstr>
      <vt:lpstr>IMPLEMENTATION</vt:lpstr>
      <vt:lpstr>IMPLEMENTATION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Ranjani R</dc:creator>
  <cp:lastModifiedBy>Ranjani R</cp:lastModifiedBy>
  <cp:revision>11</cp:revision>
  <dcterms:created xsi:type="dcterms:W3CDTF">2024-06-04T06:39:38Z</dcterms:created>
  <dcterms:modified xsi:type="dcterms:W3CDTF">2024-06-04T09:49:27Z</dcterms:modified>
</cp:coreProperties>
</file>