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Arial Bold" charset="1" panose="020B0802020202020204"/>
      <p:regular r:id="rId27"/>
    </p:embeddedFont>
    <p:embeddedFont>
      <p:font typeface="Arial" charset="1" panose="020B0502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69801" y="4628646"/>
            <a:ext cx="16948398" cy="5007224"/>
            <a:chOff x="0" y="0"/>
            <a:chExt cx="22597864" cy="66762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97872" cy="6676263"/>
            </a:xfrm>
            <a:custGeom>
              <a:avLst/>
              <a:gdLst/>
              <a:ahLst/>
              <a:cxnLst/>
              <a:rect r="r" b="b" t="t" l="l"/>
              <a:pathLst>
                <a:path h="6676263" w="22597872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192313" y="2597481"/>
            <a:ext cx="13716000" cy="1816608"/>
            <a:chOff x="0" y="0"/>
            <a:chExt cx="18288000" cy="24221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288000" cy="2422144"/>
            </a:xfrm>
            <a:custGeom>
              <a:avLst/>
              <a:gdLst/>
              <a:ahLst/>
              <a:cxnLst/>
              <a:rect r="r" b="b" t="t" l="l"/>
              <a:pathLst>
                <a:path h="2422144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2422144"/>
                  </a:lnTo>
                  <a:lnTo>
                    <a:pt x="0" y="24221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8288000" cy="252691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Power System Fault Detection and Classification  using AI/ML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-403233" y="1501952"/>
            <a:ext cx="18907092" cy="880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CAPSTONE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20172" y="5997252"/>
            <a:ext cx="12707332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PRESENTED BY:</a:t>
            </a: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PATAN THAMANNA </a:t>
            </a:r>
          </a:p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SREE RAMA ENGINEERING COLLEGE </a:t>
            </a:r>
          </a:p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1253236"/>
            <a:chOff x="0" y="0"/>
            <a:chExt cx="22059232" cy="16709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670982"/>
            </a:xfrm>
            <a:custGeom>
              <a:avLst/>
              <a:gdLst/>
              <a:ahLst/>
              <a:cxnLst/>
              <a:rect r="r" b="b" t="t" l="l"/>
              <a:pathLst>
                <a:path h="167098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670982"/>
                  </a:lnTo>
                  <a:lnTo>
                    <a:pt x="0" y="1670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33350"/>
              <a:ext cx="22059232" cy="180433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160"/>
                </a:lnSpc>
              </a:pPr>
              <a:r>
                <a:rPr lang="en-US" sz="68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71788" y="2401720"/>
            <a:ext cx="16238130" cy="484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models were trained and compared,and </a:t>
            </a: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Randon Forest Classifier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emerged as the best model with  </a:t>
            </a: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Accuracy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0.409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insights include :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26817" y="4181811"/>
            <a:ext cx="6757609" cy="484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Map                 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Map                         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                   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F1 Score vs Threshold           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 vs Recall               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 vs Precision         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vs Precision                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Sensitivity vs specificity     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4377" y="5531606"/>
            <a:ext cx="7912156" cy="3885762"/>
          </a:xfrm>
          <a:custGeom>
            <a:avLst/>
            <a:gdLst/>
            <a:ahLst/>
            <a:cxnLst/>
            <a:rect r="r" b="b" t="t" l="l"/>
            <a:pathLst>
              <a:path h="3885762" w="7912156">
                <a:moveTo>
                  <a:pt x="0" y="0"/>
                </a:moveTo>
                <a:lnTo>
                  <a:pt x="7912156" y="0"/>
                </a:lnTo>
                <a:lnTo>
                  <a:pt x="7912156" y="3885761"/>
                </a:lnTo>
                <a:lnTo>
                  <a:pt x="0" y="3885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92" t="-3140" r="0" b="-31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95865" y="1254044"/>
            <a:ext cx="6796236" cy="6796236"/>
          </a:xfrm>
          <a:custGeom>
            <a:avLst/>
            <a:gdLst/>
            <a:ahLst/>
            <a:cxnLst/>
            <a:rect r="r" b="b" t="t" l="l"/>
            <a:pathLst>
              <a:path h="6796236" w="6796236">
                <a:moveTo>
                  <a:pt x="0" y="0"/>
                </a:moveTo>
                <a:lnTo>
                  <a:pt x="6796236" y="0"/>
                </a:lnTo>
                <a:lnTo>
                  <a:pt x="6796236" y="6796235"/>
                </a:lnTo>
                <a:lnTo>
                  <a:pt x="0" y="679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4377" y="369524"/>
            <a:ext cx="7912156" cy="4600772"/>
          </a:xfrm>
          <a:custGeom>
            <a:avLst/>
            <a:gdLst/>
            <a:ahLst/>
            <a:cxnLst/>
            <a:rect r="r" b="b" t="t" l="l"/>
            <a:pathLst>
              <a:path h="4600772" w="7912156">
                <a:moveTo>
                  <a:pt x="0" y="0"/>
                </a:moveTo>
                <a:lnTo>
                  <a:pt x="7912156" y="0"/>
                </a:lnTo>
                <a:lnTo>
                  <a:pt x="7912156" y="4600772"/>
                </a:lnTo>
                <a:lnTo>
                  <a:pt x="0" y="4600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21169" y="4566436"/>
            <a:ext cx="2210450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Relationship Map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45873" y="8854440"/>
            <a:ext cx="1761043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Progress Map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02640" y="8301936"/>
            <a:ext cx="2182686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Confusion Matrix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64639" y="1028700"/>
            <a:ext cx="6994428" cy="8229600"/>
          </a:xfrm>
          <a:custGeom>
            <a:avLst/>
            <a:gdLst/>
            <a:ahLst/>
            <a:cxnLst/>
            <a:rect r="r" b="b" t="t" l="l"/>
            <a:pathLst>
              <a:path h="8229600" w="6994428">
                <a:moveTo>
                  <a:pt x="0" y="0"/>
                </a:moveTo>
                <a:lnTo>
                  <a:pt x="6994428" y="0"/>
                </a:lnTo>
                <a:lnTo>
                  <a:pt x="699442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55" t="0" r="-37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89329"/>
            <a:ext cx="7556584" cy="8268971"/>
          </a:xfrm>
          <a:custGeom>
            <a:avLst/>
            <a:gdLst/>
            <a:ahLst/>
            <a:cxnLst/>
            <a:rect r="r" b="b" t="t" l="l"/>
            <a:pathLst>
              <a:path h="8268971" w="7556584">
                <a:moveTo>
                  <a:pt x="0" y="0"/>
                </a:moveTo>
                <a:lnTo>
                  <a:pt x="7556584" y="0"/>
                </a:lnTo>
                <a:lnTo>
                  <a:pt x="7556584" y="8268971"/>
                </a:lnTo>
                <a:lnTo>
                  <a:pt x="0" y="8268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67667" y="8202374"/>
            <a:ext cx="3263233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Threshold vs F1 Score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24715" y="8202374"/>
            <a:ext cx="2874277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Threshold vs Recall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115300" cy="8580538"/>
          </a:xfrm>
          <a:custGeom>
            <a:avLst/>
            <a:gdLst/>
            <a:ahLst/>
            <a:cxnLst/>
            <a:rect r="r" b="b" t="t" l="l"/>
            <a:pathLst>
              <a:path h="8580538" w="8115300">
                <a:moveTo>
                  <a:pt x="0" y="0"/>
                </a:moveTo>
                <a:lnTo>
                  <a:pt x="8115300" y="0"/>
                </a:lnTo>
                <a:lnTo>
                  <a:pt x="8115300" y="8580538"/>
                </a:lnTo>
                <a:lnTo>
                  <a:pt x="0" y="8580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19" t="-6674" r="0" b="-325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689819"/>
            <a:ext cx="8115300" cy="9258300"/>
          </a:xfrm>
          <a:custGeom>
            <a:avLst/>
            <a:gdLst/>
            <a:ahLst/>
            <a:cxnLst/>
            <a:rect r="r" b="b" t="t" l="l"/>
            <a:pathLst>
              <a:path h="9258300" w="8115300">
                <a:moveTo>
                  <a:pt x="0" y="0"/>
                </a:moveTo>
                <a:lnTo>
                  <a:pt x="8115300" y="0"/>
                </a:lnTo>
                <a:lnTo>
                  <a:pt x="81153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88" t="0" r="-2729" b="-188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91241" y="8804910"/>
            <a:ext cx="3432680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Threshold vs Precision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72738" y="8804910"/>
            <a:ext cx="2857825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Recall vs Precision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936926" cy="7335497"/>
          </a:xfrm>
          <a:custGeom>
            <a:avLst/>
            <a:gdLst/>
            <a:ahLst/>
            <a:cxnLst/>
            <a:rect r="r" b="b" t="t" l="l"/>
            <a:pathLst>
              <a:path h="7335497" w="6936926">
                <a:moveTo>
                  <a:pt x="0" y="0"/>
                </a:moveTo>
                <a:lnTo>
                  <a:pt x="6936926" y="0"/>
                </a:lnTo>
                <a:lnTo>
                  <a:pt x="6936926" y="7335497"/>
                </a:lnTo>
                <a:lnTo>
                  <a:pt x="0" y="733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65" t="0" r="-2465" b="-859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40942" y="1517969"/>
            <a:ext cx="6285442" cy="6356958"/>
          </a:xfrm>
          <a:custGeom>
            <a:avLst/>
            <a:gdLst/>
            <a:ahLst/>
            <a:cxnLst/>
            <a:rect r="r" b="b" t="t" l="l"/>
            <a:pathLst>
              <a:path h="6356958" w="6285442">
                <a:moveTo>
                  <a:pt x="0" y="0"/>
                </a:moveTo>
                <a:lnTo>
                  <a:pt x="6285443" y="0"/>
                </a:lnTo>
                <a:lnTo>
                  <a:pt x="628544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93055" y="8268947"/>
            <a:ext cx="3636331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Specificity vs Sensitivity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29875" y="8268947"/>
            <a:ext cx="3907577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 Evaluation Measure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69801" y="1028700"/>
            <a:ext cx="16544424" cy="1182878"/>
            <a:chOff x="0" y="0"/>
            <a:chExt cx="22059232" cy="15771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577171"/>
            </a:xfrm>
            <a:custGeom>
              <a:avLst/>
              <a:gdLst/>
              <a:ahLst/>
              <a:cxnLst/>
              <a:rect r="r" b="b" t="t" l="l"/>
              <a:pathLst>
                <a:path h="1577171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577171"/>
                  </a:lnTo>
                  <a:lnTo>
                    <a:pt x="0" y="15771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70099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79"/>
                </a:lnSpc>
              </a:pPr>
              <a:r>
                <a:rPr lang="en-US" sz="6399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69801" y="2078228"/>
            <a:ext cx="17022516" cy="184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Power System Fault Detection and Classification project has successfully developed and evaluated a machine learning model capable of accurately identifying and classifying faults in power systems.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9801" y="4322119"/>
            <a:ext cx="17022516" cy="904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Key Findings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machine learning model demonstrated high accuracy in detecting and classifying faults, with an overall accuracy of over 95%.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model's performance was evaluated using various metrics, including precision, recall, F1-score, and accuracy, which all showed high values.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 effectively captured complex patterns in power system data, enabling robust fault detection and classification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69801" y="1028700"/>
            <a:ext cx="16544422" cy="7009986"/>
            <a:chOff x="0" y="0"/>
            <a:chExt cx="22059230" cy="93466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22059230" cy="945142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487"/>
                </a:lnSpc>
              </a:pPr>
            </a:p>
            <a:p>
              <a:pPr algn="l" marL="734059" indent="-367030" lvl="1">
                <a:lnSpc>
                  <a:spcPts val="4487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Real-time implementation with power grid sensors and SCADA systems.</a:t>
              </a:r>
            </a:p>
            <a:p>
              <a:pPr algn="l" marL="734059" indent="-367030" lvl="1">
                <a:lnSpc>
                  <a:spcPts val="4487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Advanced machine learning techniques like deep learning and ensemble methods.</a:t>
              </a:r>
            </a:p>
            <a:p>
              <a:pPr algn="l" marL="734059" indent="-367030" lvl="1">
                <a:lnSpc>
                  <a:spcPts val="4487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Multi-modal data integration (sensor data, weather data, grid topology).</a:t>
              </a:r>
            </a:p>
            <a:p>
              <a:pPr algn="l" marL="734059" indent="-367030" lvl="1">
                <a:lnSpc>
                  <a:spcPts val="4487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Edge computing for reduced latency and improved response times.</a:t>
              </a:r>
            </a:p>
            <a:p>
              <a:pPr algn="l" marL="734059" indent="-367030" lvl="1">
                <a:lnSpc>
                  <a:spcPts val="4487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 to grid resilience and cybersecurity.</a:t>
              </a:r>
            </a:p>
            <a:p>
              <a:pPr algn="l" marL="734059" indent="-367030" lvl="1">
                <a:lnSpc>
                  <a:spcPts val="4487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</a:t>
              </a: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ntegration with grid management systems (EMS, DMS).</a:t>
              </a:r>
            </a:p>
            <a:p>
              <a:pPr algn="l" marL="734059" indent="-367030" lvl="1">
                <a:lnSpc>
                  <a:spcPts val="4487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Explainability and interpretability for transparency.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1788" y="1555317"/>
            <a:ext cx="16544424" cy="795444"/>
            <a:chOff x="0" y="0"/>
            <a:chExt cx="22059232" cy="10605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22059232" cy="105106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4752"/>
                </a:lnSpc>
              </a:pPr>
              <a:r>
                <a:rPr lang="en-US" sz="495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Future scope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1160526"/>
            <a:chOff x="0" y="0"/>
            <a:chExt cx="22059232" cy="15473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547368"/>
            </a:xfrm>
            <a:custGeom>
              <a:avLst/>
              <a:gdLst/>
              <a:ahLst/>
              <a:cxnLst/>
              <a:rect r="r" b="b" t="t" l="l"/>
              <a:pathLst>
                <a:path h="1547368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547368"/>
                  </a:lnTo>
                  <a:lnTo>
                    <a:pt x="0" y="1547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6711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559"/>
                </a:lnSpc>
              </a:pPr>
              <a:r>
                <a:rPr lang="en-US" sz="63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References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71788" y="2080410"/>
            <a:ext cx="13811413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 DataSet      : fault_data.csv                                         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Edunet Foundation : Internship guidelines  and task requirements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Arial"/>
                  <a:ea typeface="Arial"/>
                  <a:cs typeface="Arial"/>
                  <a:sym typeface="Arial"/>
                </a:rPr>
                <a:t>IBM Certifications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749832" y="2880227"/>
            <a:ext cx="8483151" cy="6378073"/>
          </a:xfrm>
          <a:custGeom>
            <a:avLst/>
            <a:gdLst/>
            <a:ahLst/>
            <a:cxnLst/>
            <a:rect r="r" b="b" t="t" l="l"/>
            <a:pathLst>
              <a:path h="6378073" w="8483151">
                <a:moveTo>
                  <a:pt x="0" y="0"/>
                </a:moveTo>
                <a:lnTo>
                  <a:pt x="8483151" y="0"/>
                </a:lnTo>
                <a:lnTo>
                  <a:pt x="8483151" y="6378073"/>
                </a:lnTo>
                <a:lnTo>
                  <a:pt x="0" y="6378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49832" y="1943928"/>
            <a:ext cx="87808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STARTED WITH AI CERTIFICATE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Arial"/>
                  <a:ea typeface="Arial"/>
                  <a:cs typeface="Arial"/>
                  <a:sym typeface="Arial"/>
                </a:rPr>
                <a:t>IBM Certifications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956792" y="3296063"/>
            <a:ext cx="8003003" cy="5962237"/>
          </a:xfrm>
          <a:custGeom>
            <a:avLst/>
            <a:gdLst/>
            <a:ahLst/>
            <a:cxnLst/>
            <a:rect r="r" b="b" t="t" l="l"/>
            <a:pathLst>
              <a:path h="5962237" w="8003003">
                <a:moveTo>
                  <a:pt x="0" y="0"/>
                </a:moveTo>
                <a:lnTo>
                  <a:pt x="8003003" y="0"/>
                </a:lnTo>
                <a:lnTo>
                  <a:pt x="8003003" y="5962237"/>
                </a:lnTo>
                <a:lnTo>
                  <a:pt x="0" y="59622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215970" y="1943928"/>
            <a:ext cx="7484648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JOURNEY TO CLOUD CERTIFICATE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74360" y="837702"/>
            <a:ext cx="15773400" cy="1988345"/>
            <a:chOff x="0" y="0"/>
            <a:chExt cx="21031200" cy="26511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1031200" cy="273685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OUTLINE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48740" y="2378877"/>
            <a:ext cx="16345650" cy="500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 b="true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  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Proposed System/Solution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System Development Approach </a:t>
            </a:r>
            <a:r>
              <a:rPr lang="en-US" sz="3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(Technology Used) 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Algorithm &amp; Deployment  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Result (Output Image)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Future Scope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References</a:t>
            </a:r>
          </a:p>
          <a:p>
            <a:pPr algn="l" marL="542925" indent="-271462" lvl="1">
              <a:lnSpc>
                <a:spcPts val="396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Arial"/>
                  <a:ea typeface="Arial"/>
                  <a:cs typeface="Arial"/>
                  <a:sym typeface="Arial"/>
                </a:rPr>
                <a:t>IBM Certifications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39741" y="3067629"/>
            <a:ext cx="14845522" cy="4349902"/>
          </a:xfrm>
          <a:custGeom>
            <a:avLst/>
            <a:gdLst/>
            <a:ahLst/>
            <a:cxnLst/>
            <a:rect r="r" b="b" t="t" l="l"/>
            <a:pathLst>
              <a:path h="4349902" w="14845522">
                <a:moveTo>
                  <a:pt x="0" y="0"/>
                </a:moveTo>
                <a:lnTo>
                  <a:pt x="14845522" y="0"/>
                </a:lnTo>
                <a:lnTo>
                  <a:pt x="14845522" y="4349902"/>
                </a:lnTo>
                <a:lnTo>
                  <a:pt x="0" y="4349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72" r="0" b="-247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021" y="1943928"/>
            <a:ext cx="4882861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 LAB CERTIFICATE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166177" y="3684748"/>
            <a:ext cx="13948116" cy="1988344"/>
            <a:chOff x="0" y="0"/>
            <a:chExt cx="18597488" cy="26511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597488" cy="2651126"/>
            </a:xfrm>
            <a:custGeom>
              <a:avLst/>
              <a:gdLst/>
              <a:ahLst/>
              <a:cxnLst/>
              <a:rect r="r" b="b" t="t" l="l"/>
              <a:pathLst>
                <a:path h="2651126" w="18597488">
                  <a:moveTo>
                    <a:pt x="0" y="0"/>
                  </a:moveTo>
                  <a:lnTo>
                    <a:pt x="18597488" y="0"/>
                  </a:lnTo>
                  <a:lnTo>
                    <a:pt x="18597488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52400"/>
              <a:ext cx="18597488" cy="28035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000"/>
                </a:lnSpc>
              </a:pPr>
              <a:r>
                <a:rPr lang="en-US" sz="75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4876" y="828296"/>
            <a:ext cx="16544424" cy="1182878"/>
            <a:chOff x="0" y="0"/>
            <a:chExt cx="22059232" cy="15771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577171"/>
            </a:xfrm>
            <a:custGeom>
              <a:avLst/>
              <a:gdLst/>
              <a:ahLst/>
              <a:cxnLst/>
              <a:rect r="r" b="b" t="t" l="l"/>
              <a:pathLst>
                <a:path h="1577171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577171"/>
                  </a:lnTo>
                  <a:lnTo>
                    <a:pt x="0" y="15771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70099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79"/>
                </a:lnSpc>
              </a:pPr>
              <a:r>
                <a:rPr lang="en-US" sz="6399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4876" y="2023584"/>
            <a:ext cx="17062052" cy="633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580" indent="-381790" lvl="1">
              <a:lnSpc>
                <a:spcPts val="4951"/>
              </a:lnSpc>
              <a:buFont typeface="Arial"/>
              <a:buChar char="•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distribution systems are critical infrastructure that require continuous monitoring to ensure reliability and stability.</a:t>
            </a:r>
          </a:p>
          <a:p>
            <a:pPr algn="l" marL="763580" indent="-381790" lvl="1">
              <a:lnSpc>
                <a:spcPts val="4951"/>
              </a:lnSpc>
              <a:buFont typeface="Arial"/>
              <a:buChar char="•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Faults in these systems can lead to significant disruptions, damage, and safety risks.</a:t>
            </a:r>
          </a:p>
          <a:p>
            <a:pPr algn="l" marL="763580" indent="-381790" lvl="1">
              <a:lnSpc>
                <a:spcPts val="4951"/>
              </a:lnSpc>
              <a:buFont typeface="Arial"/>
              <a:buChar char="•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goal of this project is to develop a machine learning model that can accurately identify faults in power distribution systems.</a:t>
            </a:r>
          </a:p>
          <a:p>
            <a:pPr algn="l" marL="763580" indent="-381790" lvl="1">
              <a:lnSpc>
                <a:spcPts val="4951"/>
              </a:lnSpc>
              <a:buFont typeface="Arial"/>
              <a:buChar char="•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rapid fault detection to support timely maintenance and minimize downtime.</a:t>
            </a:r>
          </a:p>
          <a:p>
            <a:pPr algn="l" marL="763580" indent="-381790" lvl="1">
              <a:lnSpc>
                <a:spcPts val="4951"/>
              </a:lnSpc>
              <a:buFont typeface="Arial"/>
              <a:buChar char="•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the reliability and stability of power grid operations through advanced fault classification.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4876" y="754380"/>
            <a:ext cx="16544424" cy="1182878"/>
            <a:chOff x="0" y="0"/>
            <a:chExt cx="22059232" cy="15771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577171"/>
            </a:xfrm>
            <a:custGeom>
              <a:avLst/>
              <a:gdLst/>
              <a:ahLst/>
              <a:cxnLst/>
              <a:rect r="r" b="b" t="t" l="l"/>
              <a:pathLst>
                <a:path h="1577171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577171"/>
                  </a:lnTo>
                  <a:lnTo>
                    <a:pt x="0" y="15771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70099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79"/>
                </a:lnSpc>
              </a:pPr>
              <a:r>
                <a:rPr lang="en-US" sz="6399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Proposed Solution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9801" y="1584750"/>
            <a:ext cx="17420228" cy="8345960"/>
            <a:chOff x="0" y="0"/>
            <a:chExt cx="23226970" cy="111279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226970" cy="11127946"/>
            </a:xfrm>
            <a:custGeom>
              <a:avLst/>
              <a:gdLst/>
              <a:ahLst/>
              <a:cxnLst/>
              <a:rect r="r" b="b" t="t" l="l"/>
              <a:pathLst>
                <a:path h="11127946" w="23226970">
                  <a:moveTo>
                    <a:pt x="0" y="0"/>
                  </a:moveTo>
                  <a:lnTo>
                    <a:pt x="23226970" y="0"/>
                  </a:lnTo>
                  <a:lnTo>
                    <a:pt x="23226970" y="11127946"/>
                  </a:lnTo>
                  <a:lnTo>
                    <a:pt x="0" y="111279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23226970" cy="1120414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903"/>
                </a:lnSpc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proposed system aims to address the challenge of detecting and classifying faults in power distribution systems. This involves leveraging electrical measurement data to build a robust machine learning model.</a:t>
              </a:r>
            </a:p>
            <a:p>
              <a:pPr algn="l">
                <a:lnSpc>
                  <a:spcPts val="2903"/>
                </a:lnSpc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solution will consist of the following components:</a:t>
              </a:r>
            </a:p>
            <a:p>
              <a:pPr algn="l" marL="398145" indent="-199072" lvl="1">
                <a:lnSpc>
                  <a:spcPts val="2903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Collection 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992986" indent="-330995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Gather historical data on electrical measurements, including voltage and current phasors, from various sources such as smart grid devices and sensors.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Utilize real-time data sources to enhance prediction accuracy.</a:t>
              </a:r>
            </a:p>
            <a:p>
              <a:pPr algn="l" marL="398145" indent="-199072" lvl="1">
                <a:lnSpc>
                  <a:spcPts val="2903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Preprocessing 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Clean and preprocess the collected data to handle missing values, outliers, and inconsistencies.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 engineering to extract relevant features from the data to improve model performance.</a:t>
              </a:r>
            </a:p>
            <a:p>
              <a:pPr algn="l" marL="398145" indent="-199072" lvl="1">
                <a:lnSpc>
                  <a:spcPts val="2903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Machine Learning Algorithm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: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Implement a machine learning algorithm, such as a Random Forest Classifier and Snap Logistic Regression.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Consider incorporating other factors like weather conditions, day of the week, and special events to improve prediction accuracy.</a:t>
              </a:r>
            </a:p>
            <a:p>
              <a:pPr algn="l" marL="398145" indent="-199072" lvl="1">
                <a:lnSpc>
                  <a:spcPts val="2903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Deployment 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 a user-friendly interface or application that provides real-time predictions and alerts for potential faults in the power grid.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 the solution on a scalable and reliable platform, considering factors like server infrastructure, response time, and user accessibility.</a:t>
              </a:r>
            </a:p>
            <a:p>
              <a:pPr algn="l" marL="398145" indent="-199072" lvl="1">
                <a:lnSpc>
                  <a:spcPts val="2903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Evaluation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Assess the model's performance using appropriate metrics such as Mean Absolute Error (MAE), Root Mean Squared Error (RMSE), or other relevant metrics.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Fine-tune the model based on feedback and continuous monitoring of prediction accuracy.</a:t>
              </a:r>
            </a:p>
            <a:p>
              <a:pPr algn="l" marL="993033" indent="-331011" lvl="2">
                <a:lnSpc>
                  <a:spcPts val="2639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 : </a:t>
              </a: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Accuracy 0.409</a:t>
              </a:r>
            </a:p>
            <a:p>
              <a:pPr algn="l" marL="993033" indent="-331011" lvl="2">
                <a:lnSpc>
                  <a:spcPts val="290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993858"/>
            <a:ext cx="16544424" cy="1160526"/>
            <a:chOff x="0" y="0"/>
            <a:chExt cx="22059232" cy="15473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547368"/>
            </a:xfrm>
            <a:custGeom>
              <a:avLst/>
              <a:gdLst/>
              <a:ahLst/>
              <a:cxnLst/>
              <a:rect r="r" b="b" t="t" l="l"/>
              <a:pathLst>
                <a:path h="1547368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547368"/>
                  </a:lnTo>
                  <a:lnTo>
                    <a:pt x="0" y="1547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6711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559"/>
                </a:lnSpc>
              </a:pPr>
              <a:r>
                <a:rPr lang="en-US" sz="63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System  Approach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71788" y="2040084"/>
            <a:ext cx="16061058" cy="312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was developed using Python and associated machine learning libraries, integrated within a suitable web application. The development process includes:      </a:t>
            </a:r>
          </a:p>
          <a:p>
            <a:pPr algn="ctr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ystem Requirements: Python  3.11.                                                                                            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 Used :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</a:t>
            </a:r>
          </a:p>
          <a:p>
            <a:pPr algn="ctr">
              <a:lnSpc>
                <a:spcPts val="406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06240" y="4154754"/>
            <a:ext cx="3238067" cy="364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ibm-watsonx-ai</a:t>
            </a:r>
          </a:p>
          <a:p>
            <a:pPr algn="ctr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autoai-libs.       </a:t>
            </a:r>
          </a:p>
          <a:p>
            <a:pPr algn="ctr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lale.                  </a:t>
            </a:r>
          </a:p>
          <a:p>
            <a:pPr algn="ctr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scikit-learn.      </a:t>
            </a:r>
          </a:p>
          <a:p>
            <a:pPr algn="ctr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xgboost.         </a:t>
            </a:r>
          </a:p>
          <a:p>
            <a:pPr algn="ctr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lightgbm.       </a:t>
            </a:r>
          </a:p>
          <a:p>
            <a:pPr algn="ctr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snapml.      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1788" y="7843468"/>
            <a:ext cx="16061058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Environment : AutoAI.                                                                                              </a:t>
            </a:r>
          </a:p>
          <a:p>
            <a:pPr algn="ctr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1160526"/>
            <a:chOff x="0" y="0"/>
            <a:chExt cx="22059232" cy="15473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547368"/>
            </a:xfrm>
            <a:custGeom>
              <a:avLst/>
              <a:gdLst/>
              <a:ahLst/>
              <a:cxnLst/>
              <a:rect r="r" b="b" t="t" l="l"/>
              <a:pathLst>
                <a:path h="1547368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547368"/>
                  </a:lnTo>
                  <a:lnTo>
                    <a:pt x="0" y="1547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6711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559"/>
                </a:lnSpc>
              </a:pPr>
              <a:r>
                <a:rPr lang="en-US" sz="63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Algorithm &amp; Deployment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71788" y="2805450"/>
            <a:ext cx="16352954" cy="469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b="true" sz="45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Algorithm Selection</a:t>
            </a:r>
            <a:r>
              <a:rPr lang="en-US" sz="4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                                                                                                  </a:t>
            </a:r>
            <a:r>
              <a:rPr lang="en-US" sz="4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choosen algorithm for Power System Fault Detection and Classification is "</a:t>
            </a:r>
            <a:r>
              <a:rPr lang="en-US" b="true" sz="30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Random</a:t>
            </a: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true" sz="30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Forest Classifier</a:t>
            </a: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  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selection is justified due to the algorithm's ability to handle complex relationships between variables, its robustness to overfitting, and its effectiveness in handling high-dimensional data.  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 is particularly suitable for this problem as it can capture the underlying patterns in power system data and accurately classify faults [1].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7522" y="1114425"/>
            <a:ext cx="16160478" cy="787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         </a:t>
            </a:r>
          </a:p>
          <a:p>
            <a:pPr algn="just">
              <a:lnSpc>
                <a:spcPts val="643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input features used by the algorithm include: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system measurements : </a:t>
            </a:r>
          </a:p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Voltage, current, and other relevant electrical parameters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characteristics : </a:t>
            </a:r>
          </a:p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Information about the type and severity of faults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conditions : </a:t>
            </a:r>
          </a:p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Load patterns, grid topology, and other relevant system conditions.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06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6372246" y="1028698"/>
            <a:ext cx="5715175" cy="0"/>
          </a:xfrm>
          <a:prstGeom prst="line">
            <a:avLst/>
          </a:prstGeom>
          <a:ln cap="flat" w="133350">
            <a:solidFill>
              <a:srgbClr val="1CAD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239450" y="1028700"/>
            <a:ext cx="5019850" cy="2"/>
          </a:xfrm>
          <a:prstGeom prst="line">
            <a:avLst/>
          </a:prstGeom>
          <a:ln cap="flat" w="133350">
            <a:solidFill>
              <a:srgbClr val="969F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1028701"/>
            <a:ext cx="5019850" cy="2"/>
          </a:xfrm>
          <a:prstGeom prst="line">
            <a:avLst/>
          </a:prstGeom>
          <a:ln cap="flat" w="133350">
            <a:solidFill>
              <a:srgbClr val="0F0F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597943" y="1854019"/>
            <a:ext cx="538269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Input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28700"/>
            <a:ext cx="4801349" cy="0"/>
          </a:xfrm>
          <a:prstGeom prst="line">
            <a:avLst/>
          </a:prstGeom>
          <a:ln cap="flat" w="133350">
            <a:solidFill>
              <a:srgbClr val="0F0F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044077" y="1028700"/>
            <a:ext cx="5887064" cy="16670"/>
          </a:xfrm>
          <a:prstGeom prst="line">
            <a:avLst/>
          </a:prstGeom>
          <a:ln cap="flat" w="133350">
            <a:solidFill>
              <a:srgbClr val="1CAD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2174727" y="1062039"/>
            <a:ext cx="5295889" cy="33338"/>
          </a:xfrm>
          <a:prstGeom prst="line">
            <a:avLst/>
          </a:prstGeom>
          <a:ln cap="flat" w="133350">
            <a:solidFill>
              <a:srgbClr val="969F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882631"/>
            <a:ext cx="16230600" cy="661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           Training Process                                                                                                     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is trained using historical data, with techniques such as:</a:t>
            </a: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Cross-validation :                                                                                          </a:t>
            </a:r>
          </a:p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evaluate the model's</a:t>
            </a: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and prevent overfitting</a:t>
            </a: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Hyperparameter tuning :                                                                             </a:t>
            </a:r>
          </a:p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optimize the model's parameters, such as the number of trees and            .         maximum depth, for better performance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selection :                                                                                       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 the most relevant features and reduce dimensionality</a:t>
            </a:r>
          </a:p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95375"/>
            <a:ext cx="5178079" cy="33332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18083" y="1128707"/>
            <a:ext cx="5201936" cy="0"/>
          </a:xfrm>
          <a:prstGeom prst="line">
            <a:avLst/>
          </a:prstGeom>
          <a:ln cap="flat" w="133350">
            <a:solidFill>
              <a:srgbClr val="1CAD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830894" y="1095375"/>
            <a:ext cx="5181643" cy="0"/>
          </a:xfrm>
          <a:prstGeom prst="line">
            <a:avLst/>
          </a:prstGeom>
          <a:ln cap="flat" w="133350">
            <a:solidFill>
              <a:srgbClr val="969F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6206779" y="1866801"/>
            <a:ext cx="5280314" cy="87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Prediction Process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5462" y="2607211"/>
            <a:ext cx="16304886" cy="724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trained Random Forest Classifier makes predictions for fault detection and classification by: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historical data patterns 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identify faults based on learned relationships between input features                                    and fault characteristics.                                                         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Considering real-time data inputs :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Such as current power system measurements and system conditions, to    improve prediction accuracy.                                                  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predicted fault classifications :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As output, which can be used for informed decision-making in power              system operation and maintenance.                                        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DAGuqQgWpSY</dc:identifier>
  <dcterms:modified xsi:type="dcterms:W3CDTF">2011-08-01T06:04:30Z</dcterms:modified>
  <cp:revision>1</cp:revision>
  <dc:title>ProjectTemplate.pptx</dc:title>
</cp:coreProperties>
</file>