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kash\Downloads\employee_data%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47"/>
    </mc:Choice>
    <mc:Fallback>
      <c:style val="47"/>
    </mc:Fallback>
  </mc:AlternateContent>
  <c:pivotSource>
    <c:name>[employee_data (1).xlsx]Sheet2!PivotTable1</c:name>
    <c:fmtId val="14"/>
  </c:pivotSource>
  <c:chart>
    <c:title>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s>
    <c:plotArea>
      <c:layout/>
      <c:pieChart>
        <c:varyColors val="1"/>
        <c:ser>
          <c:idx val="0"/>
          <c:order val="0"/>
          <c:tx>
            <c:strRef>
              <c:f>Sheet2!$B$3:$B$4</c:f>
              <c:strCache>
                <c:ptCount val="1"/>
                <c:pt idx="0">
                  <c:v>A</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Sheet2!$C$3:$C$4</c:f>
              <c:strCache>
                <c:ptCount val="1"/>
                <c:pt idx="0">
                  <c:v>A+</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ser>
          <c:idx val="2"/>
          <c:order val="2"/>
          <c:tx>
            <c:strRef>
              <c:f>Sheet2!$D$3:$D$4</c:f>
              <c:strCache>
                <c:ptCount val="1"/>
                <c:pt idx="0">
                  <c:v>B+</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Sheet2!$E$3:$E$4</c:f>
              <c:strCache>
                <c:ptCount val="1"/>
                <c:pt idx="0">
                  <c:v>C</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23</c:v>
                </c:pt>
                <c:pt idx="1">
                  <c:v>33</c:v>
                </c:pt>
                <c:pt idx="2">
                  <c:v>29</c:v>
                </c:pt>
                <c:pt idx="3">
                  <c:v>25</c:v>
                </c:pt>
                <c:pt idx="4">
                  <c:v>28</c:v>
                </c:pt>
                <c:pt idx="5">
                  <c:v>21</c:v>
                </c:pt>
                <c:pt idx="6">
                  <c:v>29</c:v>
                </c:pt>
                <c:pt idx="7">
                  <c:v>25</c:v>
                </c:pt>
                <c:pt idx="8">
                  <c:v>31</c:v>
                </c:pt>
                <c:pt idx="9">
                  <c:v>22</c:v>
                </c:pt>
              </c:numCache>
            </c:numRef>
          </c:val>
        </c:ser>
        <c:ser>
          <c:idx val="4"/>
          <c:order val="4"/>
          <c:tx>
            <c:strRef>
              <c:f>Sheet2!$F$3:$F$4</c:f>
              <c:strCache>
                <c:ptCount val="1"/>
                <c:pt idx="0">
                  <c:v>NO GRADE</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11</c:v>
                </c:pt>
                <c:pt idx="1">
                  <c:v>14</c:v>
                </c:pt>
                <c:pt idx="2">
                  <c:v>12</c:v>
                </c:pt>
                <c:pt idx="3">
                  <c:v>14</c:v>
                </c:pt>
                <c:pt idx="4">
                  <c:v>13</c:v>
                </c:pt>
                <c:pt idx="5">
                  <c:v>12</c:v>
                </c:pt>
                <c:pt idx="6">
                  <c:v>12</c:v>
                </c:pt>
                <c:pt idx="7">
                  <c:v>18</c:v>
                </c:pt>
                <c:pt idx="8">
                  <c:v>14</c:v>
                </c:pt>
                <c:pt idx="9">
                  <c:v>12</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8FBB462-276F-4F41-8CB2-B9777BDFBBE2}" type="datetime1">
              <a:rPr lang="en-US" smtClean="0"/>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DEA147B6-C76B-4C1A-A7FB-701AD0419B48}" type="datetime1">
              <a:rPr lang="en-US" smtClean="0"/>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9B7E1C0B-5E22-4188-AB6E-4DA01A5410FF}" type="datetime1">
              <a:rPr lang="en-US" smtClean="0"/>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9FA6F12A-72FD-4D22-8488-961EE736D0B0}" type="datetime1">
              <a:rPr lang="en-US" smtClean="0"/>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DF91B5-15AF-48F4-BA49-96744D8E35D3}" type="datetime1">
              <a:rPr lang="en-US" smtClean="0"/>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EB12DB01-E341-4DB2-BB33-50C61057ADC6}" type="datetime1">
              <a:rPr lang="en-US" smtClean="0"/>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8.png"/><Relationship Id="rId7" Type="http://schemas.openxmlformats.org/officeDocument/2006/relationships/hyperlink" Target="https://www.pngall.com/office-management-png/download/12532" TargetMode="External"/><Relationship Id="rId12" Type="http://schemas.openxmlformats.org/officeDocument/2006/relationships/hyperlink" Target="https://freepngimg.com/png/29385-analyst" TargetMode="External"/><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9.png"/><Relationship Id="rId11" Type="http://schemas.openxmlformats.org/officeDocument/2006/relationships/image" Target="../media/image11.png"/><Relationship Id="rId5" Type="http://schemas.openxmlformats.org/officeDocument/2006/relationships/hyperlink" Target="https://svgsilh.com/image/1181572.html" TargetMode="External"/><Relationship Id="rId10" Type="http://schemas.openxmlformats.org/officeDocument/2006/relationships/hyperlink" Target="https://svgsilh.com/image/1293129.html" TargetMode="External"/><Relationship Id="rId4" Type="http://schemas.openxmlformats.org/officeDocument/2006/relationships/image" Target="../media/image9.svg"/><Relationship Id="rId9" Type="http://schemas.openxmlformats.org/officeDocument/2006/relationships/image" Target="../media/image1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            THAMARAI SELVI.S</a:t>
            </a:r>
          </a:p>
          <a:p>
            <a:r>
              <a:rPr lang="en-US" sz="2400" dirty="0" smtClean="0"/>
              <a:t>REGISTER NO:                  312218164</a:t>
            </a:r>
            <a:endParaRPr lang="en-US" sz="2400" dirty="0"/>
          </a:p>
          <a:p>
            <a:r>
              <a:rPr lang="en-US" sz="2400" dirty="0"/>
              <a:t>NAAN MUDHALVAN </a:t>
            </a:r>
            <a:r>
              <a:rPr lang="en-US" sz="2400" dirty="0" smtClean="0"/>
              <a:t>ID: 82f0a6d2b5ebf89af1f4d3c6e4b60e3f</a:t>
            </a:r>
            <a:endParaRPr lang="en-US" sz="2400" dirty="0"/>
          </a:p>
          <a:p>
            <a:r>
              <a:rPr lang="en-US" sz="2400" dirty="0"/>
              <a:t>DEPARTMENT</a:t>
            </a:r>
            <a:r>
              <a:rPr lang="en-US" sz="2400" dirty="0" smtClean="0"/>
              <a:t>:                 B.COM </a:t>
            </a:r>
            <a:r>
              <a:rPr lang="en-US" sz="2400" dirty="0"/>
              <a:t>GENERAL</a:t>
            </a:r>
          </a:p>
          <a:p>
            <a:r>
              <a:rPr lang="en-US" sz="2400" dirty="0"/>
              <a:t>COLLEGE</a:t>
            </a:r>
            <a:r>
              <a:rPr lang="en-US" sz="2400" smtClean="0"/>
              <a:t>:                          </a:t>
            </a:r>
            <a:r>
              <a:rPr lang="en-US" sz="2400" dirty="0" smtClean="0"/>
              <a:t>ST.ANNE’S  </a:t>
            </a:r>
            <a:r>
              <a:rPr lang="en-US" sz="2400" dirty="0"/>
              <a:t>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xmlns="" id="{E46BE8C5-DAA3-B00E-8633-92CA8E7CACF9}"/>
              </a:ext>
            </a:extLst>
          </p:cNvPr>
          <p:cNvSpPr txBox="1"/>
          <p:nvPr/>
        </p:nvSpPr>
        <p:spPr>
          <a:xfrm>
            <a:off x="0" y="1248284"/>
            <a:ext cx="11810999" cy="4770537"/>
          </a:xfrm>
          <a:prstGeom prst="rect">
            <a:avLst/>
          </a:prstGeom>
          <a:noFill/>
        </p:spPr>
        <p:txBody>
          <a:bodyPr wrap="square">
            <a:spAutoFit/>
          </a:bodyPr>
          <a:lstStyle/>
          <a:p>
            <a:pPr marL="342900" indent="-342900">
              <a:buFont typeface="Wingdings" panose="05000000000000000000" pitchFamily="2" charset="2"/>
              <a:buChar char="Ø"/>
            </a:pPr>
            <a:r>
              <a:rPr lang="en-US" sz="2000" b="1" dirty="0">
                <a:solidFill>
                  <a:schemeClr val="tx2">
                    <a:lumMod val="75000"/>
                  </a:schemeClr>
                </a:solidFill>
                <a:latin typeface="Arial" panose="020B0604020202020204" pitchFamily="34" charset="0"/>
                <a:cs typeface="Arial" panose="020B0604020202020204" pitchFamily="34" charset="0"/>
              </a:rPr>
              <a:t>DATA</a:t>
            </a:r>
            <a:r>
              <a:rPr lang="en-US" sz="2000" dirty="0">
                <a:solidFill>
                  <a:schemeClr val="tx2">
                    <a:lumMod val="75000"/>
                  </a:schemeClr>
                </a:solidFill>
                <a:latin typeface="Arial" panose="020B0604020202020204" pitchFamily="34" charset="0"/>
                <a:cs typeface="Arial" panose="020B0604020202020204" pitchFamily="34" charset="0"/>
              </a:rPr>
              <a:t> </a:t>
            </a:r>
            <a:r>
              <a:rPr lang="en-US" sz="2000" b="1" dirty="0" smtClean="0">
                <a:solidFill>
                  <a:schemeClr val="tx2">
                    <a:lumMod val="75000"/>
                  </a:schemeClr>
                </a:solidFill>
                <a:latin typeface="Arial" panose="020B0604020202020204" pitchFamily="34" charset="0"/>
                <a:cs typeface="Arial" panose="020B0604020202020204" pitchFamily="34" charset="0"/>
              </a:rPr>
              <a:t>COLLECTION:</a:t>
            </a:r>
            <a:endParaRPr lang="en-US" sz="2000" dirty="0">
              <a:solidFill>
                <a:schemeClr val="tx2">
                  <a:lumMod val="75000"/>
                </a:schemeClr>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q"/>
            </a:pPr>
            <a:r>
              <a:rPr lang="en-US" sz="2000" dirty="0" smtClean="0">
                <a:latin typeface="Arial" panose="020B0604020202020204" pitchFamily="34" charset="0"/>
                <a:cs typeface="Arial" panose="020B0604020202020204" pitchFamily="34" charset="0"/>
              </a:rPr>
              <a:t> </a:t>
            </a:r>
            <a:r>
              <a:rPr lang="en-US" sz="2000" dirty="0" smtClean="0"/>
              <a:t>Gather </a:t>
            </a:r>
            <a:r>
              <a:rPr lang="en-US" sz="2000" dirty="0"/>
              <a:t>all relevant data related to employees. Common fields include employee ID, name, business unit, employee status, employee type, employees classification type,   current employee rating, and more.</a:t>
            </a:r>
          </a:p>
          <a:p>
            <a:pPr marL="342900" indent="-342900">
              <a:buFont typeface="Wingdings" panose="05000000000000000000" pitchFamily="2" charset="2"/>
              <a:buChar char="Ø"/>
            </a:pP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000" b="1" dirty="0">
                <a:solidFill>
                  <a:schemeClr val="tx2">
                    <a:lumMod val="75000"/>
                  </a:schemeClr>
                </a:solidFill>
                <a:latin typeface="Arial" panose="020B0604020202020204" pitchFamily="34" charset="0"/>
                <a:cs typeface="Arial" panose="020B0604020202020204" pitchFamily="34" charset="0"/>
              </a:rPr>
              <a:t>DATA</a:t>
            </a:r>
            <a:r>
              <a:rPr lang="en-US" sz="2000" dirty="0">
                <a:solidFill>
                  <a:schemeClr val="tx2">
                    <a:lumMod val="75000"/>
                  </a:schemeClr>
                </a:solidFill>
                <a:latin typeface="Arial" panose="020B0604020202020204" pitchFamily="34" charset="0"/>
                <a:cs typeface="Arial" panose="020B0604020202020204" pitchFamily="34" charset="0"/>
              </a:rPr>
              <a:t> </a:t>
            </a:r>
            <a:r>
              <a:rPr lang="en-US" sz="2000" b="1" dirty="0" smtClean="0">
                <a:solidFill>
                  <a:schemeClr val="tx2">
                    <a:lumMod val="75000"/>
                  </a:schemeClr>
                </a:solidFill>
                <a:latin typeface="Arial" panose="020B0604020202020204" pitchFamily="34" charset="0"/>
                <a:cs typeface="Arial" panose="020B0604020202020204" pitchFamily="34" charset="0"/>
              </a:rPr>
              <a:t>CLEANING</a:t>
            </a:r>
            <a:r>
              <a:rPr lang="en-US" sz="2000" b="1"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r>
              <a:rPr lang="en-US" b="1" dirty="0"/>
              <a:t>Handle Missing Values</a:t>
            </a:r>
            <a:r>
              <a:rPr lang="en-US" dirty="0"/>
              <a:t>:</a:t>
            </a:r>
          </a:p>
          <a:p>
            <a:pPr marL="742950" lvl="1" indent="-285750">
              <a:buFont typeface="Wingdings" panose="05000000000000000000" pitchFamily="2" charset="2"/>
              <a:buChar char="q"/>
            </a:pPr>
            <a:r>
              <a:rPr lang="en-US" dirty="0"/>
              <a:t>Identify missing values in each column using conditional formatting.</a:t>
            </a:r>
          </a:p>
          <a:p>
            <a:pPr marL="342900" indent="-342900">
              <a:buFont typeface="Wingdings" panose="05000000000000000000" pitchFamily="2" charset="2"/>
              <a:buChar char="Ø"/>
            </a:pPr>
            <a:endParaRPr lang="en-US" sz="2000" b="1"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000" b="1" dirty="0" smtClean="0">
                <a:solidFill>
                  <a:schemeClr val="tx2">
                    <a:lumMod val="75000"/>
                  </a:schemeClr>
                </a:solidFill>
                <a:latin typeface="Arial" panose="020B0604020202020204" pitchFamily="34" charset="0"/>
                <a:cs typeface="Arial" panose="020B0604020202020204" pitchFamily="34" charset="0"/>
              </a:rPr>
              <a:t>PERFORMANCE GRADE</a:t>
            </a:r>
            <a:r>
              <a:rPr lang="en-US" sz="2000" b="1" dirty="0" smtClean="0">
                <a:latin typeface="Arial" panose="020B0604020202020204" pitchFamily="34" charset="0"/>
                <a:cs typeface="Arial" panose="020B0604020202020204" pitchFamily="34" charset="0"/>
              </a:rPr>
              <a:t>:</a:t>
            </a:r>
            <a:endParaRPr lang="en-US" sz="2000" b="1" dirty="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q"/>
            </a:pPr>
            <a:r>
              <a:rPr lang="en-US" dirty="0" smtClean="0">
                <a:cs typeface="Arial" panose="020B0604020202020204" pitchFamily="34" charset="0"/>
              </a:rPr>
              <a:t>  Creating </a:t>
            </a:r>
            <a:r>
              <a:rPr lang="en-US" dirty="0">
                <a:cs typeface="Arial" panose="020B0604020202020204" pitchFamily="34" charset="0"/>
              </a:rPr>
              <a:t>the new column called performance </a:t>
            </a:r>
            <a:r>
              <a:rPr lang="en-US" dirty="0" smtClean="0">
                <a:cs typeface="Arial" panose="020B0604020202020204" pitchFamily="34" charset="0"/>
              </a:rPr>
              <a:t>Grade</a:t>
            </a:r>
            <a:r>
              <a:rPr lang="en-US" dirty="0" smtClean="0">
                <a:cs typeface="Arial" panose="020B0604020202020204" pitchFamily="34" charset="0"/>
              </a:rPr>
              <a:t> </a:t>
            </a:r>
            <a:r>
              <a:rPr lang="en-US" dirty="0">
                <a:cs typeface="Arial" panose="020B0604020202020204" pitchFamily="34" charset="0"/>
              </a:rPr>
              <a:t>by using the </a:t>
            </a:r>
            <a:r>
              <a:rPr lang="en-US" dirty="0">
                <a:cs typeface="Arial" panose="020B0604020202020204" pitchFamily="34" charset="0"/>
              </a:rPr>
              <a:t>formula=IF(Z8&gt;=5,"A+",IF(Z8&gt;=4,"A",IF(Z8&gt;=3,"B+",IF(Z8&gt;=2,"C","NO GRADE</a:t>
            </a:r>
            <a:r>
              <a:rPr lang="en-US" dirty="0" smtClean="0">
                <a:cs typeface="Arial" panose="020B0604020202020204" pitchFamily="34" charset="0"/>
              </a:rPr>
              <a:t>"))))</a:t>
            </a:r>
          </a:p>
          <a:p>
            <a:pPr marL="1200150" lvl="2" indent="-285750">
              <a:buFont typeface="Wingdings" panose="05000000000000000000" pitchFamily="2" charset="2"/>
              <a:buChar char="q"/>
            </a:pPr>
            <a:r>
              <a:rPr lang="en-US" dirty="0" smtClean="0">
                <a:cs typeface="Arial" panose="020B0604020202020204" pitchFamily="34" charset="0"/>
              </a:rPr>
              <a:t>   </a:t>
            </a:r>
            <a:r>
              <a:rPr lang="en-US" dirty="0" smtClean="0">
                <a:cs typeface="Arial" panose="020B0604020202020204" pitchFamily="34" charset="0"/>
              </a:rPr>
              <a:t>It </a:t>
            </a:r>
            <a:r>
              <a:rPr lang="en-US" dirty="0">
                <a:cs typeface="Arial" panose="020B0604020202020204" pitchFamily="34" charset="0"/>
              </a:rPr>
              <a:t>shoes that how his formula is used to </a:t>
            </a:r>
            <a:r>
              <a:rPr lang="en-US" dirty="0" err="1">
                <a:cs typeface="Arial" panose="020B0604020202020204" pitchFamily="34" charset="0"/>
              </a:rPr>
              <a:t>categorised</a:t>
            </a:r>
            <a:r>
              <a:rPr lang="en-US" dirty="0">
                <a:cs typeface="Arial" panose="020B0604020202020204" pitchFamily="34" charset="0"/>
              </a:rPr>
              <a:t> the employees based on their </a:t>
            </a:r>
            <a:r>
              <a:rPr lang="en-US" dirty="0" smtClean="0">
                <a:cs typeface="Arial" panose="020B0604020202020204" pitchFamily="34" charset="0"/>
              </a:rPr>
              <a:t>grades like A+, A,B,C</a:t>
            </a:r>
            <a:endParaRPr lang="en-US" dirty="0">
              <a:cs typeface="Arial" panose="020B0604020202020204" pitchFamily="34" charset="0"/>
            </a:endParaRPr>
          </a:p>
          <a:p>
            <a:pPr marL="1200150" lvl="2" indent="-285750">
              <a:buFont typeface="Wingdings" panose="05000000000000000000" pitchFamily="2" charset="2"/>
              <a:buChar char="Ø"/>
            </a:pPr>
            <a:endParaRPr lang="en-US" dirty="0">
              <a:cs typeface="Arial" panose="020B0604020202020204" pitchFamily="34" charset="0"/>
            </a:endParaRPr>
          </a:p>
          <a:p>
            <a:pPr marL="342900" indent="-342900">
              <a:buFont typeface="Wingdings" panose="05000000000000000000" pitchFamily="2" charset="2"/>
              <a:buChar char="Ø"/>
            </a:pPr>
            <a:r>
              <a:rPr lang="en-US" sz="2000" b="1" dirty="0">
                <a:solidFill>
                  <a:schemeClr val="tx2">
                    <a:lumMod val="75000"/>
                  </a:schemeClr>
                </a:solidFill>
                <a:latin typeface="Arial" panose="020B0604020202020204" pitchFamily="34" charset="0"/>
                <a:cs typeface="Arial" panose="020B0604020202020204" pitchFamily="34" charset="0"/>
              </a:rPr>
              <a:t>SUMMARY</a:t>
            </a:r>
            <a:r>
              <a:rPr lang="en-US" sz="2000" b="1" dirty="0">
                <a:solidFill>
                  <a:schemeClr val="tx2">
                    <a:lumMod val="75000"/>
                  </a:schemeClr>
                </a:solidFill>
                <a:latin typeface="+mj-lt"/>
                <a:cs typeface="Arial" panose="020B0604020202020204" pitchFamily="34" charset="0"/>
              </a:rPr>
              <a:t>:</a:t>
            </a:r>
          </a:p>
          <a:p>
            <a:r>
              <a:rPr lang="en-US" b="1" dirty="0" smtClean="0">
                <a:latin typeface="+mj-lt"/>
                <a:cs typeface="Arial" panose="020B0604020202020204" pitchFamily="34" charset="0"/>
              </a:rPr>
              <a:t> </a:t>
            </a:r>
            <a:r>
              <a:rPr lang="en-US" b="1" dirty="0">
                <a:latin typeface="+mj-lt"/>
                <a:cs typeface="Arial" panose="020B0604020202020204" pitchFamily="34" charset="0"/>
              </a:rPr>
              <a:t> </a:t>
            </a:r>
            <a:r>
              <a:rPr lang="en-US" b="1" dirty="0" smtClean="0">
                <a:latin typeface="+mj-lt"/>
                <a:cs typeface="Arial" panose="020B0604020202020204" pitchFamily="34" charset="0"/>
              </a:rPr>
              <a:t>    </a:t>
            </a:r>
            <a:r>
              <a:rPr lang="en-US" b="1" dirty="0" smtClean="0">
                <a:latin typeface="+mj-lt"/>
                <a:cs typeface="Arial" panose="020B0604020202020204" pitchFamily="34" charset="0"/>
              </a:rPr>
              <a:t>Pivot </a:t>
            </a:r>
            <a:r>
              <a:rPr lang="en-US" b="1" dirty="0">
                <a:latin typeface="+mj-lt"/>
                <a:cs typeface="Arial" panose="020B0604020202020204" pitchFamily="34" charset="0"/>
              </a:rPr>
              <a:t>Table:</a:t>
            </a:r>
          </a:p>
          <a:p>
            <a:pPr marL="742950" lvl="1" indent="-285750">
              <a:buFont typeface="Wingdings" panose="05000000000000000000" pitchFamily="2" charset="2"/>
              <a:buChar char="q"/>
            </a:pPr>
            <a:r>
              <a:rPr lang="en-US" dirty="0" smtClean="0">
                <a:latin typeface="+mj-lt"/>
                <a:cs typeface="Arial" panose="020B0604020202020204" pitchFamily="34" charset="0"/>
              </a:rPr>
              <a:t> In </a:t>
            </a:r>
            <a:r>
              <a:rPr lang="en-US" dirty="0">
                <a:latin typeface="+mj-lt"/>
                <a:cs typeface="Arial" panose="020B0604020202020204" pitchFamily="34" charset="0"/>
              </a:rPr>
              <a:t>the pivot table it should work in the new worksheet.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EDDE55E5-929F-A27A-9CEC-B20DB7BCD56A}"/>
              </a:ext>
            </a:extLst>
          </p:cNvPr>
          <p:cNvSpPr>
            <a:spLocks noGrp="1"/>
          </p:cNvSpPr>
          <p:nvPr>
            <p:ph type="body" idx="1"/>
          </p:nvPr>
        </p:nvSpPr>
        <p:spPr>
          <a:xfrm>
            <a:off x="381000" y="914400"/>
            <a:ext cx="11125200" cy="2923877"/>
          </a:xfrm>
        </p:spPr>
        <p:txBody>
          <a:bodyPr/>
          <a:lstStyle/>
          <a:p>
            <a:pPr lvl="1">
              <a:buFont typeface="Arial" panose="020B0604020202020204" pitchFamily="34" charset="0"/>
              <a:buChar char="•"/>
            </a:pPr>
            <a:r>
              <a:rPr lang="en-US" sz="1800" dirty="0"/>
              <a:t>Remove </a:t>
            </a:r>
            <a:r>
              <a:rPr lang="en-US" sz="1800" dirty="0">
                <a:latin typeface="Aptos" panose="020B0004020202020204" pitchFamily="34" charset="0"/>
              </a:rPr>
              <a:t>the</a:t>
            </a:r>
            <a:r>
              <a:rPr lang="en-US" sz="1800" dirty="0"/>
              <a:t> blank values.</a:t>
            </a:r>
          </a:p>
          <a:p>
            <a:pPr lvl="1">
              <a:buFont typeface="Arial" panose="020B0604020202020204" pitchFamily="34" charset="0"/>
              <a:buChar char="•"/>
            </a:pPr>
            <a:endParaRPr lang="en-US" sz="1800" dirty="0"/>
          </a:p>
          <a:p>
            <a:r>
              <a:rPr lang="en-US" sz="2000" b="1" dirty="0">
                <a:solidFill>
                  <a:schemeClr val="tx2">
                    <a:lumMod val="75000"/>
                  </a:schemeClr>
                </a:solidFill>
                <a:latin typeface="Arial" panose="020B0604020202020204" pitchFamily="34" charset="0"/>
                <a:cs typeface="Arial" panose="020B0604020202020204" pitchFamily="34" charset="0"/>
              </a:rPr>
              <a:t>VISUALISATION:</a:t>
            </a:r>
          </a:p>
          <a:p>
            <a:pPr lvl="1"/>
            <a:r>
              <a:rPr lang="en-US" sz="1800" b="1" dirty="0">
                <a:latin typeface="Arial" panose="020B0604020202020204" pitchFamily="34" charset="0"/>
                <a:cs typeface="Arial" panose="020B0604020202020204" pitchFamily="34" charset="0"/>
              </a:rPr>
              <a:t>Graphical Representation:</a:t>
            </a:r>
          </a:p>
          <a:p>
            <a:pPr lvl="2"/>
            <a:r>
              <a:rPr lang="en-US" sz="1800" dirty="0">
                <a:latin typeface="Arial" panose="020B0604020202020204" pitchFamily="34" charset="0"/>
                <a:cs typeface="Arial" panose="020B0604020202020204" pitchFamily="34" charset="0"/>
              </a:rPr>
              <a:t>Make a graph based on the table which we have created. </a:t>
            </a:r>
          </a:p>
          <a:p>
            <a:pPr lvl="2"/>
            <a:r>
              <a:rPr lang="en-US" sz="1800" dirty="0" smtClean="0">
                <a:latin typeface="Arial" panose="020B0604020202020204" pitchFamily="34" charset="0"/>
                <a:cs typeface="Arial" panose="020B0604020202020204" pitchFamily="34" charset="0"/>
              </a:rPr>
              <a:t>There is the feature of recommended graph </a:t>
            </a:r>
          </a:p>
          <a:p>
            <a:pPr lvl="2"/>
            <a:endParaRPr lang="en-US" sz="1800" dirty="0" smtClean="0">
              <a:latin typeface="Arial" panose="020B0604020202020204" pitchFamily="34" charset="0"/>
              <a:cs typeface="Arial" panose="020B0604020202020204" pitchFamily="34" charset="0"/>
            </a:endParaRPr>
          </a:p>
          <a:p>
            <a:pPr lvl="2"/>
            <a:r>
              <a:rPr lang="en-US" sz="2200" b="1" dirty="0" smtClean="0">
                <a:solidFill>
                  <a:schemeClr val="tx2">
                    <a:lumMod val="75000"/>
                  </a:schemeClr>
                </a:solidFill>
                <a:latin typeface="Arial" panose="020B0604020202020204" pitchFamily="34" charset="0"/>
                <a:cs typeface="Arial" panose="020B0604020202020204" pitchFamily="34" charset="0"/>
              </a:rPr>
              <a:t>Filter:</a:t>
            </a:r>
          </a:p>
          <a:p>
            <a:pPr lvl="1"/>
            <a:r>
              <a:rPr lang="en-US" sz="2200" b="1" dirty="0" smtClean="0">
                <a:latin typeface="Arial" panose="020B0604020202020204" pitchFamily="34" charset="0"/>
                <a:cs typeface="Arial" panose="020B0604020202020204" pitchFamily="34" charset="0"/>
              </a:rPr>
              <a:t>      </a:t>
            </a:r>
            <a:r>
              <a:rPr lang="en-US" sz="1800" dirty="0" smtClean="0">
                <a:cs typeface="Arial" panose="020B0604020202020204" pitchFamily="34" charset="0"/>
              </a:rPr>
              <a:t>We can also filter the graph like male, female etc.</a:t>
            </a:r>
          </a:p>
          <a:p>
            <a:pPr lvl="2"/>
            <a:r>
              <a:rPr lang="en-US" sz="1800" dirty="0" smtClean="0">
                <a:cs typeface="Arial" panose="020B0604020202020204" pitchFamily="34" charset="0"/>
              </a:rPr>
              <a:t>We </a:t>
            </a:r>
            <a:r>
              <a:rPr lang="en-US" sz="1800" dirty="0">
                <a:cs typeface="Arial" panose="020B0604020202020204" pitchFamily="34" charset="0"/>
              </a:rPr>
              <a:t>also filter the analysis by our choose</a:t>
            </a:r>
            <a:endParaRPr lang="en-US" sz="1800" dirty="0"/>
          </a:p>
        </p:txBody>
      </p:sp>
    </p:spTree>
    <p:extLst>
      <p:ext uri="{BB962C8B-B14F-4D97-AF65-F5344CB8AC3E}">
        <p14:creationId xmlns:p14="http://schemas.microsoft.com/office/powerpoint/2010/main" val="3519308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752600"/>
            <a:ext cx="5595938"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nvGraphicFramePr>
        <p:xfrm>
          <a:off x="3810000" y="2057400"/>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3" name="object 7"/>
          <p:cNvSpPr txBox="1">
            <a:spLocks/>
          </p:cNvSpPr>
          <p:nvPr/>
        </p:nvSpPr>
        <p:spPr>
          <a:xfrm>
            <a:off x="755332" y="385444"/>
            <a:ext cx="2437130" cy="758190"/>
          </a:xfrm>
          <a:prstGeom prst="rect">
            <a:avLst/>
          </a:prstGeom>
        </p:spPr>
        <p:txBody>
          <a:bodyPr vert="horz" wrap="square" lIns="0" tIns="13335" rIns="0" bIns="0" rtlCol="0">
            <a:spAutoFit/>
          </a:bodyPr>
          <a:lstStyle>
            <a:lvl1pPr>
              <a:defRPr>
                <a:latin typeface="+mj-lt"/>
                <a:ea typeface="+mj-ea"/>
                <a:cs typeface="+mj-cs"/>
              </a:defRPr>
            </a:lvl1pPr>
          </a:lstStyle>
          <a:p>
            <a:pPr marL="12700">
              <a:spcBef>
                <a:spcPts val="105"/>
              </a:spcBef>
            </a:pPr>
            <a:r>
              <a:rPr lang="en-IN" sz="4800" b="1" dirty="0" smtClean="0"/>
              <a:t>R</a:t>
            </a:r>
            <a:r>
              <a:rPr lang="en-IN" sz="4800" b="1" spc="-40" dirty="0" smtClean="0"/>
              <a:t>E</a:t>
            </a:r>
            <a:r>
              <a:rPr lang="en-IN" sz="4800" b="1" spc="15" dirty="0" smtClean="0"/>
              <a:t>S</a:t>
            </a:r>
            <a:r>
              <a:rPr lang="en-IN" sz="4800" b="1" spc="-30" dirty="0" smtClean="0"/>
              <a:t>U</a:t>
            </a:r>
            <a:r>
              <a:rPr lang="en-IN" sz="4800" b="1" spc="-405" dirty="0" smtClean="0"/>
              <a:t>L</a:t>
            </a:r>
            <a:r>
              <a:rPr lang="en-IN" sz="4800" b="1" dirty="0" smtClean="0"/>
              <a:t>TS</a:t>
            </a:r>
            <a:endParaRPr lang="en-IN" sz="4800" b="1" dirty="0"/>
          </a:p>
        </p:txBody>
      </p:sp>
    </p:spTree>
    <p:extLst>
      <p:ext uri="{BB962C8B-B14F-4D97-AF65-F5344CB8AC3E}">
        <p14:creationId xmlns:p14="http://schemas.microsoft.com/office/powerpoint/2010/main" val="2593150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3F0020DD-A8E9-C781-2035-A85127CE8779}"/>
              </a:ext>
            </a:extLst>
          </p:cNvPr>
          <p:cNvSpPr txBox="1"/>
          <p:nvPr/>
        </p:nvSpPr>
        <p:spPr>
          <a:xfrm>
            <a:off x="304800" y="1866410"/>
            <a:ext cx="10515599" cy="2031325"/>
          </a:xfrm>
          <a:prstGeom prst="rect">
            <a:avLst/>
          </a:prstGeom>
          <a:noFill/>
        </p:spPr>
        <p:txBody>
          <a:bodyPr wrap="square">
            <a:spAutoFit/>
          </a:bodyPr>
          <a:lstStyle/>
          <a:p>
            <a:pPr marL="285750" indent="-285750">
              <a:buFont typeface="Wingdings" panose="05000000000000000000" pitchFamily="2" charset="2"/>
              <a:buChar char="v"/>
            </a:pPr>
            <a:r>
              <a:rPr lang="en-US" sz="1800" dirty="0"/>
              <a:t>The employees should summarize the performance during the re-view period, highlight their strengths, and identify areas for improvement.</a:t>
            </a:r>
          </a:p>
          <a:p>
            <a:pPr marL="285750" indent="-285750">
              <a:buFont typeface="Wingdings" panose="05000000000000000000" pitchFamily="2" charset="2"/>
              <a:buChar char="v"/>
            </a:pPr>
            <a:r>
              <a:rPr lang="en-US" sz="1800" dirty="0"/>
              <a:t>The conclusion can also include plans for the employee’s future development.</a:t>
            </a:r>
          </a:p>
          <a:p>
            <a:pPr marL="285750" indent="-285750">
              <a:buFont typeface="Wingdings" panose="05000000000000000000" pitchFamily="2" charset="2"/>
              <a:buChar char="v"/>
            </a:pPr>
            <a:r>
              <a:rPr lang="en-US" sz="1800" dirty="0">
                <a:latin typeface="Google Sans"/>
              </a:rPr>
              <a:t>E</a:t>
            </a:r>
            <a:r>
              <a:rPr lang="en-US" sz="1800" b="0" i="0" dirty="0">
                <a:effectLst/>
                <a:latin typeface="Google Sans"/>
              </a:rPr>
              <a:t>mployee performance management is an essential part of any successful organization.  It provides the necessary feedback to develop employees, encourage growth, and align goals </a:t>
            </a:r>
            <a:r>
              <a:rPr lang="en-US" sz="1800" b="0" i="0" dirty="0" err="1">
                <a:effectLst/>
                <a:latin typeface="Google Sans"/>
              </a:rPr>
              <a:t>goals</a:t>
            </a:r>
            <a:r>
              <a:rPr lang="en-US" sz="1800" b="0" i="0" dirty="0">
                <a:effectLst/>
                <a:latin typeface="Google Sans"/>
              </a:rPr>
              <a:t> with company objectives.</a:t>
            </a:r>
          </a:p>
          <a:p>
            <a:pPr marL="285750" indent="-285750">
              <a:buFont typeface="Wingdings" panose="05000000000000000000" pitchFamily="2" charset="2"/>
              <a:buChar char="v"/>
            </a:pPr>
            <a:r>
              <a:rPr lang="en-US" sz="1800" b="0" i="0" dirty="0">
                <a:effectLst/>
                <a:latin typeface="Google Sans"/>
              </a:rPr>
              <a:t> It is used as the basis for a salary increase, promotion or termination of an employee</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xmlns="" id="{5280A81D-8B8B-DD35-55BE-516AD3EFD318}"/>
              </a:ext>
            </a:extLst>
          </p:cNvPr>
          <p:cNvSpPr txBox="1"/>
          <p:nvPr/>
        </p:nvSpPr>
        <p:spPr>
          <a:xfrm>
            <a:off x="679417" y="2333535"/>
            <a:ext cx="8005713" cy="1938992"/>
          </a:xfrm>
          <a:prstGeom prst="rect">
            <a:avLst/>
          </a:prstGeom>
          <a:noFill/>
        </p:spPr>
        <p:txBody>
          <a:bodyPr wrap="square">
            <a:spAutoFit/>
          </a:bodyPr>
          <a:lstStyle/>
          <a:p>
            <a:r>
              <a:rPr lang="en-US" sz="2400" b="0" dirty="0"/>
              <a:t>This project aims to analyze employee performance based on satisfaction levels using Excel. The goal is to identify patterns and correlations within the data to help improve employee satisfaction and performance across different demographics and business units.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C230000C-039F-8AE2-D761-9CFFE47351CE}"/>
              </a:ext>
            </a:extLst>
          </p:cNvPr>
          <p:cNvSpPr txBox="1"/>
          <p:nvPr/>
        </p:nvSpPr>
        <p:spPr>
          <a:xfrm>
            <a:off x="381000" y="2019300"/>
            <a:ext cx="8767713" cy="4154984"/>
          </a:xfrm>
          <a:prstGeom prst="rect">
            <a:avLst/>
          </a:prstGeom>
          <a:noFill/>
        </p:spPr>
        <p:txBody>
          <a:bodyPr wrap="square">
            <a:spAutoFit/>
          </a:bodyPr>
          <a:lstStyle/>
          <a:p>
            <a:r>
              <a:rPr lang="en-US" sz="2400" dirty="0"/>
              <a:t>The "Employee Performance Analysis Using Excel" project focuses on evaluating employee performance by analyzing key factors such as satisfaction levels, gender, and business unit. The project involves collecting and organizing employee data in Excel, followed by detailed analysis using statistical functions and data visualization tools. By identifying trends and correlations, the analysis will provide insights into how different factors impact performance across various demographics and departments. The findings will support data-driven decision-making to enhance employee satisfaction and optimize performance within the organization.</a:t>
            </a:r>
            <a:endParaRPr lang="en-IN" sz="2400" dirty="0"/>
          </a:p>
          <a:p>
            <a:endParaRPr lang="en-US" sz="2400" b="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xmlns="" id="{A395FBFB-6EF0-54C2-3000-8AF5C2DBEAD5}"/>
              </a:ext>
            </a:extLst>
          </p:cNvPr>
          <p:cNvSpPr txBox="1"/>
          <p:nvPr/>
        </p:nvSpPr>
        <p:spPr>
          <a:xfrm>
            <a:off x="304800" y="1672709"/>
            <a:ext cx="6099142" cy="369332"/>
          </a:xfrm>
          <a:prstGeom prst="rect">
            <a:avLst/>
          </a:prstGeom>
          <a:noFill/>
        </p:spPr>
        <p:txBody>
          <a:bodyPr wrap="square">
            <a:spAutoFit/>
          </a:bodyPr>
          <a:lstStyle/>
          <a:p>
            <a:pPr marL="342900" indent="-342900">
              <a:buAutoNum type="arabicPeriod"/>
            </a:pPr>
            <a:r>
              <a:rPr lang="en-US" dirty="0"/>
              <a:t>HR MANAGER</a:t>
            </a:r>
          </a:p>
        </p:txBody>
      </p:sp>
      <p:pic>
        <p:nvPicPr>
          <p:cNvPr id="11" name="Graphic 10">
            <a:extLst>
              <a:ext uri="{FF2B5EF4-FFF2-40B4-BE49-F238E27FC236}">
                <a16:creationId xmlns:a16="http://schemas.microsoft.com/office/drawing/2014/main" xmlns="" id="{4BA16346-542D-5636-6378-CE3878468678}"/>
              </a:ext>
            </a:extLst>
          </p:cNvPr>
          <p:cNvPicPr>
            <a:picLocks noChangeAspect="1"/>
          </p:cNvPicPr>
          <p:nvPr/>
        </p:nvPicPr>
        <p:blipFill>
          <a:blip r:embed="rId3">
            <a:extLst>
              <a:ext uri="{96DAC541-7B7A-43D3-8B79-37D633B846F1}">
                <asvg:svgBlip xmlns:asvg="http://schemas.microsoft.com/office/drawing/2016/SVG/main" xmlns="" r:embed="rId4"/>
              </a:ext>
              <a:ext uri="{837473B0-CC2E-450A-ABE3-18F120FF3D39}">
                <a1611:picAttrSrcUrl xmlns:a1611="http://schemas.microsoft.com/office/drawing/2016/11/main" xmlns="" r:id="rId5"/>
              </a:ext>
            </a:extLst>
          </a:blip>
          <a:stretch>
            <a:fillRect/>
          </a:stretch>
        </p:blipFill>
        <p:spPr>
          <a:xfrm>
            <a:off x="2172526" y="1473725"/>
            <a:ext cx="2068445" cy="1981199"/>
          </a:xfrm>
          <a:prstGeom prst="rect">
            <a:avLst/>
          </a:prstGeom>
        </p:spPr>
      </p:pic>
      <p:sp>
        <p:nvSpPr>
          <p:cNvPr id="13" name="TextBox 12">
            <a:extLst>
              <a:ext uri="{FF2B5EF4-FFF2-40B4-BE49-F238E27FC236}">
                <a16:creationId xmlns:a16="http://schemas.microsoft.com/office/drawing/2014/main" xmlns="" id="{A780CE81-8C86-0F40-1FF3-3FE2C53BF12E}"/>
              </a:ext>
            </a:extLst>
          </p:cNvPr>
          <p:cNvSpPr txBox="1"/>
          <p:nvPr/>
        </p:nvSpPr>
        <p:spPr>
          <a:xfrm>
            <a:off x="157177" y="3484850"/>
            <a:ext cx="6099142" cy="646331"/>
          </a:xfrm>
          <a:prstGeom prst="rect">
            <a:avLst/>
          </a:prstGeom>
          <a:noFill/>
        </p:spPr>
        <p:txBody>
          <a:bodyPr wrap="square">
            <a:spAutoFit/>
          </a:bodyPr>
          <a:lstStyle/>
          <a:p>
            <a:r>
              <a:rPr lang="en-US" dirty="0"/>
              <a:t>2.     DEPARTMENT MANAGER</a:t>
            </a:r>
          </a:p>
          <a:p>
            <a:pPr marL="342900" indent="-342900">
              <a:buAutoNum type="arabicPeriod"/>
            </a:pPr>
            <a:endParaRPr lang="en-US" dirty="0"/>
          </a:p>
        </p:txBody>
      </p:sp>
      <p:pic>
        <p:nvPicPr>
          <p:cNvPr id="15" name="Picture 14">
            <a:extLst>
              <a:ext uri="{FF2B5EF4-FFF2-40B4-BE49-F238E27FC236}">
                <a16:creationId xmlns:a16="http://schemas.microsoft.com/office/drawing/2014/main" xmlns="" id="{BF714518-2792-FE35-1C68-AA9B25F5782C}"/>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xmlns="" r:id="rId7"/>
              </a:ext>
            </a:extLst>
          </a:blip>
          <a:stretch>
            <a:fillRect/>
          </a:stretch>
        </p:blipFill>
        <p:spPr>
          <a:xfrm>
            <a:off x="2623377" y="4287715"/>
            <a:ext cx="2068445" cy="2149719"/>
          </a:xfrm>
          <a:prstGeom prst="rect">
            <a:avLst/>
          </a:prstGeom>
        </p:spPr>
      </p:pic>
      <p:sp>
        <p:nvSpPr>
          <p:cNvPr id="18" name="TextBox 17">
            <a:extLst>
              <a:ext uri="{FF2B5EF4-FFF2-40B4-BE49-F238E27FC236}">
                <a16:creationId xmlns:a16="http://schemas.microsoft.com/office/drawing/2014/main" xmlns="" id="{218CB960-AD76-3B51-2274-3A6349179EBD}"/>
              </a:ext>
            </a:extLst>
          </p:cNvPr>
          <p:cNvSpPr txBox="1"/>
          <p:nvPr/>
        </p:nvSpPr>
        <p:spPr>
          <a:xfrm>
            <a:off x="5788058" y="1326118"/>
            <a:ext cx="6099142" cy="369332"/>
          </a:xfrm>
          <a:prstGeom prst="rect">
            <a:avLst/>
          </a:prstGeom>
          <a:noFill/>
        </p:spPr>
        <p:txBody>
          <a:bodyPr wrap="square">
            <a:spAutoFit/>
          </a:bodyPr>
          <a:lstStyle/>
          <a:p>
            <a:r>
              <a:rPr lang="en-US" dirty="0"/>
              <a:t>3.EXECUTIVES</a:t>
            </a:r>
          </a:p>
        </p:txBody>
      </p:sp>
      <p:pic>
        <p:nvPicPr>
          <p:cNvPr id="20" name="Graphic 19">
            <a:extLst>
              <a:ext uri="{FF2B5EF4-FFF2-40B4-BE49-F238E27FC236}">
                <a16:creationId xmlns:a16="http://schemas.microsoft.com/office/drawing/2014/main" xmlns="" id="{F2E2C0B6-3672-7F48-84E1-02CA32DDAF7D}"/>
              </a:ext>
            </a:extLst>
          </p:cNvPr>
          <p:cNvPicPr>
            <a:picLocks noChangeAspect="1"/>
          </p:cNvPicPr>
          <p:nvPr/>
        </p:nvPicPr>
        <p:blipFill>
          <a:blip r:embed="rId8">
            <a:extLst>
              <a:ext uri="{96DAC541-7B7A-43D3-8B79-37D633B846F1}">
                <asvg:svgBlip xmlns:asvg="http://schemas.microsoft.com/office/drawing/2016/SVG/main" xmlns="" r:embed="rId9"/>
              </a:ext>
              <a:ext uri="{837473B0-CC2E-450A-ABE3-18F120FF3D39}">
                <a1611:picAttrSrcUrl xmlns:a1611="http://schemas.microsoft.com/office/drawing/2016/11/main" xmlns="" r:id="rId10"/>
              </a:ext>
            </a:extLst>
          </a:blip>
          <a:stretch>
            <a:fillRect/>
          </a:stretch>
        </p:blipFill>
        <p:spPr>
          <a:xfrm>
            <a:off x="6553200" y="1577011"/>
            <a:ext cx="2484870" cy="1774625"/>
          </a:xfrm>
          <a:prstGeom prst="rect">
            <a:avLst/>
          </a:prstGeom>
        </p:spPr>
      </p:pic>
      <p:sp>
        <p:nvSpPr>
          <p:cNvPr id="22" name="TextBox 21">
            <a:extLst>
              <a:ext uri="{FF2B5EF4-FFF2-40B4-BE49-F238E27FC236}">
                <a16:creationId xmlns:a16="http://schemas.microsoft.com/office/drawing/2014/main" xmlns="" id="{851645A0-3F08-C45B-39A0-0FDBBA09BF43}"/>
              </a:ext>
            </a:extLst>
          </p:cNvPr>
          <p:cNvSpPr txBox="1"/>
          <p:nvPr/>
        </p:nvSpPr>
        <p:spPr>
          <a:xfrm>
            <a:off x="5638800" y="3513799"/>
            <a:ext cx="6099142" cy="646331"/>
          </a:xfrm>
          <a:prstGeom prst="rect">
            <a:avLst/>
          </a:prstGeom>
          <a:noFill/>
        </p:spPr>
        <p:txBody>
          <a:bodyPr wrap="square">
            <a:spAutoFit/>
          </a:bodyPr>
          <a:lstStyle/>
          <a:p>
            <a:r>
              <a:rPr lang="en-US" dirty="0"/>
              <a:t>4. DATA ANALYST</a:t>
            </a:r>
          </a:p>
          <a:p>
            <a:endParaRPr lang="en-US" dirty="0"/>
          </a:p>
        </p:txBody>
      </p:sp>
      <p:pic>
        <p:nvPicPr>
          <p:cNvPr id="24" name="Picture 23">
            <a:extLst>
              <a:ext uri="{FF2B5EF4-FFF2-40B4-BE49-F238E27FC236}">
                <a16:creationId xmlns:a16="http://schemas.microsoft.com/office/drawing/2014/main" xmlns="" id="{A7FD2AC5-44EF-985B-EE9B-6A48F010D8DB}"/>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xmlns="" r:id="rId12"/>
              </a:ext>
            </a:extLst>
          </a:blip>
          <a:stretch>
            <a:fillRect/>
          </a:stretch>
        </p:blipFill>
        <p:spPr>
          <a:xfrm>
            <a:off x="6714143" y="3936073"/>
            <a:ext cx="2201881" cy="177464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xmlns="" id="{F12E1D73-92C7-EB3C-4390-BF54473C48A3}"/>
              </a:ext>
            </a:extLst>
          </p:cNvPr>
          <p:cNvSpPr txBox="1"/>
          <p:nvPr/>
        </p:nvSpPr>
        <p:spPr>
          <a:xfrm>
            <a:off x="3049571" y="2228047"/>
            <a:ext cx="6099142" cy="2600712"/>
          </a:xfrm>
          <a:prstGeom prst="rect">
            <a:avLst/>
          </a:prstGeom>
          <a:noFill/>
        </p:spPr>
        <p:txBody>
          <a:bodyPr wrap="square">
            <a:spAutoFit/>
          </a:bodyPr>
          <a:lstStyle/>
          <a:p>
            <a:pPr marL="342900" marR="0" indent="-342900" rtl="0" eaLnBrk="1" fontAlgn="base" latinLnBrk="0" hangingPunct="1">
              <a:spcBef>
                <a:spcPts val="480"/>
              </a:spcBef>
              <a:spcAft>
                <a:spcPts val="0"/>
              </a:spcAft>
              <a:buAutoNum type="arabicPeriod"/>
            </a:pPr>
            <a:r>
              <a:rPr lang="en-US" sz="2000" b="1" i="0" u="none" strike="noStrike" kern="1200" baseline="0" dirty="0">
                <a:ln>
                  <a:noFill/>
                </a:ln>
                <a:effectLst/>
                <a:latin typeface="Segoe UI" panose="020B0502040204020203" pitchFamily="34" charset="0"/>
              </a:rPr>
              <a:t>CONDITIONAL FORMATTING</a:t>
            </a:r>
            <a:r>
              <a:rPr lang="en-IN" sz="2000" b="1" i="0" u="none" strike="noStrike" kern="1200" baseline="0" dirty="0">
                <a:ln>
                  <a:noFill/>
                </a:ln>
                <a:effectLst/>
                <a:latin typeface="Arial" panose="020B0604020202020204" pitchFamily="34" charset="0"/>
              </a:rPr>
              <a:t>:</a:t>
            </a:r>
            <a:endParaRPr lang="en-US" sz="2000" b="0" i="0" u="none" strike="noStrike" kern="1200" baseline="0" dirty="0">
              <a:ln>
                <a:noFill/>
              </a:ln>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sz="2000" b="1" i="0" u="none" strike="noStrike" kern="1200" baseline="0" dirty="0">
                <a:ln>
                  <a:noFill/>
                </a:ln>
                <a:effectLst/>
                <a:latin typeface="Segoe UI" panose="020B0502040204020203" pitchFamily="34" charset="0"/>
              </a:rPr>
              <a:t>FILTER</a:t>
            </a:r>
            <a:r>
              <a:rPr lang="en-IN" sz="2000" b="1" i="0" u="none" strike="noStrike" kern="1200" baseline="0" dirty="0">
                <a:ln>
                  <a:noFill/>
                </a:ln>
                <a:effectLst/>
                <a:latin typeface="Arial" panose="020B0604020202020204" pitchFamily="34" charset="0"/>
              </a:rPr>
              <a:t>:</a:t>
            </a:r>
            <a:endParaRPr lang="en-IN" sz="2000" dirty="0">
              <a:latin typeface="Arial" panose="020B0604020202020204" pitchFamily="34" charset="0"/>
            </a:endParaRPr>
          </a:p>
          <a:p>
            <a:pPr marL="342900" marR="0" indent="-342900" rtl="0" eaLnBrk="1" fontAlgn="base" latinLnBrk="0" hangingPunct="1">
              <a:spcBef>
                <a:spcPts val="480"/>
              </a:spcBef>
              <a:spcAft>
                <a:spcPts val="0"/>
              </a:spcAft>
              <a:buAutoNum type="arabicPeriod"/>
            </a:pPr>
            <a:r>
              <a:rPr lang="en-US" sz="2000" b="1" i="0" u="none" strike="noStrike" kern="1200" baseline="0" dirty="0">
                <a:ln>
                  <a:noFill/>
                </a:ln>
                <a:effectLst/>
                <a:latin typeface="Segoe UI" panose="020B0502040204020203" pitchFamily="34" charset="0"/>
              </a:rPr>
              <a:t>FORMULA:</a:t>
            </a:r>
          </a:p>
          <a:p>
            <a:pPr marL="342900" marR="0" indent="-342900" rtl="0" eaLnBrk="1" fontAlgn="base" latinLnBrk="0" hangingPunct="1">
              <a:spcBef>
                <a:spcPts val="480"/>
              </a:spcBef>
              <a:spcAft>
                <a:spcPts val="0"/>
              </a:spcAft>
              <a:buAutoNum type="arabicPeriod"/>
            </a:pPr>
            <a:r>
              <a:rPr lang="en-US" sz="2000" b="1" dirty="0">
                <a:latin typeface="Segoe UI" panose="020B0502040204020203" pitchFamily="34" charset="0"/>
              </a:rPr>
              <a:t>PIVOT TABLE: </a:t>
            </a:r>
          </a:p>
          <a:p>
            <a:pPr marL="342900" marR="0" indent="-342900" rtl="0" eaLnBrk="1" fontAlgn="base" latinLnBrk="0" hangingPunct="1">
              <a:spcBef>
                <a:spcPts val="480"/>
              </a:spcBef>
              <a:spcAft>
                <a:spcPts val="0"/>
              </a:spcAft>
              <a:buAutoNum type="arabicPeriod"/>
            </a:pPr>
            <a:r>
              <a:rPr lang="en-US" sz="2000" b="1" i="0" u="none" strike="noStrike" dirty="0">
                <a:effectLst/>
                <a:latin typeface="Segoe UI" panose="020B0502040204020203" pitchFamily="34" charset="0"/>
              </a:rPr>
              <a:t>SLICER :</a:t>
            </a:r>
          </a:p>
          <a:p>
            <a:pPr marL="342900" marR="0" indent="-342900" rtl="0" eaLnBrk="1" fontAlgn="base" latinLnBrk="0" hangingPunct="1">
              <a:spcBef>
                <a:spcPts val="480"/>
              </a:spcBef>
              <a:spcAft>
                <a:spcPts val="0"/>
              </a:spcAft>
              <a:buAutoNum type="arabicPeriod"/>
            </a:pPr>
            <a:r>
              <a:rPr lang="en-US" sz="2000" b="1" dirty="0">
                <a:latin typeface="Segoe UI" panose="020B0502040204020203" pitchFamily="34" charset="0"/>
              </a:rPr>
              <a:t>GRAPH:</a:t>
            </a:r>
            <a:endParaRPr lang="en-IN" sz="2000" b="0" i="0" u="none" strike="noStrike" dirty="0">
              <a:effectLst/>
              <a:latin typeface="Arial" panose="020B0604020202020204" pitchFamily="34" charset="0"/>
            </a:endParaRPr>
          </a:p>
          <a:p>
            <a:pPr marL="342900" marR="0" indent="-342900" rtl="0" eaLnBrk="1" fontAlgn="base" latinLnBrk="0" hangingPunct="1">
              <a:spcBef>
                <a:spcPts val="480"/>
              </a:spcBef>
              <a:spcAft>
                <a:spcPts val="0"/>
              </a:spcAft>
              <a:buAutoNum type="arabicPeriod"/>
            </a:pPr>
            <a:endParaRPr lang="en-US" sz="1800" b="0" i="0" u="none" strike="noStrike" kern="1200" baseline="0" dirty="0">
              <a:ln>
                <a:noFill/>
              </a:ln>
              <a:effectLst/>
              <a:latin typeface="Segoe UI" panose="020B0502040204020203"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xmlns="" id="{3B065BFA-009E-F109-F36F-CCA57A6A5A5E}"/>
              </a:ext>
            </a:extLst>
          </p:cNvPr>
          <p:cNvSpPr txBox="1"/>
          <p:nvPr/>
        </p:nvSpPr>
        <p:spPr>
          <a:xfrm>
            <a:off x="381000" y="1132636"/>
            <a:ext cx="11963400" cy="5509200"/>
          </a:xfrm>
          <a:prstGeom prst="rect">
            <a:avLst/>
          </a:prstGeom>
          <a:noFill/>
        </p:spPr>
        <p:txBody>
          <a:bodyPr wrap="square">
            <a:spAutoFit/>
          </a:bodyPr>
          <a:lstStyle/>
          <a:p>
            <a:r>
              <a:rPr lang="en-US" sz="2200" b="1" dirty="0"/>
              <a:t>Dataset Name: </a:t>
            </a:r>
            <a:r>
              <a:rPr lang="en-US" sz="2200" b="0" dirty="0"/>
              <a:t>Employee Performance Analysis Data</a:t>
            </a:r>
          </a:p>
          <a:p>
            <a:r>
              <a:rPr lang="en-US" sz="2200" b="1" dirty="0"/>
              <a:t>Description: </a:t>
            </a:r>
            <a:r>
              <a:rPr lang="en-US" sz="2200" b="0" dirty="0"/>
              <a:t>Contains performance metrics for employees, including satisfaction scores, performance ratings, and demographic details.</a:t>
            </a:r>
          </a:p>
          <a:p>
            <a:r>
              <a:rPr lang="en-US" sz="2200" b="1" dirty="0"/>
              <a:t>Source: </a:t>
            </a:r>
            <a:r>
              <a:rPr lang="en-US" sz="2200" b="0" dirty="0"/>
              <a:t>Kaggle.com</a:t>
            </a:r>
            <a:endParaRPr lang="en-US" sz="2200" dirty="0"/>
          </a:p>
          <a:p>
            <a:r>
              <a:rPr lang="en-US" sz="2200" b="1" dirty="0"/>
              <a:t>Variables/Columns:</a:t>
            </a:r>
          </a:p>
          <a:p>
            <a:pPr lvl="1"/>
            <a:r>
              <a:rPr lang="en-US" sz="2200" b="0" dirty="0"/>
              <a:t> Name: First name</a:t>
            </a:r>
          </a:p>
          <a:p>
            <a:pPr lvl="1"/>
            <a:r>
              <a:rPr lang="en-US" sz="2200" b="0" dirty="0"/>
              <a:t>Gender: Male and Female</a:t>
            </a:r>
          </a:p>
          <a:p>
            <a:pPr lvl="1"/>
            <a:r>
              <a:rPr lang="en-US" sz="2200" b="0" dirty="0"/>
              <a:t>Business Unit: BPC, CCDR, EW, MSC, NEL, PL, PYZ, SVG, TNS, WBL</a:t>
            </a:r>
            <a:endParaRPr lang="en-US" sz="2200" dirty="0"/>
          </a:p>
          <a:p>
            <a:pPr lvl="1"/>
            <a:r>
              <a:rPr lang="en-US" sz="2200" b="0" dirty="0" smtClean="0"/>
              <a:t>Performance Grade: A+, A, B, C</a:t>
            </a:r>
            <a:endParaRPr lang="en-US" sz="2200" b="0" dirty="0"/>
          </a:p>
          <a:p>
            <a:pPr lvl="1"/>
            <a:r>
              <a:rPr lang="en-US" sz="2200" b="0" dirty="0"/>
              <a:t>Satisfaction Score: 1-5</a:t>
            </a:r>
          </a:p>
          <a:p>
            <a:r>
              <a:rPr lang="en-US" sz="2200" b="1" dirty="0"/>
              <a:t>Data Types: </a:t>
            </a:r>
            <a:r>
              <a:rPr lang="en-US" sz="2200" b="0" dirty="0"/>
              <a:t>Numeric and Text</a:t>
            </a:r>
            <a:endParaRPr lang="en-US" sz="2200" dirty="0"/>
          </a:p>
          <a:p>
            <a:r>
              <a:rPr lang="en-US" sz="2200" b="1" dirty="0"/>
              <a:t>Units of Measurement:</a:t>
            </a:r>
            <a:r>
              <a:rPr lang="en-US" sz="2200" dirty="0"/>
              <a:t>  </a:t>
            </a:r>
          </a:p>
          <a:p>
            <a:pPr marL="342900" indent="-342900">
              <a:buFont typeface="Arial" panose="020B0604020202020204" pitchFamily="34" charset="0"/>
              <a:buChar char="•"/>
            </a:pPr>
            <a:r>
              <a:rPr lang="en-US" sz="2200" b="0" dirty="0"/>
              <a:t>Satisfaction score: Scale of </a:t>
            </a:r>
            <a:r>
              <a:rPr lang="en-US" sz="2200" b="0" dirty="0" smtClean="0"/>
              <a:t>1-5</a:t>
            </a:r>
          </a:p>
          <a:p>
            <a:pPr marL="342900" lvl="1" indent="-342900">
              <a:buFont typeface="Arial" panose="020B0604020202020204" pitchFamily="34" charset="0"/>
              <a:buChar char="•"/>
            </a:pPr>
            <a:r>
              <a:rPr lang="en-US" sz="2200" dirty="0"/>
              <a:t>Performance Grade: A+, A, B, </a:t>
            </a:r>
            <a:r>
              <a:rPr lang="en-US" sz="2200" dirty="0" smtClean="0"/>
              <a:t>C</a:t>
            </a:r>
            <a:endParaRPr lang="en-US" sz="2200" b="0" dirty="0"/>
          </a:p>
          <a:p>
            <a:r>
              <a:rPr lang="en-US" sz="2200" b="1" dirty="0" smtClean="0"/>
              <a:t>Size</a:t>
            </a:r>
            <a:r>
              <a:rPr lang="en-US" sz="2200" b="1" dirty="0"/>
              <a:t>: </a:t>
            </a:r>
            <a:r>
              <a:rPr lang="en-US" sz="2200" b="0" dirty="0"/>
              <a:t>26 records, 9 fields</a:t>
            </a:r>
          </a:p>
          <a:p>
            <a:r>
              <a:rPr lang="en-US" sz="2200" b="1" dirty="0"/>
              <a:t>Visualization: </a:t>
            </a:r>
            <a:r>
              <a:rPr lang="en-US" sz="2200" b="0" dirty="0"/>
              <a:t>Bar graph</a:t>
            </a:r>
            <a:endParaRPr lang="en-US" sz="22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BDCA9A62-0A58-2856-8985-77EA3194AF0D}"/>
              </a:ext>
            </a:extLst>
          </p:cNvPr>
          <p:cNvSpPr txBox="1"/>
          <p:nvPr/>
        </p:nvSpPr>
        <p:spPr>
          <a:xfrm>
            <a:off x="3049571" y="2081853"/>
            <a:ext cx="6099142" cy="2431435"/>
          </a:xfrm>
          <a:prstGeom prst="rect">
            <a:avLst/>
          </a:prstGeom>
          <a:noFill/>
        </p:spPr>
        <p:txBody>
          <a:bodyPr wrap="square">
            <a:spAutoFit/>
          </a:bodyPr>
          <a:lstStyle/>
          <a:p>
            <a:pPr marL="342900" lvl="1" indent="-342900" fontAlgn="auto">
              <a:spcAft>
                <a:spcPts val="0"/>
              </a:spcAft>
              <a:buFont typeface="Wingdings" panose="05000000000000000000" pitchFamily="2" charset="2"/>
              <a:buChar char="Ø"/>
            </a:pPr>
            <a:r>
              <a:rPr lang="en-US" sz="2400" b="1" dirty="0"/>
              <a:t>FORMULA:</a:t>
            </a:r>
          </a:p>
          <a:p>
            <a:pPr lvl="1" fontAlgn="auto">
              <a:spcAft>
                <a:spcPts val="0"/>
              </a:spcAft>
            </a:pPr>
            <a:r>
              <a:rPr lang="en-US" sz="2000" dirty="0"/>
              <a:t> </a:t>
            </a:r>
            <a:endParaRPr lang="en-US" sz="2000" dirty="0" smtClean="0"/>
          </a:p>
          <a:p>
            <a:pPr marL="742950" lvl="1" indent="-285750" fontAlgn="auto">
              <a:spcAft>
                <a:spcPts val="0"/>
              </a:spcAft>
              <a:buFont typeface="Wingdings" panose="05000000000000000000" pitchFamily="2" charset="2"/>
              <a:buChar char="q"/>
            </a:pPr>
            <a:r>
              <a:rPr lang="en-US" sz="1800" b="1" dirty="0" smtClean="0">
                <a:solidFill>
                  <a:schemeClr val="accent6">
                    <a:lumMod val="75000"/>
                  </a:schemeClr>
                </a:solidFill>
              </a:rPr>
              <a:t>Performance </a:t>
            </a:r>
            <a:r>
              <a:rPr lang="en-US" b="1" dirty="0" smtClean="0">
                <a:solidFill>
                  <a:schemeClr val="accent6">
                    <a:lumMod val="75000"/>
                  </a:schemeClr>
                </a:solidFill>
              </a:rPr>
              <a:t>Grade:                 </a:t>
            </a:r>
            <a:r>
              <a:rPr lang="en-US" dirty="0" smtClean="0"/>
              <a:t>=</a:t>
            </a:r>
            <a:r>
              <a:rPr lang="en-US" dirty="0"/>
              <a:t>IF(Z8&gt;=5,"A+",IF(Z8&gt;=4,"A",IF(Z8&gt;=3,"B+",IF(Z8&gt;=2,"C","NO GRADE"))))</a:t>
            </a:r>
            <a:endParaRPr lang="en-US" sz="1800" dirty="0"/>
          </a:p>
          <a:p>
            <a:pPr marL="742950" lvl="2" indent="-285750">
              <a:buFont typeface="Wingdings" panose="05000000000000000000" pitchFamily="2" charset="2"/>
              <a:buChar char="q"/>
            </a:pPr>
            <a:endParaRPr lang="en-US" b="1" dirty="0" smtClean="0">
              <a:solidFill>
                <a:schemeClr val="accent6">
                  <a:lumMod val="75000"/>
                </a:schemeClr>
              </a:solidFill>
            </a:endParaRPr>
          </a:p>
          <a:p>
            <a:pPr marL="742950" lvl="2" indent="-285750">
              <a:buFont typeface="Wingdings" panose="05000000000000000000" pitchFamily="2" charset="2"/>
              <a:buChar char="q"/>
            </a:pPr>
            <a:r>
              <a:rPr lang="en-US" b="1" dirty="0" smtClean="0">
                <a:solidFill>
                  <a:schemeClr val="accent6">
                    <a:lumMod val="75000"/>
                  </a:schemeClr>
                </a:solidFill>
              </a:rPr>
              <a:t>  INSIGHTS</a:t>
            </a:r>
            <a:r>
              <a:rPr lang="en-US" b="1" dirty="0">
                <a:solidFill>
                  <a:schemeClr val="accent6">
                    <a:lumMod val="75000"/>
                  </a:schemeClr>
                </a:solidFill>
              </a:rPr>
              <a:t>:</a:t>
            </a:r>
            <a:r>
              <a:rPr lang="en-US" dirty="0"/>
              <a:t> </a:t>
            </a:r>
            <a:endParaRPr lang="en-US" dirty="0" smtClean="0"/>
          </a:p>
          <a:p>
            <a:pPr marL="0" lvl="1" fontAlgn="auto">
              <a:spcAft>
                <a:spcPts val="0"/>
              </a:spcAft>
            </a:pPr>
            <a:r>
              <a:rPr lang="en-US" dirty="0"/>
              <a:t> </a:t>
            </a:r>
            <a:r>
              <a:rPr lang="en-US" dirty="0" smtClean="0"/>
              <a:t>                  </a:t>
            </a:r>
            <a:r>
              <a:rPr lang="en-US" dirty="0" smtClean="0"/>
              <a:t>Used </a:t>
            </a:r>
            <a:r>
              <a:rPr lang="en-US" dirty="0"/>
              <a:t>to evaluate the scores as </a:t>
            </a:r>
            <a:r>
              <a:rPr lang="en-US" dirty="0" smtClean="0"/>
              <a:t>grade</a:t>
            </a:r>
            <a:r>
              <a:rPr lang="en-US" dirty="0" smtClean="0"/>
              <a:t> </a:t>
            </a:r>
            <a:r>
              <a:rPr lang="en-US" dirty="0"/>
              <a:t>from </a:t>
            </a:r>
            <a:r>
              <a:rPr lang="en-US" dirty="0" smtClean="0"/>
              <a:t>A+</a:t>
            </a:r>
            <a:r>
              <a:rPr lang="en-US" dirty="0" smtClean="0"/>
              <a:t> </a:t>
            </a:r>
            <a:r>
              <a:rPr lang="en-US" dirty="0"/>
              <a:t>to </a:t>
            </a:r>
            <a:r>
              <a:rPr lang="en-US" dirty="0" smtClean="0"/>
              <a:t> </a:t>
            </a:r>
            <a:r>
              <a:rPr lang="en-US" dirty="0"/>
              <a:t>C</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237</TotalTime>
  <Words>684</Words>
  <Application>Microsoft Office PowerPoint</Application>
  <PresentationFormat>Custom</PresentationFormat>
  <Paragraphs>98</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Akash</cp:lastModifiedBy>
  <cp:revision>17</cp:revision>
  <dcterms:created xsi:type="dcterms:W3CDTF">2024-03-29T15:07:22Z</dcterms:created>
  <dcterms:modified xsi:type="dcterms:W3CDTF">2024-08-31T17:22:28Z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