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9" r:id="rId3"/>
    <p:sldId id="290" r:id="rId4"/>
    <p:sldId id="291" r:id="rId5"/>
    <p:sldId id="292" r:id="rId6"/>
    <p:sldId id="293" r:id="rId7"/>
    <p:sldId id="294" r:id="rId8"/>
    <p:sldId id="295" r:id="rId9"/>
    <p:sldId id="296" r:id="rId10"/>
    <p:sldId id="297" r:id="rId11"/>
    <p:sldId id="298" r:id="rId12"/>
    <p:sldId id="300" r:id="rId13"/>
    <p:sldId id="301" r:id="rId14"/>
    <p:sldId id="302" r:id="rId15"/>
    <p:sldId id="303"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kash\Downloads\employee_data%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47"/>
    </mc:Choice>
    <mc:Fallback>
      <c:style val="47"/>
    </mc:Fallback>
  </mc:AlternateContent>
  <c:pivotSource>
    <c:name>[employee_data (1).xlsx]Sheet2!PivotTable1</c:name>
    <c:fmtId val="14"/>
  </c:pivotSource>
  <c:chart>
    <c:title>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s>
    <c:plotArea>
      <c:layout/>
      <c:pieChart>
        <c:varyColors val="1"/>
        <c:ser>
          <c:idx val="0"/>
          <c:order val="0"/>
          <c:tx>
            <c:strRef>
              <c:f>Sheet2!$B$3:$B$4</c:f>
              <c:strCache>
                <c:ptCount val="1"/>
                <c:pt idx="0">
                  <c:v>A</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Sheet2!$C$3:$C$4</c:f>
              <c:strCache>
                <c:ptCount val="1"/>
                <c:pt idx="0">
                  <c:v>A+</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ser>
          <c:idx val="2"/>
          <c:order val="2"/>
          <c:tx>
            <c:strRef>
              <c:f>Sheet2!$D$3:$D$4</c:f>
              <c:strCache>
                <c:ptCount val="1"/>
                <c:pt idx="0">
                  <c:v>B+</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Sheet2!$E$3:$E$4</c:f>
              <c:strCache>
                <c:ptCount val="1"/>
                <c:pt idx="0">
                  <c:v>C</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23.0</c:v>
                </c:pt>
                <c:pt idx="1">
                  <c:v>33.0</c:v>
                </c:pt>
                <c:pt idx="2">
                  <c:v>29.0</c:v>
                </c:pt>
                <c:pt idx="3">
                  <c:v>25.0</c:v>
                </c:pt>
                <c:pt idx="4">
                  <c:v>28.0</c:v>
                </c:pt>
                <c:pt idx="5">
                  <c:v>21.0</c:v>
                </c:pt>
                <c:pt idx="6">
                  <c:v>29.0</c:v>
                </c:pt>
                <c:pt idx="7">
                  <c:v>25.0</c:v>
                </c:pt>
                <c:pt idx="8">
                  <c:v>31.0</c:v>
                </c:pt>
                <c:pt idx="9">
                  <c:v>22.0</c:v>
                </c:pt>
              </c:numCache>
            </c:numRef>
          </c:val>
        </c:ser>
        <c:ser>
          <c:idx val="4"/>
          <c:order val="4"/>
          <c:tx>
            <c:strRef>
              <c:f>Sheet2!$F$3:$F$4</c:f>
              <c:strCache>
                <c:ptCount val="1"/>
                <c:pt idx="0">
                  <c:v>NO GRADE</c:v>
                </c:pt>
              </c:strCache>
            </c:strRef>
          </c:tx>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11.0</c:v>
                </c:pt>
                <c:pt idx="1">
                  <c:v>14.0</c:v>
                </c:pt>
                <c:pt idx="2">
                  <c:v>12.0</c:v>
                </c:pt>
                <c:pt idx="3">
                  <c:v>14.0</c:v>
                </c:pt>
                <c:pt idx="4">
                  <c:v>13.0</c:v>
                </c:pt>
                <c:pt idx="5">
                  <c:v>12.0</c:v>
                </c:pt>
                <c:pt idx="6">
                  <c:v>12.0</c:v>
                </c:pt>
                <c:pt idx="7">
                  <c:v>18.0</c:v>
                </c:pt>
                <c:pt idx="8">
                  <c:v>14.0</c:v>
                </c:pt>
                <c:pt idx="9">
                  <c:v>12.0</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2" name="Slide Image Placeholder 1"/>
          <p:cNvSpPr>
            <a:spLocks noChangeAspect="1" noRot="1" noGrp="1"/>
          </p:cNvSpPr>
          <p:nvPr>
            <p:ph type="sldImg"/>
          </p:nvPr>
        </p:nvSpPr>
        <p:spPr/>
      </p:sp>
      <p:sp>
        <p:nvSpPr>
          <p:cNvPr id="1048603" name="Notes Placeholder 2"/>
          <p:cNvSpPr>
            <a:spLocks noGrp="1"/>
          </p:cNvSpPr>
          <p:nvPr>
            <p:ph type="body" idx="1"/>
          </p:nvPr>
        </p:nvSpPr>
        <p:spPr/>
        <p:txBody>
          <a:bodyPr/>
          <a:p>
            <a:endParaRPr dirty="0" lang="en-IN"/>
          </a:p>
        </p:txBody>
      </p:sp>
      <p:sp>
        <p:nvSpPr>
          <p:cNvPr id="1048604"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08FBB462-276F-4F41-8CB2-B9777BDFBBE2}" type="datetime1">
              <a:rPr lang="en-US" smtClean="0"/>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DEA147B6-C76B-4C1A-A7FB-701AD0419B48}" type="datetime1">
              <a:rPr lang="en-US" smtClean="0"/>
              <a:t>8/31/2024</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9"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9B7E1C0B-5E22-4188-AB6E-4DA01A5410FF}" type="datetime1">
              <a:rPr lang="en-US" smtClean="0"/>
              <a:t>8/31/2024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6"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7" name="Holder 4"/>
          <p:cNvSpPr>
            <a:spLocks noGrp="1"/>
          </p:cNvSpPr>
          <p:nvPr>
            <p:ph type="dt" sz="half" idx="6"/>
          </p:nvPr>
        </p:nvSpPr>
        <p:spPr/>
        <p:txBody>
          <a:bodyPr bIns="0" lIns="0" rIns="0" tIns="0"/>
          <a:lstStyle>
            <a:lvl1pPr algn="l">
              <a:defRPr>
                <a:solidFill>
                  <a:schemeClr val="tx1">
                    <a:tint val="75000"/>
                  </a:schemeClr>
                </a:solidFill>
              </a:defRPr>
            </a:lvl1pPr>
          </a:lstStyle>
          <a:p>
            <a:fld id="{9FA6F12A-72FD-4D22-8488-961EE736D0B0}" type="datetime1">
              <a:rPr lang="en-US" smtClean="0"/>
              <a:t>8/31/2024</a:t>
            </a:fld>
            <a:endParaRPr lang="en-US"/>
          </a:p>
        </p:txBody>
      </p:sp>
      <p:sp>
        <p:nvSpPr>
          <p:cNvPr id="1048608"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6" name=""/>
        <p:cNvGrpSpPr/>
        <p:nvPr/>
      </p:nvGrpSpPr>
      <p:grpSpPr>
        <a:xfrm>
          <a:off x="0" y="0"/>
          <a:ext cx="0" cy="0"/>
          <a:chOff x="0" y="0"/>
          <a:chExt cx="0" cy="0"/>
        </a:xfrm>
      </p:grpSpPr>
      <p:sp>
        <p:nvSpPr>
          <p:cNvPr id="104869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3"/>
          <p:cNvSpPr>
            <a:spLocks noGrp="1"/>
          </p:cNvSpPr>
          <p:nvPr>
            <p:ph type="dt" sz="half" idx="6"/>
          </p:nvPr>
        </p:nvSpPr>
        <p:spPr/>
        <p:txBody>
          <a:bodyPr bIns="0" lIns="0" rIns="0" tIns="0"/>
          <a:lstStyle>
            <a:lvl1pPr algn="l">
              <a:defRPr>
                <a:solidFill>
                  <a:schemeClr val="tx1">
                    <a:tint val="75000"/>
                  </a:schemeClr>
                </a:solidFill>
              </a:defRPr>
            </a:lvl1pPr>
          </a:lstStyle>
          <a:p>
            <a:fld id="{1DDF91B5-15AF-48F4-BA49-96744D8E35D3}" type="datetime1">
              <a:rPr lang="en-US" smtClean="0"/>
              <a:t>8/31/2024</a:t>
            </a:fld>
            <a:endParaRPr lang="en-US"/>
          </a:p>
        </p:txBody>
      </p:sp>
      <p:sp>
        <p:nvSpPr>
          <p:cNvPr id="104869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EB12DB01-E341-4DB2-BB33-50C61057ADC6}" type="datetime1">
              <a:rPr lang="en-US" smtClean="0"/>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hf dt="0" ftr="0" hdr="0" sldNum="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TextBox 13"/>
          <p:cNvSpPr txBox="1"/>
          <p:nvPr/>
        </p:nvSpPr>
        <p:spPr>
          <a:xfrm>
            <a:off x="1485000" y="3428999"/>
            <a:ext cx="9421123" cy="2225040"/>
          </a:xfrm>
          <a:prstGeom prst="rect"/>
          <a:noFill/>
        </p:spPr>
        <p:txBody>
          <a:bodyPr rtlCol="0" wrap="square">
            <a:spAutoFit/>
          </a:bodyPr>
          <a:p>
            <a:r>
              <a:rPr dirty="0" sz="2400" lang="en-US"/>
              <a:t>STUDENT </a:t>
            </a:r>
            <a:r>
              <a:rPr dirty="0" sz="2400" lang="en-US" smtClean="0"/>
              <a:t>NAME:            THAMARAI SELVI.S</a:t>
            </a:r>
          </a:p>
          <a:p>
            <a:r>
              <a:rPr dirty="0" sz="2400" lang="en-US" smtClean="0"/>
              <a:t>REGISTER NO:                  31</a:t>
            </a:r>
            <a:r>
              <a:rPr altLang="en-IN" dirty="0" sz="2400" lang="en-US" smtClean="0"/>
              <a:t>2</a:t>
            </a:r>
            <a:r>
              <a:rPr dirty="0" sz="2400" lang="en-US" smtClean="0"/>
              <a:t>218164</a:t>
            </a:r>
            <a:endParaRPr dirty="0" sz="2400" lang="en-US"/>
          </a:p>
          <a:p>
            <a:r>
              <a:rPr dirty="0" sz="2400" lang="en-US"/>
              <a:t>NAAN MUDHALVAN </a:t>
            </a:r>
            <a:r>
              <a:rPr dirty="0" sz="2400" lang="en-US" smtClean="0"/>
              <a:t>ID:</a:t>
            </a:r>
            <a:r>
              <a:rPr altLang="en-IN" dirty="0" sz="2400" lang="en-US" smtClean="0"/>
              <a:t>82F0A6D2B5EBF89AF1F4D3C6E4B60E3F</a:t>
            </a:r>
            <a:endParaRPr dirty="0" sz="2400" lang="en-US"/>
          </a:p>
          <a:p>
            <a:r>
              <a:rPr dirty="0" sz="2400" lang="en-US"/>
              <a:t>DEPARTMENT</a:t>
            </a:r>
            <a:r>
              <a:rPr dirty="0" sz="2400" lang="en-US" smtClean="0"/>
              <a:t>:                 B.COM </a:t>
            </a:r>
            <a:r>
              <a:rPr dirty="0" sz="2400" lang="en-US"/>
              <a:t>GENERAL</a:t>
            </a:r>
          </a:p>
          <a:p>
            <a:r>
              <a:rPr dirty="0" sz="2400" lang="en-US"/>
              <a:t>COLLEGE</a:t>
            </a:r>
            <a:r>
              <a:rPr sz="2400" lang="en-US" smtClean="0"/>
              <a:t>:                          </a:t>
            </a:r>
            <a:r>
              <a:rPr dirty="0" sz="2400" lang="en-US" smtClean="0"/>
              <a:t>ST.ANNE’S  </a:t>
            </a:r>
            <a:r>
              <a:rPr dirty="0" sz="2400" lang="en-US"/>
              <a:t>ARTS AND SCIENCE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7" name="object 8"/>
          <p:cNvSpPr txBox="1"/>
          <p:nvPr/>
        </p:nvSpPr>
        <p:spPr>
          <a:xfrm>
            <a:off x="739775" y="291147"/>
            <a:ext cx="3303904" cy="673735"/>
          </a:xfrm>
          <a:prstGeom prst="rect"/>
        </p:spPr>
        <p:txBody>
          <a:bodyPr bIns="0" lIns="0" rIns="0" rtlCol="0" tIns="13335" vert="horz" wrap="square">
            <a:spAutoFit/>
          </a:bodyPr>
          <a:p>
            <a:pPr marL="12700">
              <a:lnSpc>
                <a:spcPct val="100000"/>
              </a:lnSpc>
              <a:spcBef>
                <a:spcPts val="105"/>
              </a:spcBef>
            </a:pPr>
            <a:r>
              <a:rPr b="1" dirty="0" sz="4400" spc="15">
                <a:latin typeface="Trebuchet MS"/>
                <a:cs typeface="Trebuchet MS"/>
              </a:rPr>
              <a:t>M</a:t>
            </a:r>
            <a:r>
              <a:rPr b="1" dirty="0" sz="4400">
                <a:latin typeface="Trebuchet MS"/>
                <a:cs typeface="Trebuchet MS"/>
              </a:rPr>
              <a:t>O</a:t>
            </a:r>
            <a:r>
              <a:rPr b="1" dirty="0" sz="4400" spc="-15">
                <a:latin typeface="Trebuchet MS"/>
                <a:cs typeface="Trebuchet MS"/>
              </a:rPr>
              <a:t>D</a:t>
            </a:r>
            <a:r>
              <a:rPr b="1" dirty="0" sz="4400" spc="-35">
                <a:latin typeface="Trebuchet MS"/>
                <a:cs typeface="Trebuchet MS"/>
              </a:rPr>
              <a:t>E</a:t>
            </a:r>
            <a:r>
              <a:rPr b="1" dirty="0" sz="4400" spc="-30">
                <a:latin typeface="Trebuchet MS"/>
                <a:cs typeface="Trebuchet MS"/>
              </a:rPr>
              <a:t>LL</a:t>
            </a:r>
            <a:r>
              <a:rPr b="1" dirty="0" sz="4400" spc="-5">
                <a:latin typeface="Trebuchet MS"/>
                <a:cs typeface="Trebuchet MS"/>
              </a:rPr>
              <a:t>I</a:t>
            </a:r>
            <a:r>
              <a:rPr b="1" dirty="0" sz="4400" spc="30">
                <a:latin typeface="Trebuchet MS"/>
                <a:cs typeface="Trebuchet MS"/>
              </a:rPr>
              <a:t>N</a:t>
            </a:r>
            <a:r>
              <a:rPr b="1" dirty="0" sz="4400" spc="5">
                <a:latin typeface="Trebuchet MS"/>
                <a:cs typeface="Trebuchet MS"/>
              </a:rPr>
              <a:t>G</a:t>
            </a:r>
            <a:endParaRPr dirty="0" sz="4800">
              <a:latin typeface="Trebuchet MS"/>
              <a:cs typeface="Trebuchet MS"/>
            </a:endParaRPr>
          </a:p>
        </p:txBody>
      </p:sp>
      <p:sp>
        <p:nvSpPr>
          <p:cNvPr id="104867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TextBox 2"/>
          <p:cNvSpPr txBox="1"/>
          <p:nvPr/>
        </p:nvSpPr>
        <p:spPr>
          <a:xfrm>
            <a:off x="0" y="1248284"/>
            <a:ext cx="11810999" cy="5234940"/>
          </a:xfrm>
          <a:prstGeom prst="rect"/>
          <a:noFill/>
        </p:spPr>
        <p:txBody>
          <a:bodyPr wrap="square">
            <a:spAutoFit/>
          </a:bodyPr>
          <a:p>
            <a:pPr indent="-342900" marL="342900">
              <a:buFont typeface="Wingdings" panose="05000000000000000000" pitchFamily="2" charset="2"/>
              <a:buChar char="Ø"/>
            </a:pPr>
            <a:r>
              <a:rPr b="1" dirty="0" sz="2000" lang="en-US">
                <a:solidFill>
                  <a:schemeClr val="tx2">
                    <a:lumMod val="75000"/>
                  </a:schemeClr>
                </a:solidFill>
                <a:latin typeface="Arial" panose="020B0604020202020204" pitchFamily="34" charset="0"/>
                <a:cs typeface="Arial" panose="020B0604020202020204" pitchFamily="34" charset="0"/>
              </a:rPr>
              <a:t>DATA</a:t>
            </a:r>
            <a:r>
              <a:rPr dirty="0" sz="2000" lang="en-US">
                <a:solidFill>
                  <a:schemeClr val="tx2">
                    <a:lumMod val="75000"/>
                  </a:schemeClr>
                </a:solidFill>
                <a:latin typeface="Arial" panose="020B0604020202020204" pitchFamily="34" charset="0"/>
                <a:cs typeface="Arial" panose="020B0604020202020204" pitchFamily="34" charset="0"/>
              </a:rPr>
              <a:t> </a:t>
            </a:r>
            <a:r>
              <a:rPr b="1" dirty="0" sz="2000" lang="en-US" smtClean="0">
                <a:solidFill>
                  <a:schemeClr val="tx2">
                    <a:lumMod val="75000"/>
                  </a:schemeClr>
                </a:solidFill>
                <a:latin typeface="Arial" panose="020B0604020202020204" pitchFamily="34" charset="0"/>
                <a:cs typeface="Arial" panose="020B0604020202020204" pitchFamily="34" charset="0"/>
              </a:rPr>
              <a:t>COLLECTION:</a:t>
            </a:r>
            <a:endParaRPr dirty="0" sz="2000" lang="en-US">
              <a:solidFill>
                <a:schemeClr val="tx2">
                  <a:lumMod val="75000"/>
                </a:schemeClr>
              </a:solidFill>
              <a:latin typeface="Arial" panose="020B0604020202020204" pitchFamily="34" charset="0"/>
              <a:cs typeface="Arial" panose="020B0604020202020204" pitchFamily="34" charset="0"/>
            </a:endParaRPr>
          </a:p>
          <a:p>
            <a:pPr indent="-342900" marL="342900">
              <a:buFont typeface="Wingdings" panose="05000000000000000000" pitchFamily="2" charset="2"/>
              <a:buChar char="q"/>
            </a:pPr>
            <a:r>
              <a:rPr dirty="0" sz="2000" lang="en-US" smtClean="0">
                <a:latin typeface="Arial" panose="020B0604020202020204" pitchFamily="34" charset="0"/>
                <a:cs typeface="Arial" panose="020B0604020202020204" pitchFamily="34" charset="0"/>
              </a:rPr>
              <a:t> </a:t>
            </a:r>
            <a:r>
              <a:rPr dirty="0" sz="2000" lang="en-US" smtClean="0"/>
              <a:t>Gather </a:t>
            </a:r>
            <a:r>
              <a:rPr dirty="0" sz="2000" lang="en-US"/>
              <a:t>all relevant data related to employees. Common fields include employee ID, name, business unit, employee status, employee type, employees classification type,   current employee rating, and more.</a:t>
            </a:r>
          </a:p>
          <a:p>
            <a:pPr indent="-342900" marL="342900">
              <a:buFont typeface="Wingdings" panose="05000000000000000000" pitchFamily="2" charset="2"/>
              <a:buChar char="Ø"/>
            </a:pPr>
            <a:endParaRPr dirty="0" sz="2000" lang="en-US">
              <a:latin typeface="Arial" panose="020B0604020202020204" pitchFamily="34" charset="0"/>
              <a:cs typeface="Arial" panose="020B0604020202020204" pitchFamily="34" charset="0"/>
            </a:endParaRPr>
          </a:p>
          <a:p>
            <a:pPr indent="-342900" marL="342900">
              <a:buFont typeface="Wingdings" panose="05000000000000000000" pitchFamily="2" charset="2"/>
              <a:buChar char="Ø"/>
            </a:pPr>
            <a:r>
              <a:rPr b="1" dirty="0" sz="2000" lang="en-US">
                <a:solidFill>
                  <a:schemeClr val="tx2">
                    <a:lumMod val="75000"/>
                  </a:schemeClr>
                </a:solidFill>
                <a:latin typeface="Arial" panose="020B0604020202020204" pitchFamily="34" charset="0"/>
                <a:cs typeface="Arial" panose="020B0604020202020204" pitchFamily="34" charset="0"/>
              </a:rPr>
              <a:t>DATA</a:t>
            </a:r>
            <a:r>
              <a:rPr dirty="0" sz="2000" lang="en-US">
                <a:solidFill>
                  <a:schemeClr val="tx2">
                    <a:lumMod val="75000"/>
                  </a:schemeClr>
                </a:solidFill>
                <a:latin typeface="Arial" panose="020B0604020202020204" pitchFamily="34" charset="0"/>
                <a:cs typeface="Arial" panose="020B0604020202020204" pitchFamily="34" charset="0"/>
              </a:rPr>
              <a:t> </a:t>
            </a:r>
            <a:r>
              <a:rPr b="1" dirty="0" sz="2000" lang="en-US" smtClean="0">
                <a:solidFill>
                  <a:schemeClr val="tx2">
                    <a:lumMod val="75000"/>
                  </a:schemeClr>
                </a:solidFill>
                <a:latin typeface="Arial" panose="020B0604020202020204" pitchFamily="34" charset="0"/>
                <a:cs typeface="Arial" panose="020B0604020202020204" pitchFamily="34" charset="0"/>
              </a:rPr>
              <a:t>CLEANING</a:t>
            </a:r>
            <a:r>
              <a:rPr b="1" dirty="0" sz="2000" lang="en-US" smtClean="0">
                <a:latin typeface="Arial" panose="020B0604020202020204" pitchFamily="34" charset="0"/>
                <a:cs typeface="Arial" panose="020B0604020202020204" pitchFamily="34" charset="0"/>
              </a:rPr>
              <a:t>:</a:t>
            </a:r>
            <a:endParaRPr dirty="0" sz="2000" lang="en-US">
              <a:latin typeface="Arial" panose="020B0604020202020204" pitchFamily="34" charset="0"/>
              <a:cs typeface="Arial" panose="020B0604020202020204" pitchFamily="34" charset="0"/>
            </a:endParaRPr>
          </a:p>
          <a:p>
            <a:r>
              <a:rPr b="1" dirty="0" lang="en-US"/>
              <a:t>Handle Missing Values</a:t>
            </a:r>
            <a:r>
              <a:rPr dirty="0" lang="en-US"/>
              <a:t>:</a:t>
            </a:r>
          </a:p>
          <a:p>
            <a:pPr indent="-285750" lvl="1" marL="742950">
              <a:buFont typeface="Wingdings" panose="05000000000000000000" pitchFamily="2" charset="2"/>
              <a:buChar char="q"/>
            </a:pPr>
            <a:r>
              <a:rPr dirty="0" lang="en-US"/>
              <a:t>Identify missing values in each column using conditional formatting.</a:t>
            </a:r>
          </a:p>
          <a:p>
            <a:pPr indent="-342900" marL="342900">
              <a:buFont typeface="Wingdings" panose="05000000000000000000" pitchFamily="2" charset="2"/>
              <a:buChar char="Ø"/>
            </a:pPr>
            <a:endParaRPr b="1" dirty="0" sz="2000" lang="en-US">
              <a:latin typeface="Arial" panose="020B0604020202020204" pitchFamily="34" charset="0"/>
              <a:cs typeface="Arial" panose="020B0604020202020204" pitchFamily="34" charset="0"/>
            </a:endParaRPr>
          </a:p>
          <a:p>
            <a:pPr indent="-342900" marL="342900">
              <a:buFont typeface="Wingdings" panose="05000000000000000000" pitchFamily="2" charset="2"/>
              <a:buChar char="Ø"/>
            </a:pPr>
            <a:r>
              <a:rPr b="1" dirty="0" sz="2000" lang="en-US" smtClean="0">
                <a:solidFill>
                  <a:schemeClr val="tx2">
                    <a:lumMod val="75000"/>
                  </a:schemeClr>
                </a:solidFill>
                <a:latin typeface="Arial" panose="020B0604020202020204" pitchFamily="34" charset="0"/>
                <a:cs typeface="Arial" panose="020B0604020202020204" pitchFamily="34" charset="0"/>
              </a:rPr>
              <a:t>PERFORMANCE GRADE</a:t>
            </a:r>
            <a:r>
              <a:rPr b="1" dirty="0" sz="2000" lang="en-US" smtClean="0">
                <a:latin typeface="Arial" panose="020B0604020202020204" pitchFamily="34" charset="0"/>
                <a:cs typeface="Arial" panose="020B0604020202020204" pitchFamily="34" charset="0"/>
              </a:rPr>
              <a:t>:</a:t>
            </a:r>
            <a:endParaRPr b="1" dirty="0" sz="2000" lang="en-US">
              <a:latin typeface="Arial" panose="020B0604020202020204" pitchFamily="34" charset="0"/>
              <a:cs typeface="Arial" panose="020B0604020202020204" pitchFamily="34" charset="0"/>
            </a:endParaRPr>
          </a:p>
          <a:p>
            <a:pPr indent="-285750" lvl="1" marL="742950">
              <a:buFont typeface="Wingdings" panose="05000000000000000000" pitchFamily="2" charset="2"/>
              <a:buChar char="q"/>
            </a:pPr>
            <a:r>
              <a:rPr dirty="0" lang="en-US" smtClean="0">
                <a:cs typeface="Arial" panose="020B0604020202020204" pitchFamily="34" charset="0"/>
              </a:rPr>
              <a:t>  Creating </a:t>
            </a:r>
            <a:r>
              <a:rPr dirty="0" lang="en-US">
                <a:cs typeface="Arial" panose="020B0604020202020204" pitchFamily="34" charset="0"/>
              </a:rPr>
              <a:t>the new column called performance </a:t>
            </a:r>
            <a:r>
              <a:rPr dirty="0" lang="en-US" smtClean="0">
                <a:cs typeface="Arial" panose="020B0604020202020204" pitchFamily="34" charset="0"/>
              </a:rPr>
              <a:t>Grade</a:t>
            </a:r>
            <a:r>
              <a:rPr dirty="0" lang="en-US" smtClean="0">
                <a:cs typeface="Arial" panose="020B0604020202020204" pitchFamily="34" charset="0"/>
              </a:rPr>
              <a:t> </a:t>
            </a:r>
            <a:r>
              <a:rPr dirty="0" lang="en-US">
                <a:cs typeface="Arial" panose="020B0604020202020204" pitchFamily="34" charset="0"/>
              </a:rPr>
              <a:t>by using the </a:t>
            </a:r>
            <a:r>
              <a:rPr dirty="0" lang="en-US">
                <a:cs typeface="Arial" panose="020B0604020202020204" pitchFamily="34" charset="0"/>
              </a:rPr>
              <a:t>formula=IF(Z8&gt;=5,"A+",IF(Z8&gt;=4,"A",IF(Z8&gt;=3,"B+",IF(Z8&gt;=2,"C","NO GRADE</a:t>
            </a:r>
            <a:r>
              <a:rPr dirty="0" lang="en-US" smtClean="0">
                <a:cs typeface="Arial" panose="020B0604020202020204" pitchFamily="34" charset="0"/>
              </a:rPr>
              <a:t>"))))</a:t>
            </a:r>
          </a:p>
          <a:p>
            <a:pPr indent="-285750" lvl="2" marL="1200150">
              <a:buFont typeface="Wingdings" panose="05000000000000000000" pitchFamily="2" charset="2"/>
              <a:buChar char="q"/>
            </a:pPr>
            <a:r>
              <a:rPr dirty="0" lang="en-US" smtClean="0">
                <a:cs typeface="Arial" panose="020B0604020202020204" pitchFamily="34" charset="0"/>
              </a:rPr>
              <a:t>   </a:t>
            </a:r>
            <a:r>
              <a:rPr dirty="0" lang="en-US" smtClean="0">
                <a:cs typeface="Arial" panose="020B0604020202020204" pitchFamily="34" charset="0"/>
              </a:rPr>
              <a:t>It </a:t>
            </a:r>
            <a:r>
              <a:rPr dirty="0" lang="en-US">
                <a:cs typeface="Arial" panose="020B0604020202020204" pitchFamily="34" charset="0"/>
              </a:rPr>
              <a:t>shoes that how his formula is used to </a:t>
            </a:r>
            <a:r>
              <a:rPr dirty="0" lang="en-US" err="1">
                <a:cs typeface="Arial" panose="020B0604020202020204" pitchFamily="34" charset="0"/>
              </a:rPr>
              <a:t>categorised</a:t>
            </a:r>
            <a:r>
              <a:rPr dirty="0" lang="en-US">
                <a:cs typeface="Arial" panose="020B0604020202020204" pitchFamily="34" charset="0"/>
              </a:rPr>
              <a:t> the employees based on their </a:t>
            </a:r>
            <a:r>
              <a:rPr dirty="0" lang="en-US" smtClean="0">
                <a:cs typeface="Arial" panose="020B0604020202020204" pitchFamily="34" charset="0"/>
              </a:rPr>
              <a:t>grades like A+, A,B,C</a:t>
            </a:r>
            <a:endParaRPr dirty="0" lang="en-US">
              <a:cs typeface="Arial" panose="020B0604020202020204" pitchFamily="34" charset="0"/>
            </a:endParaRPr>
          </a:p>
          <a:p>
            <a:pPr indent="-285750" lvl="2" marL="1200150">
              <a:buFont typeface="Wingdings" panose="05000000000000000000" pitchFamily="2" charset="2"/>
              <a:buChar char="Ø"/>
            </a:pPr>
            <a:endParaRPr dirty="0" lang="en-US">
              <a:cs typeface="Arial" panose="020B0604020202020204" pitchFamily="34" charset="0"/>
            </a:endParaRPr>
          </a:p>
          <a:p>
            <a:pPr indent="-342900" marL="342900">
              <a:buFont typeface="Wingdings" panose="05000000000000000000" pitchFamily="2" charset="2"/>
              <a:buChar char="Ø"/>
            </a:pPr>
            <a:r>
              <a:rPr b="1" dirty="0" sz="2000" lang="en-US">
                <a:solidFill>
                  <a:schemeClr val="tx2">
                    <a:lumMod val="75000"/>
                  </a:schemeClr>
                </a:solidFill>
                <a:latin typeface="Arial" panose="020B0604020202020204" pitchFamily="34" charset="0"/>
                <a:cs typeface="Arial" panose="020B0604020202020204" pitchFamily="34" charset="0"/>
              </a:rPr>
              <a:t>SUMMARY</a:t>
            </a:r>
            <a:r>
              <a:rPr b="1" dirty="0" sz="2000" lang="en-US">
                <a:solidFill>
                  <a:schemeClr val="tx2">
                    <a:lumMod val="75000"/>
                  </a:schemeClr>
                </a:solidFill>
                <a:latin typeface="+mj-lt"/>
                <a:cs typeface="Arial" panose="020B0604020202020204" pitchFamily="34" charset="0"/>
              </a:rPr>
              <a:t>:</a:t>
            </a:r>
          </a:p>
          <a:p>
            <a:r>
              <a:rPr b="1" dirty="0" lang="en-US" smtClean="0">
                <a:latin typeface="+mj-lt"/>
                <a:cs typeface="Arial" panose="020B0604020202020204" pitchFamily="34" charset="0"/>
              </a:rPr>
              <a:t> </a:t>
            </a:r>
            <a:r>
              <a:rPr b="1" dirty="0" lang="en-US">
                <a:latin typeface="+mj-lt"/>
                <a:cs typeface="Arial" panose="020B0604020202020204" pitchFamily="34" charset="0"/>
              </a:rPr>
              <a:t> </a:t>
            </a:r>
            <a:r>
              <a:rPr b="1" dirty="0" lang="en-US" smtClean="0">
                <a:latin typeface="+mj-lt"/>
                <a:cs typeface="Arial" panose="020B0604020202020204" pitchFamily="34" charset="0"/>
              </a:rPr>
              <a:t>    </a:t>
            </a:r>
            <a:r>
              <a:rPr b="1" dirty="0" lang="en-US" smtClean="0">
                <a:latin typeface="+mj-lt"/>
                <a:cs typeface="Arial" panose="020B0604020202020204" pitchFamily="34" charset="0"/>
              </a:rPr>
              <a:t>Pivot </a:t>
            </a:r>
            <a:r>
              <a:rPr b="1" dirty="0" lang="en-US">
                <a:latin typeface="+mj-lt"/>
                <a:cs typeface="Arial" panose="020B0604020202020204" pitchFamily="34" charset="0"/>
              </a:rPr>
              <a:t>Table:</a:t>
            </a:r>
          </a:p>
          <a:p>
            <a:pPr indent="-285750" lvl="1" marL="742950">
              <a:buFont typeface="Wingdings" panose="05000000000000000000" pitchFamily="2" charset="2"/>
              <a:buChar char="q"/>
            </a:pPr>
            <a:r>
              <a:rPr dirty="0" lang="en-US" smtClean="0">
                <a:latin typeface="+mj-lt"/>
                <a:cs typeface="Arial" panose="020B0604020202020204" pitchFamily="34" charset="0"/>
              </a:rPr>
              <a:t> In </a:t>
            </a:r>
            <a:r>
              <a:rPr dirty="0" lang="en-US">
                <a:latin typeface="+mj-lt"/>
                <a:cs typeface="Arial" panose="020B0604020202020204" pitchFamily="34" charset="0"/>
              </a:rPr>
              <a:t>the pivot table it should work in the new worksheet.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5" name="Text Placeholder 2"/>
          <p:cNvSpPr>
            <a:spLocks noGrp="1"/>
          </p:cNvSpPr>
          <p:nvPr>
            <p:ph type="body" idx="1"/>
          </p:nvPr>
        </p:nvSpPr>
        <p:spPr>
          <a:xfrm>
            <a:off x="381000" y="914400"/>
            <a:ext cx="11125200" cy="2806700"/>
          </a:xfrm>
        </p:spPr>
        <p:txBody>
          <a:bodyPr/>
          <a:p>
            <a:pPr lvl="1">
              <a:buFont typeface="Arial" panose="020B0604020202020204" pitchFamily="34" charset="0"/>
              <a:buChar char="•"/>
            </a:pPr>
            <a:r>
              <a:rPr dirty="0" sz="1800" lang="en-US"/>
              <a:t>Remove </a:t>
            </a:r>
            <a:r>
              <a:rPr dirty="0" sz="1800" lang="en-US">
                <a:latin typeface="Aptos" panose="020B0004020202020204" pitchFamily="34" charset="0"/>
              </a:rPr>
              <a:t>the</a:t>
            </a:r>
            <a:r>
              <a:rPr dirty="0" sz="1800" lang="en-US"/>
              <a:t> blank values.</a:t>
            </a:r>
          </a:p>
          <a:p>
            <a:pPr lvl="1">
              <a:buFont typeface="Arial" panose="020B0604020202020204" pitchFamily="34" charset="0"/>
              <a:buChar char="•"/>
            </a:pPr>
            <a:endParaRPr dirty="0" sz="1800" lang="en-US"/>
          </a:p>
          <a:p>
            <a:r>
              <a:rPr b="1" dirty="0" sz="2000" lang="en-US">
                <a:solidFill>
                  <a:schemeClr val="tx2">
                    <a:lumMod val="75000"/>
                  </a:schemeClr>
                </a:solidFill>
                <a:latin typeface="Arial" panose="020B0604020202020204" pitchFamily="34" charset="0"/>
                <a:cs typeface="Arial" panose="020B0604020202020204" pitchFamily="34" charset="0"/>
              </a:rPr>
              <a:t>VISUALISATION:</a:t>
            </a:r>
          </a:p>
          <a:p>
            <a:pPr lvl="1"/>
            <a:r>
              <a:rPr b="1" dirty="0" sz="1800" lang="en-US">
                <a:latin typeface="Arial" panose="020B0604020202020204" pitchFamily="34" charset="0"/>
                <a:cs typeface="Arial" panose="020B0604020202020204" pitchFamily="34" charset="0"/>
              </a:rPr>
              <a:t>Graphical Representation:</a:t>
            </a:r>
          </a:p>
          <a:p>
            <a:pPr lvl="2"/>
            <a:r>
              <a:rPr dirty="0" sz="1800" lang="en-US">
                <a:latin typeface="Arial" panose="020B0604020202020204" pitchFamily="34" charset="0"/>
                <a:cs typeface="Arial" panose="020B0604020202020204" pitchFamily="34" charset="0"/>
              </a:rPr>
              <a:t>Make a graph based on the table which we have created. </a:t>
            </a:r>
          </a:p>
          <a:p>
            <a:pPr lvl="2"/>
            <a:r>
              <a:rPr dirty="0" sz="1800" lang="en-US" smtClean="0">
                <a:latin typeface="Arial" panose="020B0604020202020204" pitchFamily="34" charset="0"/>
                <a:cs typeface="Arial" panose="020B0604020202020204" pitchFamily="34" charset="0"/>
              </a:rPr>
              <a:t>There is the feature of recommended graph </a:t>
            </a:r>
          </a:p>
          <a:p>
            <a:pPr lvl="2"/>
            <a:endParaRPr dirty="0" sz="1800" lang="en-US" smtClean="0">
              <a:latin typeface="Arial" panose="020B0604020202020204" pitchFamily="34" charset="0"/>
              <a:cs typeface="Arial" panose="020B0604020202020204" pitchFamily="34" charset="0"/>
            </a:endParaRPr>
          </a:p>
          <a:p>
            <a:pPr lvl="2"/>
            <a:r>
              <a:rPr b="1" dirty="0" sz="2200" lang="en-US" smtClean="0">
                <a:solidFill>
                  <a:schemeClr val="tx2">
                    <a:lumMod val="75000"/>
                  </a:schemeClr>
                </a:solidFill>
                <a:latin typeface="Arial" panose="020B0604020202020204" pitchFamily="34" charset="0"/>
                <a:cs typeface="Arial" panose="020B0604020202020204" pitchFamily="34" charset="0"/>
              </a:rPr>
              <a:t>Filter:</a:t>
            </a:r>
          </a:p>
          <a:p>
            <a:pPr lvl="1"/>
            <a:r>
              <a:rPr b="1" dirty="0" sz="2200" lang="en-US" smtClean="0">
                <a:latin typeface="Arial" panose="020B0604020202020204" pitchFamily="34" charset="0"/>
                <a:cs typeface="Arial" panose="020B0604020202020204" pitchFamily="34" charset="0"/>
              </a:rPr>
              <a:t>      </a:t>
            </a:r>
            <a:r>
              <a:rPr dirty="0" sz="1800" lang="en-US" smtClean="0">
                <a:cs typeface="Arial" panose="020B0604020202020204" pitchFamily="34" charset="0"/>
              </a:rPr>
              <a:t>We can also filter the graph like male, female etc.</a:t>
            </a:r>
          </a:p>
          <a:p>
            <a:pPr lvl="2"/>
            <a:r>
              <a:rPr dirty="0" sz="1800" lang="en-US" smtClean="0">
                <a:cs typeface="Arial" panose="020B0604020202020204" pitchFamily="34" charset="0"/>
              </a:rPr>
              <a:t>We </a:t>
            </a:r>
            <a:r>
              <a:rPr dirty="0" sz="1800" lang="en-US">
                <a:cs typeface="Arial" panose="020B0604020202020204" pitchFamily="34" charset="0"/>
              </a:rPr>
              <a:t>also filter the analysis by our choose</a:t>
            </a:r>
            <a:endParaRPr dirty="0" sz="180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2437130" cy="673736"/>
          </a:xfrm>
          <a:prstGeom prst="rect"/>
        </p:spPr>
        <p:txBody>
          <a:bodyPr bIns="0" lIns="0" rIns="0" rtlCol="0" tIns="13335" vert="horz" wrap="square">
            <a:spAutoFit/>
          </a:bodyPr>
          <a:p>
            <a:pPr marL="12700">
              <a:lnSpc>
                <a:spcPct val="100000"/>
              </a:lnSpc>
              <a:spcBef>
                <a:spcPts val="105"/>
              </a:spcBef>
            </a:pPr>
            <a:r>
              <a:rPr dirty="0" sz="4400"/>
              <a:t>R</a:t>
            </a:r>
            <a:r>
              <a:rPr dirty="0" sz="4400" spc="-40"/>
              <a:t>E</a:t>
            </a:r>
            <a:r>
              <a:rPr dirty="0" sz="4400" spc="15"/>
              <a:t>S</a:t>
            </a:r>
            <a:r>
              <a:rPr dirty="0" sz="4400" spc="-30"/>
              <a:t>U</a:t>
            </a:r>
            <a:r>
              <a:rPr dirty="0" sz="4400" spc="-405"/>
              <a:t>L</a:t>
            </a:r>
            <a:r>
              <a:rPr dirty="0" sz="4400"/>
              <a:t>TS</a:t>
            </a:r>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pic>
        <p:nvPicPr>
          <p:cNvPr id="2097172" name="Picture 2"/>
          <p:cNvPicPr>
            <a:picLocks noChangeAspect="1" noChangeArrowheads="1"/>
          </p:cNvPicPr>
          <p:nvPr/>
        </p:nvPicPr>
        <p:blipFill>
          <a:blip xmlns:r="http://schemas.openxmlformats.org/officeDocument/2006/relationships" r:embed="rId2"/>
          <a:srcRect/>
          <a:stretch>
            <a:fillRect/>
          </a:stretch>
        </p:blipFill>
        <p:spPr bwMode="auto">
          <a:xfrm>
            <a:off x="1828800" y="1752600"/>
            <a:ext cx="5595938" cy="2755900"/>
          </a:xfrm>
          <a:prstGeom prst="rect"/>
          <a:noFill/>
          <a:ln>
            <a:noFill/>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graphicFrame>
        <p:nvGraphicFramePr>
          <p:cNvPr id="4194304" name="Chart 1"/>
          <p:cNvGraphicFramePr>
            <a:graphicFrameLocks/>
          </p:cNvGraphicFramePr>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1"/>
          </a:graphicData>
        </a:graphic>
      </p:graphicFrame>
      <p:sp>
        <p:nvSpPr>
          <p:cNvPr id="1048693" name="object 7"/>
          <p:cNvSpPr txBox="1"/>
          <p:nvPr/>
        </p:nvSpPr>
        <p:spPr>
          <a:xfrm>
            <a:off x="755332" y="385444"/>
            <a:ext cx="2437130" cy="673736"/>
          </a:xfrm>
          <a:prstGeom prst="rect"/>
        </p:spPr>
        <p:txBody>
          <a:bodyPr bIns="0" lIns="0" rIns="0" rtlCol="0" tIns="13335" vert="horz" wrap="square">
            <a:spAutoFit/>
          </a:bodyPr>
          <a:lstStyle>
            <a:lvl1pPr>
              <a:defRPr>
                <a:latin typeface="+mj-lt"/>
                <a:ea typeface="+mj-ea"/>
                <a:cs typeface="+mj-cs"/>
              </a:defRPr>
            </a:lvl1pPr>
          </a:lstStyle>
          <a:p>
            <a:pPr marL="12700">
              <a:spcBef>
                <a:spcPts val="105"/>
              </a:spcBef>
            </a:pPr>
            <a:r>
              <a:rPr b="1" dirty="0" sz="4400" lang="en-IN" smtClean="0"/>
              <a:t>R</a:t>
            </a:r>
            <a:r>
              <a:rPr b="1" dirty="0" sz="4400" lang="en-IN" spc="-40" smtClean="0"/>
              <a:t>E</a:t>
            </a:r>
            <a:r>
              <a:rPr b="1" dirty="0" sz="4400" lang="en-IN" spc="15" smtClean="0"/>
              <a:t>S</a:t>
            </a:r>
            <a:r>
              <a:rPr b="1" dirty="0" sz="4400" lang="en-IN" spc="-30" smtClean="0"/>
              <a:t>U</a:t>
            </a:r>
            <a:r>
              <a:rPr b="1" dirty="0" sz="4400" lang="en-IN" spc="-405" smtClean="0"/>
              <a:t>L</a:t>
            </a:r>
            <a:r>
              <a:rPr b="1" dirty="0" sz="4400" lang="en-IN" smtClean="0"/>
              <a:t>TS</a:t>
            </a:r>
            <a:endParaRPr b="1" dirty="0" sz="4800"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4"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5" name="TextBox 3"/>
          <p:cNvSpPr txBox="1"/>
          <p:nvPr/>
        </p:nvSpPr>
        <p:spPr>
          <a:xfrm>
            <a:off x="304800" y="1866410"/>
            <a:ext cx="10515599" cy="1958341"/>
          </a:xfrm>
          <a:prstGeom prst="rect"/>
          <a:noFill/>
        </p:spPr>
        <p:txBody>
          <a:bodyPr wrap="square">
            <a:spAutoFit/>
          </a:bodyPr>
          <a:p>
            <a:pPr indent="-285750" marL="285750">
              <a:buFont typeface="Wingdings" panose="05000000000000000000" pitchFamily="2" charset="2"/>
              <a:buChar char="v"/>
            </a:pPr>
            <a:r>
              <a:rPr dirty="0" sz="1800" lang="en-US"/>
              <a:t>The employees should summarize the performance during the re-view period, highlight their strengths, and identify areas for improvement.</a:t>
            </a:r>
          </a:p>
          <a:p>
            <a:pPr indent="-285750" marL="285750">
              <a:buFont typeface="Wingdings" panose="05000000000000000000" pitchFamily="2" charset="2"/>
              <a:buChar char="v"/>
            </a:pPr>
            <a:r>
              <a:rPr dirty="0" sz="1800" lang="en-US"/>
              <a:t>The conclusion can also include plans for the employee’s future development.</a:t>
            </a:r>
          </a:p>
          <a:p>
            <a:pPr indent="-285750" marL="285750">
              <a:buFont typeface="Wingdings" panose="05000000000000000000" pitchFamily="2" charset="2"/>
              <a:buChar char="v"/>
            </a:pPr>
            <a:r>
              <a:rPr dirty="0" sz="1800" lang="en-US">
                <a:latin typeface="Google Sans"/>
              </a:rPr>
              <a:t>E</a:t>
            </a:r>
            <a:r>
              <a:rPr b="0" dirty="0" sz="1800" i="0" lang="en-US">
                <a:effectLst/>
                <a:latin typeface="Google Sans"/>
              </a:rPr>
              <a:t>mployee performance management is an essential part of any successful organization.  It provides the necessary feedback to develop employees, encourage growth, and align goals </a:t>
            </a:r>
            <a:r>
              <a:rPr b="0" dirty="0" sz="1800" i="0" lang="en-US" err="1">
                <a:effectLst/>
                <a:latin typeface="Google Sans"/>
              </a:rPr>
              <a:t>goals</a:t>
            </a:r>
            <a:r>
              <a:rPr b="0" dirty="0" sz="1800" i="0" lang="en-US">
                <a:effectLst/>
                <a:latin typeface="Google Sans"/>
              </a:rPr>
              <a:t> with company objectives.</a:t>
            </a:r>
          </a:p>
          <a:p>
            <a:pPr indent="-285750" marL="285750">
              <a:buFont typeface="Wingdings" panose="05000000000000000000" pitchFamily="2" charset="2"/>
              <a:buChar char="v"/>
            </a:pPr>
            <a:r>
              <a:rPr b="0" dirty="0" sz="1800" i="0" lang="en-US">
                <a:effectLst/>
                <a:latin typeface="Google Sans"/>
              </a:rPr>
              <a:t> It is used as the basis for a salary increase, promotion or termination of an employee</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09"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5"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9" name="object 21"/>
          <p:cNvSpPr txBox="1">
            <a:spLocks noGrp="1"/>
          </p:cNvSpPr>
          <p:nvPr>
            <p:ph type="title"/>
          </p:nvPr>
        </p:nvSpPr>
        <p:spPr>
          <a:xfrm>
            <a:off x="739775" y="445388"/>
            <a:ext cx="2357120" cy="673735"/>
          </a:xfrm>
          <a:prstGeom prst="rect"/>
        </p:spPr>
        <p:txBody>
          <a:bodyPr bIns="0" lIns="0" rIns="0" rtlCol="0" tIns="13335" vert="horz" wrap="square">
            <a:spAutoFit/>
          </a:bodyPr>
          <a:p>
            <a:pPr marL="12700">
              <a:lnSpc>
                <a:spcPct val="100000"/>
              </a:lnSpc>
              <a:spcBef>
                <a:spcPts val="105"/>
              </a:spcBef>
            </a:pPr>
            <a:r>
              <a:rPr dirty="0" sz="4400" spc="25"/>
              <a:t>A</a:t>
            </a:r>
            <a:r>
              <a:rPr dirty="0" sz="4400" spc="-5"/>
              <a:t>G</a:t>
            </a:r>
            <a:r>
              <a:rPr dirty="0" sz="4400" spc="-35"/>
              <a:t>E</a:t>
            </a:r>
            <a:r>
              <a:rPr dirty="0" sz="4400" spc="15"/>
              <a:t>N</a:t>
            </a:r>
            <a:r>
              <a:rPr dirty="0" sz="4400"/>
              <a:t>DA</a:t>
            </a:r>
          </a:p>
        </p:txBody>
      </p:sp>
      <p:sp>
        <p:nvSpPr>
          <p:cNvPr id="1048640"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4" name="object 7"/>
          <p:cNvSpPr txBox="1">
            <a:spLocks noGrp="1"/>
          </p:cNvSpPr>
          <p:nvPr>
            <p:ph type="title"/>
          </p:nvPr>
        </p:nvSpPr>
        <p:spPr>
          <a:xfrm>
            <a:off x="834072" y="575055"/>
            <a:ext cx="5636895" cy="613410"/>
          </a:xfrm>
          <a:prstGeom prst="rect"/>
        </p:spPr>
        <p:txBody>
          <a:bodyPr bIns="0" lIns="0" rIns="0" rtlCol="0" tIns="16510" vert="horz" wrap="square">
            <a:spAutoFit/>
          </a:bodyPr>
          <a:p>
            <a:pPr marL="12700">
              <a:lnSpc>
                <a:spcPct val="100000"/>
              </a:lnSpc>
              <a:spcBef>
                <a:spcPts val="130"/>
              </a:spcBef>
              <a:tabLst>
                <a:tab algn="l" pos="2727960"/>
              </a:tabLst>
            </a:pPr>
            <a:r>
              <a:rPr dirty="0" sz="4000" spc="-20"/>
              <a:t>P</a:t>
            </a:r>
            <a:r>
              <a:rPr dirty="0" sz="4000" spc="15"/>
              <a:t>ROB</a:t>
            </a:r>
            <a:r>
              <a:rPr dirty="0" sz="4000" spc="55"/>
              <a:t>L</a:t>
            </a:r>
            <a:r>
              <a:rPr dirty="0" sz="4000" spc="-20"/>
              <a:t>E</a:t>
            </a:r>
            <a:r>
              <a:rPr dirty="0" sz="4000" spc="20"/>
              <a:t>M</a:t>
            </a:r>
            <a:r>
              <a:rPr dirty="0" sz="4000"/>
              <a:t>	</a:t>
            </a:r>
            <a:r>
              <a:rPr dirty="0" sz="4000" spc="10"/>
              <a:t>S</a:t>
            </a:r>
            <a:r>
              <a:rPr dirty="0" sz="4000" spc="-370"/>
              <a:t>T</a:t>
            </a:r>
            <a:r>
              <a:rPr dirty="0" sz="4000" spc="-375"/>
              <a:t>A</a:t>
            </a:r>
            <a:r>
              <a:rPr dirty="0" sz="4000" spc="15"/>
              <a:t>T</a:t>
            </a:r>
            <a:r>
              <a:rPr dirty="0" sz="4000" spc="-10"/>
              <a:t>E</a:t>
            </a:r>
            <a:r>
              <a:rPr dirty="0" sz="4000" spc="-20"/>
              <a:t>ME</a:t>
            </a:r>
            <a:r>
              <a:rPr dirty="0" sz="400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5" name="TextBox 10"/>
          <p:cNvSpPr txBox="1"/>
          <p:nvPr/>
        </p:nvSpPr>
        <p:spPr>
          <a:xfrm>
            <a:off x="679417" y="2333535"/>
            <a:ext cx="8005713" cy="1869441"/>
          </a:xfrm>
          <a:prstGeom prst="rect"/>
          <a:noFill/>
        </p:spPr>
        <p:txBody>
          <a:bodyPr wrap="square">
            <a:spAutoFit/>
          </a:bodyPr>
          <a:p>
            <a:r>
              <a:rPr b="0" dirty="0" sz="2400" lang="en-US"/>
              <a:t>This project aims to analyze employee performance based on satisfaction levels using Excel. The goal is to identify patterns and correlations within the data to help improve employee satisfaction and performance across different demographics and business units.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4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8"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9"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0"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1" name="TextBox 11"/>
          <p:cNvSpPr txBox="1"/>
          <p:nvPr/>
        </p:nvSpPr>
        <p:spPr>
          <a:xfrm>
            <a:off x="381000" y="2019300"/>
            <a:ext cx="8767713" cy="4358640"/>
          </a:xfrm>
          <a:prstGeom prst="rect"/>
          <a:noFill/>
        </p:spPr>
        <p:txBody>
          <a:bodyPr wrap="square">
            <a:spAutoFit/>
          </a:bodyPr>
          <a:p>
            <a:r>
              <a:rPr dirty="0" sz="2400" lang="en-US"/>
              <a:t>The "Employee Performance Analysis Using Excel" project focuses on evaluating employee performance by analyzing key factors such as satisfaction levels, gender, and business unit. The project involves collecting and organizing employee data in Excel, followed by detailed analysis using statistical functions and data visualization tools. By identifying trends and correlations, the analysis will provide insights into how different factors impact performance across various demographics and departments. The findings will support data-driven decision-making to enhance employee satisfaction and optimize performance within the organization.</a:t>
            </a:r>
            <a:endParaRPr dirty="0" sz="2400" lang="en-IN"/>
          </a:p>
          <a:p>
            <a:endParaRPr b="0" dirty="0" sz="240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5"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6" name="TextBox 8"/>
          <p:cNvSpPr txBox="1"/>
          <p:nvPr/>
        </p:nvSpPr>
        <p:spPr>
          <a:xfrm>
            <a:off x="304800" y="1672709"/>
            <a:ext cx="6099142" cy="369332"/>
          </a:xfrm>
          <a:prstGeom prst="rect"/>
          <a:noFill/>
        </p:spPr>
        <p:txBody>
          <a:bodyPr wrap="square">
            <a:spAutoFit/>
          </a:bodyPr>
          <a:p>
            <a:pPr indent="-342900" marL="342900">
              <a:buAutoNum type="arabicPeriod"/>
            </a:pPr>
            <a:r>
              <a:rPr dirty="0" lang="en-US"/>
              <a:t>HR MANAGER</a:t>
            </a:r>
          </a:p>
        </p:txBody>
      </p:sp>
      <p:pic>
        <p:nvPicPr>
          <p:cNvPr id="2097163" name="Graphic 10"/>
          <p:cNvPicPr>
            <a:picLocks noChangeAspect="1"/>
          </p:cNvPicPr>
          <p:nvPr/>
        </p:nvPicPr>
        <p:blipFill>
          <a:blip xmlns:r="http://schemas.openxmlformats.org/officeDocument/2006/relationships" r:embed="rId2"/>
          <a:stretch>
            <a:fillRect/>
          </a:stretch>
        </p:blipFill>
        <p:spPr>
          <a:xfrm>
            <a:off x="2172526" y="1473725"/>
            <a:ext cx="2068445" cy="1981199"/>
          </a:xfrm>
          <a:prstGeom prst="rect"/>
        </p:spPr>
      </p:pic>
      <p:sp>
        <p:nvSpPr>
          <p:cNvPr id="1048657" name="TextBox 12"/>
          <p:cNvSpPr txBox="1"/>
          <p:nvPr/>
        </p:nvSpPr>
        <p:spPr>
          <a:xfrm>
            <a:off x="157177" y="3484850"/>
            <a:ext cx="6099142" cy="646331"/>
          </a:xfrm>
          <a:prstGeom prst="rect"/>
          <a:noFill/>
        </p:spPr>
        <p:txBody>
          <a:bodyPr wrap="square">
            <a:spAutoFit/>
          </a:bodyPr>
          <a:p>
            <a:r>
              <a:rPr dirty="0" lang="en-US"/>
              <a:t>2.     DEPARTMENT MANAGER</a:t>
            </a:r>
          </a:p>
          <a:p>
            <a:pPr indent="-342900" marL="342900">
              <a:buAutoNum type="arabicPeriod"/>
            </a:pPr>
            <a:endParaRPr dirty="0" lang="en-US"/>
          </a:p>
        </p:txBody>
      </p:sp>
      <p:pic>
        <p:nvPicPr>
          <p:cNvPr id="2097164" name="Picture 14"/>
          <p:cNvPicPr>
            <a:picLocks noChangeAspect="1"/>
          </p:cNvPicPr>
          <p:nvPr/>
        </p:nvPicPr>
        <p:blipFill>
          <a:blip xmlns:r="http://schemas.openxmlformats.org/officeDocument/2006/relationships" r:embed="rId3"/>
          <a:stretch>
            <a:fillRect/>
          </a:stretch>
        </p:blipFill>
        <p:spPr>
          <a:xfrm>
            <a:off x="2623377" y="4287715"/>
            <a:ext cx="2068445" cy="2149719"/>
          </a:xfrm>
          <a:prstGeom prst="rect"/>
        </p:spPr>
      </p:pic>
      <p:sp>
        <p:nvSpPr>
          <p:cNvPr id="1048658" name="TextBox 17"/>
          <p:cNvSpPr txBox="1"/>
          <p:nvPr/>
        </p:nvSpPr>
        <p:spPr>
          <a:xfrm>
            <a:off x="5788058" y="1326118"/>
            <a:ext cx="6099142" cy="369332"/>
          </a:xfrm>
          <a:prstGeom prst="rect"/>
          <a:noFill/>
        </p:spPr>
        <p:txBody>
          <a:bodyPr wrap="square">
            <a:spAutoFit/>
          </a:bodyPr>
          <a:p>
            <a:r>
              <a:rPr dirty="0" lang="en-US"/>
              <a:t>3.EXECUTIVES</a:t>
            </a:r>
          </a:p>
        </p:txBody>
      </p:sp>
      <p:pic>
        <p:nvPicPr>
          <p:cNvPr id="2097165" name="Graphic 19"/>
          <p:cNvPicPr>
            <a:picLocks noChangeAspect="1"/>
          </p:cNvPicPr>
          <p:nvPr/>
        </p:nvPicPr>
        <p:blipFill>
          <a:blip xmlns:r="http://schemas.openxmlformats.org/officeDocument/2006/relationships" r:embed="rId4"/>
          <a:stretch>
            <a:fillRect/>
          </a:stretch>
        </p:blipFill>
        <p:spPr>
          <a:xfrm>
            <a:off x="6553200" y="1577011"/>
            <a:ext cx="2484870" cy="1774625"/>
          </a:xfrm>
          <a:prstGeom prst="rect"/>
        </p:spPr>
      </p:pic>
      <p:sp>
        <p:nvSpPr>
          <p:cNvPr id="1048659" name="TextBox 21"/>
          <p:cNvSpPr txBox="1"/>
          <p:nvPr/>
        </p:nvSpPr>
        <p:spPr>
          <a:xfrm>
            <a:off x="5638800" y="3513799"/>
            <a:ext cx="6099142" cy="646331"/>
          </a:xfrm>
          <a:prstGeom prst="rect"/>
          <a:noFill/>
        </p:spPr>
        <p:txBody>
          <a:bodyPr wrap="square">
            <a:spAutoFit/>
          </a:bodyPr>
          <a:p>
            <a:r>
              <a:rPr dirty="0" lang="en-US"/>
              <a:t>4. DATA ANALYST</a:t>
            </a:r>
          </a:p>
          <a:p>
            <a:endParaRPr dirty="0" lang="en-US"/>
          </a:p>
        </p:txBody>
      </p:sp>
      <p:pic>
        <p:nvPicPr>
          <p:cNvPr id="2097166" name="Picture 23"/>
          <p:cNvPicPr>
            <a:picLocks noChangeAspect="1"/>
          </p:cNvPicPr>
          <p:nvPr/>
        </p:nvPicPr>
        <p:blipFill>
          <a:blip xmlns:r="http://schemas.openxmlformats.org/officeDocument/2006/relationships" r:embed="rId5"/>
          <a:stretch>
            <a:fillRect/>
          </a:stretch>
        </p:blipFill>
        <p:spPr>
          <a:xfrm>
            <a:off x="6714143" y="3936073"/>
            <a:ext cx="2201881" cy="1774641"/>
          </a:xfrm>
          <a:prstGeom prst="rec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7"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4" name="TextBox 9"/>
          <p:cNvSpPr txBox="1"/>
          <p:nvPr/>
        </p:nvSpPr>
        <p:spPr>
          <a:xfrm>
            <a:off x="3049571" y="2228047"/>
            <a:ext cx="6099142" cy="2552700"/>
          </a:xfrm>
          <a:prstGeom prst="rect"/>
          <a:noFill/>
        </p:spPr>
        <p:txBody>
          <a:bodyPr wrap="square">
            <a:spAutoFit/>
          </a:bodyPr>
          <a:p>
            <a:pPr eaLnBrk="1" fontAlgn="base" hangingPunct="1" indent="-342900" latinLnBrk="0" marL="342900" marR="0" rtl="0">
              <a:spcBef>
                <a:spcPts val="480"/>
              </a:spcBef>
              <a:spcAft>
                <a:spcPts val="0"/>
              </a:spcAft>
              <a:buAutoNum type="arabicPeriod"/>
            </a:pPr>
            <a:r>
              <a:rPr baseline="0" b="1" dirty="0" sz="2000" i="0" kern="1200" lang="en-US" strike="noStrike" u="none">
                <a:ln>
                  <a:noFill/>
                </a:ln>
                <a:effectLst/>
                <a:latin typeface="Segoe UI" panose="020B0502040204020203" pitchFamily="34" charset="0"/>
              </a:rPr>
              <a:t>CONDITIONAL FORMATTING</a:t>
            </a:r>
            <a:r>
              <a:rPr baseline="0" b="1" dirty="0" sz="2000" i="0" kern="1200" lang="en-IN" strike="noStrike" u="none">
                <a:ln>
                  <a:noFill/>
                </a:ln>
                <a:effectLst/>
                <a:latin typeface="Arial" panose="020B0604020202020204" pitchFamily="34" charset="0"/>
              </a:rPr>
              <a:t>:</a:t>
            </a:r>
            <a:endParaRPr baseline="0" b="0" dirty="0" sz="2000" i="0" kern="1200" lang="en-US" strike="noStrike" u="none">
              <a:ln>
                <a:noFill/>
              </a:ln>
              <a:effectLst/>
              <a:latin typeface="Segoe UI" panose="020B0502040204020203" pitchFamily="34" charset="0"/>
            </a:endParaRPr>
          </a:p>
          <a:p>
            <a:pPr eaLnBrk="1" fontAlgn="base" hangingPunct="1" indent="-342900" latinLnBrk="0" marL="342900" marR="0" rtl="0">
              <a:spcBef>
                <a:spcPts val="480"/>
              </a:spcBef>
              <a:spcAft>
                <a:spcPts val="0"/>
              </a:spcAft>
              <a:buAutoNum type="arabicPeriod"/>
            </a:pPr>
            <a:r>
              <a:rPr baseline="0" b="1" dirty="0" sz="2000" i="0" kern="1200" lang="en-US" strike="noStrike" u="none">
                <a:ln>
                  <a:noFill/>
                </a:ln>
                <a:effectLst/>
                <a:latin typeface="Segoe UI" panose="020B0502040204020203" pitchFamily="34" charset="0"/>
              </a:rPr>
              <a:t>FILTER</a:t>
            </a:r>
            <a:r>
              <a:rPr baseline="0" b="1" dirty="0" sz="2000" i="0" kern="1200" lang="en-IN" strike="noStrike" u="none">
                <a:ln>
                  <a:noFill/>
                </a:ln>
                <a:effectLst/>
                <a:latin typeface="Arial" panose="020B0604020202020204" pitchFamily="34" charset="0"/>
              </a:rPr>
              <a:t>:</a:t>
            </a:r>
            <a:endParaRPr dirty="0" sz="2000" lang="en-IN">
              <a:latin typeface="Arial" panose="020B0604020202020204" pitchFamily="34" charset="0"/>
            </a:endParaRPr>
          </a:p>
          <a:p>
            <a:pPr eaLnBrk="1" fontAlgn="base" hangingPunct="1" indent="-342900" latinLnBrk="0" marL="342900" marR="0" rtl="0">
              <a:spcBef>
                <a:spcPts val="480"/>
              </a:spcBef>
              <a:spcAft>
                <a:spcPts val="0"/>
              </a:spcAft>
              <a:buAutoNum type="arabicPeriod"/>
            </a:pPr>
            <a:r>
              <a:rPr baseline="0" b="1" dirty="0" sz="2000" i="0" kern="1200" lang="en-US" strike="noStrike" u="none">
                <a:ln>
                  <a:noFill/>
                </a:ln>
                <a:effectLst/>
                <a:latin typeface="Segoe UI" panose="020B0502040204020203" pitchFamily="34" charset="0"/>
              </a:rPr>
              <a:t>FORMULA:</a:t>
            </a:r>
          </a:p>
          <a:p>
            <a:pPr eaLnBrk="1" fontAlgn="base" hangingPunct="1" indent="-342900" latinLnBrk="0" marL="342900" marR="0" rtl="0">
              <a:spcBef>
                <a:spcPts val="480"/>
              </a:spcBef>
              <a:spcAft>
                <a:spcPts val="0"/>
              </a:spcAft>
              <a:buAutoNum type="arabicPeriod"/>
            </a:pPr>
            <a:r>
              <a:rPr b="1" dirty="0" sz="2000" lang="en-US">
                <a:latin typeface="Segoe UI" panose="020B0502040204020203" pitchFamily="34" charset="0"/>
              </a:rPr>
              <a:t>PIVOT TABLE: </a:t>
            </a:r>
          </a:p>
          <a:p>
            <a:pPr eaLnBrk="1" fontAlgn="base" hangingPunct="1" indent="-342900" latinLnBrk="0" marL="342900" marR="0" rtl="0">
              <a:spcBef>
                <a:spcPts val="480"/>
              </a:spcBef>
              <a:spcAft>
                <a:spcPts val="0"/>
              </a:spcAft>
              <a:buAutoNum type="arabicPeriod"/>
            </a:pPr>
            <a:r>
              <a:rPr b="1" dirty="0" sz="2000" i="0" lang="en-US" strike="noStrike" u="none">
                <a:effectLst/>
                <a:latin typeface="Segoe UI" panose="020B0502040204020203" pitchFamily="34" charset="0"/>
              </a:rPr>
              <a:t>SLICER :</a:t>
            </a:r>
          </a:p>
          <a:p>
            <a:pPr eaLnBrk="1" fontAlgn="base" hangingPunct="1" indent="-342900" latinLnBrk="0" marL="342900" marR="0" rtl="0">
              <a:spcBef>
                <a:spcPts val="480"/>
              </a:spcBef>
              <a:spcAft>
                <a:spcPts val="0"/>
              </a:spcAft>
              <a:buAutoNum type="arabicPeriod"/>
            </a:pPr>
            <a:r>
              <a:rPr b="1" dirty="0" sz="2000" lang="en-US">
                <a:latin typeface="Segoe UI" panose="020B0502040204020203" pitchFamily="34" charset="0"/>
              </a:rPr>
              <a:t>GRAPH:</a:t>
            </a:r>
            <a:endParaRPr b="0" dirty="0" sz="2000" i="0" lang="en-IN" strike="noStrike" u="none">
              <a:effectLst/>
              <a:latin typeface="Arial" panose="020B0604020202020204" pitchFamily="34" charset="0"/>
            </a:endParaRPr>
          </a:p>
          <a:p>
            <a:pPr eaLnBrk="1" fontAlgn="base" hangingPunct="1" indent="-342900" latinLnBrk="0" marL="342900" marR="0" rtl="0">
              <a:spcBef>
                <a:spcPts val="480"/>
              </a:spcBef>
              <a:spcAft>
                <a:spcPts val="0"/>
              </a:spcAft>
              <a:buAutoNum type="arabicPeriod"/>
            </a:pPr>
            <a:endParaRPr baseline="0" b="0" dirty="0" sz="1800" i="0" kern="1200" lang="en-US" strike="noStrike" u="none">
              <a:ln>
                <a:noFill/>
              </a:ln>
              <a:effectLst/>
              <a:latin typeface="Segoe UI" panose="020B0502040204020203"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666" name="TextBox 3"/>
          <p:cNvSpPr txBox="1"/>
          <p:nvPr/>
        </p:nvSpPr>
        <p:spPr>
          <a:xfrm>
            <a:off x="381000" y="1132636"/>
            <a:ext cx="11963400" cy="5171441"/>
          </a:xfrm>
          <a:prstGeom prst="rect"/>
          <a:noFill/>
        </p:spPr>
        <p:txBody>
          <a:bodyPr wrap="square">
            <a:spAutoFit/>
          </a:bodyPr>
          <a:p>
            <a:r>
              <a:rPr b="1" dirty="0" sz="2200" lang="en-US"/>
              <a:t>Dataset Name: </a:t>
            </a:r>
            <a:r>
              <a:rPr b="0" dirty="0" sz="2200" lang="en-US"/>
              <a:t>Employee Performance Analysis Data</a:t>
            </a:r>
          </a:p>
          <a:p>
            <a:r>
              <a:rPr b="1" dirty="0" sz="2200" lang="en-US"/>
              <a:t>Description: </a:t>
            </a:r>
            <a:r>
              <a:rPr b="0" dirty="0" sz="2200" lang="en-US"/>
              <a:t>Contains performance metrics for employees, including satisfaction scores, performance ratings, and demographic details.</a:t>
            </a:r>
          </a:p>
          <a:p>
            <a:r>
              <a:rPr b="1" dirty="0" sz="2200" lang="en-US"/>
              <a:t>Source: </a:t>
            </a:r>
            <a:r>
              <a:rPr b="0" dirty="0" sz="2200" lang="en-US"/>
              <a:t>Kaggle.com</a:t>
            </a:r>
            <a:endParaRPr dirty="0" sz="2200" lang="en-US"/>
          </a:p>
          <a:p>
            <a:r>
              <a:rPr b="1" dirty="0" sz="2200" lang="en-US"/>
              <a:t>Variables/Columns:</a:t>
            </a:r>
          </a:p>
          <a:p>
            <a:pPr lvl="1"/>
            <a:r>
              <a:rPr b="0" dirty="0" sz="2200" lang="en-US"/>
              <a:t> Name: First name</a:t>
            </a:r>
          </a:p>
          <a:p>
            <a:pPr lvl="1"/>
            <a:r>
              <a:rPr b="0" dirty="0" sz="2200" lang="en-US"/>
              <a:t>Gender: Male and Female</a:t>
            </a:r>
          </a:p>
          <a:p>
            <a:pPr lvl="1"/>
            <a:r>
              <a:rPr b="0" dirty="0" sz="2200" lang="en-US"/>
              <a:t>Business Unit: BPC, CCDR, EW, MSC, NEL, PL, PYZ, SVG, TNS, WBL</a:t>
            </a:r>
            <a:endParaRPr dirty="0" sz="2200" lang="en-US"/>
          </a:p>
          <a:p>
            <a:pPr lvl="1"/>
            <a:r>
              <a:rPr b="0" dirty="0" sz="2200" lang="en-US" smtClean="0"/>
              <a:t>Performance Grade: A+, A, B, C</a:t>
            </a:r>
            <a:endParaRPr b="0" dirty="0" sz="2200" lang="en-US"/>
          </a:p>
          <a:p>
            <a:pPr lvl="1"/>
            <a:r>
              <a:rPr b="0" dirty="0" sz="2200" lang="en-US"/>
              <a:t>Satisfaction Score: 1-5</a:t>
            </a:r>
          </a:p>
          <a:p>
            <a:r>
              <a:rPr b="1" dirty="0" sz="2200" lang="en-US"/>
              <a:t>Data Types: </a:t>
            </a:r>
            <a:r>
              <a:rPr b="0" dirty="0" sz="2200" lang="en-US"/>
              <a:t>Numeric and Text</a:t>
            </a:r>
            <a:endParaRPr dirty="0" sz="2200" lang="en-US"/>
          </a:p>
          <a:p>
            <a:r>
              <a:rPr b="1" dirty="0" sz="2200" lang="en-US"/>
              <a:t>Units of Measurement:</a:t>
            </a:r>
            <a:r>
              <a:rPr dirty="0" sz="2200" lang="en-US"/>
              <a:t>  </a:t>
            </a:r>
          </a:p>
          <a:p>
            <a:pPr indent="-342900" marL="342900">
              <a:buFont typeface="Arial" panose="020B0604020202020204" pitchFamily="34" charset="0"/>
              <a:buChar char="•"/>
            </a:pPr>
            <a:r>
              <a:rPr b="0" dirty="0" sz="2200" lang="en-US"/>
              <a:t>Satisfaction score: Scale of </a:t>
            </a:r>
            <a:r>
              <a:rPr b="0" dirty="0" sz="2200" lang="en-US" smtClean="0"/>
              <a:t>1-5</a:t>
            </a:r>
          </a:p>
          <a:p>
            <a:pPr indent="-342900" lvl="1" marL="342900">
              <a:buFont typeface="Arial" panose="020B0604020202020204" pitchFamily="34" charset="0"/>
              <a:buChar char="•"/>
            </a:pPr>
            <a:r>
              <a:rPr dirty="0" sz="2200" lang="en-US"/>
              <a:t>Performance Grade: A+, A, B, </a:t>
            </a:r>
            <a:r>
              <a:rPr dirty="0" sz="2200" lang="en-US" smtClean="0"/>
              <a:t>C</a:t>
            </a:r>
            <a:endParaRPr b="0" dirty="0" sz="2200" lang="en-US"/>
          </a:p>
          <a:p>
            <a:r>
              <a:rPr b="1" dirty="0" sz="2200" lang="en-US" smtClean="0"/>
              <a:t>Size</a:t>
            </a:r>
            <a:r>
              <a:rPr b="1" dirty="0" sz="2200" lang="en-US"/>
              <a:t>: </a:t>
            </a:r>
            <a:r>
              <a:rPr b="0" dirty="0" sz="2200" lang="en-US"/>
              <a:t>26 records, 9 fields</a:t>
            </a:r>
          </a:p>
          <a:p>
            <a:r>
              <a:rPr b="1" dirty="0" sz="2200" lang="en-US"/>
              <a:t>Visualization: </a:t>
            </a:r>
            <a:r>
              <a:rPr b="0" dirty="0" sz="2200" lang="en-US"/>
              <a:t>Bar graph</a:t>
            </a:r>
            <a:endParaRPr dirty="0" sz="2200"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1"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2"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3"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4" name="TextBox 10"/>
          <p:cNvSpPr txBox="1"/>
          <p:nvPr/>
        </p:nvSpPr>
        <p:spPr>
          <a:xfrm>
            <a:off x="3049571" y="2081853"/>
            <a:ext cx="6099142" cy="2618740"/>
          </a:xfrm>
          <a:prstGeom prst="rect"/>
          <a:noFill/>
        </p:spPr>
        <p:txBody>
          <a:bodyPr wrap="square">
            <a:spAutoFit/>
          </a:bodyPr>
          <a:p>
            <a:pPr fontAlgn="auto" indent="-342900" lvl="1" marL="342900">
              <a:spcAft>
                <a:spcPts val="0"/>
              </a:spcAft>
              <a:buFont typeface="Wingdings" panose="05000000000000000000" pitchFamily="2" charset="2"/>
              <a:buChar char="Ø"/>
            </a:pPr>
            <a:r>
              <a:rPr b="1" dirty="0" sz="2400" lang="en-US"/>
              <a:t>FORMULA:</a:t>
            </a:r>
          </a:p>
          <a:p>
            <a:pPr fontAlgn="auto" lvl="1">
              <a:spcAft>
                <a:spcPts val="0"/>
              </a:spcAft>
            </a:pPr>
            <a:r>
              <a:rPr dirty="0" sz="2000" lang="en-US"/>
              <a:t> </a:t>
            </a:r>
            <a:endParaRPr dirty="0" sz="2000" lang="en-US" smtClean="0"/>
          </a:p>
          <a:p>
            <a:pPr fontAlgn="auto" indent="-285750" lvl="1" marL="742950">
              <a:spcAft>
                <a:spcPts val="0"/>
              </a:spcAft>
              <a:buFont typeface="Wingdings" panose="05000000000000000000" pitchFamily="2" charset="2"/>
              <a:buChar char="q"/>
            </a:pPr>
            <a:r>
              <a:rPr b="1" dirty="0" sz="1800" lang="en-US" smtClean="0">
                <a:solidFill>
                  <a:schemeClr val="accent6">
                    <a:lumMod val="75000"/>
                  </a:schemeClr>
                </a:solidFill>
              </a:rPr>
              <a:t>Performance </a:t>
            </a:r>
            <a:r>
              <a:rPr b="1" dirty="0" lang="en-US" smtClean="0">
                <a:solidFill>
                  <a:schemeClr val="accent6">
                    <a:lumMod val="75000"/>
                  </a:schemeClr>
                </a:solidFill>
              </a:rPr>
              <a:t>Grade:                 </a:t>
            </a:r>
            <a:r>
              <a:rPr dirty="0" lang="en-US" smtClean="0"/>
              <a:t>=</a:t>
            </a:r>
            <a:r>
              <a:rPr dirty="0" lang="en-US"/>
              <a:t>IF(Z8&gt;=5,"A+",IF(Z8&gt;=4,"A",IF(Z8&gt;=3,"B+",IF(Z8&gt;=2,"C","NO GRADE"))))</a:t>
            </a:r>
            <a:endParaRPr dirty="0" sz="1800" lang="en-US"/>
          </a:p>
          <a:p>
            <a:pPr indent="-285750" lvl="2" marL="742950">
              <a:buFont typeface="Wingdings" panose="05000000000000000000" pitchFamily="2" charset="2"/>
              <a:buChar char="q"/>
            </a:pPr>
            <a:endParaRPr b="1" dirty="0" lang="en-US" smtClean="0">
              <a:solidFill>
                <a:schemeClr val="accent6">
                  <a:lumMod val="75000"/>
                </a:schemeClr>
              </a:solidFill>
            </a:endParaRPr>
          </a:p>
          <a:p>
            <a:pPr indent="-285750" lvl="2" marL="742950">
              <a:buFont typeface="Wingdings" panose="05000000000000000000" pitchFamily="2" charset="2"/>
              <a:buChar char="q"/>
            </a:pPr>
            <a:r>
              <a:rPr b="1" dirty="0" lang="en-US" smtClean="0">
                <a:solidFill>
                  <a:schemeClr val="accent6">
                    <a:lumMod val="75000"/>
                  </a:schemeClr>
                </a:solidFill>
              </a:rPr>
              <a:t>  INSIGHTS</a:t>
            </a:r>
            <a:r>
              <a:rPr b="1" dirty="0" lang="en-US">
                <a:solidFill>
                  <a:schemeClr val="accent6">
                    <a:lumMod val="75000"/>
                  </a:schemeClr>
                </a:solidFill>
              </a:rPr>
              <a:t>:</a:t>
            </a:r>
            <a:r>
              <a:rPr dirty="0" lang="en-US"/>
              <a:t> </a:t>
            </a:r>
            <a:endParaRPr dirty="0" lang="en-US" smtClean="0"/>
          </a:p>
          <a:p>
            <a:pPr fontAlgn="auto" lvl="1" marL="0">
              <a:spcAft>
                <a:spcPts val="0"/>
              </a:spcAft>
            </a:pPr>
            <a:r>
              <a:rPr dirty="0" lang="en-US"/>
              <a:t> </a:t>
            </a:r>
            <a:r>
              <a:rPr dirty="0" lang="en-US" smtClean="0"/>
              <a:t>                  </a:t>
            </a:r>
            <a:r>
              <a:rPr dirty="0" lang="en-US" smtClean="0"/>
              <a:t>Used </a:t>
            </a:r>
            <a:r>
              <a:rPr dirty="0" lang="en-US"/>
              <a:t>to evaluate the scores as </a:t>
            </a:r>
            <a:r>
              <a:rPr dirty="0" lang="en-US" smtClean="0"/>
              <a:t>grade</a:t>
            </a:r>
            <a:r>
              <a:rPr dirty="0" lang="en-US" smtClean="0"/>
              <a:t> </a:t>
            </a:r>
            <a:r>
              <a:rPr dirty="0" lang="en-US"/>
              <a:t>from </a:t>
            </a:r>
            <a:r>
              <a:rPr dirty="0" lang="en-US" smtClean="0"/>
              <a:t>A+</a:t>
            </a:r>
            <a:r>
              <a:rPr dirty="0" lang="en-US" smtClean="0"/>
              <a:t> </a:t>
            </a:r>
            <a:r>
              <a:rPr dirty="0" lang="en-US"/>
              <a:t>to </a:t>
            </a:r>
            <a:r>
              <a:rPr dirty="0" lang="en-US" smtClean="0"/>
              <a:t> </a:t>
            </a:r>
            <a:r>
              <a:rPr dirty="0" lang="en-US"/>
              <a:t>C</a:t>
            </a:r>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Akash</cp:lastModifiedBy>
  <dcterms:created xsi:type="dcterms:W3CDTF">2024-03-28T17:07:22Z</dcterms:created>
  <dcterms:modified xsi:type="dcterms:W3CDTF">2024-09-09T03:39:00Z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f36d8aca72234bdd8d92c9467d9cff81</vt:lpwstr>
  </property>
</Properties>
</file>