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75" r:id="rId2"/>
    <p:sldId id="257" r:id="rId3"/>
    <p:sldId id="259" r:id="rId4"/>
    <p:sldId id="258" r:id="rId5"/>
    <p:sldId id="260" r:id="rId6"/>
    <p:sldId id="261" r:id="rId7"/>
    <p:sldId id="264" r:id="rId8"/>
    <p:sldId id="266" r:id="rId9"/>
    <p:sldId id="263" r:id="rId10"/>
    <p:sldId id="265" r:id="rId11"/>
    <p:sldId id="262" r:id="rId12"/>
    <p:sldId id="268" r:id="rId13"/>
    <p:sldId id="269" r:id="rId14"/>
    <p:sldId id="272" r:id="rId15"/>
    <p:sldId id="273" r:id="rId16"/>
    <p:sldId id="27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8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166-0312-48CB-893E-6EBD2FA90213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31FC-0CE7-453C-9539-2221207C45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482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166-0312-48CB-893E-6EBD2FA90213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31FC-0CE7-453C-9539-2221207C45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3736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166-0312-48CB-893E-6EBD2FA90213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31FC-0CE7-453C-9539-2221207C451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2315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166-0312-48CB-893E-6EBD2FA90213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31FC-0CE7-453C-9539-2221207C45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01154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166-0312-48CB-893E-6EBD2FA90213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31FC-0CE7-453C-9539-2221207C451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7350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166-0312-48CB-893E-6EBD2FA90213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31FC-0CE7-453C-9539-2221207C45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84277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166-0312-48CB-893E-6EBD2FA90213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31FC-0CE7-453C-9539-2221207C45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721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166-0312-48CB-893E-6EBD2FA90213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31FC-0CE7-453C-9539-2221207C45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7773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166-0312-48CB-893E-6EBD2FA90213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31FC-0CE7-453C-9539-2221207C45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774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166-0312-48CB-893E-6EBD2FA90213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31FC-0CE7-453C-9539-2221207C45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098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166-0312-48CB-893E-6EBD2FA90213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31FC-0CE7-453C-9539-2221207C45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24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166-0312-48CB-893E-6EBD2FA90213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31FC-0CE7-453C-9539-2221207C45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743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166-0312-48CB-893E-6EBD2FA90213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31FC-0CE7-453C-9539-2221207C45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98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166-0312-48CB-893E-6EBD2FA90213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31FC-0CE7-453C-9539-2221207C45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1241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166-0312-48CB-893E-6EBD2FA90213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31FC-0CE7-453C-9539-2221207C45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5470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2166-0312-48CB-893E-6EBD2FA90213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E31FC-0CE7-453C-9539-2221207C45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160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2166-0312-48CB-893E-6EBD2FA90213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B3E31FC-0CE7-453C-9539-2221207C451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119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CFB792-13F4-4467-8570-4798A09D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Asymptotic Notations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7727A2-5CE9-4A04-BF0A-81186898E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/>
              <a:t>R.vidhyalakshmi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1167550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4A74D-A3A7-491E-A631-F55875D9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Theta Notation (</a:t>
            </a:r>
            <a:r>
              <a:rPr lang="el-GR" b="1" i="0" dirty="0">
                <a:solidFill>
                  <a:srgbClr val="25265E"/>
                </a:solidFill>
                <a:effectLst/>
                <a:latin typeface="euclid_circular_a"/>
              </a:rPr>
              <a:t>Θ-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notation)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E45EF-E222-4E21-B76E-DD6AAA1C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238895" cy="3880773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l-GR" sz="4200" b="1" i="0" dirty="0">
                <a:solidFill>
                  <a:srgbClr val="25265E"/>
                </a:solidFill>
                <a:effectLst/>
                <a:latin typeface="euclid_circular_a"/>
              </a:rPr>
              <a:t>Θ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Droid Sans Mono"/>
              </a:rPr>
              <a:t>(g(n)) =  f(n)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pPr marL="0" indent="0"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C1g(n)≤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Droid Sans Mono"/>
              </a:rPr>
              <a:t>f(n)≤ c2g(n)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for all n ≥ n</a:t>
            </a:r>
            <a:r>
              <a:rPr kumimoji="0" lang="en-US" altLang="en-US" sz="32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0}</a:t>
            </a:r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5C248BE-F7E5-49DD-ABAA-454D701D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O(g(n)) = { f(n): there exist positive constants c and n</a:t>
            </a:r>
            <a:r>
              <a:rPr kumimoji="0" lang="en-US" altLang="en-US" sz="700" b="0" i="0" u="none" strike="noStrike" cap="none" normalizeH="0" baseline="-3000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such that 0 ≤ f(n) ≤ cg(n) for all n ≥ n</a:t>
            </a:r>
            <a:r>
              <a:rPr kumimoji="0" lang="en-US" altLang="en-US" sz="700" b="0" i="0" u="none" strike="noStrike" cap="none" normalizeH="0" baseline="-3000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D6DAB42-2641-4BC4-9591-637D8E17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70" y="3510679"/>
            <a:ext cx="10772020" cy="55399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3600" b="1" i="0" dirty="0">
                <a:solidFill>
                  <a:srgbClr val="25265E"/>
                </a:solidFill>
                <a:effectLst/>
                <a:latin typeface="euclid_circular_a"/>
              </a:rPr>
              <a:t>Θ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(g(n)) = { f(n): there exist positive constants c1 ,c2 and n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such that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274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D5FD21-9752-4931-95C2-C7E8D39F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Theta Notation (</a:t>
            </a:r>
            <a:r>
              <a:rPr lang="el-GR" b="1" i="0" dirty="0">
                <a:solidFill>
                  <a:srgbClr val="25265E"/>
                </a:solidFill>
                <a:effectLst/>
                <a:latin typeface="euclid_circular_a"/>
              </a:rPr>
              <a:t>Θ-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notation)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64A68FF-F4E8-4B0D-97CF-12458716E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62225" y="2160588"/>
            <a:ext cx="3627587" cy="3881437"/>
          </a:xfrm>
        </p:spPr>
      </p:pic>
    </p:spTree>
    <p:extLst>
      <p:ext uri="{BB962C8B-B14F-4D97-AF65-F5344CB8AC3E}">
        <p14:creationId xmlns:p14="http://schemas.microsoft.com/office/powerpoint/2010/main" xmlns="" val="264244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4A74D-A3A7-491E-A631-F55875D9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25265E"/>
                </a:solidFill>
                <a:latin typeface="euclid_circular_a"/>
              </a:rPr>
              <a:t>Small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-o Notation (o-notation)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E45EF-E222-4E21-B76E-DD6AAA1C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euclid_circular_a"/>
              </a:rPr>
              <a:t>small</a:t>
            </a:r>
            <a:r>
              <a:rPr lang="en-US" sz="2800" b="0" i="0" dirty="0">
                <a:effectLst/>
                <a:latin typeface="euclid_circular_a"/>
              </a:rPr>
              <a:t>-o notation represents the upper bound of the running time of an algorithm.</a:t>
            </a:r>
          </a:p>
          <a:p>
            <a:endParaRPr lang="en-US" sz="2800" dirty="0">
              <a:latin typeface="euclid_circular_a"/>
            </a:endParaRPr>
          </a:p>
          <a:p>
            <a:r>
              <a:rPr lang="en-US" sz="2800" b="0" i="0" dirty="0">
                <a:effectLst/>
                <a:latin typeface="euclid_circular_a"/>
              </a:rPr>
              <a:t> Thus, it gives the worst case complexity of an algorithm.</a:t>
            </a:r>
          </a:p>
          <a:p>
            <a:endParaRPr lang="en-US" sz="2800" dirty="0">
              <a:latin typeface="euclid_circular_a"/>
            </a:endParaRPr>
          </a:p>
          <a:p>
            <a:endParaRPr lang="en-US" b="0" i="0" dirty="0">
              <a:effectLst/>
              <a:latin typeface="euclid_circular_a"/>
            </a:endParaRPr>
          </a:p>
          <a:p>
            <a:endParaRPr lang="en-US" dirty="0">
              <a:latin typeface="euclid_circular_a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5C248BE-F7E5-49DD-ABAA-454D701D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91" y="647700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O(g(n)) = { f(n): there exist positive constants c and n</a:t>
            </a:r>
            <a:r>
              <a:rPr kumimoji="0" lang="en-US" altLang="en-US" sz="7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such that 0 ≤ f(n) ≤ cg(n) for all n ≥ n</a:t>
            </a:r>
            <a:r>
              <a:rPr kumimoji="0" lang="en-US" altLang="en-US" sz="7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D6DAB42-2641-4BC4-9591-637D8E17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86" y="6526212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O(g(n)) = { f(n): there exist positive constants c and n</a:t>
            </a:r>
            <a:r>
              <a:rPr kumimoji="0" lang="en-US" altLang="en-US" sz="7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such that 0 ≤ f(n) ≤ cg(n) for all n ≥ n</a:t>
            </a:r>
            <a:r>
              <a:rPr kumimoji="0" lang="en-US" altLang="en-US" sz="7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4D60D428-CE6D-4F9B-A0C4-4F7642F06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40" y="5301735"/>
            <a:ext cx="11699934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For any value of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the running time of an algorithm does not cross time provided by </a:t>
            </a:r>
            <a:r>
              <a:rPr lang="en-US" altLang="en-US" sz="2400" dirty="0">
                <a:latin typeface="Droid Sans Mono"/>
              </a:rPr>
              <a:t>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(g(n))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228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4A74D-A3A7-491E-A631-F55875D9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25265E"/>
                </a:solidFill>
                <a:latin typeface="euclid_circular_a"/>
              </a:rPr>
              <a:t>Small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-o Notation (o-notation)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E45EF-E222-4E21-B76E-DD6AAA1C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238895" cy="3880773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Droid Sans Mono"/>
              </a:rPr>
              <a:t>O(g(n)) =  f(n)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pPr marL="0" indent="0"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Droid Sans Mono"/>
              </a:rPr>
              <a:t> f(n) </a:t>
            </a:r>
            <a:r>
              <a:rPr lang="en-US" alt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Droid Sans Mono"/>
              </a:rPr>
              <a:t>cg(n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Droid Sans Mono"/>
              </a:rPr>
              <a:t>)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for all n ≥ n</a:t>
            </a:r>
            <a:r>
              <a:rPr kumimoji="0" lang="en-US" altLang="en-US" sz="32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0}</a:t>
            </a:r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5C248BE-F7E5-49DD-ABAA-454D701D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O(g(n)) = { f(n): there exist positive constants c and n</a:t>
            </a:r>
            <a:r>
              <a:rPr kumimoji="0" lang="en-US" altLang="en-US" sz="700" b="0" i="0" u="none" strike="noStrike" cap="none" normalizeH="0" baseline="-3000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such that 0 ≤ f(n) ≤ cg(n) for all n ≥ n</a:t>
            </a:r>
            <a:r>
              <a:rPr kumimoji="0" lang="en-US" altLang="en-US" sz="700" b="0" i="0" u="none" strike="noStrike" cap="none" normalizeH="0" baseline="-3000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D6DAB42-2641-4BC4-9591-637D8E17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70" y="3572234"/>
            <a:ext cx="10772020" cy="4308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O(g(n)) = { f(n): there exist positive constants c and n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such that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303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4A74D-A3A7-491E-A631-F55875D9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25265E"/>
                </a:solidFill>
                <a:latin typeface="euclid_circular_a"/>
              </a:rPr>
              <a:t>Small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-</a:t>
            </a:r>
            <a:r>
              <a:rPr lang="el-GR" sz="2400" b="1" i="0" dirty="0">
                <a:solidFill>
                  <a:srgbClr val="25265E"/>
                </a:solidFill>
                <a:effectLst/>
                <a:latin typeface="euclid_circular_a"/>
              </a:rPr>
              <a:t>Ω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 Notation (</a:t>
            </a:r>
            <a:r>
              <a:rPr lang="el-GR" sz="3600" b="1" i="0" dirty="0">
                <a:solidFill>
                  <a:srgbClr val="25265E"/>
                </a:solidFill>
                <a:effectLst/>
                <a:latin typeface="euclid_circular_a"/>
              </a:rPr>
              <a:t>Ω 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-notation)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E45EF-E222-4E21-B76E-DD6AAA1C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658323" cy="3880773"/>
          </a:xfrm>
        </p:spPr>
        <p:txBody>
          <a:bodyPr/>
          <a:lstStyle/>
          <a:p>
            <a:r>
              <a:rPr lang="en-US" sz="2800" dirty="0">
                <a:latin typeface="euclid_circular_a"/>
              </a:rPr>
              <a:t>small</a:t>
            </a:r>
            <a:r>
              <a:rPr lang="en-US" sz="2800" b="0" i="0" dirty="0">
                <a:effectLst/>
                <a:latin typeface="euclid_circular_a"/>
              </a:rPr>
              <a:t>-</a:t>
            </a:r>
            <a:r>
              <a:rPr lang="el-GR" sz="2800" b="1" i="0" dirty="0">
                <a:solidFill>
                  <a:srgbClr val="25265E"/>
                </a:solidFill>
                <a:effectLst/>
                <a:latin typeface="euclid_circular_a"/>
              </a:rPr>
              <a:t> Ω</a:t>
            </a:r>
            <a:r>
              <a:rPr lang="en-US" sz="2800" b="0" i="0" dirty="0">
                <a:effectLst/>
                <a:latin typeface="euclid_circular_a"/>
              </a:rPr>
              <a:t> notation represents the lower bound of the running time of an algorithm.</a:t>
            </a:r>
          </a:p>
          <a:p>
            <a:endParaRPr lang="en-US" sz="2800" dirty="0">
              <a:latin typeface="euclid_circular_a"/>
            </a:endParaRPr>
          </a:p>
          <a:p>
            <a:r>
              <a:rPr lang="en-US" sz="2800" b="0" i="0" dirty="0">
                <a:effectLst/>
                <a:latin typeface="euclid_circular_a"/>
              </a:rPr>
              <a:t> Thus, it gives the best case complexity of an algorithm.</a:t>
            </a:r>
          </a:p>
          <a:p>
            <a:endParaRPr lang="en-US" sz="2800" dirty="0">
              <a:latin typeface="euclid_circular_a"/>
            </a:endParaRPr>
          </a:p>
          <a:p>
            <a:endParaRPr lang="en-US" b="0" i="0" dirty="0">
              <a:effectLst/>
              <a:latin typeface="euclid_circular_a"/>
            </a:endParaRPr>
          </a:p>
          <a:p>
            <a:endParaRPr lang="en-US" dirty="0">
              <a:latin typeface="euclid_circular_a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5C248BE-F7E5-49DD-ABAA-454D701D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91" y="647700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O(g(n)) = { f(n): there exist positive constants c and n</a:t>
            </a:r>
            <a:r>
              <a:rPr kumimoji="0" lang="en-US" altLang="en-US" sz="7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such that 0 ≤ f(n) ≤ cg(n) for all n ≥ n</a:t>
            </a:r>
            <a:r>
              <a:rPr kumimoji="0" lang="en-US" altLang="en-US" sz="7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D6DAB42-2641-4BC4-9591-637D8E17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86" y="6526212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O(g(n)) = { f(n): there exist positive constants c and n</a:t>
            </a:r>
            <a:r>
              <a:rPr kumimoji="0" lang="en-US" altLang="en-US" sz="7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such that 0 ≤ f(n) ≤ cg(n) for all n ≥ n</a:t>
            </a:r>
            <a:r>
              <a:rPr kumimoji="0" lang="en-US" altLang="en-US" sz="7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330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4A74D-A3A7-491E-A631-F55875D9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25265E"/>
                </a:solidFill>
                <a:latin typeface="euclid_circular_a"/>
              </a:rPr>
              <a:t>Small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-</a:t>
            </a:r>
            <a:r>
              <a:rPr lang="el-GR" sz="2400" b="1" i="0" dirty="0">
                <a:solidFill>
                  <a:srgbClr val="25265E"/>
                </a:solidFill>
                <a:effectLst/>
                <a:latin typeface="euclid_circular_a"/>
              </a:rPr>
              <a:t>Ω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 Notation (</a:t>
            </a:r>
            <a:r>
              <a:rPr lang="el-GR" sz="2400" b="1" i="0" dirty="0">
                <a:solidFill>
                  <a:srgbClr val="25265E"/>
                </a:solidFill>
                <a:effectLst/>
                <a:latin typeface="euclid_circular_a"/>
              </a:rPr>
              <a:t>Ω</a:t>
            </a:r>
            <a:r>
              <a:rPr lang="el-GR" sz="3600" b="1" i="0" dirty="0">
                <a:solidFill>
                  <a:srgbClr val="25265E"/>
                </a:solidFill>
                <a:effectLst/>
                <a:latin typeface="euclid_circular_a"/>
              </a:rPr>
              <a:t> 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-notation)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E45EF-E222-4E21-B76E-DD6AAA1C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238895" cy="3880773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l-GR" sz="3200" b="1" i="0" dirty="0">
                <a:solidFill>
                  <a:srgbClr val="25265E"/>
                </a:solidFill>
                <a:effectLst/>
                <a:latin typeface="euclid_circular_a"/>
              </a:rPr>
              <a:t>Ω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Droid Sans Mono"/>
              </a:rPr>
              <a:t>(g(n)) =  f(n)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pPr marL="0" indent="0"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Droid Sans Mono"/>
              </a:rPr>
              <a:t> f(n)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Droid Sans Mono"/>
              </a:rPr>
              <a:t>&gt;cg(n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Droid Sans Mono"/>
              </a:rPr>
              <a:t>)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for all n ≥ n</a:t>
            </a:r>
            <a:r>
              <a:rPr kumimoji="0" lang="en-US" altLang="en-US" sz="32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0}</a:t>
            </a:r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5C248BE-F7E5-49DD-ABAA-454D701D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O(g(n)) = { f(n): there exist positive constants c and n</a:t>
            </a:r>
            <a:r>
              <a:rPr kumimoji="0" lang="en-US" altLang="en-US" sz="700" b="0" i="0" u="none" strike="noStrike" cap="none" normalizeH="0" baseline="-3000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such that 0 ≤ f(n) ≤ cg(n) for all n ≥ n</a:t>
            </a:r>
            <a:r>
              <a:rPr kumimoji="0" lang="en-US" altLang="en-US" sz="700" b="0" i="0" u="none" strike="noStrike" cap="none" normalizeH="0" baseline="-3000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D6DAB42-2641-4BC4-9591-637D8E17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70" y="3572234"/>
            <a:ext cx="10772020" cy="4308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sz="2800" b="1" i="0" dirty="0">
                <a:solidFill>
                  <a:srgbClr val="25265E"/>
                </a:solidFill>
                <a:effectLst/>
                <a:latin typeface="euclid_circular_a"/>
              </a:rPr>
              <a:t>Ω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(g(n)) = { f(n): there exist positive constants c and n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such that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1670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2BF53-902D-4432-AA05-6AF2F1D9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25265E"/>
                </a:solidFill>
                <a:latin typeface="euclid_circular_a"/>
              </a:rPr>
              <a:t>small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-O Notation (O-notation)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39A5DD5-32A2-4DF9-A9DC-82EC37EAD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4915" y="2090057"/>
            <a:ext cx="6908800" cy="4354285"/>
          </a:xfrm>
        </p:spPr>
      </p:pic>
    </p:spTree>
    <p:extLst>
      <p:ext uri="{BB962C8B-B14F-4D97-AF65-F5344CB8AC3E}">
        <p14:creationId xmlns:p14="http://schemas.microsoft.com/office/powerpoint/2010/main" xmlns="" val="3419271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2BF53-902D-4432-AA05-6AF2F1D9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25265E"/>
                </a:solidFill>
                <a:latin typeface="euclid_circular_a"/>
              </a:rPr>
              <a:t>small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-</a:t>
            </a:r>
            <a:r>
              <a:rPr lang="el-GR" sz="3600" b="1" i="0" dirty="0">
                <a:solidFill>
                  <a:srgbClr val="25265E"/>
                </a:solidFill>
                <a:effectLst/>
                <a:latin typeface="euclid_circular_a"/>
              </a:rPr>
              <a:t> </a:t>
            </a:r>
            <a:r>
              <a:rPr lang="el-GR" sz="2400" b="1" i="0" dirty="0">
                <a:solidFill>
                  <a:srgbClr val="25265E"/>
                </a:solidFill>
                <a:effectLst/>
                <a:latin typeface="euclid_circular_a"/>
              </a:rPr>
              <a:t>Ω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 Notation (</a:t>
            </a:r>
            <a:r>
              <a:rPr lang="el-GR" sz="2400" b="1" i="0" dirty="0">
                <a:solidFill>
                  <a:srgbClr val="25265E"/>
                </a:solidFill>
                <a:effectLst/>
                <a:latin typeface="euclid_circular_a"/>
              </a:rPr>
              <a:t>Ω</a:t>
            </a:r>
            <a:r>
              <a:rPr lang="el-GR" sz="3600" b="1" i="0" dirty="0">
                <a:solidFill>
                  <a:srgbClr val="25265E"/>
                </a:solidFill>
                <a:effectLst/>
                <a:latin typeface="euclid_circular_a"/>
              </a:rPr>
              <a:t> 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-notation)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xmlns="" id="{2D0AAA8F-718D-4FB6-A2FA-A5205BF91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8291" y="2390114"/>
            <a:ext cx="5373858" cy="388143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5EC9C8D6-283F-4C5D-B9BF-9471C72A1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5674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3E28E0-1CF3-41CC-821E-C7715B6C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Asymptotic Notations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4B2F36-EC08-4B88-BD3E-29A0EA9A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2687"/>
            <a:ext cx="9929706" cy="2133599"/>
          </a:xfrm>
          <a:gradFill>
            <a:gsLst>
              <a:gs pos="24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1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sz="2400" b="0" i="0" dirty="0">
                <a:effectLst/>
                <a:latin typeface="euclid_circular_a"/>
              </a:rPr>
              <a:t>Asymptotic notations are the 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euclid_circular_a"/>
              </a:rPr>
              <a:t>mathematical notations </a:t>
            </a:r>
            <a:r>
              <a:rPr lang="en-US" sz="2400" b="0" i="0" dirty="0">
                <a:effectLst/>
                <a:latin typeface="euclid_circular_a"/>
              </a:rPr>
              <a:t>used to describe the </a:t>
            </a:r>
            <a:r>
              <a:rPr lang="en-US" sz="2400" dirty="0">
                <a:solidFill>
                  <a:srgbClr val="7030A0"/>
                </a:solidFill>
                <a:latin typeface="euclid_circular_a"/>
              </a:rPr>
              <a:t>complexity</a:t>
            </a:r>
            <a:r>
              <a:rPr lang="en-US" sz="2400" b="0" i="0" dirty="0">
                <a:solidFill>
                  <a:srgbClr val="7030A0"/>
                </a:solidFill>
                <a:effectLst/>
                <a:latin typeface="euclid_circular_a"/>
              </a:rPr>
              <a:t> of an algorithm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7433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4A74D-A3A7-491E-A631-F55875D9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Big-O Notation (O-notation)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E45EF-E222-4E21-B76E-DD6AAA1C9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effectLst/>
                <a:latin typeface="euclid_circular_a"/>
              </a:rPr>
              <a:t>Big-O notation represents the upper bound of the running time of an algorithm.</a:t>
            </a:r>
          </a:p>
          <a:p>
            <a:endParaRPr lang="en-US" sz="2800" dirty="0">
              <a:latin typeface="euclid_circular_a"/>
            </a:endParaRPr>
          </a:p>
          <a:p>
            <a:r>
              <a:rPr lang="en-US" sz="2800" b="0" i="0" dirty="0">
                <a:effectLst/>
                <a:latin typeface="euclid_circular_a"/>
              </a:rPr>
              <a:t> Thus, it gives the worst case complexity of an algorithm.</a:t>
            </a:r>
          </a:p>
          <a:p>
            <a:endParaRPr lang="en-US" sz="2800" dirty="0">
              <a:latin typeface="euclid_circular_a"/>
            </a:endParaRPr>
          </a:p>
          <a:p>
            <a:endParaRPr lang="en-US" b="0" i="0" dirty="0">
              <a:effectLst/>
              <a:latin typeface="euclid_circular_a"/>
            </a:endParaRPr>
          </a:p>
          <a:p>
            <a:endParaRPr lang="en-US" dirty="0">
              <a:latin typeface="euclid_circular_a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5C248BE-F7E5-49DD-ABAA-454D701D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91" y="647700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O(g(n)) = { f(n): there exist positive constants c and n</a:t>
            </a:r>
            <a:r>
              <a:rPr kumimoji="0" lang="en-US" altLang="en-US" sz="7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such that 0 ≤ f(n) ≤ cg(n) for all n ≥ n</a:t>
            </a:r>
            <a:r>
              <a:rPr kumimoji="0" lang="en-US" altLang="en-US" sz="7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D6DAB42-2641-4BC4-9591-637D8E17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86" y="6526212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O(g(n)) = { f(n): there exist positive constants c and n</a:t>
            </a:r>
            <a:r>
              <a:rPr kumimoji="0" lang="en-US" altLang="en-US" sz="7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such that 0 ≤ f(n) ≤ cg(n) for all n ≥ n</a:t>
            </a:r>
            <a:r>
              <a:rPr kumimoji="0" lang="en-US" altLang="en-US" sz="7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4D60D428-CE6D-4F9B-A0C4-4F7642F06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40" y="5301735"/>
            <a:ext cx="11699934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For any value of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, the running time of an algorithm does not cross time provided by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O(g(n))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303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4A74D-A3A7-491E-A631-F55875D9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Big-O Notation (O-notation)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E45EF-E222-4E21-B76E-DD6AAA1C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238895" cy="3880773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Droid Sans Mono"/>
              </a:rPr>
              <a:t>O(g(n)) =  f(n)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pPr marL="0" indent="0"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Droid Sans Mono"/>
              </a:rPr>
              <a:t> f(n) ≤ cg(n)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for all n ≥ n</a:t>
            </a:r>
            <a:r>
              <a:rPr kumimoji="0" lang="en-US" altLang="en-US" sz="32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0}</a:t>
            </a:r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5C248BE-F7E5-49DD-ABAA-454D701D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O(g(n)) = { f(n): there exist positive constants c and n</a:t>
            </a:r>
            <a:r>
              <a:rPr kumimoji="0" lang="en-US" altLang="en-US" sz="700" b="0" i="0" u="none" strike="noStrike" cap="none" normalizeH="0" baseline="-3000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such that 0 ≤ f(n) ≤ cg(n) for all n ≥ n</a:t>
            </a:r>
            <a:r>
              <a:rPr kumimoji="0" lang="en-US" altLang="en-US" sz="700" b="0" i="0" u="none" strike="noStrike" cap="none" normalizeH="0" baseline="-3000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D6DAB42-2641-4BC4-9591-637D8E17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70" y="3572234"/>
            <a:ext cx="10772020" cy="4308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O(g(n)) = { f(n): there exist positive constants c and n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such that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872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2BF53-902D-4432-AA05-6AF2F1D9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Big-O Notation (O-notation)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39A5DD5-32A2-4DF9-A9DC-82EC37EAD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44915" y="2090057"/>
            <a:ext cx="6908800" cy="4354285"/>
          </a:xfrm>
        </p:spPr>
      </p:pic>
    </p:spTree>
    <p:extLst>
      <p:ext uri="{BB962C8B-B14F-4D97-AF65-F5344CB8AC3E}">
        <p14:creationId xmlns:p14="http://schemas.microsoft.com/office/powerpoint/2010/main" xmlns="" val="291981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4A74D-A3A7-491E-A631-F55875D9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Omega Notation (</a:t>
            </a:r>
            <a:r>
              <a:rPr lang="el-GR" b="1" i="0" dirty="0">
                <a:solidFill>
                  <a:srgbClr val="25265E"/>
                </a:solidFill>
                <a:effectLst/>
                <a:latin typeface="euclid_circular_a"/>
              </a:rPr>
              <a:t>Ω-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notation)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E45EF-E222-4E21-B76E-DD6AAA1C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8" y="2374774"/>
            <a:ext cx="10934095" cy="3880773"/>
          </a:xfrm>
        </p:spPr>
        <p:txBody>
          <a:bodyPr/>
          <a:lstStyle/>
          <a:p>
            <a:r>
              <a:rPr lang="en-IN" sz="2800" b="0" i="0" dirty="0">
                <a:effectLst/>
                <a:latin typeface="euclid_circular_a"/>
              </a:rPr>
              <a:t>Omega notation </a:t>
            </a:r>
            <a:r>
              <a:rPr lang="en-US" sz="2800" b="0" i="0" dirty="0">
                <a:effectLst/>
                <a:latin typeface="euclid_circular_a"/>
              </a:rPr>
              <a:t>represents the lower bound of the running time of an algorithm.</a:t>
            </a:r>
          </a:p>
          <a:p>
            <a:endParaRPr lang="en-US" sz="2800" dirty="0">
              <a:latin typeface="euclid_circular_a"/>
            </a:endParaRPr>
          </a:p>
          <a:p>
            <a:r>
              <a:rPr lang="en-US" sz="2800" b="0" i="0" dirty="0">
                <a:effectLst/>
                <a:latin typeface="euclid_circular_a"/>
              </a:rPr>
              <a:t> Thus, it gives the best case complexity of an algorithm.</a:t>
            </a:r>
          </a:p>
          <a:p>
            <a:endParaRPr lang="en-US" sz="2800" dirty="0">
              <a:latin typeface="euclid_circular_a"/>
            </a:endParaRPr>
          </a:p>
          <a:p>
            <a:r>
              <a:rPr lang="en-US" sz="2800" b="0" i="0" dirty="0">
                <a:effectLst/>
                <a:latin typeface="euclid_circular_a"/>
              </a:rPr>
              <a:t>For any value of n minimum value of complexity is given by omega.</a:t>
            </a:r>
          </a:p>
          <a:p>
            <a:endParaRPr lang="en-US" sz="2800" dirty="0">
              <a:latin typeface="euclid_circular_a"/>
            </a:endParaRPr>
          </a:p>
          <a:p>
            <a:endParaRPr lang="en-US" sz="2800" b="0" i="0" dirty="0">
              <a:effectLst/>
              <a:latin typeface="euclid_circular_a"/>
            </a:endParaRPr>
          </a:p>
          <a:p>
            <a:endParaRPr lang="en-US" sz="2800" dirty="0">
              <a:latin typeface="euclid_circular_a"/>
            </a:endParaRPr>
          </a:p>
          <a:p>
            <a:endParaRPr lang="en-US" sz="2800" b="0" i="0" dirty="0">
              <a:effectLst/>
              <a:latin typeface="euclid_circular_a"/>
            </a:endParaRPr>
          </a:p>
          <a:p>
            <a:endParaRPr lang="en-US" sz="2800" dirty="0">
              <a:latin typeface="euclid_circular_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9095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4A74D-A3A7-491E-A631-F55875D9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Omega Notation (</a:t>
            </a:r>
            <a:r>
              <a:rPr lang="el-GR" b="1" i="0" dirty="0">
                <a:solidFill>
                  <a:srgbClr val="25265E"/>
                </a:solidFill>
                <a:effectLst/>
                <a:latin typeface="euclid_circular_a"/>
              </a:rPr>
              <a:t>Ω-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notation)</a:t>
            </a:r>
            <a:b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E45EF-E222-4E21-B76E-DD6AAA1C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238895" cy="3880773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kumimoji="0" lang="el-GR" altLang="en-US" sz="3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Droid Sans Mono"/>
              </a:rPr>
              <a:t>Ω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Droid Sans Mono"/>
              </a:rPr>
              <a:t>(g(n)) =  f(n)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pPr marL="0" indent="0"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Droid Sans Mono"/>
              </a:rPr>
              <a:t>f(n) ≥ cg(n)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for all n ≥ n</a:t>
            </a:r>
            <a:r>
              <a:rPr kumimoji="0" lang="en-US" altLang="en-US" sz="32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0}</a:t>
            </a:r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5C248BE-F7E5-49DD-ABAA-454D701DC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O(g(n)) = { f(n): there exist positive constants c and n</a:t>
            </a:r>
            <a:r>
              <a:rPr kumimoji="0" lang="en-US" altLang="en-US" sz="700" b="0" i="0" u="none" strike="noStrike" cap="none" normalizeH="0" baseline="-3000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such that 0 ≤ f(n) ≤ cg(n) for all n ≥ n</a:t>
            </a:r>
            <a:r>
              <a:rPr kumimoji="0" lang="en-US" altLang="en-US" sz="700" b="0" i="0" u="none" strike="noStrike" cap="none" normalizeH="0" baseline="-3000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D6DAB42-2641-4BC4-9591-637D8E17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70" y="3572234"/>
            <a:ext cx="10772020" cy="43088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Droid Sans Mono"/>
              </a:rPr>
              <a:t>Ω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(g(n)) = { f(n): there exist positive constants c and n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Droid Sans Mono"/>
              </a:rPr>
              <a:t> such that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051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C9A910-5C57-4D45-AE9C-F8D716B1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Omega Notation (</a:t>
            </a:r>
            <a:r>
              <a:rPr lang="el-GR" b="1" i="0" dirty="0">
                <a:solidFill>
                  <a:srgbClr val="25265E"/>
                </a:solidFill>
                <a:effectLst/>
                <a:latin typeface="euclid_circular_a"/>
              </a:rPr>
              <a:t>Ω-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notation)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DA7D6F3-9E5B-4659-A9EB-8F71489DE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24555" y="2160588"/>
            <a:ext cx="5373858" cy="3881437"/>
          </a:xfrm>
        </p:spPr>
      </p:pic>
    </p:spTree>
    <p:extLst>
      <p:ext uri="{BB962C8B-B14F-4D97-AF65-F5344CB8AC3E}">
        <p14:creationId xmlns:p14="http://schemas.microsoft.com/office/powerpoint/2010/main" xmlns="" val="45085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34A74D-A3A7-491E-A631-F55875D9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Theta Notation (</a:t>
            </a:r>
            <a:r>
              <a:rPr lang="el-GR" b="1" i="0" dirty="0">
                <a:solidFill>
                  <a:srgbClr val="25265E"/>
                </a:solidFill>
                <a:effectLst/>
                <a:latin typeface="euclid_circular_a"/>
              </a:rPr>
              <a:t>Θ-</a:t>
            </a: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notation)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0E45EF-E222-4E21-B76E-DD6AAA1C9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8" y="2374774"/>
            <a:ext cx="10934095" cy="3880773"/>
          </a:xfrm>
        </p:spPr>
        <p:txBody>
          <a:bodyPr/>
          <a:lstStyle/>
          <a:p>
            <a:r>
              <a:rPr lang="en-IN" sz="2800" dirty="0">
                <a:latin typeface="euclid_circular_a"/>
              </a:rPr>
              <a:t>Theta </a:t>
            </a:r>
            <a:r>
              <a:rPr lang="en-IN" sz="2800" b="0" i="0" dirty="0">
                <a:effectLst/>
                <a:latin typeface="euclid_circular_a"/>
              </a:rPr>
              <a:t> notation </a:t>
            </a:r>
            <a:r>
              <a:rPr lang="en-US" sz="2800" b="0" i="0" dirty="0">
                <a:effectLst/>
                <a:latin typeface="euclid_circular_a"/>
              </a:rPr>
              <a:t>represents the lower bound and as well as upper bound of the running time of an algorithm.</a:t>
            </a:r>
          </a:p>
          <a:p>
            <a:endParaRPr lang="en-US" sz="2800" dirty="0">
              <a:latin typeface="euclid_circular_a"/>
            </a:endParaRPr>
          </a:p>
          <a:p>
            <a:r>
              <a:rPr lang="en-US" sz="2800" b="0" i="0" dirty="0">
                <a:effectLst/>
                <a:latin typeface="euclid_circular_a"/>
              </a:rPr>
              <a:t> Thus, it gives the average  case complexity of an algorithm.</a:t>
            </a:r>
          </a:p>
          <a:p>
            <a:endParaRPr lang="en-US" sz="2800" dirty="0">
              <a:latin typeface="euclid_circular_a"/>
            </a:endParaRPr>
          </a:p>
          <a:p>
            <a:r>
              <a:rPr lang="en-US" sz="2800" b="0" i="0" dirty="0">
                <a:effectLst/>
                <a:latin typeface="euclid_circular_a"/>
              </a:rPr>
              <a:t>For any value of n average  value of complexity is given by Theta.</a:t>
            </a:r>
          </a:p>
          <a:p>
            <a:endParaRPr lang="en-US" sz="2800" dirty="0">
              <a:latin typeface="euclid_circular_a"/>
            </a:endParaRPr>
          </a:p>
          <a:p>
            <a:endParaRPr lang="en-US" sz="2800" b="0" i="0" dirty="0">
              <a:effectLst/>
              <a:latin typeface="euclid_circular_a"/>
            </a:endParaRPr>
          </a:p>
          <a:p>
            <a:endParaRPr lang="en-US" sz="2800" dirty="0">
              <a:latin typeface="euclid_circular_a"/>
            </a:endParaRPr>
          </a:p>
          <a:p>
            <a:endParaRPr lang="en-US" sz="2800" b="0" i="0" dirty="0">
              <a:effectLst/>
              <a:latin typeface="euclid_circular_a"/>
            </a:endParaRPr>
          </a:p>
          <a:p>
            <a:endParaRPr lang="en-US" sz="2800" dirty="0">
              <a:latin typeface="euclid_circular_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453633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673</Words>
  <Application>Microsoft Office PowerPoint</Application>
  <PresentationFormat>Custom</PresentationFormat>
  <Paragraphs>110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Asymptotic Notations</vt:lpstr>
      <vt:lpstr>Asymptotic Notations </vt:lpstr>
      <vt:lpstr>Big-O Notation (O-notation) </vt:lpstr>
      <vt:lpstr>Big-O Notation (O-notation) </vt:lpstr>
      <vt:lpstr>Big-O Notation (O-notation)</vt:lpstr>
      <vt:lpstr>Omega Notation (Ω-notation)</vt:lpstr>
      <vt:lpstr>Omega Notation (Ω-notation) </vt:lpstr>
      <vt:lpstr>Omega Notation (Ω-notation)</vt:lpstr>
      <vt:lpstr>Theta Notation (Θ-notation)</vt:lpstr>
      <vt:lpstr>Theta Notation (Θ-notation)</vt:lpstr>
      <vt:lpstr>Theta Notation (Θ-notation)</vt:lpstr>
      <vt:lpstr>Small-o Notation (o-notation) </vt:lpstr>
      <vt:lpstr>Small-o Notation (o-notation)</vt:lpstr>
      <vt:lpstr>Small-Ω Notation (Ω -notation) </vt:lpstr>
      <vt:lpstr>Small-Ω Notation (Ω -notation) </vt:lpstr>
      <vt:lpstr>small-O Notation (O-notation)</vt:lpstr>
      <vt:lpstr>small- Ω Notation (Ω -notation)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Notations</dc:title>
  <dc:creator>SAI ADITHYA J</dc:creator>
  <cp:lastModifiedBy>Dell</cp:lastModifiedBy>
  <cp:revision>11</cp:revision>
  <dcterms:created xsi:type="dcterms:W3CDTF">2020-07-28T14:50:37Z</dcterms:created>
  <dcterms:modified xsi:type="dcterms:W3CDTF">2021-10-03T14:00:20Z</dcterms:modified>
</cp:coreProperties>
</file>