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62" r:id="rId5"/>
    <p:sldId id="270" r:id="rId6"/>
    <p:sldId id="271" r:id="rId7"/>
    <p:sldId id="272" r:id="rId8"/>
    <p:sldId id="275" r:id="rId9"/>
    <p:sldId id="274" r:id="rId10"/>
    <p:sldId id="273" r:id="rId11"/>
    <p:sldId id="276" r:id="rId12"/>
    <p:sldId id="277" r:id="rId13"/>
    <p:sldId id="278" r:id="rId14"/>
    <p:sldId id="279" r:id="rId15"/>
    <p:sldId id="280" r:id="rId16"/>
    <p:sldId id="264" r:id="rId17"/>
    <p:sldId id="281" r:id="rId18"/>
    <p:sldId id="263" r:id="rId19"/>
    <p:sldId id="282" r:id="rId20"/>
    <p:sldId id="285" r:id="rId21"/>
    <p:sldId id="286" r:id="rId22"/>
    <p:sldId id="287" r:id="rId23"/>
    <p:sldId id="288" r:id="rId24"/>
    <p:sldId id="289" r:id="rId25"/>
    <p:sldId id="292" r:id="rId26"/>
    <p:sldId id="293" r:id="rId27"/>
    <p:sldId id="294" r:id="rId28"/>
    <p:sldId id="295" r:id="rId29"/>
    <p:sldId id="296" r:id="rId30"/>
    <p:sldId id="298" r:id="rId31"/>
    <p:sldId id="297" r:id="rId32"/>
    <p:sldId id="299" r:id="rId33"/>
    <p:sldId id="300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4337" y="1962578"/>
            <a:ext cx="8123324" cy="29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en-US" sz="4400" b="1" dirty="0">
                <a:latin typeface="Montserrat Bold"/>
              </a:rPr>
              <a:t>Data-Driven Insights for Digital Marketing Campaigns Summary</a:t>
            </a:r>
            <a:endParaRPr lang="en-US" sz="4400" b="1" dirty="0">
              <a:latin typeface="Montserrat Bold"/>
              <a:sym typeface="Montserrat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039045" y="5281632"/>
            <a:ext cx="4659363" cy="0"/>
          </a:xfrm>
          <a:prstGeom prst="line">
            <a:avLst/>
          </a:prstGeom>
          <a:ln w="66675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493592" y="5035884"/>
            <a:ext cx="2654600" cy="491497"/>
            <a:chOff x="0" y="0"/>
            <a:chExt cx="2194986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4986" cy="406400"/>
            </a:xfrm>
            <a:custGeom>
              <a:avLst/>
              <a:gdLst/>
              <a:ahLst/>
              <a:cxnLst/>
              <a:rect l="l" t="t" r="r" b="b"/>
              <a:pathLst>
                <a:path w="2194986" h="406400">
                  <a:moveTo>
                    <a:pt x="1991786" y="0"/>
                  </a:moveTo>
                  <a:cubicBezTo>
                    <a:pt x="2104010" y="0"/>
                    <a:pt x="2194986" y="90976"/>
                    <a:pt x="2194986" y="203200"/>
                  </a:cubicBezTo>
                  <a:cubicBezTo>
                    <a:pt x="2194986" y="315424"/>
                    <a:pt x="2104010" y="406400"/>
                    <a:pt x="19917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0C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94986" cy="454025"/>
            </a:xfrm>
            <a:prstGeom prst="rect">
              <a:avLst/>
            </a:prstGeom>
          </p:spPr>
          <p:txBody>
            <a:bodyPr lIns="21127" tIns="21127" rIns="21127" bIns="21127" rtlCol="0" anchor="ctr"/>
            <a:lstStyle/>
            <a:p>
              <a:pPr algn="ctr" defTabSz="609630">
                <a:lnSpc>
                  <a:spcPts val="2147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6245" y="5729804"/>
            <a:ext cx="283385" cy="28338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52976" y="5728794"/>
            <a:ext cx="195698" cy="19569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08493" y="2041535"/>
            <a:ext cx="758291" cy="75829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05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566783" y="2684774"/>
            <a:ext cx="232705" cy="23270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05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79031" y="5871495"/>
            <a:ext cx="1314083" cy="131408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17139" y="2249402"/>
            <a:ext cx="230104" cy="23010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29463" y="2179694"/>
            <a:ext cx="103857" cy="10385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solidFill>
              <a:srgbClr val="FF0000"/>
            </a:solidFill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6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TextBox 8">
            <a:extLst>
              <a:ext uri="{FF2B5EF4-FFF2-40B4-BE49-F238E27FC236}">
                <a16:creationId xmlns:a16="http://schemas.microsoft.com/office/drawing/2014/main" id="{1303B697-D68A-33D6-F0F8-6FA885883F5A}"/>
              </a:ext>
            </a:extLst>
          </p:cNvPr>
          <p:cNvSpPr txBox="1"/>
          <p:nvPr/>
        </p:nvSpPr>
        <p:spPr>
          <a:xfrm>
            <a:off x="6497592" y="5527381"/>
            <a:ext cx="465108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Quattrocento"/>
              </a:rPr>
              <a:t>Presentation by: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Quattrocento"/>
              </a:rPr>
              <a:t>Thambidurai Sundaramoorthy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95724-7F0B-8907-BDBB-386CAEB03742}"/>
              </a:ext>
            </a:extLst>
          </p:cNvPr>
          <p:cNvSpPr txBox="1"/>
          <p:nvPr/>
        </p:nvSpPr>
        <p:spPr>
          <a:xfrm>
            <a:off x="3452191" y="622006"/>
            <a:ext cx="5287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0" dirty="0">
                <a:solidFill>
                  <a:srgbClr val="118DFF"/>
                </a:solidFill>
                <a:effectLst/>
                <a:latin typeface="Segoe UI" panose="020B0502040204020203" pitchFamily="34" charset="0"/>
              </a:rPr>
              <a:t>G</a:t>
            </a:r>
            <a:r>
              <a:rPr lang="en-IN" sz="4800" b="1" i="0" dirty="0">
                <a:solidFill>
                  <a:srgbClr val="E80012"/>
                </a:solidFill>
                <a:effectLst/>
                <a:latin typeface="Segoe UI" panose="020B0502040204020203" pitchFamily="34" charset="0"/>
              </a:rPr>
              <a:t>o</a:t>
            </a:r>
            <a:r>
              <a:rPr lang="en-IN" sz="4800" b="1" i="0" dirty="0">
                <a:solidFill>
                  <a:srgbClr val="EBC000"/>
                </a:solidFill>
                <a:effectLst/>
                <a:latin typeface="Segoe UI" panose="020B0502040204020203" pitchFamily="34" charset="0"/>
              </a:rPr>
              <a:t>o</a:t>
            </a:r>
            <a:r>
              <a:rPr lang="en-IN" sz="4800" b="1" i="0" dirty="0">
                <a:solidFill>
                  <a:srgbClr val="118DFF"/>
                </a:solidFill>
                <a:effectLst/>
                <a:latin typeface="Segoe UI" panose="020B0502040204020203" pitchFamily="34" charset="0"/>
              </a:rPr>
              <a:t>g</a:t>
            </a:r>
            <a:r>
              <a:rPr lang="en-IN" sz="4800" b="1" i="0" dirty="0">
                <a:solidFill>
                  <a:srgbClr val="459712"/>
                </a:solidFill>
                <a:effectLst/>
                <a:latin typeface="Segoe UI" panose="020B0502040204020203" pitchFamily="34" charset="0"/>
              </a:rPr>
              <a:t>l</a:t>
            </a:r>
            <a:r>
              <a:rPr lang="en-IN" sz="4800" b="1" i="0" dirty="0">
                <a:solidFill>
                  <a:srgbClr val="E80012"/>
                </a:solidFill>
                <a:effectLst/>
                <a:latin typeface="Segoe UI" panose="020B0502040204020203" pitchFamily="34" charset="0"/>
              </a:rPr>
              <a:t>e </a:t>
            </a:r>
            <a:r>
              <a:rPr lang="en-IN" sz="4800" b="1" i="0" dirty="0">
                <a:solidFill>
                  <a:srgbClr val="118DFF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n-IN" sz="4800" b="1" i="0" dirty="0">
                <a:solidFill>
                  <a:srgbClr val="E80012"/>
                </a:solidFill>
                <a:effectLst/>
                <a:latin typeface="Segoe UI" panose="020B0502040204020203" pitchFamily="34" charset="0"/>
              </a:rPr>
              <a:t>al</a:t>
            </a:r>
            <a:r>
              <a:rPr lang="en-IN" sz="4800" b="1" i="0" dirty="0">
                <a:solidFill>
                  <a:srgbClr val="EBC000"/>
                </a:solidFill>
                <a:effectLst/>
                <a:latin typeface="Segoe UI" panose="020B0502040204020203" pitchFamily="34" charset="0"/>
              </a:rPr>
              <a:t>yt</a:t>
            </a:r>
            <a:r>
              <a:rPr lang="en-IN" sz="4800" b="1" i="0" dirty="0">
                <a:solidFill>
                  <a:srgbClr val="459712"/>
                </a:solidFill>
                <a:effectLst/>
                <a:latin typeface="Segoe UI" panose="020B0502040204020203" pitchFamily="34" charset="0"/>
              </a:rPr>
              <a:t>ics</a:t>
            </a:r>
            <a:endParaRPr lang="en-IN" sz="48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FDF52A-88D9-912E-4F54-5443A9C0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0B14A0-8ED4-26DF-C447-9EC330E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734378" y="304143"/>
            <a:ext cx="87232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Interests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B3FC-8DD3-E85F-6162-1506B50F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85" y="1205385"/>
            <a:ext cx="8986630" cy="55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986997" y="310340"/>
            <a:ext cx="82180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User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Users</a:t>
            </a:r>
            <a:r>
              <a:rPr lang="en-IN" sz="4400" b="1" dirty="0">
                <a:solidFill>
                  <a:srgbClr val="459712"/>
                </a:solidFill>
                <a:latin typeface="Segoe UI" panose="020B0502040204020203" pitchFamily="34" charset="0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Volume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2D314-E0A0-3A18-F2D9-D12CB83EE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30" y="1177419"/>
            <a:ext cx="9077740" cy="55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053257" y="255408"/>
            <a:ext cx="8085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User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ROI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Analyzer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B6B38-24CB-3F56-7E94-8264D6EB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748" y="1205385"/>
            <a:ext cx="8830503" cy="54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570093" y="304143"/>
            <a:ext cx="70518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User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%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Stages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B6D4C-9593-E923-86E9-C579B69DD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23" y="1205385"/>
            <a:ext cx="8726352" cy="54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424319" y="255408"/>
            <a:ext cx="73433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Traffic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Sess</a:t>
            </a:r>
            <a:r>
              <a:rPr lang="en-IN" sz="4400" b="1" dirty="0" err="1">
                <a:solidFill>
                  <a:srgbClr val="459712"/>
                </a:solidFill>
                <a:latin typeface="Segoe UI" panose="020B0502040204020203" pitchFamily="34" charset="0"/>
              </a:rPr>
              <a:t>i</a:t>
            </a:r>
            <a:r>
              <a:rPr kumimoji="0" lang="en-I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8B1DC-F005-C994-1BD4-58BBD85B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933" y="1143492"/>
            <a:ext cx="8884134" cy="56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040005" y="316963"/>
            <a:ext cx="811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Traffic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Engagement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Rate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CE2C0-A9C2-406C-B515-FA7E9867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19" y="1205385"/>
            <a:ext cx="8867361" cy="54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466780" y="224441"/>
            <a:ext cx="33445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Int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era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cti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332B6-28A0-3ED5-33D9-BDC59B90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051" y="1284178"/>
            <a:ext cx="8608322" cy="53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810797" y="239495"/>
            <a:ext cx="4656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Trigg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ered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Eve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nts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7989B-8B55-182B-9ABE-16C05F38A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2" y="1248431"/>
            <a:ext cx="8588197" cy="53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179403" y="269730"/>
            <a:ext cx="3833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Land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ing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CFC18-D485-08CA-63D9-7B238EC3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12" y="1232453"/>
            <a:ext cx="8606012" cy="53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971509" y="269730"/>
            <a:ext cx="4248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Audi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ence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ers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15B0D-96D4-7018-30CB-779E1A81F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628" y="1214644"/>
            <a:ext cx="8414742" cy="53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452191" y="224441"/>
            <a:ext cx="5287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0" dirty="0">
                <a:solidFill>
                  <a:srgbClr val="118DFF"/>
                </a:solidFill>
                <a:effectLst/>
                <a:latin typeface="Segoe UI" panose="020B0502040204020203" pitchFamily="34" charset="0"/>
              </a:rPr>
              <a:t>Proj</a:t>
            </a:r>
            <a:r>
              <a:rPr lang="en-IN" sz="4800" b="1" i="0" dirty="0">
                <a:solidFill>
                  <a:srgbClr val="E80012"/>
                </a:solidFill>
                <a:effectLst/>
                <a:latin typeface="Segoe UI" panose="020B0502040204020203" pitchFamily="34" charset="0"/>
              </a:rPr>
              <a:t>ect</a:t>
            </a:r>
            <a:r>
              <a:rPr lang="en-IN" sz="4800" b="1" i="0" dirty="0">
                <a:solidFill>
                  <a:srgbClr val="118D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4800" b="1" i="0" dirty="0">
                <a:solidFill>
                  <a:srgbClr val="EBC000"/>
                </a:solidFill>
                <a:effectLst/>
                <a:latin typeface="Segoe UI" panose="020B0502040204020203" pitchFamily="34" charset="0"/>
              </a:rPr>
              <a:t>Objec</a:t>
            </a:r>
            <a:r>
              <a:rPr lang="en-IN" sz="4800" b="1" i="0" dirty="0">
                <a:solidFill>
                  <a:srgbClr val="459712"/>
                </a:solidFill>
                <a:effectLst/>
                <a:latin typeface="Segoe UI" panose="020B0502040204020203" pitchFamily="34" charset="0"/>
              </a:rPr>
              <a:t>tive</a:t>
            </a:r>
            <a:endParaRPr lang="en-IN" sz="4800" b="1" i="0" dirty="0">
              <a:solidFill>
                <a:srgbClr val="118D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35B3-87F6-1783-6B91-48880E7D6980}"/>
              </a:ext>
            </a:extLst>
          </p:cNvPr>
          <p:cNvSpPr txBox="1"/>
          <p:nvPr/>
        </p:nvSpPr>
        <p:spPr>
          <a:xfrm>
            <a:off x="1024305" y="2068571"/>
            <a:ext cx="10620468" cy="381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i="0" u="none" strike="noStrike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To analyze the marketing data, create dashboards , and share actionable insights to optimize digital marketing.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b="1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i="0" u="none" strike="noStrike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To understand the key performance metrics, identifying trends, and making data-driven decisions to improve client ROI and enhance overall campaign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4966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338591" y="198380"/>
            <a:ext cx="75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Audience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Sessions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&amp;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Revenues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0DE1-A944-7512-F56C-B9ACA96C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07" y="1082121"/>
            <a:ext cx="8935381" cy="55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991469" y="184725"/>
            <a:ext cx="6328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Coun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try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02F1-A267-B77E-6C3D-0406D0175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57" y="1100137"/>
            <a:ext cx="9015685" cy="5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84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490185" y="198380"/>
            <a:ext cx="52116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674BD-29B4-82AA-6063-4E9129DD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40" y="1128712"/>
            <a:ext cx="9092217" cy="55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2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085996" y="197977"/>
            <a:ext cx="6139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Gen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der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02A9D-B9D5-14D9-871E-93EB2795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5" y="1093162"/>
            <a:ext cx="9135849" cy="5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1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2873960" y="74873"/>
            <a:ext cx="6444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Inte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rests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6B217-7E26-2BAD-A004-C8CCEC5C9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098" y="1060380"/>
            <a:ext cx="8985802" cy="55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018721" y="211189"/>
            <a:ext cx="4154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tegic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Pla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48663"/>
              </p:ext>
            </p:extLst>
          </p:nvPr>
        </p:nvGraphicFramePr>
        <p:xfrm>
          <a:off x="238538" y="1842053"/>
          <a:ext cx="11714922" cy="4605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4320208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High-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Performing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Channels</a:t>
                      </a:r>
                      <a:endParaRPr kumimoji="0" lang="en-IN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59712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Referral &amp; Organic Search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IN" sz="18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Referral has the highest conversion rate and the highest ROI.</a:t>
                      </a:r>
                    </a:p>
                    <a:p>
                      <a:pPr marL="285750" lvl="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IN" sz="18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Organic Search also shows high engagement and a decent CTR.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lang="en-IN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Actions:</a:t>
                      </a:r>
                      <a:endParaRPr lang="en-IN" sz="1800" b="1" dirty="0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Strengthen SEO with targeted content and backlinks.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top referring sites and invest in partnerships or guest content there.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Low-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Performing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Channels</a:t>
                      </a:r>
                      <a:endParaRPr kumimoji="0" 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18DF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Paid Search &amp; Direct Traffic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Paid Search has High CPC, low engagement (sessions/user), zero revenue and negative ROI.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Direct traffic, despite high volume, has low conversion and low engagement.</a:t>
                      </a:r>
                    </a:p>
                    <a:p>
                      <a:pPr marL="0" lvl="0" indent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Audit Paid Search keywords/ad copy and apply A/B testing.</a:t>
                      </a:r>
                    </a:p>
                    <a:p>
                      <a:pPr marL="28575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Segment Direct traffic to understand low conversion (e.g., branded users, internal traffic).</a:t>
                      </a:r>
                    </a:p>
                    <a:p>
                      <a:pPr marL="28575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Consider attribution modeling to see where these channels assist conversions.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794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8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018721" y="211189"/>
            <a:ext cx="4154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tegic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Pla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04312"/>
              </p:ext>
            </p:extLst>
          </p:nvPr>
        </p:nvGraphicFramePr>
        <p:xfrm>
          <a:off x="238539" y="1895061"/>
          <a:ext cx="11714922" cy="4399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4399722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Improve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Engagement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C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Funnel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Conversion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Key Metrics: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Bounce rate proxies (low engagement sessions).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Engaged sessions per user and Average engagement time.</a:t>
                      </a: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Opportunities: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Channels with low engagement per user need to improve the landing page experience.</a:t>
                      </a: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Optimize landing pages (UX/UI, value prop clarity).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Personalize content based on the source/campaign.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 retargeting for quick exits with dynamic creatives.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Utilize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Event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Insights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Top events: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view_promotion, predicted_top_spenders, and top_spenders have high event counts but no attributed revenue.</a:t>
                      </a: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Investigate whether these events are linked to meaningful outcomes (or just predictive).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Tie events to conversions with goal/event tagging in GA.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Introduce micro-conversions (e.g., add to cart, time on page) to score intent.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0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018721" y="211189"/>
            <a:ext cx="4154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tegic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Pla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08771"/>
              </p:ext>
            </p:extLst>
          </p:nvPr>
        </p:nvGraphicFramePr>
        <p:xfrm>
          <a:off x="238538" y="2174172"/>
          <a:ext cx="11714922" cy="332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3140765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Optimize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C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Cost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Efficiency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Low CPC, High Impact Channels: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Organic Social has the lowest CPC and reasonable engagement.</a:t>
                      </a: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Increase content distribution on social platforms.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 UGC, influencer collaborations, or brand storytelling to boost reach.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18DF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Implement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800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Time-Based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C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Trend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59712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 the dataset doesn’t currently include time-series data, it's essential to include.</a:t>
                      </a:r>
                    </a:p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Segment CTR, CPC, and Conversion Rate by week/month.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Identify peak performance windows to adjust bidding and budget schedules.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3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800581" y="127129"/>
            <a:ext cx="849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Audience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Based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Optimization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Strategy</a:t>
            </a:r>
            <a:endParaRPr lang="en-US" sz="3600" b="1" kern="120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4446"/>
              </p:ext>
            </p:extLst>
          </p:nvPr>
        </p:nvGraphicFramePr>
        <p:xfrm>
          <a:off x="238539" y="1617580"/>
          <a:ext cx="11714922" cy="4988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3140765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Audience group with revenue: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Focus on “</a:t>
                      </a:r>
                      <a:r>
                        <a:rPr lang="en-US" sz="1800" b="1" dirty="0"/>
                        <a:t>Engaged Users</a:t>
                      </a:r>
                      <a:r>
                        <a:rPr lang="en-US" sz="1800" dirty="0"/>
                        <a:t>” for High ROI Campaigns as this audience is small (2.6k users) but highly engaged and drives significant revenue.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IN" sz="1800" dirty="0"/>
                        <a:t>Re-Engage “</a:t>
                      </a:r>
                      <a:r>
                        <a:rPr lang="en-IN" sz="1800" b="1" dirty="0"/>
                        <a:t>Recently Active Users</a:t>
                      </a:r>
                      <a:r>
                        <a:rPr lang="en-IN" sz="1800" dirty="0"/>
                        <a:t>” as they are with </a:t>
                      </a:r>
                      <a:r>
                        <a:rPr lang="en-US" sz="1800" dirty="0"/>
                        <a:t>large user base , good engagement and revenue. Also, they're primed to convert again.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Localized Campaigns for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in San Francisco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as they are small group, low engagement and modest revenue.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“Purchasers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Segment: To Upsell &amp; Retention as they are small but valuable group.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Likely 7-Day Purchasers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Faster as they have high intent, mid-level engagement and revenue. Also, they're on the edge of conversion.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Retarget “</a:t>
                      </a:r>
                      <a:r>
                        <a:rPr lang="en-US" sz="1800" b="1" dirty="0"/>
                        <a:t>Engaged Users</a:t>
                      </a:r>
                      <a:r>
                        <a:rPr lang="en-US" sz="1800" dirty="0"/>
                        <a:t>” with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personalized product recommendations.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Send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time-sensitive email campaigns with dynamic content and offer free shipping or first-time discounts for </a:t>
                      </a:r>
                      <a:r>
                        <a:rPr lang="en-IN" sz="1800" dirty="0"/>
                        <a:t>“</a:t>
                      </a:r>
                      <a:r>
                        <a:rPr lang="en-IN" sz="1800" b="1" dirty="0"/>
                        <a:t>Recently Active Users</a:t>
                      </a:r>
                      <a:r>
                        <a:rPr lang="en-IN" sz="1800" dirty="0"/>
                        <a:t>”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Run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geo-targeted ad creatives with </a:t>
                      </a:r>
                      <a:r>
                        <a:rPr lang="en-US" sz="1800" dirty="0"/>
                        <a:t>localized messaging for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in San Francisco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Build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Purchasers”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post-purchase email flows: cross-sell</a:t>
                      </a:r>
                      <a:r>
                        <a:rPr lang="en-US" sz="1800" dirty="0"/>
                        <a:t>, product care tips, referral incentives.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Likely 7-Day Purchasers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with urgency-driven ads like (ending soon, flash deals) and use personalized retargeting ads highlighting previously viewed products.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6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800581" y="127129"/>
            <a:ext cx="849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Audience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Based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Optimization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Strategy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48962"/>
              </p:ext>
            </p:extLst>
          </p:nvPr>
        </p:nvGraphicFramePr>
        <p:xfrm>
          <a:off x="238539" y="2637999"/>
          <a:ext cx="11714922" cy="221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2212297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Audience group with No revenue: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Unlock Revenue from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Added to Cart &amp; No Purchase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as they have high intent but no conversions.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Spenders &amp; Predicted 28-day Spenders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as they have high value prediction, not realized.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Trigger </a:t>
                      </a:r>
                      <a:r>
                        <a:rPr lang="en-US" sz="1800" b="1" dirty="0"/>
                        <a:t>automated abandoned cart emails</a:t>
                      </a:r>
                      <a:r>
                        <a:rPr lang="en-US" sz="1800" dirty="0"/>
                        <a:t> with a limited-time incentive for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Added to Cart &amp; No Purchase”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285750" marR="0" lvl="0" indent="-285750" algn="l" defTabSz="60963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  <a:defRPr/>
                      </a:pPr>
                      <a:r>
                        <a:rPr lang="en-US" sz="1800" dirty="0"/>
                        <a:t>Verify if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tracking or attribution is missing and send exclusive early access offers or VIP rewards for 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Spenders &amp; Predicted 28-day Spenders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8082361-6593-F6FC-6CB8-B562C3392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42839-A9F5-35F5-F2C9-FED44B04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676972" y="241182"/>
            <a:ext cx="41015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Da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ta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Analy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sis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5F558976-ACFF-C9A5-83AC-DBFCBBE2AD55}"/>
              </a:ext>
            </a:extLst>
          </p:cNvPr>
          <p:cNvGrpSpPr/>
          <p:nvPr/>
        </p:nvGrpSpPr>
        <p:grpSpPr>
          <a:xfrm>
            <a:off x="546568" y="1749287"/>
            <a:ext cx="10731032" cy="4757529"/>
            <a:chOff x="0" y="-102820"/>
            <a:chExt cx="6101133" cy="155346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834003FE-E034-E4AF-A0A4-801992B24E41}"/>
                </a:ext>
              </a:extLst>
            </p:cNvPr>
            <p:cNvSpPr/>
            <p:nvPr/>
          </p:nvSpPr>
          <p:spPr>
            <a:xfrm>
              <a:off x="240765" y="-102820"/>
              <a:ext cx="5860368" cy="1553461"/>
            </a:xfrm>
            <a:custGeom>
              <a:avLst/>
              <a:gdLst/>
              <a:ahLst/>
              <a:cxnLst/>
              <a:rect l="l" t="t" r="r" b="b"/>
              <a:pathLst>
                <a:path w="1281572" h="1117383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8506E957-6527-5A94-C8FD-42080C2E9784}"/>
                </a:ext>
              </a:extLst>
            </p:cNvPr>
            <p:cNvSpPr txBox="1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ADC3CF-7146-82B8-C2D4-332CA29F65DD}"/>
              </a:ext>
            </a:extLst>
          </p:cNvPr>
          <p:cNvSpPr txBox="1"/>
          <p:nvPr/>
        </p:nvSpPr>
        <p:spPr>
          <a:xfrm>
            <a:off x="2800672" y="1845477"/>
            <a:ext cx="5854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Data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Cleaning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and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Pre-processing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5E575-3995-FE94-4E23-D08194313ADC}"/>
              </a:ext>
            </a:extLst>
          </p:cNvPr>
          <p:cNvSpPr txBox="1"/>
          <p:nvPr/>
        </p:nvSpPr>
        <p:spPr>
          <a:xfrm>
            <a:off x="1043599" y="2368697"/>
            <a:ext cx="1016044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096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spc="-31" dirty="0">
                <a:latin typeface="Arimo"/>
                <a:ea typeface="Poppins"/>
                <a:cs typeface="Poppins"/>
                <a:sym typeface="Poppins"/>
              </a:rPr>
              <a:t> Consolidated the raw data of Digital Marketing – Google Analytics Dataset.</a:t>
            </a:r>
          </a:p>
          <a:p>
            <a:pPr marL="285750" indent="-285750" defTabSz="6096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spc="-31" dirty="0">
                <a:latin typeface="Arimo"/>
                <a:ea typeface="Poppins"/>
                <a:cs typeface="Poppins"/>
                <a:sym typeface="Poppins"/>
              </a:rPr>
              <a:t> Verified the data types of each column and updated it in the standard format.</a:t>
            </a:r>
          </a:p>
          <a:p>
            <a:pPr marL="285750" indent="-285750" defTabSz="6096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spc="-31" dirty="0">
                <a:latin typeface="Arimo"/>
                <a:ea typeface="Poppins"/>
                <a:cs typeface="Poppins"/>
                <a:sym typeface="Poppins"/>
              </a:rPr>
              <a:t> The country name which was updated as (not set) in the dataset has been removed considering it as null.</a:t>
            </a:r>
          </a:p>
          <a:p>
            <a:pPr marL="285750" indent="-285750" defTabSz="6096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spc="-31" dirty="0">
                <a:latin typeface="Arimo"/>
                <a:ea typeface="Poppins"/>
                <a:cs typeface="Poppins"/>
                <a:sym typeface="Poppins"/>
              </a:rPr>
              <a:t> KPI metrics CTR, CPC, ROI and Conversion Rate have been calculated for the available data using the formula updated in the solution approach document.</a:t>
            </a:r>
          </a:p>
          <a:p>
            <a:pPr marL="285750" indent="-285750" defTabSz="6096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spc="-31" dirty="0">
                <a:latin typeface="Arimo"/>
                <a:ea typeface="Poppins"/>
                <a:cs typeface="Poppins"/>
                <a:sym typeface="Poppins"/>
              </a:rPr>
              <a:t> Power BI Dashboard were created using the consolidated dataset.</a:t>
            </a:r>
          </a:p>
        </p:txBody>
      </p:sp>
    </p:spTree>
    <p:extLst>
      <p:ext uri="{BB962C8B-B14F-4D97-AF65-F5344CB8AC3E}">
        <p14:creationId xmlns:p14="http://schemas.microsoft.com/office/powerpoint/2010/main" val="110730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0082"/>
              </p:ext>
            </p:extLst>
          </p:nvPr>
        </p:nvGraphicFramePr>
        <p:xfrm>
          <a:off x="238539" y="1909128"/>
          <a:ext cx="11714922" cy="4319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4319394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Remarks: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 of 158 countries in the list, 1 country name was not available due to which it has been removed.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3 countries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Indonesia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Qatar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have generated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dirty="0"/>
                        <a:t>Some countries like </a:t>
                      </a:r>
                      <a:r>
                        <a:rPr lang="en-US" sz="1800" b="1" dirty="0"/>
                        <a:t>Canada, India and Taiwan </a:t>
                      </a:r>
                      <a:r>
                        <a:rPr lang="en-US" sz="1800" b="0" dirty="0"/>
                        <a:t>have large user base with good engagement rate but no revenue.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dirty="0"/>
                        <a:t>Countries like </a:t>
                      </a:r>
                      <a:r>
                        <a:rPr lang="en-US" sz="1800" b="1" dirty="0"/>
                        <a:t>China and Japan </a:t>
                      </a:r>
                      <a:r>
                        <a:rPr lang="en-US" sz="1800" b="0" dirty="0"/>
                        <a:t>have large user base with less engagement rate and no revenue.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are almost 122 countries with less than 100 users and engagement rates which is considered as low volume.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dirty="0"/>
                        <a:t>Double Down on High Performers by </a:t>
                      </a:r>
                      <a:r>
                        <a:rPr lang="en-US" sz="1800" dirty="0"/>
                        <a:t>Optimizing campaigns in India, Australia, Malaysia, and the UK and use A/B test for landing pages to increase conversion rates further.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Retarget Engaged But Non-Converting Users who shows high interest but low conversion. Use retargeting, personalized follow-ups, or local offers.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 or Revamp Underperformers for countries with less engagement or conversions unless there's a strategic reason to keep them.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Localized Content like tailoring copy, visuals, and offers in local language or cultural context.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FC201E-3CED-34AF-6760-C2C0A2C5D9F6}"/>
              </a:ext>
            </a:extLst>
          </p:cNvPr>
          <p:cNvSpPr txBox="1"/>
          <p:nvPr/>
        </p:nvSpPr>
        <p:spPr>
          <a:xfrm>
            <a:off x="2991469" y="184725"/>
            <a:ext cx="6328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Coun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try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22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3471212" y="74872"/>
            <a:ext cx="5249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83178"/>
              </p:ext>
            </p:extLst>
          </p:nvPr>
        </p:nvGraphicFramePr>
        <p:xfrm>
          <a:off x="238539" y="1909128"/>
          <a:ext cx="11714922" cy="4319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4319394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Remarks: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group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35–44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is being considered as Top Segment with highest revenue and conversion rate.</a:t>
                      </a:r>
                      <a:endParaRPr lang="en-IN" sz="1800" dirty="0"/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groups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25–34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45–54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are with high Intent, low Revenue. They have strong engagement and conversion rate but revenue isn't proportionate.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group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18-24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an emerging opportunity with high traffic and decent conversion.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groups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55–64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65+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have low Engagement and Zero Revenue with short session duration, no conversions.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Unknown Age </a:t>
                      </a:r>
                      <a:r>
                        <a:rPr lang="en-US" sz="1800" b="0" dirty="0"/>
                        <a:t>has l</a:t>
                      </a:r>
                      <a:r>
                        <a:rPr lang="en-US" sz="1800" dirty="0"/>
                        <a:t>arge audience volume and decent conversions.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Prioritize this age group </a:t>
                      </a:r>
                      <a:r>
                        <a:rPr lang="en-US" sz="1800" b="1" dirty="0"/>
                        <a:t>35–44</a:t>
                      </a:r>
                      <a:r>
                        <a:rPr lang="en-US" sz="1800" dirty="0"/>
                        <a:t> in paid media spend and </a:t>
                      </a:r>
                      <a:r>
                        <a:rPr lang="en-IN" sz="1800" dirty="0"/>
                        <a:t>create </a:t>
                      </a:r>
                      <a:r>
                        <a:rPr lang="en-IN" sz="1800" b="0" dirty="0"/>
                        <a:t>exclusive offers.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 product recommendations to increase AOV and add value-driven messaging for the age groups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25-34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45-54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social-first and influencer-driven campaigns and offer student pricing and discounts for the age group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18-24.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Evaluate whether this age group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55–64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65+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audience is </a:t>
                      </a:r>
                      <a:r>
                        <a:rPr lang="en-US" sz="1800" b="0" dirty="0"/>
                        <a:t>relevant to product offerings.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Encourage profile completion or account login to capture age for the </a:t>
                      </a:r>
                      <a:r>
                        <a:rPr lang="en-US" sz="1800" b="1" dirty="0"/>
                        <a:t>Unknown Age</a:t>
                      </a:r>
                      <a:r>
                        <a:rPr lang="en-US" sz="1800" dirty="0"/>
                        <a:t> group.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31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79824"/>
              </p:ext>
            </p:extLst>
          </p:nvPr>
        </p:nvGraphicFramePr>
        <p:xfrm>
          <a:off x="238539" y="2121162"/>
          <a:ext cx="11714922" cy="396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3961585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Remarks: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Females </a:t>
                      </a:r>
                      <a:r>
                        <a:rPr lang="en-US" sz="1800" b="0" dirty="0"/>
                        <a:t>generate the most revenue </a:t>
                      </a:r>
                      <a:r>
                        <a:rPr lang="en-US" sz="1800" dirty="0"/>
                        <a:t>despite the lowest conversion rate—</a:t>
                      </a:r>
                      <a:r>
                        <a:rPr lang="en-US" sz="1800" b="0" dirty="0"/>
                        <a:t>high-value audience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Males </a:t>
                      </a:r>
                      <a:r>
                        <a:rPr lang="en-US" sz="1800" b="0" dirty="0"/>
                        <a:t>are the most efficient converters, with highest engagement and conversion rate.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"Unknown" gender </a:t>
                      </a:r>
                      <a:r>
                        <a:rPr lang="en-US" sz="1800" b="0" dirty="0"/>
                        <a:t>accounts for 60%+ of users, but low revenue per user </a:t>
                      </a:r>
                      <a:r>
                        <a:rPr lang="en-US" sz="1800" dirty="0"/>
                        <a:t>and short engagement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Improve conversions while maintaining revenue for </a:t>
                      </a:r>
                      <a:r>
                        <a:rPr lang="en-US" sz="1800" b="1" dirty="0"/>
                        <a:t>Females </a:t>
                      </a:r>
                      <a:r>
                        <a:rPr lang="en-US" sz="1800" b="0" dirty="0"/>
                        <a:t>through Personalized messaging: </a:t>
                      </a:r>
                      <a:r>
                        <a:rPr lang="en-US" sz="1800" dirty="0"/>
                        <a:t>Showcase product benefits/value propositions that resonate more with female audiences.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Scale efficiently and increase ROI for </a:t>
                      </a:r>
                      <a:r>
                        <a:rPr lang="en-US" sz="1800" b="1" dirty="0"/>
                        <a:t>Males </a:t>
                      </a:r>
                      <a:r>
                        <a:rPr lang="en-US" sz="1800" b="0" dirty="0"/>
                        <a:t>by using performance-driven creatives: </a:t>
                      </a:r>
                      <a:r>
                        <a:rPr lang="en-US" sz="1800" dirty="0"/>
                        <a:t>Focus on stats, benefits, bold CTAs.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Identify, clean, and retarget the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Unknown Gender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 gender detection: Encourage profile completion (gender field) during signup and use inferred gender detection via tools (based on names or behavior).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C2C1A5-A9B0-9D20-253C-1D530FAC0AA4}"/>
              </a:ext>
            </a:extLst>
          </p:cNvPr>
          <p:cNvSpPr txBox="1"/>
          <p:nvPr/>
        </p:nvSpPr>
        <p:spPr>
          <a:xfrm>
            <a:off x="3085996" y="197977"/>
            <a:ext cx="6139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Gen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der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5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456380" cy="145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FCB81-423F-82E6-644F-50BC8E2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0668"/>
              </p:ext>
            </p:extLst>
          </p:nvPr>
        </p:nvGraphicFramePr>
        <p:xfrm>
          <a:off x="238539" y="1630831"/>
          <a:ext cx="11714922" cy="488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461">
                  <a:extLst>
                    <a:ext uri="{9D8B030D-6E8A-4147-A177-3AD203B41FA5}">
                      <a16:colId xmlns:a16="http://schemas.microsoft.com/office/drawing/2014/main" val="940005671"/>
                    </a:ext>
                  </a:extLst>
                </a:gridCol>
                <a:gridCol w="5857461">
                  <a:extLst>
                    <a:ext uri="{9D8B030D-6E8A-4147-A177-3AD203B41FA5}">
                      <a16:colId xmlns:a16="http://schemas.microsoft.com/office/drawing/2014/main" val="3662941021"/>
                    </a:ext>
                  </a:extLst>
                </a:gridCol>
              </a:tblGrid>
              <a:tr h="3961585"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Remarks: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Home &amp; Garden, Shoppers, Lifestyle &amp; Hobbies, Media &amp; Entertainment and Travel </a:t>
                      </a:r>
                      <a:r>
                        <a:rPr lang="en-US" sz="1800" dirty="0"/>
                        <a:t>categories are rated as </a:t>
                      </a:r>
                      <a:r>
                        <a:rPr lang="en-US" sz="1800" b="1" dirty="0"/>
                        <a:t>high-value</a:t>
                      </a:r>
                      <a:r>
                        <a:rPr lang="en-US" sz="1800" dirty="0"/>
                        <a:t> segment with high user base and high revenue generating categories.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Technology, Sports &amp; Fitness, News &amp; Politics </a:t>
                      </a:r>
                      <a:r>
                        <a:rPr lang="en-US" sz="1800" dirty="0"/>
                        <a:t>categories is </a:t>
                      </a:r>
                      <a:r>
                        <a:rPr lang="en-US" sz="1800" b="1" dirty="0"/>
                        <a:t>moderate</a:t>
                      </a:r>
                      <a:r>
                        <a:rPr lang="en-US" sz="1800" dirty="0"/>
                        <a:t> in terms of revenue generating, user base and engagement.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Banking &amp; Finance, Beauty &amp; Wellness, Food &amp; Dining and Vehicles &amp; Transportation </a:t>
                      </a:r>
                      <a:r>
                        <a:rPr lang="en-US" sz="1800" dirty="0"/>
                        <a:t>has low user base and revenue due to which it is segmented as </a:t>
                      </a:r>
                      <a:r>
                        <a:rPr lang="en-US" sz="1800" b="1" dirty="0"/>
                        <a:t>underperforming</a:t>
                      </a:r>
                      <a:r>
                        <a:rPr lang="en-US" sz="1800" dirty="0"/>
                        <a:t> segment.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b="1" dirty="0"/>
                        <a:t>Shoppers</a:t>
                      </a:r>
                      <a:r>
                        <a:rPr lang="en-US" sz="1800" dirty="0"/>
                        <a:t> with 7% user base still managed to achieve the revenue of 21% from the total revenue which is 2</a:t>
                      </a:r>
                      <a:r>
                        <a:rPr lang="en-US" sz="1800" baseline="30000" dirty="0"/>
                        <a:t>nd</a:t>
                      </a:r>
                      <a:r>
                        <a:rPr lang="en-US" sz="1800" dirty="0"/>
                        <a:t> overall.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Actions: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Double down on ad spend for </a:t>
                      </a:r>
                      <a:r>
                        <a:rPr lang="en-US" sz="1800" b="1" dirty="0"/>
                        <a:t>high-value</a:t>
                      </a:r>
                      <a:r>
                        <a:rPr lang="en-US" sz="1800" dirty="0"/>
                        <a:t> segment and prioritize 60-70% of the budget.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Maintain budget and improve landing page performance with </a:t>
                      </a:r>
                      <a:r>
                        <a:rPr lang="en-US" sz="1800" b="0" dirty="0"/>
                        <a:t>custom messaging per interest group for </a:t>
                      </a:r>
                      <a:r>
                        <a:rPr lang="en-US" sz="1800" b="1" dirty="0"/>
                        <a:t>moderate</a:t>
                      </a:r>
                      <a:r>
                        <a:rPr lang="en-US" sz="1800" b="0" dirty="0"/>
                        <a:t> segment.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800" dirty="0"/>
                        <a:t>Run </a:t>
                      </a:r>
                      <a:r>
                        <a:rPr lang="en-US" sz="1800" b="0" dirty="0"/>
                        <a:t>test campaigns with varied creatives and focus on awareness or lead generation </a:t>
                      </a:r>
                      <a:r>
                        <a:rPr lang="en-US" sz="1800" dirty="0"/>
                        <a:t>rather than conversion. If ROI remains poor after 2–3 optimizations, </a:t>
                      </a:r>
                      <a:r>
                        <a:rPr lang="en-US" sz="1800" b="0" dirty="0"/>
                        <a:t>deprioritize or pause </a:t>
                      </a:r>
                      <a:r>
                        <a:rPr lang="en-US" sz="1800" dirty="0"/>
                        <a:t>these </a:t>
                      </a:r>
                      <a:r>
                        <a:rPr lang="en-US" sz="1800" b="1" dirty="0"/>
                        <a:t>underperforming</a:t>
                      </a:r>
                      <a:r>
                        <a:rPr lang="en-US" sz="1800" dirty="0"/>
                        <a:t> segments.</a:t>
                      </a:r>
                    </a:p>
                    <a:p>
                      <a:pPr marL="285750" lvl="0" indent="-285750" algn="l" defTabSz="60963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457200" algn="l"/>
                        </a:tabLst>
                      </a:pP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71519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C2C1A5-A9B0-9D20-253C-1D530FAC0AA4}"/>
              </a:ext>
            </a:extLst>
          </p:cNvPr>
          <p:cNvSpPr txBox="1"/>
          <p:nvPr/>
        </p:nvSpPr>
        <p:spPr>
          <a:xfrm>
            <a:off x="3085995" y="197977"/>
            <a:ext cx="64158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Inte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rests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Demo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graphics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681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4999289" y="4685284"/>
            <a:ext cx="4659363" cy="0"/>
          </a:xfrm>
          <a:prstGeom prst="line">
            <a:avLst/>
          </a:prstGeom>
          <a:ln w="66675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453836" y="4439536"/>
            <a:ext cx="2654600" cy="491497"/>
            <a:chOff x="0" y="0"/>
            <a:chExt cx="2194986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94986" cy="406400"/>
            </a:xfrm>
            <a:custGeom>
              <a:avLst/>
              <a:gdLst/>
              <a:ahLst/>
              <a:cxnLst/>
              <a:rect l="l" t="t" r="r" b="b"/>
              <a:pathLst>
                <a:path w="2194986" h="406400">
                  <a:moveTo>
                    <a:pt x="1991786" y="0"/>
                  </a:moveTo>
                  <a:cubicBezTo>
                    <a:pt x="2104010" y="0"/>
                    <a:pt x="2194986" y="90976"/>
                    <a:pt x="2194986" y="203200"/>
                  </a:cubicBezTo>
                  <a:cubicBezTo>
                    <a:pt x="2194986" y="315424"/>
                    <a:pt x="2104010" y="406400"/>
                    <a:pt x="19917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70C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94986" cy="454025"/>
            </a:xfrm>
            <a:prstGeom prst="rect">
              <a:avLst/>
            </a:prstGeom>
          </p:spPr>
          <p:txBody>
            <a:bodyPr lIns="21127" tIns="21127" rIns="21127" bIns="2112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214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6245" y="5729804"/>
            <a:ext cx="283385" cy="28338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52976" y="5728794"/>
            <a:ext cx="195698" cy="19569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08493" y="2041535"/>
            <a:ext cx="758291" cy="75829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05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566783" y="2684774"/>
            <a:ext cx="232705" cy="23270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05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79031" y="5871495"/>
            <a:ext cx="1314083" cy="131408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17139" y="2249402"/>
            <a:ext cx="230104" cy="23010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29463" y="2179694"/>
            <a:ext cx="103857" cy="10385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solidFill>
              <a:srgbClr val="FF0000"/>
            </a:solidFill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E95724-7F0B-8907-BDBB-386CAEB03742}"/>
              </a:ext>
            </a:extLst>
          </p:cNvPr>
          <p:cNvSpPr txBox="1"/>
          <p:nvPr/>
        </p:nvSpPr>
        <p:spPr>
          <a:xfrm>
            <a:off x="3300893" y="2684774"/>
            <a:ext cx="5190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h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n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Y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</a:t>
            </a:r>
            <a:r>
              <a:rPr kumimoji="0" lang="en-IN" sz="80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</a:t>
            </a:r>
            <a:endParaRPr kumimoji="0" lang="en-IN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FDF52A-88D9-912E-4F54-5443A9C0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" y="0"/>
            <a:ext cx="1638711" cy="16387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0B14A0-8ED4-26DF-C447-9EC330E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54" y="74872"/>
            <a:ext cx="1552575" cy="1381125"/>
          </a:xfrm>
          <a:prstGeom prst="rect">
            <a:avLst/>
          </a:prstGeom>
        </p:spPr>
      </p:pic>
      <p:sp>
        <p:nvSpPr>
          <p:cNvPr id="33" name="TextBox 10">
            <a:extLst>
              <a:ext uri="{FF2B5EF4-FFF2-40B4-BE49-F238E27FC236}">
                <a16:creationId xmlns:a16="http://schemas.microsoft.com/office/drawing/2014/main" id="{01197A1C-2BDA-8A33-BE2B-8E90D3F6B0CF}"/>
              </a:ext>
            </a:extLst>
          </p:cNvPr>
          <p:cNvSpPr txBox="1"/>
          <p:nvPr/>
        </p:nvSpPr>
        <p:spPr>
          <a:xfrm>
            <a:off x="5972755" y="5309374"/>
            <a:ext cx="461584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Quattrocento"/>
              </a:rPr>
              <a:t>Thambidurai Sundaramoorthy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97AA97F0-8A80-FBFE-81F9-1F1E8D2002F8}"/>
              </a:ext>
            </a:extLst>
          </p:cNvPr>
          <p:cNvSpPr/>
          <p:nvPr/>
        </p:nvSpPr>
        <p:spPr>
          <a:xfrm>
            <a:off x="5985702" y="5901452"/>
            <a:ext cx="501100" cy="369332"/>
          </a:xfrm>
          <a:custGeom>
            <a:avLst/>
            <a:gdLst/>
            <a:ahLst/>
            <a:cxnLst/>
            <a:rect l="l" t="t" r="r" b="b"/>
            <a:pathLst>
              <a:path w="313064" h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9A734843-233F-689F-BFC5-41CE8F1A2745}"/>
              </a:ext>
            </a:extLst>
          </p:cNvPr>
          <p:cNvSpPr txBox="1"/>
          <p:nvPr/>
        </p:nvSpPr>
        <p:spPr>
          <a:xfrm>
            <a:off x="6623857" y="6016932"/>
            <a:ext cx="3751632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464"/>
              </a:lnSpc>
            </a:pPr>
            <a:r>
              <a:rPr lang="en-US" sz="2800" b="1" spc="138" dirty="0">
                <a:latin typeface="+mj-lt"/>
                <a:ea typeface="Arimo"/>
                <a:cs typeface="Arimo"/>
                <a:sym typeface="Arimo"/>
              </a:rPr>
              <a:t>stdurai95@gmail.com</a:t>
            </a:r>
          </a:p>
        </p:txBody>
      </p:sp>
    </p:spTree>
    <p:extLst>
      <p:ext uri="{BB962C8B-B14F-4D97-AF65-F5344CB8AC3E}">
        <p14:creationId xmlns:p14="http://schemas.microsoft.com/office/powerpoint/2010/main" val="5861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4303644" y="187195"/>
            <a:ext cx="3518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Ho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Pa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7D0F6-EBB2-143A-F8DF-76D0FFC68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992" y="1205385"/>
            <a:ext cx="9183756" cy="54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875182" y="224630"/>
            <a:ext cx="8375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User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6703F-4B8B-E021-4AD5-2CA524A2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91" y="1135811"/>
            <a:ext cx="9125158" cy="5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613452" y="224630"/>
            <a:ext cx="8965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Traffic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9D15C-4ABF-2E08-494D-9AC3BB774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452" y="1205385"/>
            <a:ext cx="8965096" cy="55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827802" y="193421"/>
            <a:ext cx="8655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Country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Demographics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23A37-6F8B-CB52-9DAE-4055B54B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2" y="1102828"/>
            <a:ext cx="9054755" cy="56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926534" y="251134"/>
            <a:ext cx="8338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Age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Demographics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53C4D-DD7D-D9B5-12D7-EF94338B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19" y="1205385"/>
            <a:ext cx="8911560" cy="55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E6EE-9F9B-CE6D-A6CF-B676EF6D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" y="1"/>
            <a:ext cx="1390120" cy="139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F028-683E-77AF-5B16-C7DEB3B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78" y="74873"/>
            <a:ext cx="1270851" cy="11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0E2F-09E8-3857-C1F6-F15726705E36}"/>
              </a:ext>
            </a:extLst>
          </p:cNvPr>
          <p:cNvSpPr txBox="1"/>
          <p:nvPr/>
        </p:nvSpPr>
        <p:spPr>
          <a:xfrm>
            <a:off x="1919908" y="304143"/>
            <a:ext cx="83521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800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Gender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118D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Acquisition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EB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KPI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5971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Metrics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118D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5CEA0-3C67-8EF3-E791-2E8B0FB3F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93" y="1155960"/>
            <a:ext cx="9114011" cy="5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857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1602</Words>
  <Application>Microsoft Office PowerPoint</Application>
  <PresentationFormat>Widescreen</PresentationFormat>
  <Paragraphs>149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Arimo</vt:lpstr>
      <vt:lpstr>Calibri</vt:lpstr>
      <vt:lpstr>Montserrat Bold</vt:lpstr>
      <vt:lpstr>Segoe UI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b93669b7 Power BI</dc:creator>
  <cp:lastModifiedBy>b93669b7 Power BI</cp:lastModifiedBy>
  <cp:revision>215</cp:revision>
  <dcterms:created xsi:type="dcterms:W3CDTF">2025-04-08T06:50:43Z</dcterms:created>
  <dcterms:modified xsi:type="dcterms:W3CDTF">2025-04-09T18:38:58Z</dcterms:modified>
</cp:coreProperties>
</file>