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4" r:id="rId3"/>
    <p:sldId id="275" r:id="rId4"/>
    <p:sldId id="276" r:id="rId5"/>
    <p:sldId id="278" r:id="rId6"/>
    <p:sldId id="279" r:id="rId7"/>
    <p:sldId id="280" r:id="rId8"/>
    <p:sldId id="285" r:id="rId9"/>
    <p:sldId id="286" r:id="rId10"/>
    <p:sldId id="284" r:id="rId11"/>
    <p:sldId id="290" r:id="rId12"/>
    <p:sldId id="291" r:id="rId13"/>
    <p:sldId id="292" r:id="rId14"/>
    <p:sldId id="293" r:id="rId15"/>
    <p:sldId id="294" r:id="rId16"/>
    <p:sldId id="295" r:id="rId17"/>
    <p:sldId id="296" r:id="rId18"/>
    <p:sldId id="287" r:id="rId19"/>
    <p:sldId id="297" r:id="rId20"/>
    <p:sldId id="298" r:id="rId21"/>
    <p:sldId id="300" r:id="rId22"/>
    <p:sldId id="302" r:id="rId23"/>
    <p:sldId id="303" r:id="rId24"/>
    <p:sldId id="304" r:id="rId25"/>
    <p:sldId id="305" r:id="rId26"/>
    <p:sldId id="306" r:id="rId27"/>
    <p:sldId id="288" r:id="rId28"/>
    <p:sldId id="301" r:id="rId29"/>
    <p:sldId id="308" r:id="rId30"/>
    <p:sldId id="307" r:id="rId31"/>
    <p:sldId id="309" r:id="rId32"/>
    <p:sldId id="311" r:id="rId33"/>
    <p:sldId id="310" r:id="rId34"/>
    <p:sldId id="312" r:id="rId35"/>
    <p:sldId id="313" r:id="rId36"/>
    <p:sldId id="314" r:id="rId37"/>
    <p:sldId id="315" r:id="rId38"/>
    <p:sldId id="316" r:id="rId39"/>
    <p:sldId id="317" r:id="rId40"/>
    <p:sldId id="318" r:id="rId41"/>
    <p:sldId id="319" r:id="rId42"/>
    <p:sldId id="320" r:id="rId43"/>
    <p:sldId id="321" r:id="rId44"/>
    <p:sldId id="27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92"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3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428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599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380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34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838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7462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5431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045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041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7721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5/3/2025</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54703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6.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7.png"/></Relationships>
</file>

<file path=ppt/slides/_rels/slide2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8.png"/></Relationships>
</file>

<file path=ppt/slides/_rels/slide2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2.png"/></Relationships>
</file>

<file path=ppt/slides/_rels/slide3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3.png"/></Relationships>
</file>

<file path=ppt/slides/_rels/slide3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4.png"/></Relationships>
</file>

<file path=ppt/slides/_rels/slide3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5.png"/></Relationships>
</file>

<file path=ppt/slides/_rels/slide3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6.png"/></Relationships>
</file>

<file path=ppt/slides/_rels/slide3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7.png"/></Relationships>
</file>

<file path=ppt/slides/_rels/slide3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8.png"/></Relationships>
</file>

<file path=ppt/slides/_rels/slide3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9.png"/></Relationships>
</file>

<file path=ppt/slides/_rels/slide3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0.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4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1.png"/></Relationships>
</file>

<file path=ppt/slides/_rels/slide4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2.png"/></Relationships>
</file>

<file path=ppt/slides/_rels/slide4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3.png"/></Relationships>
</file>

<file path=ppt/slides/_rels/slide4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35.sv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4.pn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endParaRPr lang="en-IN" dirty="0"/>
          </a:p>
        </p:txBody>
      </p:sp>
      <p:sp>
        <p:nvSpPr>
          <p:cNvPr id="10" name="TextBox 10"/>
          <p:cNvSpPr txBox="1"/>
          <p:nvPr/>
        </p:nvSpPr>
        <p:spPr>
          <a:xfrm>
            <a:off x="1809318" y="2201922"/>
            <a:ext cx="8678995" cy="2031325"/>
          </a:xfrm>
          <a:prstGeom prst="rect">
            <a:avLst/>
          </a:prstGeom>
        </p:spPr>
        <p:txBody>
          <a:bodyPr lIns="0" tIns="0" rIns="0" bIns="0" rtlCol="0" anchor="t">
            <a:spAutoFit/>
          </a:bodyPr>
          <a:lstStyle/>
          <a:p>
            <a:pPr algn="ctr" defTabSz="609630"/>
            <a:r>
              <a:rPr lang="en-US" sz="6600" b="1" dirty="0">
                <a:solidFill>
                  <a:srgbClr val="000000"/>
                </a:solidFill>
                <a:latin typeface="Aileron Bold"/>
                <a:ea typeface="Aileron Bold"/>
                <a:cs typeface="Aileron Bold"/>
                <a:sym typeface="Aileron Bold"/>
              </a:rPr>
              <a:t>Retail Sales Analytics Summary</a:t>
            </a: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TextBox 13"/>
          <p:cNvSpPr txBox="1"/>
          <p:nvPr/>
        </p:nvSpPr>
        <p:spPr>
          <a:xfrm>
            <a:off x="6488358" y="4680442"/>
            <a:ext cx="4765652" cy="1104790"/>
          </a:xfrm>
          <a:prstGeom prst="rect">
            <a:avLst/>
          </a:prstGeom>
        </p:spPr>
        <p:txBody>
          <a:bodyPr wrap="square" lIns="0" tIns="0" rIns="0" bIns="0" rtlCol="0" anchor="t">
            <a:spAutoFit/>
          </a:bodyPr>
          <a:lstStyle/>
          <a:p>
            <a:pPr defTabSz="609630">
              <a:lnSpc>
                <a:spcPts val="4548"/>
              </a:lnSpc>
            </a:pPr>
            <a:r>
              <a:rPr lang="en-US" sz="2800" dirty="0">
                <a:solidFill>
                  <a:srgbClr val="000000"/>
                </a:solidFill>
                <a:latin typeface="Koho"/>
                <a:ea typeface="Koho"/>
                <a:cs typeface="Koho"/>
                <a:sym typeface="Koho"/>
              </a:rPr>
              <a:t>Presentation by:</a:t>
            </a:r>
          </a:p>
          <a:p>
            <a:pPr defTabSz="609630">
              <a:lnSpc>
                <a:spcPts val="4548"/>
              </a:lnSpc>
            </a:pPr>
            <a:r>
              <a:rPr lang="en-US" sz="2800" dirty="0">
                <a:solidFill>
                  <a:srgbClr val="000000"/>
                </a:solidFill>
                <a:latin typeface="Koho"/>
                <a:ea typeface="Koho"/>
                <a:cs typeface="Koho"/>
                <a:sym typeface="Koho"/>
              </a:rPr>
              <a:t>Thambidurai Sundaramoorthy</a:t>
            </a:r>
          </a:p>
        </p:txBody>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385373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 Inner join for Order Details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785947" y="3942624"/>
            <a:ext cx="10620106"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Joined 3 different tables orders, order_items and products to view the detailed line items using inner join method.</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Using order_id, joined orders and order_items tables where as products and order_items tables have been joined using product_id.</a:t>
            </a:r>
          </a:p>
        </p:txBody>
      </p:sp>
      <p:sp>
        <p:nvSpPr>
          <p:cNvPr id="17" name="Rectangle 16">
            <a:extLst>
              <a:ext uri="{FF2B5EF4-FFF2-40B4-BE49-F238E27FC236}">
                <a16:creationId xmlns:a16="http://schemas.microsoft.com/office/drawing/2014/main" id="{44521506-3DC7-DD0D-2B72-25D8CDE50879}"/>
              </a:ext>
            </a:extLst>
          </p:cNvPr>
          <p:cNvSpPr/>
          <p:nvPr/>
        </p:nvSpPr>
        <p:spPr>
          <a:xfrm>
            <a:off x="785947" y="1909884"/>
            <a:ext cx="10620106" cy="179716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TextBox 14">
            <a:extLst>
              <a:ext uri="{FF2B5EF4-FFF2-40B4-BE49-F238E27FC236}">
                <a16:creationId xmlns:a16="http://schemas.microsoft.com/office/drawing/2014/main" id="{CFD49396-D2A1-D175-5909-FE0A308162D0}"/>
              </a:ext>
            </a:extLst>
          </p:cNvPr>
          <p:cNvSpPr txBox="1"/>
          <p:nvPr/>
        </p:nvSpPr>
        <p:spPr>
          <a:xfrm>
            <a:off x="950545" y="1977791"/>
            <a:ext cx="10308066" cy="1619033"/>
          </a:xfrm>
          <a:prstGeom prst="rect">
            <a:avLst/>
          </a:prstGeom>
        </p:spPr>
        <p:txBody>
          <a:bodyPr wrap="square" lIns="0" tIns="0" rIns="0" bIns="0" rtlCol="0" anchor="t">
            <a:spAutoFit/>
          </a:bodyPr>
          <a:lstStyle/>
          <a:p>
            <a:pPr marR="0" lvl="0" defTabSz="609630" rtl="0" eaLnBrk="1" fontAlgn="auto" latinLnBrk="0" hangingPunct="1">
              <a:lnSpc>
                <a:spcPct val="150000"/>
              </a:lnSpc>
              <a:spcBef>
                <a:spcPts val="0"/>
              </a:spcBef>
              <a:spcAft>
                <a:spcPts val="0"/>
              </a:spcAft>
              <a:buClrTx/>
              <a:buSzTx/>
              <a:tabLst/>
              <a:defRPr/>
            </a:pPr>
            <a:r>
              <a:rPr kumimoji="0" lang="en-US" b="1" i="0" u="none" strike="noStrike" kern="1200" cap="none" spc="0" normalizeH="0" baseline="0" noProof="0" dirty="0">
                <a:ln>
                  <a:noFill/>
                </a:ln>
                <a:solidFill>
                  <a:srgbClr val="000000"/>
                </a:solidFill>
                <a:effectLst/>
                <a:uLnTx/>
                <a:uFillTx/>
                <a:latin typeface="Koho"/>
                <a:ea typeface="Koho"/>
                <a:cs typeface="Koho"/>
                <a:sym typeface="Koho"/>
              </a:rPr>
              <a:t>Select orders.order_id,customer_id,order_items.item_id,order_items.product_id,products.product_name, order_items.category_name,order_items.quantity,order_items.list_price,order_items.discount, order_items.total_price,orders.order_status from orders inner join order_items on orders.order_id=order_items.order_idinner join products on order_items.product_id=products.product_id;.  </a:t>
            </a:r>
          </a:p>
        </p:txBody>
      </p:sp>
    </p:spTree>
    <p:extLst>
      <p:ext uri="{BB962C8B-B14F-4D97-AF65-F5344CB8AC3E}">
        <p14:creationId xmlns:p14="http://schemas.microsoft.com/office/powerpoint/2010/main" val="285982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7" y="1208988"/>
            <a:ext cx="305169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4. Total Sales by Stores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522752" y="3862685"/>
            <a:ext cx="5356620"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Baldwin Bikes has the highest sales of 5.82M which is 68% from the overall revenue followed by Santa Cruz Bikes with 1.79M (21%) and then Rowlett Bikes with 0.96M (11%).</a:t>
            </a:r>
          </a:p>
        </p:txBody>
      </p:sp>
      <p:sp>
        <p:nvSpPr>
          <p:cNvPr id="17" name="Rectangle 16">
            <a:extLst>
              <a:ext uri="{FF2B5EF4-FFF2-40B4-BE49-F238E27FC236}">
                <a16:creationId xmlns:a16="http://schemas.microsoft.com/office/drawing/2014/main" id="{44521506-3DC7-DD0D-2B72-25D8CDE50879}"/>
              </a:ext>
            </a:extLst>
          </p:cNvPr>
          <p:cNvSpPr/>
          <p:nvPr/>
        </p:nvSpPr>
        <p:spPr>
          <a:xfrm>
            <a:off x="1625641" y="1738015"/>
            <a:ext cx="8777890" cy="179895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1804206" y="1832374"/>
            <a:ext cx="8451966" cy="1619033"/>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stores.store_id,store_name,round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Total_sales</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stores</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stores.store_id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orders.store_id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store_id,store_name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graphicFrame>
        <p:nvGraphicFramePr>
          <p:cNvPr id="10" name="Table 18">
            <a:extLst>
              <a:ext uri="{FF2B5EF4-FFF2-40B4-BE49-F238E27FC236}">
                <a16:creationId xmlns:a16="http://schemas.microsoft.com/office/drawing/2014/main" id="{1F02EB15-F83D-7AC2-FA18-6D3B25A40E46}"/>
              </a:ext>
            </a:extLst>
          </p:cNvPr>
          <p:cNvGraphicFramePr>
            <a:graphicFrameLocks noGrp="1"/>
          </p:cNvGraphicFramePr>
          <p:nvPr>
            <p:extLst>
              <p:ext uri="{D42A27DB-BD31-4B8C-83A1-F6EECF244321}">
                <p14:modId xmlns:p14="http://schemas.microsoft.com/office/powerpoint/2010/main" val="388869005"/>
              </p:ext>
            </p:extLst>
          </p:nvPr>
        </p:nvGraphicFramePr>
        <p:xfrm>
          <a:off x="1222322" y="4002537"/>
          <a:ext cx="3660228" cy="1483360"/>
        </p:xfrm>
        <a:graphic>
          <a:graphicData uri="http://schemas.openxmlformats.org/drawingml/2006/table">
            <a:tbl>
              <a:tblPr firstRow="1" bandRow="1">
                <a:tableStyleId>{073A0DAA-6AF3-43AB-8588-CEC1D06C72B9}</a:tableStyleId>
              </a:tblPr>
              <a:tblGrid>
                <a:gridCol w="1663344">
                  <a:extLst>
                    <a:ext uri="{9D8B030D-6E8A-4147-A177-3AD203B41FA5}">
                      <a16:colId xmlns:a16="http://schemas.microsoft.com/office/drawing/2014/main" val="3798641977"/>
                    </a:ext>
                  </a:extLst>
                </a:gridCol>
                <a:gridCol w="1996884">
                  <a:extLst>
                    <a:ext uri="{9D8B030D-6E8A-4147-A177-3AD203B41FA5}">
                      <a16:colId xmlns:a16="http://schemas.microsoft.com/office/drawing/2014/main" val="584303663"/>
                    </a:ext>
                  </a:extLst>
                </a:gridCol>
              </a:tblGrid>
              <a:tr h="370840">
                <a:tc>
                  <a:txBody>
                    <a:bodyPr/>
                    <a:lstStyle/>
                    <a:p>
                      <a:pPr algn="ctr"/>
                      <a:r>
                        <a:rPr lang="en-US" sz="1800" b="1" dirty="0"/>
                        <a:t>Stores</a:t>
                      </a:r>
                      <a:endParaRPr lang="en-IN" sz="1800" b="1" dirty="0"/>
                    </a:p>
                  </a:txBody>
                  <a:tcPr/>
                </a:tc>
                <a:tc>
                  <a:txBody>
                    <a:bodyPr/>
                    <a:lstStyle/>
                    <a:p>
                      <a:pPr algn="ctr"/>
                      <a:r>
                        <a:rPr lang="en-US" sz="1800" b="1" dirty="0"/>
                        <a:t>Total Revenue</a:t>
                      </a:r>
                      <a:endParaRPr lang="en-IN" sz="1800" b="1" dirty="0"/>
                    </a:p>
                  </a:txBody>
                  <a:tcPr/>
                </a:tc>
                <a:extLst>
                  <a:ext uri="{0D108BD9-81ED-4DB2-BD59-A6C34878D82A}">
                    <a16:rowId xmlns:a16="http://schemas.microsoft.com/office/drawing/2014/main" val="1329307528"/>
                  </a:ext>
                </a:extLst>
              </a:tr>
              <a:tr h="370840">
                <a:tc>
                  <a:txBody>
                    <a:bodyPr/>
                    <a:lstStyle/>
                    <a:p>
                      <a:pPr algn="l"/>
                      <a:r>
                        <a:rPr lang="en-IN" sz="1600" b="1" dirty="0"/>
                        <a:t>Santa Cruz Bikes</a:t>
                      </a:r>
                    </a:p>
                  </a:txBody>
                  <a:tcPr anchor="ctr"/>
                </a:tc>
                <a:tc>
                  <a:txBody>
                    <a:bodyPr/>
                    <a:lstStyle/>
                    <a:p>
                      <a:pPr algn="ctr"/>
                      <a:r>
                        <a:rPr lang="en-US" sz="1600" b="1" dirty="0"/>
                        <a:t>1.79M</a:t>
                      </a:r>
                      <a:endParaRPr lang="en-IN" sz="1600" b="1" dirty="0"/>
                    </a:p>
                  </a:txBody>
                  <a:tcPr anchor="ctr"/>
                </a:tc>
                <a:extLst>
                  <a:ext uri="{0D108BD9-81ED-4DB2-BD59-A6C34878D82A}">
                    <a16:rowId xmlns:a16="http://schemas.microsoft.com/office/drawing/2014/main" val="1142896658"/>
                  </a:ext>
                </a:extLst>
              </a:tr>
              <a:tr h="370840">
                <a:tc>
                  <a:txBody>
                    <a:bodyPr/>
                    <a:lstStyle/>
                    <a:p>
                      <a:pPr algn="l"/>
                      <a:r>
                        <a:rPr lang="en-IN" sz="1600" b="1" dirty="0"/>
                        <a:t>Baldwin Bikes</a:t>
                      </a:r>
                    </a:p>
                  </a:txBody>
                  <a:tcPr anchor="ctr"/>
                </a:tc>
                <a:tc>
                  <a:txBody>
                    <a:bodyPr/>
                    <a:lstStyle/>
                    <a:p>
                      <a:pPr algn="ctr"/>
                      <a:r>
                        <a:rPr lang="en-US" sz="1600" b="1" dirty="0"/>
                        <a:t>5.82M</a:t>
                      </a:r>
                      <a:endParaRPr lang="en-IN" sz="1600" b="1" dirty="0"/>
                    </a:p>
                  </a:txBody>
                  <a:tcPr anchor="ctr"/>
                </a:tc>
                <a:extLst>
                  <a:ext uri="{0D108BD9-81ED-4DB2-BD59-A6C34878D82A}">
                    <a16:rowId xmlns:a16="http://schemas.microsoft.com/office/drawing/2014/main" val="2364266235"/>
                  </a:ext>
                </a:extLst>
              </a:tr>
              <a:tr h="370840">
                <a:tc>
                  <a:txBody>
                    <a:bodyPr/>
                    <a:lstStyle/>
                    <a:p>
                      <a:pPr algn="l"/>
                      <a:r>
                        <a:rPr lang="en-IN" sz="1600" b="1" dirty="0"/>
                        <a:t>Rowlett Bikes</a:t>
                      </a:r>
                    </a:p>
                  </a:txBody>
                  <a:tcPr anchor="ctr"/>
                </a:tc>
                <a:tc>
                  <a:txBody>
                    <a:bodyPr/>
                    <a:lstStyle/>
                    <a:p>
                      <a:pPr algn="ctr"/>
                      <a:r>
                        <a:rPr lang="en-US" sz="1600" b="1" dirty="0"/>
                        <a:t>0.96M</a:t>
                      </a:r>
                      <a:endParaRPr lang="en-IN" sz="1600" b="1" dirty="0"/>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2557071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328370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5. Top 5 Selling Products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522752" y="3531416"/>
            <a:ext cx="5649552" cy="2722284"/>
          </a:xfrm>
          <a:prstGeom prst="rect">
            <a:avLst/>
          </a:prstGeom>
        </p:spPr>
        <p:txBody>
          <a:bodyPr wrap="square" lIns="0" tIns="0" rIns="0" bIns="0" rtlCol="0" anchor="t">
            <a:spAutoFit/>
          </a:bodyPr>
          <a:lstStyle/>
          <a:p>
            <a:pPr marL="457200" indent="-457200" algn="just" defTabSz="609630">
              <a:lnSpc>
                <a:spcPct val="150000"/>
              </a:lnSpc>
              <a:buFont typeface="Wingdings" panose="05000000000000000000" pitchFamily="2" charset="2"/>
              <a:buChar char="v"/>
            </a:pPr>
            <a:r>
              <a:rPr lang="en-US" sz="2000" dirty="0">
                <a:solidFill>
                  <a:srgbClr val="000000"/>
                </a:solidFill>
                <a:latin typeface="Koho"/>
              </a:rPr>
              <a:t>Surly Ice Cream Truck Frameset – 2016 products is the highest sold in terms of quantity which is of 167.</a:t>
            </a:r>
          </a:p>
          <a:p>
            <a:pPr marL="457200" indent="-457200" algn="just" defTabSz="609630">
              <a:lnSpc>
                <a:spcPct val="150000"/>
              </a:lnSpc>
              <a:buFont typeface="Wingdings" panose="05000000000000000000" pitchFamily="2" charset="2"/>
              <a:buChar char="v"/>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Electra brand has 3 products in top 5 in terms of highest quantities sold which is even above 150 quantities for each products. </a:t>
            </a:r>
          </a:p>
        </p:txBody>
      </p:sp>
      <p:sp>
        <p:nvSpPr>
          <p:cNvPr id="17" name="Rectangle 16">
            <a:extLst>
              <a:ext uri="{FF2B5EF4-FFF2-40B4-BE49-F238E27FC236}">
                <a16:creationId xmlns:a16="http://schemas.microsoft.com/office/drawing/2014/main" id="{44521506-3DC7-DD0D-2B72-25D8CDE50879}"/>
              </a:ext>
            </a:extLst>
          </p:cNvPr>
          <p:cNvSpPr/>
          <p:nvPr/>
        </p:nvSpPr>
        <p:spPr>
          <a:xfrm>
            <a:off x="1525851" y="1675917"/>
            <a:ext cx="9116704" cy="167515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1711264" y="1715436"/>
            <a:ext cx="8642699" cy="1619033"/>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product_id,product_name,sum</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(quantity)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Total_quantities_sold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order_items</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product_id,product_name</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order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Total_quantities_sold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desc</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limit 5;</a:t>
            </a:r>
          </a:p>
        </p:txBody>
      </p:sp>
      <p:graphicFrame>
        <p:nvGraphicFramePr>
          <p:cNvPr id="19" name="Table 18">
            <a:extLst>
              <a:ext uri="{FF2B5EF4-FFF2-40B4-BE49-F238E27FC236}">
                <a16:creationId xmlns:a16="http://schemas.microsoft.com/office/drawing/2014/main" id="{0F17320C-9D8F-D699-46F2-E7E66659BBFE}"/>
              </a:ext>
            </a:extLst>
          </p:cNvPr>
          <p:cNvGraphicFramePr>
            <a:graphicFrameLocks noGrp="1"/>
          </p:cNvGraphicFramePr>
          <p:nvPr>
            <p:extLst>
              <p:ext uri="{D42A27DB-BD31-4B8C-83A1-F6EECF244321}">
                <p14:modId xmlns:p14="http://schemas.microsoft.com/office/powerpoint/2010/main" val="2379345439"/>
              </p:ext>
            </p:extLst>
          </p:nvPr>
        </p:nvGraphicFramePr>
        <p:xfrm>
          <a:off x="1019696" y="3627577"/>
          <a:ext cx="4309089" cy="2651420"/>
        </p:xfrm>
        <a:graphic>
          <a:graphicData uri="http://schemas.openxmlformats.org/drawingml/2006/table">
            <a:tbl>
              <a:tblPr firstRow="1" bandRow="1">
                <a:tableStyleId>{073A0DAA-6AF3-43AB-8588-CEC1D06C72B9}</a:tableStyleId>
              </a:tblPr>
              <a:tblGrid>
                <a:gridCol w="3074632">
                  <a:extLst>
                    <a:ext uri="{9D8B030D-6E8A-4147-A177-3AD203B41FA5}">
                      <a16:colId xmlns:a16="http://schemas.microsoft.com/office/drawing/2014/main" val="3798641977"/>
                    </a:ext>
                  </a:extLst>
                </a:gridCol>
                <a:gridCol w="1234457">
                  <a:extLst>
                    <a:ext uri="{9D8B030D-6E8A-4147-A177-3AD203B41FA5}">
                      <a16:colId xmlns:a16="http://schemas.microsoft.com/office/drawing/2014/main" val="584303663"/>
                    </a:ext>
                  </a:extLst>
                </a:gridCol>
              </a:tblGrid>
              <a:tr h="521983">
                <a:tc>
                  <a:txBody>
                    <a:bodyPr/>
                    <a:lstStyle/>
                    <a:p>
                      <a:pPr algn="ctr"/>
                      <a:r>
                        <a:rPr lang="en-US" sz="1600" b="1" dirty="0"/>
                        <a:t>Products</a:t>
                      </a:r>
                      <a:endParaRPr lang="en-IN" sz="1600" b="1" dirty="0"/>
                    </a:p>
                  </a:txBody>
                  <a:tcPr/>
                </a:tc>
                <a:tc>
                  <a:txBody>
                    <a:bodyPr/>
                    <a:lstStyle/>
                    <a:p>
                      <a:pPr algn="ctr"/>
                      <a:r>
                        <a:rPr lang="en-US" sz="1600" b="1" dirty="0"/>
                        <a:t>Quantities Sold</a:t>
                      </a:r>
                      <a:endParaRPr lang="en-IN" sz="1600" b="1" dirty="0"/>
                    </a:p>
                  </a:txBody>
                  <a:tcPr/>
                </a:tc>
                <a:extLst>
                  <a:ext uri="{0D108BD9-81ED-4DB2-BD59-A6C34878D82A}">
                    <a16:rowId xmlns:a16="http://schemas.microsoft.com/office/drawing/2014/main" val="1329307528"/>
                  </a:ext>
                </a:extLst>
              </a:tr>
              <a:tr h="472270">
                <a:tc>
                  <a:txBody>
                    <a:bodyPr/>
                    <a:lstStyle/>
                    <a:p>
                      <a:pPr marL="0" algn="l" defTabSz="609630" rtl="0" eaLnBrk="1" latinLnBrk="0" hangingPunct="1"/>
                      <a:r>
                        <a:rPr lang="en-US" sz="1400" b="1" kern="1200" dirty="0">
                          <a:solidFill>
                            <a:schemeClr val="dk1"/>
                          </a:solidFill>
                          <a:latin typeface="+mn-lt"/>
                          <a:ea typeface="+mn-ea"/>
                          <a:cs typeface="+mn-cs"/>
                        </a:rPr>
                        <a:t>Surly Ice Cream Truck Frameset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167</a:t>
                      </a:r>
                    </a:p>
                  </a:txBody>
                  <a:tcPr anchor="ctr"/>
                </a:tc>
                <a:extLst>
                  <a:ext uri="{0D108BD9-81ED-4DB2-BD59-A6C34878D82A}">
                    <a16:rowId xmlns:a16="http://schemas.microsoft.com/office/drawing/2014/main" val="1142896658"/>
                  </a:ext>
                </a:extLst>
              </a:tr>
              <a:tr h="273420">
                <a:tc>
                  <a:txBody>
                    <a:bodyPr/>
                    <a:lstStyle/>
                    <a:p>
                      <a:pPr marL="0" algn="l" defTabSz="609630" rtl="0" eaLnBrk="1" latinLnBrk="0" hangingPunct="1"/>
                      <a:r>
                        <a:rPr lang="pt-BR" sz="1400" b="1" kern="1200" dirty="0">
                          <a:solidFill>
                            <a:schemeClr val="dk1"/>
                          </a:solidFill>
                          <a:latin typeface="+mn-lt"/>
                          <a:ea typeface="+mn-ea"/>
                          <a:cs typeface="+mn-cs"/>
                        </a:rPr>
                        <a:t>Electra Cruiser 1 (24-Inch)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157</a:t>
                      </a:r>
                    </a:p>
                  </a:txBody>
                  <a:tcPr anchor="ctr"/>
                </a:tc>
                <a:extLst>
                  <a:ext uri="{0D108BD9-81ED-4DB2-BD59-A6C34878D82A}">
                    <a16:rowId xmlns:a16="http://schemas.microsoft.com/office/drawing/2014/main" val="3062819767"/>
                  </a:ext>
                </a:extLst>
              </a:tr>
              <a:tr h="472270">
                <a:tc>
                  <a:txBody>
                    <a:bodyPr/>
                    <a:lstStyle/>
                    <a:p>
                      <a:pPr marL="0" algn="l" defTabSz="609630" rtl="0" eaLnBrk="1" latinLnBrk="0" hangingPunct="1"/>
                      <a:r>
                        <a:rPr lang="en-IN" sz="1400" b="1" kern="1200" dirty="0">
                          <a:solidFill>
                            <a:schemeClr val="dk1"/>
                          </a:solidFill>
                          <a:latin typeface="+mn-lt"/>
                          <a:ea typeface="+mn-ea"/>
                          <a:cs typeface="+mn-cs"/>
                        </a:rPr>
                        <a:t>Electra Townie Original 7D EQ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156</a:t>
                      </a:r>
                    </a:p>
                  </a:txBody>
                  <a:tcPr anchor="ctr"/>
                </a:tc>
                <a:extLst>
                  <a:ext uri="{0D108BD9-81ED-4DB2-BD59-A6C34878D82A}">
                    <a16:rowId xmlns:a16="http://schemas.microsoft.com/office/drawing/2014/main" val="1754889473"/>
                  </a:ext>
                </a:extLst>
              </a:tr>
              <a:tr h="472270">
                <a:tc>
                  <a:txBody>
                    <a:bodyPr/>
                    <a:lstStyle/>
                    <a:p>
                      <a:pPr marL="0" algn="l" defTabSz="609630" rtl="0" eaLnBrk="1" latinLnBrk="0" hangingPunct="1"/>
                      <a:r>
                        <a:rPr lang="en-US" sz="1400" b="1" kern="1200" dirty="0">
                          <a:solidFill>
                            <a:schemeClr val="dk1"/>
                          </a:solidFill>
                          <a:latin typeface="+mn-lt"/>
                          <a:ea typeface="+mn-ea"/>
                          <a:cs typeface="+mn-cs"/>
                        </a:rPr>
                        <a:t>Electra Girl's Hawaii 1 (20-inch) - 2015/2016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154</a:t>
                      </a:r>
                    </a:p>
                  </a:txBody>
                  <a:tcPr anchor="ctr"/>
                </a:tc>
                <a:extLst>
                  <a:ext uri="{0D108BD9-81ED-4DB2-BD59-A6C34878D82A}">
                    <a16:rowId xmlns:a16="http://schemas.microsoft.com/office/drawing/2014/main" val="2364266235"/>
                  </a:ext>
                </a:extLst>
              </a:tr>
              <a:tr h="273420">
                <a:tc>
                  <a:txBody>
                    <a:bodyPr/>
                    <a:lstStyle/>
                    <a:p>
                      <a:pPr marL="0" algn="l" defTabSz="609630" rtl="0" eaLnBrk="1" latinLnBrk="0" hangingPunct="1"/>
                      <a:r>
                        <a:rPr lang="en-IN" sz="1400" b="1" kern="1200">
                          <a:solidFill>
                            <a:schemeClr val="dk1"/>
                          </a:solidFill>
                          <a:latin typeface="+mn-lt"/>
                          <a:ea typeface="+mn-ea"/>
                          <a:cs typeface="+mn-cs"/>
                        </a:rPr>
                        <a:t>Trek Slash 8 27.5 - 2016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154</a:t>
                      </a:r>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3024107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415716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6. Customer Purchase Summary</a:t>
            </a:r>
          </a:p>
        </p:txBody>
      </p:sp>
      <p:sp>
        <p:nvSpPr>
          <p:cNvPr id="16" name="TextBox 14">
            <a:extLst>
              <a:ext uri="{FF2B5EF4-FFF2-40B4-BE49-F238E27FC236}">
                <a16:creationId xmlns:a16="http://schemas.microsoft.com/office/drawing/2014/main" id="{06B97A44-D2A6-999C-97DE-7A260D3A9C02}"/>
              </a:ext>
            </a:extLst>
          </p:cNvPr>
          <p:cNvSpPr txBox="1"/>
          <p:nvPr/>
        </p:nvSpPr>
        <p:spPr>
          <a:xfrm>
            <a:off x="908431" y="3991294"/>
            <a:ext cx="10375138"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For each customer, retrieved the total orders placed, total items purchased and total revenue.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There are 1445 customers overall where as maximum orders placed by single customer is 3 where as maximum items purchased is 36 and the highest revenue provided is 37800/-.</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This has been perform</a:t>
            </a:r>
            <a:r>
              <a:rPr lang="en-US" sz="2000" dirty="0">
                <a:solidFill>
                  <a:srgbClr val="000000"/>
                </a:solidFill>
                <a:latin typeface="Koho"/>
                <a:ea typeface="Koho"/>
                <a:cs typeface="Koho"/>
                <a:sym typeface="Koho"/>
              </a:rPr>
              <a:t>ed using inner join and group by methods.</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17" name="Rectangle 16">
            <a:extLst>
              <a:ext uri="{FF2B5EF4-FFF2-40B4-BE49-F238E27FC236}">
                <a16:creationId xmlns:a16="http://schemas.microsoft.com/office/drawing/2014/main" id="{44521506-3DC7-DD0D-2B72-25D8CDE50879}"/>
              </a:ext>
            </a:extLst>
          </p:cNvPr>
          <p:cNvSpPr/>
          <p:nvPr/>
        </p:nvSpPr>
        <p:spPr>
          <a:xfrm>
            <a:off x="502491" y="1677068"/>
            <a:ext cx="11232108" cy="21857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638969" y="1732737"/>
            <a:ext cx="10907037" cy="2034531"/>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customers.customer_id,first_name,last_name,count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(distinct orders.order_id)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Total_orders,sum</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item_id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Total_items,round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Total_revenue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customers </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orders.customer_id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spTree>
    <p:extLst>
      <p:ext uri="{BB962C8B-B14F-4D97-AF65-F5344CB8AC3E}">
        <p14:creationId xmlns:p14="http://schemas.microsoft.com/office/powerpoint/2010/main" val="718335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492144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7. Segment Customers by Total Spend</a:t>
            </a:r>
          </a:p>
        </p:txBody>
      </p:sp>
      <p:sp>
        <p:nvSpPr>
          <p:cNvPr id="17" name="Rectangle 16">
            <a:extLst>
              <a:ext uri="{FF2B5EF4-FFF2-40B4-BE49-F238E27FC236}">
                <a16:creationId xmlns:a16="http://schemas.microsoft.com/office/drawing/2014/main" id="{44521506-3DC7-DD0D-2B72-25D8CDE50879}"/>
              </a:ext>
            </a:extLst>
          </p:cNvPr>
          <p:cNvSpPr/>
          <p:nvPr/>
        </p:nvSpPr>
        <p:spPr>
          <a:xfrm>
            <a:off x="389981" y="1825338"/>
            <a:ext cx="6482205" cy="43147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507258" y="1909416"/>
            <a:ext cx="6253858" cy="4112023"/>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round(sum(total_price),2)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Total_spent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case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when sum(total_price) &gt;=10000 then 'High'        </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when sum(total_price) &gt;=1000 then 'Medium'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else 'Low’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end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Customer_segment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customers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orders.customer_id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sp>
        <p:nvSpPr>
          <p:cNvPr id="20" name="TextBox 14">
            <a:extLst>
              <a:ext uri="{FF2B5EF4-FFF2-40B4-BE49-F238E27FC236}">
                <a16:creationId xmlns:a16="http://schemas.microsoft.com/office/drawing/2014/main" id="{7C1D378F-B94E-F1B2-EEBA-D80D1D4EFFFF}"/>
              </a:ext>
            </a:extLst>
          </p:cNvPr>
          <p:cNvSpPr txBox="1"/>
          <p:nvPr/>
        </p:nvSpPr>
        <p:spPr>
          <a:xfrm>
            <a:off x="6992732" y="1924272"/>
            <a:ext cx="4441921" cy="4107278"/>
          </a:xfrm>
          <a:prstGeom prst="rect">
            <a:avLst/>
          </a:prstGeom>
        </p:spPr>
        <p:txBody>
          <a:bodyPr wrap="square" lIns="0" tIns="0" rIns="0" bIns="0" rtlCol="0" anchor="t">
            <a:spAutoFit/>
          </a:bodyPr>
          <a:lstStyle/>
          <a:p>
            <a:pPr marL="457200" indent="-457200" algn="just" defTabSz="609630">
              <a:lnSpc>
                <a:spcPct val="150000"/>
              </a:lnSpc>
              <a:buFont typeface="Wingdings" panose="05000000000000000000" pitchFamily="2" charset="2"/>
              <a:buChar char="v"/>
            </a:pPr>
            <a:r>
              <a:rPr lang="en-US" sz="2000" dirty="0">
                <a:solidFill>
                  <a:srgbClr val="000000"/>
                </a:solidFill>
                <a:latin typeface="Koho"/>
              </a:rPr>
              <a:t>Customers have been classified in to 3 different categories based on the amount spent.</a:t>
            </a:r>
          </a:p>
          <a:p>
            <a:pPr marL="457200" indent="-457200" algn="just" defTabSz="609630">
              <a:lnSpc>
                <a:spcPct val="150000"/>
              </a:lnSpc>
              <a:buFont typeface="Wingdings" panose="05000000000000000000" pitchFamily="2" charset="2"/>
              <a:buChar char="v"/>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customers </a:t>
            </a:r>
            <a:r>
              <a:rPr lang="en-US" sz="2000" dirty="0">
                <a:solidFill>
                  <a:srgbClr val="000000"/>
                </a:solidFill>
                <a:latin typeface="Koho"/>
                <a:ea typeface="Koho"/>
                <a:cs typeface="Koho"/>
                <a:sym typeface="Koho"/>
              </a:rPr>
              <a:t>spent above 10000 has been classified as high where as customers spent between 1000 to 9999 has been classified as medium.</a:t>
            </a:r>
          </a:p>
          <a:p>
            <a:pPr marL="457200" indent="-457200" algn="just" defTabSz="609630">
              <a:lnSpc>
                <a:spcPct val="150000"/>
              </a:lnSpc>
              <a:buFont typeface="Wingdings" panose="05000000000000000000" pitchFamily="2" charset="2"/>
              <a:buChar char="v"/>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Remaining customers </a:t>
            </a:r>
            <a:r>
              <a:rPr lang="en-US" sz="2000" dirty="0">
                <a:solidFill>
                  <a:srgbClr val="000000"/>
                </a:solidFill>
                <a:latin typeface="Koho"/>
                <a:ea typeface="Koho"/>
                <a:cs typeface="Koho"/>
                <a:sym typeface="Koho"/>
              </a:rPr>
              <a:t>spent below 1000 are classified as low.</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2320324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387056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8. Staff Performance Analysis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685793" y="4128858"/>
            <a:ext cx="5445265" cy="226061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Staff Id 6 has handled highest orders of 1615 and generated the maximum revenue of 2.93M where as Staff Id 9 has handled only 252 orders and generated revenue of 0.44M being the lowest.</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17" name="Rectangle 16">
            <a:extLst>
              <a:ext uri="{FF2B5EF4-FFF2-40B4-BE49-F238E27FC236}">
                <a16:creationId xmlns:a16="http://schemas.microsoft.com/office/drawing/2014/main" id="{44521506-3DC7-DD0D-2B72-25D8CDE50879}"/>
              </a:ext>
            </a:extLst>
          </p:cNvPr>
          <p:cNvSpPr/>
          <p:nvPr/>
        </p:nvSpPr>
        <p:spPr>
          <a:xfrm>
            <a:off x="1655727" y="1638112"/>
            <a:ext cx="8925636" cy="222120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1873218" y="1722229"/>
            <a:ext cx="8527559" cy="2034531"/>
          </a:xfrm>
          <a:prstGeom prst="rect">
            <a:avLst/>
          </a:prstGeom>
        </p:spPr>
        <p:txBody>
          <a:bodyPr wrap="square" lIns="0" tIns="0" rIns="0" bIns="0" rtlCol="0" anchor="t">
            <a:spAutoFit/>
          </a:bodyPr>
          <a:lstStyle/>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staffs.staff_id,first_name,last_name,count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(orders.order_id)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Total_handled_orders,round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Total_revenue_generated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staffs</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staffs.staff_id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orders.staff_id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staff_id,first_name,last_name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graphicFrame>
        <p:nvGraphicFramePr>
          <p:cNvPr id="20" name="Table 19">
            <a:extLst>
              <a:ext uri="{FF2B5EF4-FFF2-40B4-BE49-F238E27FC236}">
                <a16:creationId xmlns:a16="http://schemas.microsoft.com/office/drawing/2014/main" id="{269ED66D-1F55-2B75-150F-1586F77BA66C}"/>
              </a:ext>
            </a:extLst>
          </p:cNvPr>
          <p:cNvGraphicFramePr>
            <a:graphicFrameLocks noGrp="1"/>
          </p:cNvGraphicFramePr>
          <p:nvPr>
            <p:extLst>
              <p:ext uri="{D42A27DB-BD31-4B8C-83A1-F6EECF244321}">
                <p14:modId xmlns:p14="http://schemas.microsoft.com/office/powerpoint/2010/main" val="1817732854"/>
              </p:ext>
            </p:extLst>
          </p:nvPr>
        </p:nvGraphicFramePr>
        <p:xfrm>
          <a:off x="1213978" y="4063658"/>
          <a:ext cx="4200348" cy="2455664"/>
        </p:xfrm>
        <a:graphic>
          <a:graphicData uri="http://schemas.openxmlformats.org/drawingml/2006/table">
            <a:tbl>
              <a:tblPr firstRow="1" bandRow="1">
                <a:tableStyleId>{073A0DAA-6AF3-43AB-8588-CEC1D06C72B9}</a:tableStyleId>
              </a:tblPr>
              <a:tblGrid>
                <a:gridCol w="679547">
                  <a:extLst>
                    <a:ext uri="{9D8B030D-6E8A-4147-A177-3AD203B41FA5}">
                      <a16:colId xmlns:a16="http://schemas.microsoft.com/office/drawing/2014/main" val="3798641977"/>
                    </a:ext>
                  </a:extLst>
                </a:gridCol>
                <a:gridCol w="1514902">
                  <a:extLst>
                    <a:ext uri="{9D8B030D-6E8A-4147-A177-3AD203B41FA5}">
                      <a16:colId xmlns:a16="http://schemas.microsoft.com/office/drawing/2014/main" val="310285436"/>
                    </a:ext>
                  </a:extLst>
                </a:gridCol>
                <a:gridCol w="2005899">
                  <a:extLst>
                    <a:ext uri="{9D8B030D-6E8A-4147-A177-3AD203B41FA5}">
                      <a16:colId xmlns:a16="http://schemas.microsoft.com/office/drawing/2014/main" val="584303663"/>
                    </a:ext>
                  </a:extLst>
                </a:gridCol>
              </a:tblGrid>
              <a:tr h="399664">
                <a:tc>
                  <a:txBody>
                    <a:bodyPr/>
                    <a:lstStyle/>
                    <a:p>
                      <a:pPr algn="ctr"/>
                      <a:r>
                        <a:rPr lang="en-US" sz="1600" b="1" dirty="0"/>
                        <a:t>Staffs</a:t>
                      </a:r>
                      <a:endParaRPr lang="en-IN" sz="1600" b="1" dirty="0"/>
                    </a:p>
                  </a:txBody>
                  <a:tcPr/>
                </a:tc>
                <a:tc>
                  <a:txBody>
                    <a:bodyPr/>
                    <a:lstStyle/>
                    <a:p>
                      <a:pPr algn="ctr"/>
                      <a:r>
                        <a:rPr lang="en-US" sz="1600" b="1" dirty="0"/>
                        <a:t>Handled Orders</a:t>
                      </a:r>
                      <a:endParaRPr lang="en-IN" sz="1600" b="1" dirty="0"/>
                    </a:p>
                  </a:txBody>
                  <a:tcPr/>
                </a:tc>
                <a:tc>
                  <a:txBody>
                    <a:bodyPr/>
                    <a:lstStyle/>
                    <a:p>
                      <a:pPr algn="ctr"/>
                      <a:r>
                        <a:rPr lang="en-US" sz="1600" b="1" dirty="0"/>
                        <a:t>Revenue Generated</a:t>
                      </a:r>
                      <a:endParaRPr lang="en-IN" sz="1600" b="1" dirty="0"/>
                    </a:p>
                  </a:txBody>
                  <a:tcPr/>
                </a:tc>
                <a:extLst>
                  <a:ext uri="{0D108BD9-81ED-4DB2-BD59-A6C34878D82A}">
                    <a16:rowId xmlns:a16="http://schemas.microsoft.com/office/drawing/2014/main" val="1329307528"/>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2</a:t>
                      </a:r>
                    </a:p>
                  </a:txBody>
                  <a:tcPr anchor="ctr"/>
                </a:tc>
                <a:tc>
                  <a:txBody>
                    <a:bodyPr/>
                    <a:lstStyle/>
                    <a:p>
                      <a:pPr algn="ctr"/>
                      <a:r>
                        <a:rPr lang="en-IN" sz="1400" b="1" kern="1200" dirty="0">
                          <a:solidFill>
                            <a:schemeClr val="dk1"/>
                          </a:solidFill>
                          <a:latin typeface="+mn-lt"/>
                          <a:ea typeface="+mn-ea"/>
                          <a:cs typeface="+mn-cs"/>
                        </a:rPr>
                        <a:t>462</a:t>
                      </a:r>
                    </a:p>
                  </a:txBody>
                  <a:tcPr anchor="ctr"/>
                </a:tc>
                <a:tc>
                  <a:txBody>
                    <a:bodyPr/>
                    <a:lstStyle/>
                    <a:p>
                      <a:pPr algn="ctr"/>
                      <a:r>
                        <a:rPr lang="en-IN" sz="1400" b="1" kern="1200" dirty="0">
                          <a:solidFill>
                            <a:schemeClr val="dk1"/>
                          </a:solidFill>
                          <a:latin typeface="+mn-lt"/>
                          <a:ea typeface="+mn-ea"/>
                          <a:cs typeface="+mn-cs"/>
                        </a:rPr>
                        <a:t>837375.78</a:t>
                      </a:r>
                    </a:p>
                  </a:txBody>
                  <a:tcPr anchor="ctr"/>
                </a:tc>
                <a:extLst>
                  <a:ext uri="{0D108BD9-81ED-4DB2-BD59-A6C34878D82A}">
                    <a16:rowId xmlns:a16="http://schemas.microsoft.com/office/drawing/2014/main" val="1539580520"/>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3</a:t>
                      </a:r>
                    </a:p>
                  </a:txBody>
                  <a:tcPr anchor="ctr"/>
                </a:tc>
                <a:tc>
                  <a:txBody>
                    <a:bodyPr/>
                    <a:lstStyle/>
                    <a:p>
                      <a:pPr algn="ctr"/>
                      <a:r>
                        <a:rPr lang="en-IN" sz="1400" b="1" kern="1200" dirty="0">
                          <a:solidFill>
                            <a:schemeClr val="dk1"/>
                          </a:solidFill>
                          <a:latin typeface="+mn-lt"/>
                          <a:ea typeface="+mn-ea"/>
                          <a:cs typeface="+mn-cs"/>
                        </a:rPr>
                        <a:t>544</a:t>
                      </a:r>
                    </a:p>
                  </a:txBody>
                  <a:tcPr anchor="ctr"/>
                </a:tc>
                <a:tc>
                  <a:txBody>
                    <a:bodyPr/>
                    <a:lstStyle/>
                    <a:p>
                      <a:pPr algn="ctr"/>
                      <a:r>
                        <a:rPr lang="en-IN" sz="1400" b="1" kern="1200">
                          <a:solidFill>
                            <a:schemeClr val="dk1"/>
                          </a:solidFill>
                          <a:latin typeface="+mn-lt"/>
                          <a:ea typeface="+mn-ea"/>
                          <a:cs typeface="+mn-cs"/>
                        </a:rPr>
                        <a:t>952665.27</a:t>
                      </a:r>
                    </a:p>
                  </a:txBody>
                  <a:tcPr anchor="ctr"/>
                </a:tc>
                <a:extLst>
                  <a:ext uri="{0D108BD9-81ED-4DB2-BD59-A6C34878D82A}">
                    <a16:rowId xmlns:a16="http://schemas.microsoft.com/office/drawing/2014/main" val="1142896658"/>
                  </a:ext>
                </a:extLst>
              </a:tr>
              <a:tr h="278459">
                <a:tc>
                  <a:txBody>
                    <a:bodyPr/>
                    <a:lstStyle/>
                    <a:p>
                      <a:pPr marL="0" algn="ctr" defTabSz="609630" rtl="0" eaLnBrk="1" latinLnBrk="0" hangingPunct="1"/>
                      <a:r>
                        <a:rPr lang="pt-BR" sz="1400" b="1" kern="1200" dirty="0">
                          <a:solidFill>
                            <a:schemeClr val="dk1"/>
                          </a:solidFill>
                          <a:latin typeface="+mn-lt"/>
                          <a:ea typeface="+mn-ea"/>
                          <a:cs typeface="+mn-cs"/>
                        </a:rPr>
                        <a:t>6</a:t>
                      </a:r>
                    </a:p>
                  </a:txBody>
                  <a:tcPr anchor="ctr"/>
                </a:tc>
                <a:tc>
                  <a:txBody>
                    <a:bodyPr/>
                    <a:lstStyle/>
                    <a:p>
                      <a:pPr algn="ctr"/>
                      <a:r>
                        <a:rPr lang="en-IN" sz="1400" b="1" kern="1200" dirty="0">
                          <a:solidFill>
                            <a:schemeClr val="dk1"/>
                          </a:solidFill>
                          <a:latin typeface="+mn-lt"/>
                          <a:ea typeface="+mn-ea"/>
                          <a:cs typeface="+mn-cs"/>
                        </a:rPr>
                        <a:t>1615</a:t>
                      </a:r>
                    </a:p>
                  </a:txBody>
                  <a:tcPr anchor="ctr"/>
                </a:tc>
                <a:tc>
                  <a:txBody>
                    <a:bodyPr/>
                    <a:lstStyle/>
                    <a:p>
                      <a:pPr algn="ctr"/>
                      <a:r>
                        <a:rPr lang="en-IN" sz="1400" b="1" kern="1200" dirty="0">
                          <a:solidFill>
                            <a:schemeClr val="dk1"/>
                          </a:solidFill>
                          <a:latin typeface="+mn-lt"/>
                          <a:ea typeface="+mn-ea"/>
                          <a:cs typeface="+mn-cs"/>
                        </a:rPr>
                        <a:t>2938714.12</a:t>
                      </a:r>
                    </a:p>
                  </a:txBody>
                  <a:tcPr anchor="ctr"/>
                </a:tc>
                <a:extLst>
                  <a:ext uri="{0D108BD9-81ED-4DB2-BD59-A6C34878D82A}">
                    <a16:rowId xmlns:a16="http://schemas.microsoft.com/office/drawing/2014/main" val="3062819767"/>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7</a:t>
                      </a:r>
                      <a:endParaRPr lang="en-IN" sz="1400" b="1" kern="1200" dirty="0">
                        <a:solidFill>
                          <a:schemeClr val="dk1"/>
                        </a:solidFill>
                        <a:latin typeface="+mn-lt"/>
                        <a:ea typeface="+mn-ea"/>
                        <a:cs typeface="+mn-cs"/>
                      </a:endParaRPr>
                    </a:p>
                  </a:txBody>
                  <a:tcPr anchor="ctr"/>
                </a:tc>
                <a:tc>
                  <a:txBody>
                    <a:bodyPr/>
                    <a:lstStyle/>
                    <a:p>
                      <a:pPr algn="ctr"/>
                      <a:r>
                        <a:rPr lang="en-IN" sz="1400" b="1" kern="1200" dirty="0">
                          <a:solidFill>
                            <a:schemeClr val="dk1"/>
                          </a:solidFill>
                          <a:latin typeface="+mn-lt"/>
                          <a:ea typeface="+mn-ea"/>
                          <a:cs typeface="+mn-cs"/>
                        </a:rPr>
                        <a:t>1580</a:t>
                      </a:r>
                    </a:p>
                  </a:txBody>
                  <a:tcPr anchor="ctr"/>
                </a:tc>
                <a:tc>
                  <a:txBody>
                    <a:bodyPr/>
                    <a:lstStyle/>
                    <a:p>
                      <a:pPr algn="ctr"/>
                      <a:r>
                        <a:rPr lang="en-IN" sz="1400" b="1" kern="1200" dirty="0">
                          <a:solidFill>
                            <a:schemeClr val="dk1"/>
                          </a:solidFill>
                          <a:latin typeface="+mn-lt"/>
                          <a:ea typeface="+mn-ea"/>
                          <a:cs typeface="+mn-cs"/>
                        </a:rPr>
                        <a:t>2887187.73</a:t>
                      </a:r>
                    </a:p>
                  </a:txBody>
                  <a:tcPr anchor="ctr"/>
                </a:tc>
                <a:extLst>
                  <a:ext uri="{0D108BD9-81ED-4DB2-BD59-A6C34878D82A}">
                    <a16:rowId xmlns:a16="http://schemas.microsoft.com/office/drawing/2014/main" val="1754889473"/>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8</a:t>
                      </a:r>
                    </a:p>
                  </a:txBody>
                  <a:tcPr anchor="ctr"/>
                </a:tc>
                <a:tc>
                  <a:txBody>
                    <a:bodyPr/>
                    <a:lstStyle/>
                    <a:p>
                      <a:pPr algn="ctr"/>
                      <a:r>
                        <a:rPr lang="en-IN" sz="1400" b="1" kern="1200" dirty="0">
                          <a:solidFill>
                            <a:schemeClr val="dk1"/>
                          </a:solidFill>
                          <a:latin typeface="+mn-lt"/>
                          <a:ea typeface="+mn-ea"/>
                          <a:cs typeface="+mn-cs"/>
                        </a:rPr>
                        <a:t>269</a:t>
                      </a:r>
                    </a:p>
                  </a:txBody>
                  <a:tcPr anchor="ctr"/>
                </a:tc>
                <a:tc>
                  <a:txBody>
                    <a:bodyPr/>
                    <a:lstStyle/>
                    <a:p>
                      <a:pPr algn="ctr"/>
                      <a:r>
                        <a:rPr lang="en-IN" sz="1400" b="1" kern="1200" dirty="0">
                          <a:solidFill>
                            <a:schemeClr val="dk1"/>
                          </a:solidFill>
                          <a:latin typeface="+mn-lt"/>
                          <a:ea typeface="+mn-ea"/>
                          <a:cs typeface="+mn-cs"/>
                        </a:rPr>
                        <a:t>516667.66</a:t>
                      </a:r>
                    </a:p>
                  </a:txBody>
                  <a:tcPr anchor="ctr"/>
                </a:tc>
                <a:extLst>
                  <a:ext uri="{0D108BD9-81ED-4DB2-BD59-A6C34878D82A}">
                    <a16:rowId xmlns:a16="http://schemas.microsoft.com/office/drawing/2014/main" val="2364266235"/>
                  </a:ext>
                </a:extLst>
              </a:tr>
              <a:tr h="278459">
                <a:tc>
                  <a:txBody>
                    <a:bodyPr/>
                    <a:lstStyle/>
                    <a:p>
                      <a:pPr marL="0" algn="ctr" defTabSz="609630" rtl="0" eaLnBrk="1" latinLnBrk="0" hangingPunct="1"/>
                      <a:r>
                        <a:rPr lang="en-US" sz="1400" b="1" kern="1200" dirty="0">
                          <a:solidFill>
                            <a:schemeClr val="dk1"/>
                          </a:solidFill>
                          <a:latin typeface="+mn-lt"/>
                          <a:ea typeface="+mn-ea"/>
                          <a:cs typeface="+mn-cs"/>
                        </a:rPr>
                        <a:t>9</a:t>
                      </a:r>
                      <a:endParaRPr lang="en-IN" sz="1400" b="1" kern="1200" dirty="0">
                        <a:solidFill>
                          <a:schemeClr val="dk1"/>
                        </a:solidFill>
                        <a:latin typeface="+mn-lt"/>
                        <a:ea typeface="+mn-ea"/>
                        <a:cs typeface="+mn-cs"/>
                      </a:endParaRPr>
                    </a:p>
                  </a:txBody>
                  <a:tcPr anchor="ctr"/>
                </a:tc>
                <a:tc>
                  <a:txBody>
                    <a:bodyPr/>
                    <a:lstStyle/>
                    <a:p>
                      <a:pPr algn="ctr"/>
                      <a:r>
                        <a:rPr lang="en-IN" sz="1400" b="1" kern="1200" dirty="0">
                          <a:solidFill>
                            <a:schemeClr val="dk1"/>
                          </a:solidFill>
                          <a:latin typeface="+mn-lt"/>
                          <a:ea typeface="+mn-ea"/>
                          <a:cs typeface="+mn-cs"/>
                        </a:rPr>
                        <a:t>252</a:t>
                      </a:r>
                    </a:p>
                  </a:txBody>
                  <a:tcPr anchor="ctr"/>
                </a:tc>
                <a:tc>
                  <a:txBody>
                    <a:bodyPr/>
                    <a:lstStyle/>
                    <a:p>
                      <a:pPr algn="ctr"/>
                      <a:r>
                        <a:rPr lang="en-IN" sz="1400" b="1" kern="1200" dirty="0">
                          <a:solidFill>
                            <a:schemeClr val="dk1"/>
                          </a:solidFill>
                          <a:latin typeface="+mn-lt"/>
                          <a:ea typeface="+mn-ea"/>
                          <a:cs typeface="+mn-cs"/>
                        </a:rPr>
                        <a:t>445880.75</a:t>
                      </a:r>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2039726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7" y="1208988"/>
            <a:ext cx="271050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9. Stock Alert Query</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436851" y="4453549"/>
            <a:ext cx="5649552" cy="87562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Out of 321 products, only 2 products have less than 10 quantity of stocks overall.</a:t>
            </a:r>
          </a:p>
        </p:txBody>
      </p:sp>
      <p:sp>
        <p:nvSpPr>
          <p:cNvPr id="17" name="Rectangle 16">
            <a:extLst>
              <a:ext uri="{FF2B5EF4-FFF2-40B4-BE49-F238E27FC236}">
                <a16:creationId xmlns:a16="http://schemas.microsoft.com/office/drawing/2014/main" id="{44521506-3DC7-DD0D-2B72-25D8CDE50879}"/>
              </a:ext>
            </a:extLst>
          </p:cNvPr>
          <p:cNvSpPr/>
          <p:nvPr/>
        </p:nvSpPr>
        <p:spPr>
          <a:xfrm>
            <a:off x="1904143" y="1636129"/>
            <a:ext cx="8360120" cy="21857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2003245" y="1698505"/>
            <a:ext cx="8131774" cy="2034531"/>
          </a:xfrm>
          <a:prstGeom prst="rect">
            <a:avLst/>
          </a:prstGeom>
        </p:spPr>
        <p:txBody>
          <a:bodyPr wrap="square" lIns="0" tIns="0" rIns="0" bIns="0" rtlCol="0" anchor="t">
            <a:spAutoFit/>
          </a:bodyPr>
          <a:lstStyle/>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products.product_id,product_name,sum</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(quantity)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Total_stocks</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stores</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stocks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stores.store_id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stocks.store_id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products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stocks.product_id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=products.product_id</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product_id,product_name</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having sum(quantity) &lt; 10;</a:t>
            </a:r>
          </a:p>
        </p:txBody>
      </p:sp>
      <p:graphicFrame>
        <p:nvGraphicFramePr>
          <p:cNvPr id="20" name="Table 18">
            <a:extLst>
              <a:ext uri="{FF2B5EF4-FFF2-40B4-BE49-F238E27FC236}">
                <a16:creationId xmlns:a16="http://schemas.microsoft.com/office/drawing/2014/main" id="{B8F14045-F4E3-8B37-6F89-4D0C0D60FDB1}"/>
              </a:ext>
            </a:extLst>
          </p:cNvPr>
          <p:cNvGraphicFramePr>
            <a:graphicFrameLocks noGrp="1"/>
          </p:cNvGraphicFramePr>
          <p:nvPr>
            <p:extLst>
              <p:ext uri="{D42A27DB-BD31-4B8C-83A1-F6EECF244321}">
                <p14:modId xmlns:p14="http://schemas.microsoft.com/office/powerpoint/2010/main" val="1753020670"/>
              </p:ext>
            </p:extLst>
          </p:nvPr>
        </p:nvGraphicFramePr>
        <p:xfrm>
          <a:off x="1163960" y="4226687"/>
          <a:ext cx="3996616" cy="1524000"/>
        </p:xfrm>
        <a:graphic>
          <a:graphicData uri="http://schemas.openxmlformats.org/drawingml/2006/table">
            <a:tbl>
              <a:tblPr firstRow="1" bandRow="1">
                <a:tableStyleId>{073A0DAA-6AF3-43AB-8588-CEC1D06C72B9}</a:tableStyleId>
              </a:tblPr>
              <a:tblGrid>
                <a:gridCol w="2544460">
                  <a:extLst>
                    <a:ext uri="{9D8B030D-6E8A-4147-A177-3AD203B41FA5}">
                      <a16:colId xmlns:a16="http://schemas.microsoft.com/office/drawing/2014/main" val="3798641977"/>
                    </a:ext>
                  </a:extLst>
                </a:gridCol>
                <a:gridCol w="1452156">
                  <a:extLst>
                    <a:ext uri="{9D8B030D-6E8A-4147-A177-3AD203B41FA5}">
                      <a16:colId xmlns:a16="http://schemas.microsoft.com/office/drawing/2014/main" val="584303663"/>
                    </a:ext>
                  </a:extLst>
                </a:gridCol>
              </a:tblGrid>
              <a:tr h="324326">
                <a:tc>
                  <a:txBody>
                    <a:bodyPr/>
                    <a:lstStyle/>
                    <a:p>
                      <a:pPr algn="ctr"/>
                      <a:r>
                        <a:rPr lang="en-US" sz="1800" b="1" dirty="0"/>
                        <a:t>Products</a:t>
                      </a:r>
                      <a:endParaRPr lang="en-IN" sz="1800" b="1" dirty="0"/>
                    </a:p>
                  </a:txBody>
                  <a:tcPr/>
                </a:tc>
                <a:tc>
                  <a:txBody>
                    <a:bodyPr/>
                    <a:lstStyle/>
                    <a:p>
                      <a:pPr algn="ctr"/>
                      <a:r>
                        <a:rPr lang="en-US" sz="1800" b="1" dirty="0"/>
                        <a:t>Total Stocks</a:t>
                      </a:r>
                      <a:endParaRPr lang="en-IN" sz="1800" b="1" dirty="0"/>
                    </a:p>
                  </a:txBody>
                  <a:tcPr/>
                </a:tc>
                <a:extLst>
                  <a:ext uri="{0D108BD9-81ED-4DB2-BD59-A6C34878D82A}">
                    <a16:rowId xmlns:a16="http://schemas.microsoft.com/office/drawing/2014/main" val="1329307528"/>
                  </a:ext>
                </a:extLst>
              </a:tr>
              <a:tr h="506482">
                <a:tc>
                  <a:txBody>
                    <a:bodyPr/>
                    <a:lstStyle/>
                    <a:p>
                      <a:r>
                        <a:rPr lang="nn-NO" sz="1600" b="1" kern="1200" dirty="0">
                          <a:solidFill>
                            <a:schemeClr val="dk1"/>
                          </a:solidFill>
                          <a:latin typeface="+mn-lt"/>
                          <a:ea typeface="+mn-ea"/>
                          <a:cs typeface="+mn-cs"/>
                        </a:rPr>
                        <a:t>Trek Domane SLR Frameset - 2018</a:t>
                      </a:r>
                    </a:p>
                  </a:txBody>
                  <a:tcPr anchor="ctr"/>
                </a:tc>
                <a:tc>
                  <a:txBody>
                    <a:bodyPr/>
                    <a:lstStyle/>
                    <a:p>
                      <a:pPr algn="ctr"/>
                      <a:r>
                        <a:rPr lang="en-US" sz="1600" b="1" dirty="0"/>
                        <a:t>5</a:t>
                      </a:r>
                      <a:endParaRPr lang="en-IN" sz="1600" b="1" dirty="0"/>
                    </a:p>
                  </a:txBody>
                  <a:tcPr anchor="ctr"/>
                </a:tc>
                <a:extLst>
                  <a:ext uri="{0D108BD9-81ED-4DB2-BD59-A6C34878D82A}">
                    <a16:rowId xmlns:a16="http://schemas.microsoft.com/office/drawing/2014/main" val="1142896658"/>
                  </a:ext>
                </a:extLst>
              </a:tr>
              <a:tr h="506482">
                <a:tc>
                  <a:txBody>
                    <a:bodyPr/>
                    <a:lstStyle/>
                    <a:p>
                      <a:r>
                        <a:rPr lang="pt-BR" sz="1600" b="1" kern="1200" dirty="0">
                          <a:solidFill>
                            <a:schemeClr val="dk1"/>
                          </a:solidFill>
                          <a:latin typeface="+mn-lt"/>
                          <a:ea typeface="+mn-ea"/>
                          <a:cs typeface="+mn-cs"/>
                        </a:rPr>
                        <a:t>Electra Superbolt 1 20" - 2018"</a:t>
                      </a:r>
                    </a:p>
                  </a:txBody>
                  <a:tcPr anchor="ctr"/>
                </a:tc>
                <a:tc>
                  <a:txBody>
                    <a:bodyPr/>
                    <a:lstStyle/>
                    <a:p>
                      <a:pPr algn="ctr"/>
                      <a:r>
                        <a:rPr lang="en-US" sz="1600" b="1" dirty="0"/>
                        <a:t>9</a:t>
                      </a:r>
                      <a:endParaRPr lang="en-IN" sz="1600" b="1" dirty="0"/>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769720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51106" y="1718367"/>
            <a:ext cx="4716725"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10. Create Final Segmentation Table</a:t>
            </a:r>
          </a:p>
        </p:txBody>
      </p:sp>
      <p:sp>
        <p:nvSpPr>
          <p:cNvPr id="16" name="TextBox 14">
            <a:extLst>
              <a:ext uri="{FF2B5EF4-FFF2-40B4-BE49-F238E27FC236}">
                <a16:creationId xmlns:a16="http://schemas.microsoft.com/office/drawing/2014/main" id="{06B97A44-D2A6-999C-97DE-7A260D3A9C02}"/>
              </a:ext>
            </a:extLst>
          </p:cNvPr>
          <p:cNvSpPr txBox="1"/>
          <p:nvPr/>
        </p:nvSpPr>
        <p:spPr>
          <a:xfrm>
            <a:off x="992059" y="2235580"/>
            <a:ext cx="10252971"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The customer segments table was exported directly from Python ML to MySQL and stored with the respective values instead of creating it manually in the MySQL workbench.</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segment numbers have been assigned with type of segments like mentioned in the below table.</a:t>
            </a:r>
          </a:p>
        </p:txBody>
      </p:sp>
      <p:graphicFrame>
        <p:nvGraphicFramePr>
          <p:cNvPr id="20" name="Table 19">
            <a:extLst>
              <a:ext uri="{FF2B5EF4-FFF2-40B4-BE49-F238E27FC236}">
                <a16:creationId xmlns:a16="http://schemas.microsoft.com/office/drawing/2014/main" id="{205F89B1-A368-A2C9-864C-FF1906E8BE2B}"/>
              </a:ext>
            </a:extLst>
          </p:cNvPr>
          <p:cNvGraphicFramePr>
            <a:graphicFrameLocks noGrp="1"/>
          </p:cNvGraphicFramePr>
          <p:nvPr>
            <p:extLst>
              <p:ext uri="{D42A27DB-BD31-4B8C-83A1-F6EECF244321}">
                <p14:modId xmlns:p14="http://schemas.microsoft.com/office/powerpoint/2010/main" val="4123768637"/>
              </p:ext>
            </p:extLst>
          </p:nvPr>
        </p:nvGraphicFramePr>
        <p:xfrm>
          <a:off x="4038556" y="4114800"/>
          <a:ext cx="3520801" cy="1789264"/>
        </p:xfrm>
        <a:graphic>
          <a:graphicData uri="http://schemas.openxmlformats.org/drawingml/2006/table">
            <a:tbl>
              <a:tblPr firstRow="1" bandRow="1">
                <a:tableStyleId>{073A0DAA-6AF3-43AB-8588-CEC1D06C72B9}</a:tableStyleId>
              </a:tblPr>
              <a:tblGrid>
                <a:gridCol w="1514902">
                  <a:extLst>
                    <a:ext uri="{9D8B030D-6E8A-4147-A177-3AD203B41FA5}">
                      <a16:colId xmlns:a16="http://schemas.microsoft.com/office/drawing/2014/main" val="310285436"/>
                    </a:ext>
                  </a:extLst>
                </a:gridCol>
                <a:gridCol w="2005899">
                  <a:extLst>
                    <a:ext uri="{9D8B030D-6E8A-4147-A177-3AD203B41FA5}">
                      <a16:colId xmlns:a16="http://schemas.microsoft.com/office/drawing/2014/main" val="584303663"/>
                    </a:ext>
                  </a:extLst>
                </a:gridCol>
              </a:tblGrid>
              <a:tr h="399664">
                <a:tc>
                  <a:txBody>
                    <a:bodyPr/>
                    <a:lstStyle/>
                    <a:p>
                      <a:pPr algn="ctr"/>
                      <a:r>
                        <a:rPr lang="en-US" sz="1600" b="1" dirty="0"/>
                        <a:t>Segments</a:t>
                      </a:r>
                      <a:endParaRPr lang="en-IN" sz="1600" b="1" dirty="0"/>
                    </a:p>
                  </a:txBody>
                  <a:tcPr/>
                </a:tc>
                <a:tc>
                  <a:txBody>
                    <a:bodyPr/>
                    <a:lstStyle/>
                    <a:p>
                      <a:pPr algn="ctr"/>
                      <a:r>
                        <a:rPr lang="en-US" sz="1600" b="1" dirty="0"/>
                        <a:t>Type of Segments</a:t>
                      </a:r>
                      <a:endParaRPr lang="en-IN" sz="1600" b="1" dirty="0"/>
                    </a:p>
                  </a:txBody>
                  <a:tcPr/>
                </a:tc>
                <a:extLst>
                  <a:ext uri="{0D108BD9-81ED-4DB2-BD59-A6C34878D82A}">
                    <a16:rowId xmlns:a16="http://schemas.microsoft.com/office/drawing/2014/main" val="1329307528"/>
                  </a:ext>
                </a:extLst>
              </a:tr>
              <a:tr h="361600">
                <a:tc>
                  <a:txBody>
                    <a:bodyPr/>
                    <a:lstStyle/>
                    <a:p>
                      <a:pPr algn="ctr"/>
                      <a:r>
                        <a:rPr lang="en-US" sz="1400" b="1" kern="1200" dirty="0">
                          <a:solidFill>
                            <a:schemeClr val="dk1"/>
                          </a:solidFill>
                          <a:latin typeface="+mn-lt"/>
                          <a:ea typeface="+mn-ea"/>
                          <a:cs typeface="+mn-cs"/>
                        </a:rPr>
                        <a:t>0</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539580520"/>
                  </a:ext>
                </a:extLst>
              </a:tr>
              <a:tr h="361600">
                <a:tc>
                  <a:txBody>
                    <a:bodyPr/>
                    <a:lstStyle/>
                    <a:p>
                      <a:pPr algn="ctr"/>
                      <a:r>
                        <a:rPr lang="en-US" sz="1400" b="1" kern="1200" dirty="0">
                          <a:solidFill>
                            <a:schemeClr val="dk1"/>
                          </a:solidFill>
                          <a:latin typeface="+mn-lt"/>
                          <a:ea typeface="+mn-ea"/>
                          <a:cs typeface="+mn-cs"/>
                        </a:rPr>
                        <a:t>1</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Loyal</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278459">
                <a:tc>
                  <a:txBody>
                    <a:bodyPr/>
                    <a:lstStyle/>
                    <a:p>
                      <a:pPr algn="ctr"/>
                      <a:r>
                        <a:rPr lang="en-US" sz="1400" b="1" kern="1200" dirty="0">
                          <a:solidFill>
                            <a:schemeClr val="dk1"/>
                          </a:solidFill>
                          <a:latin typeface="+mn-lt"/>
                          <a:ea typeface="+mn-ea"/>
                          <a:cs typeface="+mn-cs"/>
                        </a:rPr>
                        <a:t>2</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New</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3062819767"/>
                  </a:ext>
                </a:extLst>
              </a:tr>
              <a:tr h="361600">
                <a:tc>
                  <a:txBody>
                    <a:bodyPr/>
                    <a:lstStyle/>
                    <a:p>
                      <a:pPr algn="ctr"/>
                      <a:r>
                        <a:rPr lang="en-US" sz="1400" b="1" kern="1200" dirty="0">
                          <a:solidFill>
                            <a:schemeClr val="dk1"/>
                          </a:solidFill>
                          <a:latin typeface="+mn-lt"/>
                          <a:ea typeface="+mn-ea"/>
                          <a:cs typeface="+mn-cs"/>
                        </a:rPr>
                        <a:t>3</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754889473"/>
                  </a:ext>
                </a:extLst>
              </a:tr>
            </a:tbl>
          </a:graphicData>
        </a:graphic>
      </p:graphicFrame>
    </p:spTree>
    <p:extLst>
      <p:ext uri="{BB962C8B-B14F-4D97-AF65-F5344CB8AC3E}">
        <p14:creationId xmlns:p14="http://schemas.microsoft.com/office/powerpoint/2010/main" val="1361859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310624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 Load Data from SQL</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905811513"/>
              </p:ext>
            </p:extLst>
          </p:nvPr>
        </p:nvGraphicFramePr>
        <p:xfrm>
          <a:off x="629138" y="1805689"/>
          <a:ext cx="11023838" cy="4404595"/>
        </p:xfrm>
        <a:graphic>
          <a:graphicData uri="http://schemas.openxmlformats.org/drawingml/2006/table">
            <a:tbl>
              <a:tblPr firstRow="1" bandRow="1">
                <a:tableStyleId>{073A0DAA-6AF3-43AB-8588-CEC1D06C72B9}</a:tableStyleId>
              </a:tblPr>
              <a:tblGrid>
                <a:gridCol w="3632212">
                  <a:extLst>
                    <a:ext uri="{9D8B030D-6E8A-4147-A177-3AD203B41FA5}">
                      <a16:colId xmlns:a16="http://schemas.microsoft.com/office/drawing/2014/main" val="3798641977"/>
                    </a:ext>
                  </a:extLst>
                </a:gridCol>
                <a:gridCol w="7391626">
                  <a:extLst>
                    <a:ext uri="{9D8B030D-6E8A-4147-A177-3AD203B41FA5}">
                      <a16:colId xmlns:a16="http://schemas.microsoft.com/office/drawing/2014/main" val="584303663"/>
                    </a:ext>
                  </a:extLst>
                </a:gridCol>
              </a:tblGrid>
              <a:tr h="502967">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555363">
                <a:tc>
                  <a:txBody>
                    <a:bodyPr/>
                    <a:lstStyle/>
                    <a:p>
                      <a:pPr algn="l"/>
                      <a:r>
                        <a:rPr lang="en-US" sz="1600" b="1" dirty="0"/>
                        <a:t>Pandas and SQL Libraries Installation</a:t>
                      </a:r>
                      <a:endParaRPr lang="en-IN" sz="1600" b="1" dirty="0"/>
                    </a:p>
                  </a:txBody>
                  <a:tcPr anchor="ctr"/>
                </a:tc>
                <a:tc>
                  <a:txBody>
                    <a:bodyPr/>
                    <a:lstStyle/>
                    <a:p>
                      <a:pPr marL="285750" marR="0" lvl="0" indent="-285750" algn="l" defTabSz="60963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600" b="1" kern="1200" dirty="0">
                          <a:solidFill>
                            <a:schemeClr val="dk1"/>
                          </a:solidFill>
                          <a:latin typeface="+mn-lt"/>
                          <a:ea typeface="+mn-ea"/>
                          <a:cs typeface="+mn-cs"/>
                        </a:rPr>
                        <a:t>!pip install pandas</a:t>
                      </a:r>
                    </a:p>
                    <a:p>
                      <a:pPr marL="285750" marR="0" lvl="0" indent="-285750" algn="l" defTabSz="60963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600" b="1" kern="1200" dirty="0">
                          <a:solidFill>
                            <a:schemeClr val="dk1"/>
                          </a:solidFill>
                          <a:latin typeface="+mn-lt"/>
                          <a:ea typeface="+mn-ea"/>
                          <a:cs typeface="+mn-cs"/>
                        </a:rPr>
                        <a:t>!pip install </a:t>
                      </a:r>
                      <a:r>
                        <a:rPr lang="en-IN" sz="1600" b="1" kern="1200" dirty="0" err="1">
                          <a:solidFill>
                            <a:schemeClr val="dk1"/>
                          </a:solidFill>
                          <a:latin typeface="+mn-lt"/>
                          <a:ea typeface="+mn-ea"/>
                          <a:cs typeface="+mn-cs"/>
                        </a:rPr>
                        <a:t>pymysql</a:t>
                      </a:r>
                      <a:endParaRPr lang="en-IN" sz="1600" b="1"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1256874">
                <a:tc>
                  <a:txBody>
                    <a:bodyPr/>
                    <a:lstStyle/>
                    <a:p>
                      <a:pPr algn="l"/>
                      <a:r>
                        <a:rPr lang="en-US" sz="1600" b="1" dirty="0"/>
                        <a:t>Importing the required Libraries</a:t>
                      </a:r>
                      <a:endParaRPr lang="en-IN" sz="1600" b="1" dirty="0"/>
                    </a:p>
                  </a:txBody>
                  <a:tcPr anchor="ctr"/>
                </a:tc>
                <a:tc>
                  <a:txBody>
                    <a:bodyPr/>
                    <a:lstStyle/>
                    <a:p>
                      <a:pPr marL="285750" lvl="0" indent="-285750">
                        <a:buFont typeface="Wingdings" panose="05000000000000000000" pitchFamily="2" charset="2"/>
                        <a:buChar char="Ø"/>
                      </a:pPr>
                      <a:r>
                        <a:rPr lang="en-US" sz="1600" b="1" strike="noStrike" kern="1200" dirty="0">
                          <a:solidFill>
                            <a:schemeClr val="dk1"/>
                          </a:solidFill>
                          <a:latin typeface="+mn-lt"/>
                          <a:ea typeface="+mn-ea"/>
                          <a:cs typeface="+mn-cs"/>
                        </a:rPr>
                        <a:t>import pandas as pd</a:t>
                      </a:r>
                    </a:p>
                    <a:p>
                      <a:pPr marL="285750" lvl="0" indent="-285750">
                        <a:buFont typeface="Wingdings" panose="05000000000000000000" pitchFamily="2" charset="2"/>
                        <a:buChar char="Ø"/>
                      </a:pPr>
                      <a:r>
                        <a:rPr lang="en-US" sz="1600" b="1" strike="noStrike" kern="1200" dirty="0">
                          <a:solidFill>
                            <a:schemeClr val="dk1"/>
                          </a:solidFill>
                          <a:latin typeface="+mn-lt"/>
                          <a:ea typeface="+mn-ea"/>
                          <a:cs typeface="+mn-cs"/>
                        </a:rPr>
                        <a:t>import </a:t>
                      </a:r>
                      <a:r>
                        <a:rPr lang="en-US" sz="1600" b="1" strike="noStrike" kern="1200" dirty="0" err="1">
                          <a:solidFill>
                            <a:schemeClr val="dk1"/>
                          </a:solidFill>
                          <a:latin typeface="+mn-lt"/>
                          <a:ea typeface="+mn-ea"/>
                          <a:cs typeface="+mn-cs"/>
                        </a:rPr>
                        <a:t>numpy</a:t>
                      </a:r>
                      <a:r>
                        <a:rPr lang="en-US" sz="1600" b="1" strike="noStrike" kern="1200" dirty="0">
                          <a:solidFill>
                            <a:schemeClr val="dk1"/>
                          </a:solidFill>
                          <a:latin typeface="+mn-lt"/>
                          <a:ea typeface="+mn-ea"/>
                          <a:cs typeface="+mn-cs"/>
                        </a:rPr>
                        <a:t> as np</a:t>
                      </a:r>
                    </a:p>
                    <a:p>
                      <a:pPr marL="285750" lvl="0" indent="-285750" algn="l">
                        <a:buFont typeface="Wingdings" panose="05000000000000000000" pitchFamily="2" charset="2"/>
                        <a:buChar char="Ø"/>
                      </a:pPr>
                      <a:r>
                        <a:rPr lang="en-US" sz="1600" b="1" strike="noStrike" kern="1200" dirty="0">
                          <a:solidFill>
                            <a:schemeClr val="dk1"/>
                          </a:solidFill>
                          <a:latin typeface="+mn-lt"/>
                          <a:ea typeface="+mn-ea"/>
                          <a:cs typeface="+mn-cs"/>
                        </a:rPr>
                        <a:t>import </a:t>
                      </a:r>
                      <a:r>
                        <a:rPr lang="en-US" sz="1600" b="1" strike="noStrike" kern="1200" dirty="0" err="1">
                          <a:solidFill>
                            <a:schemeClr val="dk1"/>
                          </a:solidFill>
                          <a:latin typeface="+mn-lt"/>
                          <a:ea typeface="+mn-ea"/>
                          <a:cs typeface="+mn-cs"/>
                        </a:rPr>
                        <a:t>matplotlib.pyplot</a:t>
                      </a:r>
                      <a:r>
                        <a:rPr lang="en-US" sz="1600" b="1" strike="noStrike" kern="1200" dirty="0">
                          <a:solidFill>
                            <a:schemeClr val="dk1"/>
                          </a:solidFill>
                          <a:latin typeface="+mn-lt"/>
                          <a:ea typeface="+mn-ea"/>
                          <a:cs typeface="+mn-cs"/>
                        </a:rPr>
                        <a:t> as </a:t>
                      </a:r>
                      <a:r>
                        <a:rPr lang="en-US" sz="1600" b="1" strike="noStrike" kern="1200" dirty="0" err="1">
                          <a:solidFill>
                            <a:schemeClr val="dk1"/>
                          </a:solidFill>
                          <a:latin typeface="+mn-lt"/>
                          <a:ea typeface="+mn-ea"/>
                          <a:cs typeface="+mn-cs"/>
                        </a:rPr>
                        <a:t>plt</a:t>
                      </a:r>
                      <a:endParaRPr lang="en-US" sz="1600" b="1" strike="noStrike" kern="1200" dirty="0">
                        <a:solidFill>
                          <a:schemeClr val="dk1"/>
                        </a:solidFill>
                        <a:latin typeface="+mn-lt"/>
                        <a:ea typeface="+mn-ea"/>
                        <a:cs typeface="+mn-cs"/>
                      </a:endParaRPr>
                    </a:p>
                    <a:p>
                      <a:pPr marL="285750" lvl="0" indent="-285750">
                        <a:buFont typeface="Wingdings" panose="05000000000000000000" pitchFamily="2" charset="2"/>
                        <a:buChar char="Ø"/>
                      </a:pPr>
                      <a:r>
                        <a:rPr lang="en-US" sz="1600" b="1" strike="noStrike" kern="1200" dirty="0">
                          <a:solidFill>
                            <a:schemeClr val="dk1"/>
                          </a:solidFill>
                          <a:latin typeface="+mn-lt"/>
                          <a:ea typeface="+mn-ea"/>
                          <a:cs typeface="+mn-cs"/>
                        </a:rPr>
                        <a:t>import seaborn as </a:t>
                      </a:r>
                      <a:r>
                        <a:rPr lang="en-US" sz="1600" b="1" strike="noStrike" kern="1200" dirty="0" err="1">
                          <a:solidFill>
                            <a:schemeClr val="dk1"/>
                          </a:solidFill>
                          <a:latin typeface="+mn-lt"/>
                          <a:ea typeface="+mn-ea"/>
                          <a:cs typeface="+mn-cs"/>
                        </a:rPr>
                        <a:t>sns</a:t>
                      </a:r>
                      <a:endParaRPr lang="en-US" sz="1600" b="1" strike="noStrike" kern="1200" dirty="0">
                        <a:solidFill>
                          <a:schemeClr val="dk1"/>
                        </a:solidFill>
                        <a:latin typeface="+mn-lt"/>
                        <a:ea typeface="+mn-ea"/>
                        <a:cs typeface="+mn-cs"/>
                      </a:endParaRPr>
                    </a:p>
                    <a:p>
                      <a:pPr marL="285750" lvl="0" indent="-285750">
                        <a:buFont typeface="Wingdings" panose="05000000000000000000" pitchFamily="2" charset="2"/>
                        <a:buChar char="Ø"/>
                      </a:pPr>
                      <a:r>
                        <a:rPr lang="en-IN" sz="1600" b="1" strike="noStrike" kern="1200" dirty="0">
                          <a:solidFill>
                            <a:schemeClr val="dk1"/>
                          </a:solidFill>
                          <a:latin typeface="+mn-lt"/>
                          <a:ea typeface="+mn-ea"/>
                          <a:cs typeface="+mn-cs"/>
                        </a:rPr>
                        <a:t>import </a:t>
                      </a:r>
                      <a:r>
                        <a:rPr lang="en-IN" sz="1600" b="1" strike="noStrike" kern="1200" dirty="0" err="1">
                          <a:solidFill>
                            <a:schemeClr val="dk1"/>
                          </a:solidFill>
                          <a:latin typeface="+mn-lt"/>
                          <a:ea typeface="+mn-ea"/>
                          <a:cs typeface="+mn-cs"/>
                        </a:rPr>
                        <a:t>pymysql</a:t>
                      </a:r>
                      <a:endParaRPr lang="en-IN"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502967">
                <a:tc>
                  <a:txBody>
                    <a:bodyPr/>
                    <a:lstStyle/>
                    <a:p>
                      <a:pPr algn="l"/>
                      <a:r>
                        <a:rPr lang="en-US" sz="1600" b="1" dirty="0"/>
                        <a:t>SQL Database Connection Creation</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IN" sz="1600" b="1" strike="noStrike" kern="1200" dirty="0" err="1">
                          <a:solidFill>
                            <a:schemeClr val="dk1"/>
                          </a:solidFill>
                          <a:latin typeface="+mn-lt"/>
                          <a:ea typeface="+mn-ea"/>
                          <a:cs typeface="+mn-cs"/>
                        </a:rPr>
                        <a:t>pymysql.connect</a:t>
                      </a:r>
                      <a:r>
                        <a:rPr lang="en-IN" sz="1600" b="1" strike="noStrike" kern="1200" dirty="0">
                          <a:solidFill>
                            <a:schemeClr val="dk1"/>
                          </a:solidFill>
                          <a:latin typeface="+mn-lt"/>
                          <a:ea typeface="+mn-ea"/>
                          <a:cs typeface="+mn-cs"/>
                        </a:rPr>
                        <a:t>(host='127.0.0.1',user='</a:t>
                      </a:r>
                      <a:r>
                        <a:rPr lang="en-IN" sz="1600" b="1" strike="noStrike" kern="1200" dirty="0" err="1">
                          <a:solidFill>
                            <a:schemeClr val="dk1"/>
                          </a:solidFill>
                          <a:latin typeface="+mn-lt"/>
                          <a:ea typeface="+mn-ea"/>
                          <a:cs typeface="+mn-cs"/>
                        </a:rPr>
                        <a:t>root',passwd</a:t>
                      </a:r>
                      <a:r>
                        <a:rPr lang="en-IN" sz="1600" b="1" strike="noStrike" kern="1200" dirty="0">
                          <a:solidFill>
                            <a:schemeClr val="dk1"/>
                          </a:solidFill>
                          <a:latin typeface="+mn-lt"/>
                          <a:ea typeface="+mn-ea"/>
                          <a:cs typeface="+mn-cs"/>
                        </a:rPr>
                        <a:t>='password2924')</a:t>
                      </a:r>
                    </a:p>
                  </a:txBody>
                  <a:tcPr anchor="ctr"/>
                </a:tc>
                <a:extLst>
                  <a:ext uri="{0D108BD9-81ED-4DB2-BD59-A6C34878D82A}">
                    <a16:rowId xmlns:a16="http://schemas.microsoft.com/office/drawing/2014/main" val="935875040"/>
                  </a:ext>
                </a:extLst>
              </a:tr>
              <a:tr h="502967">
                <a:tc>
                  <a:txBody>
                    <a:bodyPr/>
                    <a:lstStyle/>
                    <a:p>
                      <a:pPr algn="l"/>
                      <a:r>
                        <a:rPr lang="en-US" sz="1600" b="1" dirty="0"/>
                        <a:t>Customers dataset Retrieval</a:t>
                      </a:r>
                      <a:endParaRPr lang="en-IN" sz="1600" b="1" dirty="0"/>
                    </a:p>
                  </a:txBody>
                  <a:tcPr anchor="ctr"/>
                </a:tc>
                <a:tc>
                  <a:txBody>
                    <a:bodyPr/>
                    <a:lstStyle/>
                    <a:p>
                      <a:r>
                        <a:rPr lang="en-US" sz="1600" b="1" strike="noStrike" kern="1200" dirty="0" err="1">
                          <a:solidFill>
                            <a:schemeClr val="dk1"/>
                          </a:solidFill>
                          <a:latin typeface="+mn-lt"/>
                          <a:ea typeface="+mn-ea"/>
                          <a:cs typeface="+mn-cs"/>
                        </a:rPr>
                        <a:t>pd.read_sql_query</a:t>
                      </a:r>
                      <a:r>
                        <a:rPr lang="en-US" sz="1600" b="1" strike="noStrike" kern="1200" dirty="0">
                          <a:solidFill>
                            <a:schemeClr val="dk1"/>
                          </a:solidFill>
                          <a:latin typeface="+mn-lt"/>
                          <a:ea typeface="+mn-ea"/>
                          <a:cs typeface="+mn-cs"/>
                        </a:rPr>
                        <a:t>("select * from final_project.customers",</a:t>
                      </a:r>
                      <a:r>
                        <a:rPr lang="en-US" sz="1600" b="1" strike="noStrike" kern="1200" dirty="0" err="1">
                          <a:solidFill>
                            <a:schemeClr val="dk1"/>
                          </a:solidFill>
                          <a:latin typeface="+mn-lt"/>
                          <a:ea typeface="+mn-ea"/>
                          <a:cs typeface="+mn-cs"/>
                        </a:rPr>
                        <a:t>myconnection</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142896658"/>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Orders dataset Retrieval</a:t>
                      </a: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r>
                        <a:rPr lang="en-US" sz="1600" b="1" strike="noStrike" kern="1200" dirty="0" err="1">
                          <a:solidFill>
                            <a:schemeClr val="dk1"/>
                          </a:solidFill>
                          <a:latin typeface="+mn-lt"/>
                          <a:ea typeface="+mn-ea"/>
                          <a:cs typeface="+mn-cs"/>
                        </a:rPr>
                        <a:t>pd.read_sql_query</a:t>
                      </a:r>
                      <a:r>
                        <a:rPr lang="en-US" sz="1600" b="1" strike="noStrike" kern="1200" dirty="0">
                          <a:solidFill>
                            <a:schemeClr val="dk1"/>
                          </a:solidFill>
                          <a:latin typeface="+mn-lt"/>
                          <a:ea typeface="+mn-ea"/>
                          <a:cs typeface="+mn-cs"/>
                        </a:rPr>
                        <a:t>("select * from final_project.orders",</a:t>
                      </a:r>
                      <a:r>
                        <a:rPr lang="en-US" sz="1600" b="1" strike="noStrike" kern="1200" dirty="0" err="1">
                          <a:solidFill>
                            <a:schemeClr val="dk1"/>
                          </a:solidFill>
                          <a:latin typeface="+mn-lt"/>
                          <a:ea typeface="+mn-ea"/>
                          <a:cs typeface="+mn-cs"/>
                        </a:rPr>
                        <a:t>myconnection</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364266235"/>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Order_items dataset Retrieval</a:t>
                      </a: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r>
                        <a:rPr lang="en-US" sz="1600" b="1" strike="noStrike" kern="1200" dirty="0" err="1">
                          <a:solidFill>
                            <a:schemeClr val="dk1"/>
                          </a:solidFill>
                          <a:latin typeface="+mn-lt"/>
                          <a:ea typeface="+mn-ea"/>
                          <a:cs typeface="+mn-cs"/>
                        </a:rPr>
                        <a:t>pd.read_sql_query</a:t>
                      </a:r>
                      <a:r>
                        <a:rPr lang="en-US" sz="1600" b="1" strike="noStrike" kern="1200" dirty="0">
                          <a:solidFill>
                            <a:schemeClr val="dk1"/>
                          </a:solidFill>
                          <a:latin typeface="+mn-lt"/>
                          <a:ea typeface="+mn-ea"/>
                          <a:cs typeface="+mn-cs"/>
                        </a:rPr>
                        <a:t>("select * from final_project.order_items",</a:t>
                      </a:r>
                      <a:r>
                        <a:rPr lang="en-US" sz="1600" b="1" strike="noStrike" kern="1200" dirty="0" err="1">
                          <a:solidFill>
                            <a:schemeClr val="dk1"/>
                          </a:solidFill>
                          <a:latin typeface="+mn-lt"/>
                          <a:ea typeface="+mn-ea"/>
                          <a:cs typeface="+mn-cs"/>
                        </a:rPr>
                        <a:t>myconnection</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56561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3" y="1264886"/>
            <a:ext cx="521893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2. Basic EDA (Exploratory Data Analysis)</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683940545"/>
              </p:ext>
            </p:extLst>
          </p:nvPr>
        </p:nvGraphicFramePr>
        <p:xfrm>
          <a:off x="1467559" y="2239978"/>
          <a:ext cx="8730409" cy="3866510"/>
        </p:xfrm>
        <a:graphic>
          <a:graphicData uri="http://schemas.openxmlformats.org/drawingml/2006/table">
            <a:tbl>
              <a:tblPr firstRow="1" bandRow="1">
                <a:tableStyleId>{073A0DAA-6AF3-43AB-8588-CEC1D06C72B9}</a:tableStyleId>
              </a:tblPr>
              <a:tblGrid>
                <a:gridCol w="2163659">
                  <a:extLst>
                    <a:ext uri="{9D8B030D-6E8A-4147-A177-3AD203B41FA5}">
                      <a16:colId xmlns:a16="http://schemas.microsoft.com/office/drawing/2014/main" val="138494943"/>
                    </a:ext>
                  </a:extLst>
                </a:gridCol>
                <a:gridCol w="2527011">
                  <a:extLst>
                    <a:ext uri="{9D8B030D-6E8A-4147-A177-3AD203B41FA5}">
                      <a16:colId xmlns:a16="http://schemas.microsoft.com/office/drawing/2014/main" val="3798641977"/>
                    </a:ext>
                  </a:extLst>
                </a:gridCol>
                <a:gridCol w="4039739">
                  <a:extLst>
                    <a:ext uri="{9D8B030D-6E8A-4147-A177-3AD203B41FA5}">
                      <a16:colId xmlns:a16="http://schemas.microsoft.com/office/drawing/2014/main" val="584303663"/>
                    </a:ext>
                  </a:extLst>
                </a:gridCol>
              </a:tblGrid>
              <a:tr h="356001">
                <a:tc>
                  <a:txBody>
                    <a:bodyPr/>
                    <a:lstStyle/>
                    <a:p>
                      <a:pPr algn="ctr"/>
                      <a:r>
                        <a:rPr lang="en-US" sz="1800" b="1" dirty="0"/>
                        <a:t>Dataset</a:t>
                      </a:r>
                      <a:endParaRPr lang="en-IN" sz="1800" b="1" dirty="0"/>
                    </a:p>
                  </a:txBody>
                  <a:tcPr/>
                </a:tc>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393087">
                <a:tc rowSpan="3">
                  <a:txBody>
                    <a:bodyPr/>
                    <a:lstStyle/>
                    <a:p>
                      <a:pPr algn="l"/>
                      <a:r>
                        <a:rPr lang="en-US" sz="1600" b="1" dirty="0"/>
                        <a:t>Customers</a:t>
                      </a:r>
                      <a:endParaRPr lang="en-IN" sz="1600" b="1" dirty="0"/>
                    </a:p>
                  </a:txBody>
                  <a:tcPr anchor="ctr"/>
                </a:tc>
                <a:tc>
                  <a:txBody>
                    <a:bodyPr/>
                    <a:lstStyle/>
                    <a:p>
                      <a:pPr algn="l"/>
                      <a:r>
                        <a:rPr lang="en-US" sz="1600" b="1" dirty="0" err="1"/>
                        <a:t>df.describe</a:t>
                      </a:r>
                      <a:r>
                        <a:rPr lang="en-US" sz="1600" b="1" dirty="0"/>
                        <a:t>()</a:t>
                      </a:r>
                      <a:endParaRPr lang="en-IN" sz="1600" b="1" dirty="0"/>
                    </a:p>
                  </a:txBody>
                  <a:tcPr anchor="ctr"/>
                </a:tc>
                <a:tc>
                  <a:txBody>
                    <a:bodyPr/>
                    <a:lstStyle/>
                    <a:p>
                      <a:r>
                        <a:rPr lang="en-IN" sz="1600" b="1" strike="noStrike" kern="1200" dirty="0">
                          <a:solidFill>
                            <a:schemeClr val="dk1"/>
                          </a:solidFill>
                          <a:latin typeface="+mn-lt"/>
                          <a:ea typeface="+mn-ea"/>
                          <a:cs typeface="+mn-cs"/>
                        </a:rPr>
                        <a:t>print(</a:t>
                      </a:r>
                      <a:r>
                        <a:rPr lang="en-IN" sz="1600" b="1" strike="noStrike" kern="1200" dirty="0" err="1">
                          <a:solidFill>
                            <a:schemeClr val="dk1"/>
                          </a:solidFill>
                          <a:latin typeface="+mn-lt"/>
                          <a:ea typeface="+mn-ea"/>
                          <a:cs typeface="+mn-cs"/>
                        </a:rPr>
                        <a:t>customers_df.describe</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47479384"/>
                  </a:ext>
                </a:extLst>
              </a:tr>
              <a:tr h="453953">
                <a:tc vMerge="1">
                  <a:txBody>
                    <a:bodyPr/>
                    <a:lstStyle/>
                    <a:p>
                      <a:pPr algn="l"/>
                      <a:endParaRPr lang="en-IN" sz="1600" b="1" dirty="0"/>
                    </a:p>
                  </a:txBody>
                  <a:tcPr anchor="ctr"/>
                </a:tc>
                <a:tc>
                  <a:txBody>
                    <a:bodyPr/>
                    <a:lstStyle/>
                    <a:p>
                      <a:pPr algn="l"/>
                      <a:r>
                        <a:rPr lang="en-US" sz="1600" b="1" dirty="0"/>
                        <a:t>df.info()</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print(customers_df.info())</a:t>
                      </a:r>
                    </a:p>
                  </a:txBody>
                  <a:tcPr anchor="ctr"/>
                </a:tc>
                <a:extLst>
                  <a:ext uri="{0D108BD9-81ED-4DB2-BD59-A6C34878D82A}">
                    <a16:rowId xmlns:a16="http://schemas.microsoft.com/office/drawing/2014/main" val="951956758"/>
                  </a:ext>
                </a:extLst>
              </a:tr>
              <a:tr h="356001">
                <a:tc vMerge="1">
                  <a:txBody>
                    <a:bodyPr/>
                    <a:lstStyle/>
                    <a:p>
                      <a:pPr algn="l"/>
                      <a:endParaRPr lang="en-IN" sz="1600" b="1" dirty="0"/>
                    </a:p>
                  </a:txBody>
                  <a:tcPr anchor="ctr"/>
                </a:tc>
                <a:tc>
                  <a:txBody>
                    <a:bodyPr/>
                    <a:lstStyle/>
                    <a:p>
                      <a:pPr algn="l"/>
                      <a:r>
                        <a:rPr lang="en-US" sz="1600" b="1" dirty="0" err="1"/>
                        <a:t>df.value_counts</a:t>
                      </a:r>
                      <a:r>
                        <a:rPr lang="en-US" sz="1600" b="1" dirty="0"/>
                        <a: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customers_df.value_counts</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935875040"/>
                  </a:ext>
                </a:extLst>
              </a:tr>
              <a:tr h="356001">
                <a:tc rowSpan="3">
                  <a:txBody>
                    <a:bodyPr/>
                    <a:lstStyle/>
                    <a:p>
                      <a:pPr algn="l"/>
                      <a:r>
                        <a:rPr kumimoji="0" lang="en-US" sz="1600" b="1" i="0" u="none" strike="noStrike" kern="1200" cap="none" spc="0" normalizeH="0" baseline="0" noProof="0" dirty="0">
                          <a:ln>
                            <a:noFill/>
                          </a:ln>
                          <a:solidFill>
                            <a:prstClr val="black"/>
                          </a:solidFill>
                          <a:effectLst/>
                          <a:uLnTx/>
                          <a:uFillTx/>
                          <a:latin typeface="Calibri"/>
                          <a:ea typeface="+mn-ea"/>
                          <a:cs typeface="+mn-cs"/>
                        </a:rPr>
                        <a:t>Orders</a:t>
                      </a:r>
                      <a:endParaRPr lang="en-IN" sz="1600" b="1" dirty="0"/>
                    </a:p>
                  </a:txBody>
                  <a:tcPr anchor="ctr"/>
                </a:tc>
                <a:tc>
                  <a:txBody>
                    <a:bodyPr/>
                    <a:lstStyle/>
                    <a:p>
                      <a:pPr algn="l"/>
                      <a:r>
                        <a:rPr lang="en-US" sz="1600" b="1" dirty="0" err="1"/>
                        <a:t>df.describe</a:t>
                      </a:r>
                      <a:r>
                        <a:rPr lang="en-US" sz="1600" b="1" dirty="0"/>
                        <a:t>()</a:t>
                      </a:r>
                      <a:endParaRPr lang="en-IN" sz="1600" b="1" dirty="0"/>
                    </a:p>
                  </a:txBody>
                  <a:tcPr anchor="ctr"/>
                </a:tc>
                <a:tc>
                  <a:txBody>
                    <a:bodyPr/>
                    <a:lstStyle/>
                    <a:p>
                      <a:r>
                        <a:rPr lang="en-IN" sz="1600" b="1" strike="noStrike" kern="1200" dirty="0">
                          <a:solidFill>
                            <a:schemeClr val="dk1"/>
                          </a:solidFill>
                          <a:latin typeface="+mn-lt"/>
                          <a:ea typeface="+mn-ea"/>
                          <a:cs typeface="+mn-cs"/>
                        </a:rPr>
                        <a:t>print(</a:t>
                      </a:r>
                      <a:r>
                        <a:rPr lang="en-IN" sz="1600" b="1" strike="noStrike" kern="1200" dirty="0" err="1">
                          <a:solidFill>
                            <a:schemeClr val="dk1"/>
                          </a:solidFill>
                          <a:latin typeface="+mn-lt"/>
                          <a:ea typeface="+mn-ea"/>
                          <a:cs typeface="+mn-cs"/>
                        </a:rPr>
                        <a:t>orders_df.describe</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583864107"/>
                  </a:ext>
                </a:extLst>
              </a:tr>
              <a:tr h="356001">
                <a:tc vMerge="1">
                  <a:txBody>
                    <a:bodyPr/>
                    <a:lstStyle/>
                    <a:p>
                      <a:pPr algn="l"/>
                      <a:endParaRPr lang="en-IN" sz="1600" b="1" dirty="0"/>
                    </a:p>
                  </a:txBody>
                  <a:tcPr anchor="ctr"/>
                </a:tc>
                <a:tc>
                  <a:txBody>
                    <a:bodyPr/>
                    <a:lstStyle/>
                    <a:p>
                      <a:pPr algn="l"/>
                      <a:r>
                        <a:rPr lang="en-US" sz="1600" b="1" dirty="0"/>
                        <a:t>df.info()</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print(orders_df.info())</a:t>
                      </a:r>
                    </a:p>
                  </a:txBody>
                  <a:tcPr anchor="ctr"/>
                </a:tc>
                <a:extLst>
                  <a:ext uri="{0D108BD9-81ED-4DB2-BD59-A6C34878D82A}">
                    <a16:rowId xmlns:a16="http://schemas.microsoft.com/office/drawing/2014/main" val="3699417370"/>
                  </a:ext>
                </a:extLst>
              </a:tr>
              <a:tr h="356001">
                <a:tc vMerge="1">
                  <a:txBody>
                    <a:bodyPr/>
                    <a:lstStyle/>
                    <a:p>
                      <a:pPr algn="l"/>
                      <a:endParaRPr lang="en-IN" sz="1600" b="1" dirty="0"/>
                    </a:p>
                  </a:txBody>
                  <a:tcPr anchor="ctr"/>
                </a:tc>
                <a:tc>
                  <a:txBody>
                    <a:bodyPr/>
                    <a:lstStyle/>
                    <a:p>
                      <a:pPr algn="l"/>
                      <a:r>
                        <a:rPr lang="en-US" sz="1600" b="1" dirty="0" err="1"/>
                        <a:t>df.value_counts</a:t>
                      </a:r>
                      <a:r>
                        <a:rPr lang="en-US" sz="1600" b="1" dirty="0"/>
                        <a: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orders_df.value_counts</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342750927"/>
                  </a:ext>
                </a:extLst>
              </a:tr>
              <a:tr h="409902">
                <a:tc rowSpan="3">
                  <a:txBody>
                    <a:bodyPr/>
                    <a:lstStyle/>
                    <a:p>
                      <a:pPr algn="l"/>
                      <a:r>
                        <a:rPr kumimoji="0" lang="en-US" sz="1600" b="1" i="0" u="none" strike="noStrike" kern="1200" cap="none" spc="0" normalizeH="0" baseline="0" noProof="0" dirty="0">
                          <a:ln>
                            <a:noFill/>
                          </a:ln>
                          <a:solidFill>
                            <a:prstClr val="black"/>
                          </a:solidFill>
                          <a:effectLst/>
                          <a:uLnTx/>
                          <a:uFillTx/>
                          <a:latin typeface="Calibri"/>
                          <a:ea typeface="+mn-ea"/>
                          <a:cs typeface="+mn-cs"/>
                        </a:rPr>
                        <a:t>Order_items</a:t>
                      </a:r>
                      <a:endParaRPr lang="en-IN" sz="1600" b="1" dirty="0"/>
                    </a:p>
                  </a:txBody>
                  <a:tcPr anchor="ctr"/>
                </a:tc>
                <a:tc>
                  <a:txBody>
                    <a:bodyPr/>
                    <a:lstStyle/>
                    <a:p>
                      <a:pPr algn="l"/>
                      <a:r>
                        <a:rPr lang="en-US" sz="1600" b="1" dirty="0" err="1"/>
                        <a:t>df.describe</a:t>
                      </a:r>
                      <a:r>
                        <a:rPr lang="en-US" sz="1600" b="1" dirty="0"/>
                        <a:t>()</a:t>
                      </a:r>
                      <a:endParaRPr lang="en-IN" sz="1600" b="1" dirty="0"/>
                    </a:p>
                  </a:txBody>
                  <a:tcPr anchor="ctr"/>
                </a:tc>
                <a:tc>
                  <a:txBody>
                    <a:bodyPr/>
                    <a:lstStyle/>
                    <a:p>
                      <a:r>
                        <a:rPr lang="en-IN" sz="1600" b="1" strike="noStrike" kern="1200" dirty="0">
                          <a:solidFill>
                            <a:schemeClr val="dk1"/>
                          </a:solidFill>
                          <a:latin typeface="+mn-lt"/>
                          <a:ea typeface="+mn-ea"/>
                          <a:cs typeface="+mn-cs"/>
                        </a:rPr>
                        <a:t>print(</a:t>
                      </a:r>
                      <a:r>
                        <a:rPr lang="en-IN" sz="1600" b="1" strike="noStrike" kern="1200" dirty="0" err="1">
                          <a:solidFill>
                            <a:schemeClr val="dk1"/>
                          </a:solidFill>
                          <a:latin typeface="+mn-lt"/>
                          <a:ea typeface="+mn-ea"/>
                          <a:cs typeface="+mn-cs"/>
                        </a:rPr>
                        <a:t>order_items_df.describe</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142896658"/>
                  </a:ext>
                </a:extLst>
              </a:tr>
              <a:tr h="409902">
                <a:tc vMerge="1">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algn="l"/>
                      <a:r>
                        <a:rPr lang="en-US" sz="1600" b="1" dirty="0"/>
                        <a:t>df.info()</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print(order_items_df.info())</a:t>
                      </a:r>
                    </a:p>
                  </a:txBody>
                  <a:tcPr anchor="ctr"/>
                </a:tc>
                <a:extLst>
                  <a:ext uri="{0D108BD9-81ED-4DB2-BD59-A6C34878D82A}">
                    <a16:rowId xmlns:a16="http://schemas.microsoft.com/office/drawing/2014/main" val="2364266235"/>
                  </a:ext>
                </a:extLst>
              </a:tr>
              <a:tr h="409902">
                <a:tc vMerge="1">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algn="l"/>
                      <a:r>
                        <a:rPr lang="en-US" sz="1600" b="1" dirty="0" err="1"/>
                        <a:t>df.value_counts</a:t>
                      </a:r>
                      <a:r>
                        <a:rPr lang="en-US" sz="1600" b="1" dirty="0"/>
                        <a: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order_items_df.value_counts</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3816617225"/>
                  </a:ext>
                </a:extLst>
              </a:tr>
            </a:tbl>
          </a:graphicData>
        </a:graphic>
      </p:graphicFrame>
      <p:sp>
        <p:nvSpPr>
          <p:cNvPr id="18" name="TextBox 13">
            <a:extLst>
              <a:ext uri="{FF2B5EF4-FFF2-40B4-BE49-F238E27FC236}">
                <a16:creationId xmlns:a16="http://schemas.microsoft.com/office/drawing/2014/main" id="{FEE05461-3539-748B-7B1F-00AA5F9A5A9D}"/>
              </a:ext>
            </a:extLst>
          </p:cNvPr>
          <p:cNvSpPr txBox="1"/>
          <p:nvPr/>
        </p:nvSpPr>
        <p:spPr>
          <a:xfrm>
            <a:off x="319343" y="1752432"/>
            <a:ext cx="372224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(a) Summarizing the dataset</a:t>
            </a:r>
          </a:p>
        </p:txBody>
      </p:sp>
    </p:spTree>
    <p:extLst>
      <p:ext uri="{BB962C8B-B14F-4D97-AF65-F5344CB8AC3E}">
        <p14:creationId xmlns:p14="http://schemas.microsoft.com/office/powerpoint/2010/main" val="334060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TextBox 13">
            <a:extLst>
              <a:ext uri="{FF2B5EF4-FFF2-40B4-BE49-F238E27FC236}">
                <a16:creationId xmlns:a16="http://schemas.microsoft.com/office/drawing/2014/main" id="{A1919FCE-3577-AA87-279D-83E4060BB9F3}"/>
              </a:ext>
            </a:extLst>
          </p:cNvPr>
          <p:cNvSpPr txBox="1"/>
          <p:nvPr/>
        </p:nvSpPr>
        <p:spPr>
          <a:xfrm>
            <a:off x="3665145" y="600380"/>
            <a:ext cx="4358102" cy="889667"/>
          </a:xfrm>
          <a:prstGeom prst="rect">
            <a:avLst/>
          </a:prstGeom>
        </p:spPr>
        <p:txBody>
          <a:bodyPr wrap="square" lIns="0" tIns="0" rIns="0" bIns="0" rtlCol="0" anchor="t">
            <a:spAutoFit/>
          </a:bodyPr>
          <a:lstStyle/>
          <a:p>
            <a:pPr algn="ctr" defTabSz="609630">
              <a:lnSpc>
                <a:spcPts val="7607"/>
              </a:lnSpc>
            </a:pPr>
            <a:r>
              <a:rPr lang="en-US" sz="5400" b="1" dirty="0">
                <a:solidFill>
                  <a:srgbClr val="000000"/>
                </a:solidFill>
                <a:latin typeface="Aileron Bold"/>
                <a:ea typeface="Aileron Bold"/>
                <a:cs typeface="Aileron Bold"/>
                <a:sym typeface="Aileron Bold"/>
              </a:rPr>
              <a:t>Introduction</a:t>
            </a:r>
          </a:p>
        </p:txBody>
      </p:sp>
      <p:sp>
        <p:nvSpPr>
          <p:cNvPr id="16" name="TextBox 15">
            <a:extLst>
              <a:ext uri="{FF2B5EF4-FFF2-40B4-BE49-F238E27FC236}">
                <a16:creationId xmlns:a16="http://schemas.microsoft.com/office/drawing/2014/main" id="{04A3FD17-A84C-B20F-FE77-408BA7C485B5}"/>
              </a:ext>
            </a:extLst>
          </p:cNvPr>
          <p:cNvSpPr txBox="1"/>
          <p:nvPr/>
        </p:nvSpPr>
        <p:spPr>
          <a:xfrm>
            <a:off x="1141228" y="2015812"/>
            <a:ext cx="9909543" cy="2701637"/>
          </a:xfrm>
          <a:prstGeom prst="rect">
            <a:avLst/>
          </a:prstGeom>
        </p:spPr>
        <p:txBody>
          <a:bodyPr wrap="square" lIns="0" tIns="0" rIns="0" bIns="0" rtlCol="0" anchor="t">
            <a:spAutoFit/>
          </a:bodyPr>
          <a:lstStyle/>
          <a:p>
            <a:pPr marR="0" lvl="0" algn="just" defTabSz="609630" rtl="0" eaLnBrk="1" fontAlgn="auto" latinLnBrk="0" hangingPunct="1">
              <a:lnSpc>
                <a:spcPct val="150000"/>
              </a:lnSpc>
              <a:spcBef>
                <a:spcPts val="0"/>
              </a:spcBef>
              <a:spcAft>
                <a:spcPts val="0"/>
              </a:spcAft>
              <a:buClrTx/>
              <a:buSzTx/>
              <a:tabLst/>
              <a:defRPr/>
            </a:pPr>
            <a:r>
              <a:rPr lang="en-US" sz="2400" dirty="0">
                <a:solidFill>
                  <a:srgbClr val="000000"/>
                </a:solidFill>
                <a:latin typeface="Koho"/>
                <a:cs typeface="Koho"/>
              </a:rPr>
              <a:t>In a competitive retail market, businesses need to track sales performance, understand customer behavior, and identify growth opportunities. This project aims to build an end-to-end analytics solution that enables insights generation from raw transactional data using a multi-tool approach.</a:t>
            </a:r>
            <a:endParaRPr lang="en-US" sz="2400" dirty="0">
              <a:solidFill>
                <a:srgbClr val="000000"/>
              </a:solidFill>
              <a:latin typeface="Koho"/>
              <a:cs typeface="Koho"/>
              <a:sym typeface="Koho"/>
            </a:endParaRPr>
          </a:p>
        </p:txBody>
      </p:sp>
    </p:spTree>
    <p:extLst>
      <p:ext uri="{BB962C8B-B14F-4D97-AF65-F5344CB8AC3E}">
        <p14:creationId xmlns:p14="http://schemas.microsoft.com/office/powerpoint/2010/main" val="1348172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328893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(b) Basic Charts Plotting</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1108514962"/>
              </p:ext>
            </p:extLst>
          </p:nvPr>
        </p:nvGraphicFramePr>
        <p:xfrm>
          <a:off x="593242" y="1724160"/>
          <a:ext cx="11095629" cy="4870600"/>
        </p:xfrm>
        <a:graphic>
          <a:graphicData uri="http://schemas.openxmlformats.org/drawingml/2006/table">
            <a:tbl>
              <a:tblPr firstRow="1" bandRow="1">
                <a:tableStyleId>{073A0DAA-6AF3-43AB-8588-CEC1D06C72B9}</a:tableStyleId>
              </a:tblPr>
              <a:tblGrid>
                <a:gridCol w="1056727">
                  <a:extLst>
                    <a:ext uri="{9D8B030D-6E8A-4147-A177-3AD203B41FA5}">
                      <a16:colId xmlns:a16="http://schemas.microsoft.com/office/drawing/2014/main" val="138494943"/>
                    </a:ext>
                  </a:extLst>
                </a:gridCol>
                <a:gridCol w="1570999">
                  <a:extLst>
                    <a:ext uri="{9D8B030D-6E8A-4147-A177-3AD203B41FA5}">
                      <a16:colId xmlns:a16="http://schemas.microsoft.com/office/drawing/2014/main" val="570327491"/>
                    </a:ext>
                  </a:extLst>
                </a:gridCol>
                <a:gridCol w="4810800">
                  <a:extLst>
                    <a:ext uri="{9D8B030D-6E8A-4147-A177-3AD203B41FA5}">
                      <a16:colId xmlns:a16="http://schemas.microsoft.com/office/drawing/2014/main" val="584303663"/>
                    </a:ext>
                  </a:extLst>
                </a:gridCol>
                <a:gridCol w="3657103">
                  <a:extLst>
                    <a:ext uri="{9D8B030D-6E8A-4147-A177-3AD203B41FA5}">
                      <a16:colId xmlns:a16="http://schemas.microsoft.com/office/drawing/2014/main" val="4217605401"/>
                    </a:ext>
                  </a:extLst>
                </a:gridCol>
              </a:tblGrid>
              <a:tr h="622437">
                <a:tc>
                  <a:txBody>
                    <a:bodyPr/>
                    <a:lstStyle/>
                    <a:p>
                      <a:pPr algn="ctr"/>
                      <a:r>
                        <a:rPr lang="en-US" sz="1800" b="1" dirty="0"/>
                        <a:t>Chart Types</a:t>
                      </a:r>
                      <a:endParaRPr lang="en-IN" sz="1800" b="1" dirty="0"/>
                    </a:p>
                  </a:txBody>
                  <a:tcPr/>
                </a:tc>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tc>
                  <a:txBody>
                    <a:bodyPr/>
                    <a:lstStyle/>
                    <a:p>
                      <a:pPr algn="ctr"/>
                      <a:r>
                        <a:rPr lang="en-US" sz="1800" b="1" dirty="0"/>
                        <a:t>Chart</a:t>
                      </a:r>
                      <a:endParaRPr lang="en-IN" sz="1800" b="1" dirty="0"/>
                    </a:p>
                  </a:txBody>
                  <a:tcPr/>
                </a:tc>
                <a:extLst>
                  <a:ext uri="{0D108BD9-81ED-4DB2-BD59-A6C34878D82A}">
                    <a16:rowId xmlns:a16="http://schemas.microsoft.com/office/drawing/2014/main" val="1329307528"/>
                  </a:ext>
                </a:extLst>
              </a:tr>
              <a:tr h="1371001">
                <a:tc rowSpan="2">
                  <a:txBody>
                    <a:bodyPr/>
                    <a:lstStyle/>
                    <a:p>
                      <a:pPr algn="l"/>
                      <a:r>
                        <a:rPr lang="en-US" sz="1600" b="1" dirty="0"/>
                        <a:t>Bar Chart</a:t>
                      </a:r>
                      <a:endParaRPr lang="en-IN" sz="1600" b="1" dirty="0"/>
                    </a:p>
                  </a:txBody>
                  <a:tcPr anchor="ctr"/>
                </a:tc>
                <a:tc>
                  <a:txBody>
                    <a:bodyPr/>
                    <a:lstStyle/>
                    <a:p>
                      <a:pPr algn="l"/>
                      <a:r>
                        <a:rPr lang="en-US" sz="1600" b="1" dirty="0"/>
                        <a:t>Grouping category name and total revenue calculation</a:t>
                      </a:r>
                      <a:endParaRPr lang="en-IN" sz="1600" b="1" dirty="0"/>
                    </a:p>
                  </a:txBody>
                  <a:tcPr anchor="ctr"/>
                </a:tc>
                <a:tc>
                  <a:txBody>
                    <a:bodyPr/>
                    <a:lstStyle/>
                    <a:p>
                      <a:r>
                        <a:rPr lang="en-US" sz="1600" b="1" strike="noStrike" kern="1200" dirty="0" err="1">
                          <a:solidFill>
                            <a:schemeClr val="dk1"/>
                          </a:solidFill>
                          <a:latin typeface="+mn-lt"/>
                          <a:ea typeface="+mn-ea"/>
                          <a:cs typeface="+mn-cs"/>
                        </a:rPr>
                        <a:t>order_items_df.groupby</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category_name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agg</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total_revenue</a:t>
                      </a:r>
                      <a:r>
                        <a:rPr lang="en-US" sz="1600" b="1" strike="noStrike" kern="1200" dirty="0">
                          <a:solidFill>
                            <a:schemeClr val="dk1"/>
                          </a:solidFill>
                          <a:latin typeface="+mn-lt"/>
                          <a:ea typeface="+mn-ea"/>
                          <a:cs typeface="+mn-cs"/>
                        </a:rPr>
                        <a:t> = ("</a:t>
                      </a:r>
                      <a:r>
                        <a:rPr lang="en-US" sz="1600" b="1" strike="noStrike" kern="1200" dirty="0" err="1">
                          <a:solidFill>
                            <a:schemeClr val="dk1"/>
                          </a:solidFill>
                          <a:latin typeface="+mn-lt"/>
                          <a:ea typeface="+mn-ea"/>
                          <a:cs typeface="+mn-cs"/>
                        </a:rPr>
                        <a:t>total_price","sum</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sort_values</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total_revenue",ascending</a:t>
                      </a:r>
                      <a:r>
                        <a:rPr lang="en-US" sz="1600" b="1" strike="noStrike" kern="1200" dirty="0">
                          <a:solidFill>
                            <a:schemeClr val="dk1"/>
                          </a:solidFill>
                          <a:latin typeface="+mn-lt"/>
                          <a:ea typeface="+mn-ea"/>
                          <a:cs typeface="+mn-cs"/>
                        </a:rPr>
                        <a:t> = [True]).</a:t>
                      </a:r>
                      <a:r>
                        <a:rPr lang="en-US" sz="1600" b="1" strike="noStrike" kern="1200" dirty="0" err="1">
                          <a:solidFill>
                            <a:schemeClr val="dk1"/>
                          </a:solidFill>
                          <a:latin typeface="+mn-lt"/>
                          <a:ea typeface="+mn-ea"/>
                          <a:cs typeface="+mn-cs"/>
                        </a:rPr>
                        <a:t>reset_index</a:t>
                      </a:r>
                      <a:r>
                        <a:rPr lang="en-US" sz="1600" b="1" strike="noStrike" kern="1200" dirty="0">
                          <a:solidFill>
                            <a:schemeClr val="dk1"/>
                          </a:solidFill>
                          <a:latin typeface="+mn-lt"/>
                          <a:ea typeface="+mn-ea"/>
                          <a:cs typeface="+mn-cs"/>
                        </a:rPr>
                        <a:t>()</a:t>
                      </a:r>
                    </a:p>
                  </a:txBody>
                  <a:tcPr anchor="ctr"/>
                </a:tc>
                <a:tc rowSpan="2">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744259">
                <a:tc vMerge="1">
                  <a:txBody>
                    <a:bodyPr/>
                    <a:lstStyle/>
                    <a:p>
                      <a:pPr algn="l"/>
                      <a:endParaRPr lang="en-IN" sz="1600" b="1" dirty="0"/>
                    </a:p>
                  </a:txBody>
                  <a:tcPr anchor="ctr"/>
                </a:tc>
                <a:tc>
                  <a:txBody>
                    <a:bodyPr/>
                    <a:lstStyle/>
                    <a:p>
                      <a:r>
                        <a:rPr lang="en-US" sz="1600" b="1" dirty="0"/>
                        <a:t>Plotting</a:t>
                      </a:r>
                      <a:endParaRPr lang="en-US" sz="1600" b="1" strike="noStrike"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category_revenue.plot</a:t>
                      </a:r>
                      <a:r>
                        <a:rPr lang="en-US" sz="1600" b="1" strike="noStrike" kern="1200" dirty="0">
                          <a:solidFill>
                            <a:schemeClr val="dk1"/>
                          </a:solidFill>
                          <a:latin typeface="+mn-lt"/>
                          <a:ea typeface="+mn-ea"/>
                          <a:cs typeface="+mn-cs"/>
                        </a:rPr>
                        <a:t>(kind="</a:t>
                      </a:r>
                      <a:r>
                        <a:rPr lang="en-US" sz="1600" b="1" strike="noStrike" kern="1200" dirty="0" err="1">
                          <a:solidFill>
                            <a:schemeClr val="dk1"/>
                          </a:solidFill>
                          <a:latin typeface="+mn-lt"/>
                          <a:ea typeface="+mn-ea"/>
                          <a:cs typeface="+mn-cs"/>
                        </a:rPr>
                        <a:t>bar",x</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category_name",y</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total_revenue",color</a:t>
                      </a:r>
                      <a:r>
                        <a:rPr lang="en-US" sz="1600" b="1" strike="noStrike" kern="1200" dirty="0">
                          <a:solidFill>
                            <a:schemeClr val="dk1"/>
                          </a:solidFill>
                          <a:latin typeface="+mn-lt"/>
                          <a:ea typeface="+mn-ea"/>
                          <a:cs typeface="+mn-cs"/>
                        </a:rPr>
                        <a:t>="black")</a:t>
                      </a:r>
                    </a:p>
                  </a:txBody>
                  <a:tcPr anchor="ctr"/>
                </a:tc>
                <a:tc vMerge="1">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1371001">
                <a:tc rowSpan="2">
                  <a:txBody>
                    <a:bodyPr/>
                    <a:lstStyle/>
                    <a:p>
                      <a:pPr marL="0" algn="l" defTabSz="609630" rtl="0" eaLnBrk="1" latinLnBrk="0" hangingPunct="1"/>
                      <a:r>
                        <a:rPr kumimoji="0" lang="en-US" sz="1600" b="1" i="0" u="none" strike="noStrike" kern="1200" cap="none" spc="0" normalizeH="0" baseline="0" noProof="0" dirty="0">
                          <a:ln>
                            <a:noFill/>
                          </a:ln>
                          <a:solidFill>
                            <a:prstClr val="black"/>
                          </a:solidFill>
                          <a:effectLst/>
                          <a:uLnTx/>
                          <a:uFillTx/>
                          <a:latin typeface="Calibri"/>
                          <a:ea typeface="+mn-ea"/>
                          <a:cs typeface="+mn-cs"/>
                        </a:rPr>
                        <a:t>Pie Chart</a:t>
                      </a:r>
                      <a:endParaRPr kumimoji="0" lang="en-IN" sz="1600" b="1" i="0" u="none" strike="noStrike" kern="1200" cap="none" spc="0" normalizeH="0" baseline="0" dirty="0">
                        <a:ln>
                          <a:noFill/>
                        </a:ln>
                        <a:solidFill>
                          <a:prstClr val="black"/>
                        </a:solidFill>
                        <a:effectLst/>
                        <a:uLnTx/>
                        <a:uFillTx/>
                        <a:latin typeface="Calibri"/>
                        <a:ea typeface="+mn-ea"/>
                        <a:cs typeface="+mn-cs"/>
                      </a:endParaRPr>
                    </a:p>
                  </a:txBody>
                  <a:tcPr anchor="ctr"/>
                </a:tc>
                <a:tc>
                  <a:txBody>
                    <a:bodyPr/>
                    <a:lstStyle/>
                    <a:p>
                      <a:pPr algn="l"/>
                      <a:r>
                        <a:rPr lang="en-US" sz="1600" b="1" dirty="0"/>
                        <a:t>Grouping order status and total orders calculation</a:t>
                      </a:r>
                      <a:endParaRPr lang="en-IN" sz="1600" b="1" dirty="0"/>
                    </a:p>
                  </a:txBody>
                  <a:tcPr anchor="ctr"/>
                </a:tc>
                <a:tc>
                  <a:txBody>
                    <a:bodyPr/>
                    <a:lstStyle/>
                    <a:p>
                      <a:r>
                        <a:rPr lang="en-US" sz="1600" b="1" strike="noStrike" kern="1200" dirty="0" err="1">
                          <a:solidFill>
                            <a:schemeClr val="dk1"/>
                          </a:solidFill>
                          <a:latin typeface="+mn-lt"/>
                          <a:ea typeface="+mn-ea"/>
                          <a:cs typeface="+mn-cs"/>
                        </a:rPr>
                        <a:t>orders_df.groupby</a:t>
                      </a:r>
                      <a:r>
                        <a:rPr lang="en-US" sz="1600" b="1" strike="noStrike" kern="1200" dirty="0">
                          <a:solidFill>
                            <a:schemeClr val="dk1"/>
                          </a:solidFill>
                          <a:latin typeface="+mn-lt"/>
                          <a:ea typeface="+mn-ea"/>
                          <a:cs typeface="+mn-cs"/>
                        </a:rPr>
                        <a:t>(["order_status"]).</a:t>
                      </a:r>
                      <a:r>
                        <a:rPr lang="en-US" sz="1600" b="1" strike="noStrike" kern="1200" dirty="0" err="1">
                          <a:solidFill>
                            <a:schemeClr val="dk1"/>
                          </a:solidFill>
                          <a:latin typeface="+mn-lt"/>
                          <a:ea typeface="+mn-ea"/>
                          <a:cs typeface="+mn-cs"/>
                        </a:rPr>
                        <a:t>agg</a:t>
                      </a:r>
                      <a:r>
                        <a:rPr lang="en-US" sz="1600" b="1" strike="noStrike" kern="1200" dirty="0">
                          <a:solidFill>
                            <a:schemeClr val="dk1"/>
                          </a:solidFill>
                          <a:latin typeface="+mn-lt"/>
                          <a:ea typeface="+mn-ea"/>
                          <a:cs typeface="+mn-cs"/>
                        </a:rPr>
                        <a:t>(Total = ("</a:t>
                      </a:r>
                      <a:r>
                        <a:rPr lang="en-US" sz="1600" b="1" strike="noStrike" kern="1200" dirty="0" err="1">
                          <a:solidFill>
                            <a:schemeClr val="dk1"/>
                          </a:solidFill>
                          <a:latin typeface="+mn-lt"/>
                          <a:ea typeface="+mn-ea"/>
                          <a:cs typeface="+mn-cs"/>
                        </a:rPr>
                        <a:t>order_status","count</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sort_values</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Total",ascending</a:t>
                      </a:r>
                      <a:r>
                        <a:rPr lang="en-US" sz="1600" b="1" strike="noStrike" kern="1200" dirty="0">
                          <a:solidFill>
                            <a:schemeClr val="dk1"/>
                          </a:solidFill>
                          <a:latin typeface="+mn-lt"/>
                          <a:ea typeface="+mn-ea"/>
                          <a:cs typeface="+mn-cs"/>
                        </a:rPr>
                        <a:t> =[False]).</a:t>
                      </a:r>
                      <a:r>
                        <a:rPr lang="en-US" sz="1600" b="1" strike="noStrike" kern="1200" dirty="0" err="1">
                          <a:solidFill>
                            <a:schemeClr val="dk1"/>
                          </a:solidFill>
                          <a:latin typeface="+mn-lt"/>
                          <a:ea typeface="+mn-ea"/>
                          <a:cs typeface="+mn-cs"/>
                        </a:rPr>
                        <a:t>reset_index</a:t>
                      </a:r>
                      <a:r>
                        <a:rPr lang="en-US" sz="1600" b="1" strike="noStrike" kern="1200" dirty="0">
                          <a:solidFill>
                            <a:schemeClr val="dk1"/>
                          </a:solidFill>
                          <a:latin typeface="+mn-lt"/>
                          <a:ea typeface="+mn-ea"/>
                          <a:cs typeface="+mn-cs"/>
                        </a:rPr>
                        <a:t>()</a:t>
                      </a:r>
                    </a:p>
                  </a:txBody>
                  <a:tcPr anchor="ctr"/>
                </a:tc>
                <a:tc rowSpan="2">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583864107"/>
                  </a:ext>
                </a:extLst>
              </a:tr>
              <a:tr h="744259">
                <a:tc vMerge="1">
                  <a:txBody>
                    <a:bodyPr/>
                    <a:lstStyle/>
                    <a:p>
                      <a:pPr algn="l"/>
                      <a:endParaRPr lang="en-IN" sz="1600" b="1" dirty="0"/>
                    </a:p>
                  </a:txBody>
                  <a:tcPr anchor="ctr"/>
                </a:tc>
                <a:tc>
                  <a:txBody>
                    <a:bodyPr/>
                    <a:lstStyle/>
                    <a:p>
                      <a:r>
                        <a:rPr lang="en-US" sz="1600" b="1" dirty="0"/>
                        <a:t>Plotting</a:t>
                      </a:r>
                      <a:endParaRPr lang="en-US" sz="1600" b="1" strike="noStrike"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order_status_count.plot</a:t>
                      </a:r>
                      <a:r>
                        <a:rPr lang="en-US" sz="1600" b="1" strike="noStrike" kern="1200" dirty="0">
                          <a:solidFill>
                            <a:schemeClr val="dk1"/>
                          </a:solidFill>
                          <a:latin typeface="+mn-lt"/>
                          <a:ea typeface="+mn-ea"/>
                          <a:cs typeface="+mn-cs"/>
                        </a:rPr>
                        <a:t>(kind="</a:t>
                      </a:r>
                      <a:r>
                        <a:rPr lang="en-US" sz="1600" b="1" strike="noStrike" kern="1200" dirty="0" err="1">
                          <a:solidFill>
                            <a:schemeClr val="dk1"/>
                          </a:solidFill>
                          <a:latin typeface="+mn-lt"/>
                          <a:ea typeface="+mn-ea"/>
                          <a:cs typeface="+mn-cs"/>
                        </a:rPr>
                        <a:t>pie",x</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order_status",y</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Total",color</a:t>
                      </a:r>
                      <a:r>
                        <a:rPr lang="en-US" sz="1600" b="1" strike="noStrike" kern="1200" dirty="0">
                          <a:solidFill>
                            <a:schemeClr val="dk1"/>
                          </a:solidFill>
                          <a:latin typeface="+mn-lt"/>
                          <a:ea typeface="+mn-ea"/>
                          <a:cs typeface="+mn-cs"/>
                        </a:rPr>
                        <a:t>="black")</a:t>
                      </a:r>
                    </a:p>
                  </a:txBody>
                  <a:tcPr anchor="ctr"/>
                </a:tc>
                <a:tc vMerge="1">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3699417370"/>
                  </a:ext>
                </a:extLst>
              </a:tr>
            </a:tbl>
          </a:graphicData>
        </a:graphic>
      </p:graphicFrame>
      <p:pic>
        <p:nvPicPr>
          <p:cNvPr id="13" name="Picture 12">
            <a:extLst>
              <a:ext uri="{FF2B5EF4-FFF2-40B4-BE49-F238E27FC236}">
                <a16:creationId xmlns:a16="http://schemas.microsoft.com/office/drawing/2014/main" id="{FED304C5-1571-BADF-8D5F-7DF19A5AAAAA}"/>
              </a:ext>
            </a:extLst>
          </p:cNvPr>
          <p:cNvPicPr>
            <a:picLocks noChangeAspect="1"/>
          </p:cNvPicPr>
          <p:nvPr/>
        </p:nvPicPr>
        <p:blipFill>
          <a:blip r:embed="rId14"/>
          <a:stretch>
            <a:fillRect/>
          </a:stretch>
        </p:blipFill>
        <p:spPr>
          <a:xfrm>
            <a:off x="8435942" y="2412821"/>
            <a:ext cx="2818139" cy="1999307"/>
          </a:xfrm>
          <a:prstGeom prst="rect">
            <a:avLst/>
          </a:prstGeom>
        </p:spPr>
      </p:pic>
      <p:pic>
        <p:nvPicPr>
          <p:cNvPr id="16" name="Picture 15">
            <a:extLst>
              <a:ext uri="{FF2B5EF4-FFF2-40B4-BE49-F238E27FC236}">
                <a16:creationId xmlns:a16="http://schemas.microsoft.com/office/drawing/2014/main" id="{F78AA8CC-BC03-5689-6C8B-5667C34B48B9}"/>
              </a:ext>
            </a:extLst>
          </p:cNvPr>
          <p:cNvPicPr>
            <a:picLocks noChangeAspect="1"/>
          </p:cNvPicPr>
          <p:nvPr/>
        </p:nvPicPr>
        <p:blipFill>
          <a:blip r:embed="rId15"/>
          <a:stretch>
            <a:fillRect/>
          </a:stretch>
        </p:blipFill>
        <p:spPr>
          <a:xfrm>
            <a:off x="8435942" y="4588268"/>
            <a:ext cx="2818139" cy="1933366"/>
          </a:xfrm>
          <a:prstGeom prst="rect">
            <a:avLst/>
          </a:prstGeom>
        </p:spPr>
      </p:pic>
    </p:spTree>
    <p:extLst>
      <p:ext uri="{BB962C8B-B14F-4D97-AF65-F5344CB8AC3E}">
        <p14:creationId xmlns:p14="http://schemas.microsoft.com/office/powerpoint/2010/main" val="918227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485315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(b) Basic Charts Plotting – Line Chart</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309511526"/>
              </p:ext>
            </p:extLst>
          </p:nvPr>
        </p:nvGraphicFramePr>
        <p:xfrm>
          <a:off x="934435" y="1817202"/>
          <a:ext cx="10413243" cy="4624893"/>
        </p:xfrm>
        <a:graphic>
          <a:graphicData uri="http://schemas.openxmlformats.org/drawingml/2006/table">
            <a:tbl>
              <a:tblPr firstRow="1" bandRow="1">
                <a:tableStyleId>{073A0DAA-6AF3-43AB-8588-CEC1D06C72B9}</a:tableStyleId>
              </a:tblPr>
              <a:tblGrid>
                <a:gridCol w="991738">
                  <a:extLst>
                    <a:ext uri="{9D8B030D-6E8A-4147-A177-3AD203B41FA5}">
                      <a16:colId xmlns:a16="http://schemas.microsoft.com/office/drawing/2014/main" val="138494943"/>
                    </a:ext>
                  </a:extLst>
                </a:gridCol>
                <a:gridCol w="1635893">
                  <a:extLst>
                    <a:ext uri="{9D8B030D-6E8A-4147-A177-3AD203B41FA5}">
                      <a16:colId xmlns:a16="http://schemas.microsoft.com/office/drawing/2014/main" val="1997333367"/>
                    </a:ext>
                  </a:extLst>
                </a:gridCol>
                <a:gridCol w="3057098">
                  <a:extLst>
                    <a:ext uri="{9D8B030D-6E8A-4147-A177-3AD203B41FA5}">
                      <a16:colId xmlns:a16="http://schemas.microsoft.com/office/drawing/2014/main" val="584303663"/>
                    </a:ext>
                  </a:extLst>
                </a:gridCol>
                <a:gridCol w="4728514">
                  <a:extLst>
                    <a:ext uri="{9D8B030D-6E8A-4147-A177-3AD203B41FA5}">
                      <a16:colId xmlns:a16="http://schemas.microsoft.com/office/drawing/2014/main" val="4217605401"/>
                    </a:ext>
                  </a:extLst>
                </a:gridCol>
              </a:tblGrid>
              <a:tr h="708722">
                <a:tc>
                  <a:txBody>
                    <a:bodyPr/>
                    <a:lstStyle/>
                    <a:p>
                      <a:pPr algn="ctr"/>
                      <a:r>
                        <a:rPr lang="en-US" sz="1800" b="1" dirty="0"/>
                        <a:t>Chart Types</a:t>
                      </a:r>
                      <a:endParaRPr lang="en-IN" sz="1800" b="1" dirty="0"/>
                    </a:p>
                  </a:txBody>
                  <a:tcPr/>
                </a:tc>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tc>
                  <a:txBody>
                    <a:bodyPr/>
                    <a:lstStyle/>
                    <a:p>
                      <a:pPr algn="ctr"/>
                      <a:r>
                        <a:rPr lang="en-US" sz="1800" b="1" dirty="0"/>
                        <a:t>Chart</a:t>
                      </a:r>
                      <a:endParaRPr lang="en-IN" sz="1800" b="1" dirty="0"/>
                    </a:p>
                  </a:txBody>
                  <a:tcPr/>
                </a:tc>
                <a:extLst>
                  <a:ext uri="{0D108BD9-81ED-4DB2-BD59-A6C34878D82A}">
                    <a16:rowId xmlns:a16="http://schemas.microsoft.com/office/drawing/2014/main" val="1329307528"/>
                  </a:ext>
                </a:extLst>
              </a:tr>
              <a:tr h="1145293">
                <a:tc rowSpan="3">
                  <a:txBody>
                    <a:bodyPr/>
                    <a:lstStyle/>
                    <a:p>
                      <a:pPr algn="l"/>
                      <a:r>
                        <a:rPr lang="en-US" sz="1600" b="1" dirty="0"/>
                        <a:t>Line Chart</a:t>
                      </a:r>
                      <a:endParaRPr lang="en-IN" sz="1600" b="1" dirty="0"/>
                    </a:p>
                  </a:txBody>
                  <a:tcPr anchor="ctr"/>
                </a:tc>
                <a:tc>
                  <a:txBody>
                    <a:bodyPr/>
                    <a:lstStyle/>
                    <a:p>
                      <a:pPr algn="l"/>
                      <a:r>
                        <a:rPr lang="en-US" sz="1600" b="1" dirty="0"/>
                        <a:t>Merging customers and orders dataset</a:t>
                      </a:r>
                      <a:endParaRPr lang="en-IN" sz="1600" b="1" dirty="0"/>
                    </a:p>
                  </a:txBody>
                  <a:tcPr anchor="ctr"/>
                </a:tc>
                <a:tc>
                  <a:txBody>
                    <a:bodyPr/>
                    <a:lstStyle/>
                    <a:p>
                      <a:r>
                        <a:rPr lang="en-US" sz="1600" b="1" strike="noStrike" kern="1200" dirty="0" err="1">
                          <a:solidFill>
                            <a:schemeClr val="dk1"/>
                          </a:solidFill>
                          <a:latin typeface="+mn-lt"/>
                          <a:ea typeface="+mn-ea"/>
                          <a:cs typeface="+mn-cs"/>
                        </a:rPr>
                        <a:t>pd.merge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customers_df,orders_df,on</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customer_id</a:t>
                      </a:r>
                      <a:r>
                        <a:rPr lang="en-US" sz="1600" b="1" strike="noStrike" kern="1200" dirty="0">
                          <a:solidFill>
                            <a:schemeClr val="dk1"/>
                          </a:solidFill>
                          <a:latin typeface="+mn-lt"/>
                          <a:ea typeface="+mn-ea"/>
                          <a:cs typeface="+mn-cs"/>
                        </a:rPr>
                        <a:t>")</a:t>
                      </a:r>
                    </a:p>
                  </a:txBody>
                  <a:tcPr anchor="ctr"/>
                </a:tc>
                <a:tc rowSpan="3">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933322">
                <a:tc vMerge="1">
                  <a:txBody>
                    <a:bodyPr/>
                    <a:lstStyle/>
                    <a:p>
                      <a:endParaRPr lang="en-IN"/>
                    </a:p>
                  </a:txBody>
                  <a:tcPr/>
                </a:tc>
                <a:tc>
                  <a:txBody>
                    <a:bodyPr/>
                    <a:lstStyle/>
                    <a:p>
                      <a:pPr algn="l"/>
                      <a:r>
                        <a:rPr lang="en-US" sz="1600" b="1" dirty="0"/>
                        <a:t>Grouping state and total orders calculation</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err="1">
                          <a:solidFill>
                            <a:schemeClr val="dk1"/>
                          </a:solidFill>
                          <a:latin typeface="+mn-lt"/>
                          <a:ea typeface="+mn-ea"/>
                          <a:cs typeface="+mn-cs"/>
                        </a:rPr>
                        <a:t>customer_orders.groupby</a:t>
                      </a:r>
                      <a:r>
                        <a:rPr lang="en-US" sz="1600" b="1" strike="noStrike" kern="1200" dirty="0">
                          <a:solidFill>
                            <a:schemeClr val="dk1"/>
                          </a:solidFill>
                          <a:latin typeface="+mn-lt"/>
                          <a:ea typeface="+mn-ea"/>
                          <a:cs typeface="+mn-cs"/>
                        </a:rPr>
                        <a:t>(["state"]).</a:t>
                      </a:r>
                      <a:r>
                        <a:rPr lang="en-US" sz="1600" b="1" strike="noStrike" kern="1200" dirty="0" err="1">
                          <a:solidFill>
                            <a:schemeClr val="dk1"/>
                          </a:solidFill>
                          <a:latin typeface="+mn-lt"/>
                          <a:ea typeface="+mn-ea"/>
                          <a:cs typeface="+mn-cs"/>
                        </a:rPr>
                        <a:t>agg</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total_orders</a:t>
                      </a:r>
                      <a:r>
                        <a:rPr lang="en-US" sz="1600" b="1" strike="noStrike" kern="1200" dirty="0">
                          <a:solidFill>
                            <a:schemeClr val="dk1"/>
                          </a:solidFill>
                          <a:latin typeface="+mn-lt"/>
                          <a:ea typeface="+mn-ea"/>
                          <a:cs typeface="+mn-cs"/>
                        </a:rPr>
                        <a:t> = ("</a:t>
                      </a:r>
                      <a:r>
                        <a:rPr lang="en-US" sz="1600" b="1" strike="noStrike" kern="1200" dirty="0" err="1">
                          <a:solidFill>
                            <a:schemeClr val="dk1"/>
                          </a:solidFill>
                          <a:latin typeface="+mn-lt"/>
                          <a:ea typeface="+mn-ea"/>
                          <a:cs typeface="+mn-cs"/>
                        </a:rPr>
                        <a:t>order_id","count</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reset_index</a:t>
                      </a:r>
                      <a:r>
                        <a:rPr lang="en-US" sz="1600" b="1" strike="noStrike" kern="1200" dirty="0">
                          <a:solidFill>
                            <a:schemeClr val="dk1"/>
                          </a:solidFill>
                          <a:latin typeface="+mn-lt"/>
                          <a:ea typeface="+mn-ea"/>
                          <a:cs typeface="+mn-cs"/>
                        </a:rPr>
                        <a:t>()</a:t>
                      </a:r>
                    </a:p>
                  </a:txBody>
                  <a:tcPr anchor="ctr"/>
                </a:tc>
                <a:tc vMerge="1">
                  <a:txBody>
                    <a:bodyPr/>
                    <a:lstStyle/>
                    <a:p>
                      <a:endParaRPr lang="en-IN"/>
                    </a:p>
                  </a:txBody>
                  <a:tcPr/>
                </a:tc>
                <a:extLst>
                  <a:ext uri="{0D108BD9-81ED-4DB2-BD59-A6C34878D82A}">
                    <a16:rowId xmlns:a16="http://schemas.microsoft.com/office/drawing/2014/main" val="1530069695"/>
                  </a:ext>
                </a:extLst>
              </a:tr>
              <a:tr h="1704078">
                <a:tc vMerge="1">
                  <a:txBody>
                    <a:bodyPr/>
                    <a:lstStyle/>
                    <a:p>
                      <a:pPr algn="l"/>
                      <a:endParaRPr lang="en-IN" sz="1600" b="1" dirty="0"/>
                    </a:p>
                  </a:txBody>
                  <a:tcPr anchor="ctr"/>
                </a:tc>
                <a:tc>
                  <a:txBody>
                    <a:bodyPr/>
                    <a:lstStyle/>
                    <a:p>
                      <a:pPr algn="l"/>
                      <a:r>
                        <a:rPr lang="en-US" sz="1600" b="1" dirty="0"/>
                        <a:t>Plotting</a:t>
                      </a:r>
                      <a:endParaRPr lang="en-IN" sz="1600" b="1" dirty="0"/>
                    </a:p>
                  </a:txBody>
                  <a:tcPr anchor="ctr"/>
                </a:tc>
                <a:tc>
                  <a:txBody>
                    <a:bodyPr/>
                    <a:lstStyle/>
                    <a:p>
                      <a:r>
                        <a:rPr lang="en-IN" sz="1600" b="1" strike="noStrike" kern="1200" dirty="0" err="1">
                          <a:solidFill>
                            <a:schemeClr val="dk1"/>
                          </a:solidFill>
                          <a:latin typeface="+mn-lt"/>
                          <a:ea typeface="+mn-ea"/>
                          <a:cs typeface="+mn-cs"/>
                        </a:rPr>
                        <a:t>plt.plot</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state_orders</a:t>
                      </a:r>
                      <a:r>
                        <a:rPr lang="en-IN" sz="1600" b="1" strike="noStrike" kern="1200" dirty="0">
                          <a:solidFill>
                            <a:schemeClr val="dk1"/>
                          </a:solidFill>
                          <a:latin typeface="+mn-lt"/>
                          <a:ea typeface="+mn-ea"/>
                          <a:cs typeface="+mn-cs"/>
                        </a:rPr>
                        <a:t>["state"],</a:t>
                      </a:r>
                      <a:r>
                        <a:rPr lang="en-IN" sz="1600" b="1" strike="noStrike" kern="1200" dirty="0" err="1">
                          <a:solidFill>
                            <a:schemeClr val="dk1"/>
                          </a:solidFill>
                          <a:latin typeface="+mn-lt"/>
                          <a:ea typeface="+mn-ea"/>
                          <a:cs typeface="+mn-cs"/>
                        </a:rPr>
                        <a:t>state_orders</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total_orders</a:t>
                      </a:r>
                      <a:r>
                        <a:rPr lang="en-IN" sz="1600" b="1" strike="noStrike" kern="1200" dirty="0">
                          <a:solidFill>
                            <a:schemeClr val="dk1"/>
                          </a:solidFill>
                          <a:latin typeface="+mn-lt"/>
                          <a:ea typeface="+mn-ea"/>
                          <a:cs typeface="+mn-cs"/>
                        </a:rPr>
                        <a:t>"])</a:t>
                      </a:r>
                    </a:p>
                    <a:p>
                      <a:r>
                        <a:rPr lang="en-IN" sz="1600" b="1" strike="noStrike" kern="1200" dirty="0" err="1">
                          <a:solidFill>
                            <a:schemeClr val="dk1"/>
                          </a:solidFill>
                          <a:latin typeface="+mn-lt"/>
                          <a:ea typeface="+mn-ea"/>
                          <a:cs typeface="+mn-cs"/>
                        </a:rPr>
                        <a:t>plt.xlabel</a:t>
                      </a:r>
                      <a:r>
                        <a:rPr lang="en-IN" sz="1600" b="1" strike="noStrike" kern="1200" dirty="0">
                          <a:solidFill>
                            <a:schemeClr val="dk1"/>
                          </a:solidFill>
                          <a:latin typeface="+mn-lt"/>
                          <a:ea typeface="+mn-ea"/>
                          <a:cs typeface="+mn-cs"/>
                        </a:rPr>
                        <a:t>("state")</a:t>
                      </a:r>
                    </a:p>
                    <a:p>
                      <a:r>
                        <a:rPr lang="en-IN" sz="1600" b="1" strike="noStrike" kern="1200" dirty="0" err="1">
                          <a:solidFill>
                            <a:schemeClr val="dk1"/>
                          </a:solidFill>
                          <a:latin typeface="+mn-lt"/>
                          <a:ea typeface="+mn-ea"/>
                          <a:cs typeface="+mn-cs"/>
                        </a:rPr>
                        <a:t>plt.ylabel</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total_orders</a:t>
                      </a:r>
                      <a:r>
                        <a:rPr lang="en-IN" sz="1600" b="1" strike="noStrike" kern="1200" dirty="0">
                          <a:solidFill>
                            <a:schemeClr val="dk1"/>
                          </a:solidFill>
                          <a:latin typeface="+mn-lt"/>
                          <a:ea typeface="+mn-ea"/>
                          <a:cs typeface="+mn-cs"/>
                        </a:rPr>
                        <a:t>")</a:t>
                      </a:r>
                    </a:p>
                    <a:p>
                      <a:r>
                        <a:rPr lang="en-IN" sz="1600" b="1" strike="noStrike" kern="1200" dirty="0" err="1">
                          <a:solidFill>
                            <a:schemeClr val="dk1"/>
                          </a:solidFill>
                          <a:latin typeface="+mn-lt"/>
                          <a:ea typeface="+mn-ea"/>
                          <a:cs typeface="+mn-cs"/>
                        </a:rPr>
                        <a:t>plt.title</a:t>
                      </a:r>
                      <a:r>
                        <a:rPr lang="en-IN" sz="1600" b="1" strike="noStrike" kern="1200" dirty="0">
                          <a:solidFill>
                            <a:schemeClr val="dk1"/>
                          </a:solidFill>
                          <a:latin typeface="+mn-lt"/>
                          <a:ea typeface="+mn-ea"/>
                          <a:cs typeface="+mn-cs"/>
                        </a:rPr>
                        <a:t>("Total Orders Per State")</a:t>
                      </a:r>
                    </a:p>
                    <a:p>
                      <a:r>
                        <a:rPr lang="en-IN" sz="1600" b="1" strike="noStrike" kern="1200" dirty="0" err="1">
                          <a:solidFill>
                            <a:schemeClr val="dk1"/>
                          </a:solidFill>
                          <a:latin typeface="+mn-lt"/>
                          <a:ea typeface="+mn-ea"/>
                          <a:cs typeface="+mn-cs"/>
                        </a:rPr>
                        <a:t>plt.show</a:t>
                      </a:r>
                      <a:r>
                        <a:rPr lang="en-IN" sz="1600" b="1" strike="noStrike" kern="1200" dirty="0">
                          <a:solidFill>
                            <a:schemeClr val="dk1"/>
                          </a:solidFill>
                          <a:latin typeface="+mn-lt"/>
                          <a:ea typeface="+mn-ea"/>
                          <a:cs typeface="+mn-cs"/>
                        </a:rPr>
                        <a:t>()</a:t>
                      </a:r>
                    </a:p>
                  </a:txBody>
                  <a:tcPr anchor="ctr"/>
                </a:tc>
                <a:tc vMerge="1">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bl>
          </a:graphicData>
        </a:graphic>
      </p:graphicFrame>
      <p:pic>
        <p:nvPicPr>
          <p:cNvPr id="15" name="Picture 14">
            <a:extLst>
              <a:ext uri="{FF2B5EF4-FFF2-40B4-BE49-F238E27FC236}">
                <a16:creationId xmlns:a16="http://schemas.microsoft.com/office/drawing/2014/main" id="{93E8CD45-DACF-9569-34A7-D8CC25282825}"/>
              </a:ext>
            </a:extLst>
          </p:cNvPr>
          <p:cNvPicPr>
            <a:picLocks noChangeAspect="1"/>
          </p:cNvPicPr>
          <p:nvPr/>
        </p:nvPicPr>
        <p:blipFill>
          <a:blip r:embed="rId14"/>
          <a:stretch>
            <a:fillRect/>
          </a:stretch>
        </p:blipFill>
        <p:spPr>
          <a:xfrm>
            <a:off x="6788351" y="2953108"/>
            <a:ext cx="4380247" cy="3128748"/>
          </a:xfrm>
          <a:prstGeom prst="rect">
            <a:avLst/>
          </a:prstGeom>
        </p:spPr>
      </p:pic>
    </p:spTree>
    <p:extLst>
      <p:ext uri="{BB962C8B-B14F-4D97-AF65-F5344CB8AC3E}">
        <p14:creationId xmlns:p14="http://schemas.microsoft.com/office/powerpoint/2010/main" val="1195775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531718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 Calculate RFM Features for Customers</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1781967967"/>
              </p:ext>
            </p:extLst>
          </p:nvPr>
        </p:nvGraphicFramePr>
        <p:xfrm>
          <a:off x="875073" y="1951470"/>
          <a:ext cx="10441854" cy="4113894"/>
        </p:xfrm>
        <a:graphic>
          <a:graphicData uri="http://schemas.openxmlformats.org/drawingml/2006/table">
            <a:tbl>
              <a:tblPr firstRow="1" bandRow="1">
                <a:tableStyleId>{073A0DAA-6AF3-43AB-8588-CEC1D06C72B9}</a:tableStyleId>
              </a:tblPr>
              <a:tblGrid>
                <a:gridCol w="4314009">
                  <a:extLst>
                    <a:ext uri="{9D8B030D-6E8A-4147-A177-3AD203B41FA5}">
                      <a16:colId xmlns:a16="http://schemas.microsoft.com/office/drawing/2014/main" val="3798641977"/>
                    </a:ext>
                  </a:extLst>
                </a:gridCol>
                <a:gridCol w="6127845">
                  <a:extLst>
                    <a:ext uri="{9D8B030D-6E8A-4147-A177-3AD203B41FA5}">
                      <a16:colId xmlns:a16="http://schemas.microsoft.com/office/drawing/2014/main" val="584303663"/>
                    </a:ext>
                  </a:extLst>
                </a:gridCol>
              </a:tblGrid>
              <a:tr h="502967">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555363">
                <a:tc>
                  <a:txBody>
                    <a:bodyPr/>
                    <a:lstStyle/>
                    <a:p>
                      <a:pPr algn="l"/>
                      <a:r>
                        <a:rPr lang="en-US" sz="1600" b="1" dirty="0"/>
                        <a:t>Merging orders and order_items dataset</a:t>
                      </a:r>
                      <a:endParaRPr lang="en-IN" sz="1600" b="1" dirty="0"/>
                    </a:p>
                  </a:txBody>
                  <a:tcPr anchor="ctr"/>
                </a:tc>
                <a:tc>
                  <a:txBody>
                    <a:bodyPr/>
                    <a:lstStyle/>
                    <a:p>
                      <a:r>
                        <a:rPr lang="en-US" sz="1600" b="1" strike="noStrike" kern="1200" dirty="0" err="1">
                          <a:solidFill>
                            <a:schemeClr val="dk1"/>
                          </a:solidFill>
                          <a:latin typeface="+mn-lt"/>
                          <a:ea typeface="+mn-ea"/>
                          <a:cs typeface="+mn-cs"/>
                        </a:rPr>
                        <a:t>pd.merge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orders_df,order_items_df,on</a:t>
                      </a:r>
                      <a:r>
                        <a:rPr lang="en-US" sz="1600" b="1" strike="noStrike" kern="1200" dirty="0">
                          <a:solidFill>
                            <a:schemeClr val="dk1"/>
                          </a:solidFill>
                          <a:latin typeface="+mn-lt"/>
                          <a:ea typeface="+mn-ea"/>
                          <a:cs typeface="+mn-cs"/>
                        </a:rPr>
                        <a:t>='order_id')</a:t>
                      </a:r>
                    </a:p>
                  </a:txBody>
                  <a:tcPr anchor="ctr"/>
                </a:tc>
                <a:extLst>
                  <a:ext uri="{0D108BD9-81ED-4DB2-BD59-A6C34878D82A}">
                    <a16:rowId xmlns:a16="http://schemas.microsoft.com/office/drawing/2014/main" val="147479384"/>
                  </a:ext>
                </a:extLst>
              </a:tr>
              <a:tr h="738990">
                <a:tc>
                  <a:txBody>
                    <a:bodyPr/>
                    <a:lstStyle/>
                    <a:p>
                      <a:pPr algn="l"/>
                      <a:r>
                        <a:rPr lang="en-US" sz="1600" b="1" dirty="0"/>
                        <a:t>Merging </a:t>
                      </a:r>
                      <a:r>
                        <a:rPr lang="en-US" sz="1600" b="1" dirty="0" err="1"/>
                        <a:t>merged_orders</a:t>
                      </a:r>
                      <a:r>
                        <a:rPr lang="en-US" sz="1600" b="1" dirty="0"/>
                        <a:t> and customers dataset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1" strike="noStrike" kern="1200" dirty="0" err="1">
                          <a:solidFill>
                            <a:schemeClr val="dk1"/>
                          </a:solidFill>
                          <a:latin typeface="+mn-lt"/>
                          <a:ea typeface="+mn-ea"/>
                          <a:cs typeface="+mn-cs"/>
                        </a:rPr>
                        <a:t>pd.merge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merged_orders,customers_df,on</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customer_id</a:t>
                      </a:r>
                      <a:r>
                        <a:rPr lang="en-US" sz="1600" b="1" strike="noStrike" kern="1200" dirty="0">
                          <a:solidFill>
                            <a:schemeClr val="dk1"/>
                          </a:solidFill>
                          <a:latin typeface="+mn-lt"/>
                          <a:ea typeface="+mn-ea"/>
                          <a:cs typeface="+mn-cs"/>
                        </a:rPr>
                        <a:t>')</a:t>
                      </a:r>
                    </a:p>
                    <a:p>
                      <a:pPr marL="285750" lvl="0" indent="-285750">
                        <a:buFont typeface="Wingdings" panose="05000000000000000000" pitchFamily="2" charset="2"/>
                        <a:buChar char="Ø"/>
                      </a:pPr>
                      <a:endParaRPr lang="en-IN"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502967">
                <a:tc>
                  <a:txBody>
                    <a:bodyPr/>
                    <a:lstStyle/>
                    <a:p>
                      <a:pPr algn="l"/>
                      <a:r>
                        <a:rPr lang="en-US" sz="1600" b="1" dirty="0"/>
                        <a:t>Freezing the date to identify the date difference</a:t>
                      </a:r>
                      <a:endParaRPr lang="en-IN" sz="1600" b="1" dirty="0"/>
                    </a:p>
                  </a:txBody>
                  <a:tcPr anchor="ctr"/>
                </a:tc>
                <a:tc>
                  <a:txBody>
                    <a:bodyPr/>
                    <a:lstStyle/>
                    <a:p>
                      <a:r>
                        <a:rPr lang="en-IN" sz="1600" b="1" strike="noStrike" kern="1200" dirty="0" err="1">
                          <a:solidFill>
                            <a:schemeClr val="dk1"/>
                          </a:solidFill>
                          <a:latin typeface="+mn-lt"/>
                          <a:ea typeface="+mn-ea"/>
                          <a:cs typeface="+mn-cs"/>
                        </a:rPr>
                        <a:t>merged_dataset</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order_date</a:t>
                      </a:r>
                      <a:r>
                        <a:rPr lang="en-IN" sz="1600" b="1" strike="noStrike" kern="1200" dirty="0">
                          <a:solidFill>
                            <a:schemeClr val="dk1"/>
                          </a:solidFill>
                          <a:latin typeface="+mn-lt"/>
                          <a:ea typeface="+mn-ea"/>
                          <a:cs typeface="+mn-cs"/>
                        </a:rPr>
                        <a:t>'].max() + </a:t>
                      </a:r>
                      <a:r>
                        <a:rPr lang="en-IN" sz="1600" b="1" strike="noStrike" kern="1200" dirty="0" err="1">
                          <a:solidFill>
                            <a:schemeClr val="dk1"/>
                          </a:solidFill>
                          <a:latin typeface="+mn-lt"/>
                          <a:ea typeface="+mn-ea"/>
                          <a:cs typeface="+mn-cs"/>
                        </a:rPr>
                        <a:t>pd.Timedelta</a:t>
                      </a:r>
                      <a:r>
                        <a:rPr lang="en-IN" sz="1600" b="1" strike="noStrike" kern="1200" dirty="0">
                          <a:solidFill>
                            <a:schemeClr val="dk1"/>
                          </a:solidFill>
                          <a:latin typeface="+mn-lt"/>
                          <a:ea typeface="+mn-ea"/>
                          <a:cs typeface="+mn-cs"/>
                        </a:rPr>
                        <a:t>(days=1)</a:t>
                      </a:r>
                    </a:p>
                  </a:txBody>
                  <a:tcPr anchor="ctr"/>
                </a:tc>
                <a:extLst>
                  <a:ext uri="{0D108BD9-81ED-4DB2-BD59-A6C34878D82A}">
                    <a16:rowId xmlns:a16="http://schemas.microsoft.com/office/drawing/2014/main" val="935875040"/>
                  </a:ext>
                </a:extLst>
              </a:tr>
              <a:tr h="502967">
                <a:tc>
                  <a:txBody>
                    <a:bodyPr/>
                    <a:lstStyle/>
                    <a:p>
                      <a:pPr algn="l"/>
                      <a:r>
                        <a:rPr lang="en-US" sz="1600" b="1" dirty="0"/>
                        <a:t>RFM Calculation</a:t>
                      </a:r>
                      <a:endParaRPr lang="en-IN" sz="1600" b="1" dirty="0"/>
                    </a:p>
                  </a:txBody>
                  <a:tcPr anchor="ctr"/>
                </a:tc>
                <a:tc>
                  <a:txBody>
                    <a:bodyPr/>
                    <a:lstStyle/>
                    <a:p>
                      <a:r>
                        <a:rPr lang="en-IN" sz="1600" b="1" strike="noStrike" kern="1200" dirty="0" err="1">
                          <a:solidFill>
                            <a:schemeClr val="dk1"/>
                          </a:solidFill>
                          <a:latin typeface="+mn-lt"/>
                          <a:ea typeface="+mn-ea"/>
                          <a:cs typeface="+mn-cs"/>
                        </a:rPr>
                        <a:t>merged_dataset.groupby</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customer_id</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agg</a:t>
                      </a:r>
                      <a:r>
                        <a:rPr lang="en-IN" sz="1600" b="1" strike="noStrike" kern="1200" dirty="0">
                          <a:solidFill>
                            <a:schemeClr val="dk1"/>
                          </a:solidFill>
                          <a:latin typeface="+mn-lt"/>
                          <a:ea typeface="+mn-ea"/>
                          <a:cs typeface="+mn-cs"/>
                        </a:rPr>
                        <a:t>({</a:t>
                      </a:r>
                    </a:p>
                    <a:p>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order_date':lambda</a:t>
                      </a:r>
                      <a:r>
                        <a:rPr lang="en-IN" sz="1600" b="1" strike="noStrike" kern="1200" dirty="0">
                          <a:solidFill>
                            <a:schemeClr val="dk1"/>
                          </a:solidFill>
                          <a:latin typeface="+mn-lt"/>
                          <a:ea typeface="+mn-ea"/>
                          <a:cs typeface="+mn-cs"/>
                        </a:rPr>
                        <a:t> x: (</a:t>
                      </a:r>
                      <a:r>
                        <a:rPr lang="en-IN" sz="1600" b="1" strike="noStrike" kern="1200" dirty="0" err="1">
                          <a:solidFill>
                            <a:schemeClr val="dk1"/>
                          </a:solidFill>
                          <a:latin typeface="+mn-lt"/>
                          <a:ea typeface="+mn-ea"/>
                          <a:cs typeface="+mn-cs"/>
                        </a:rPr>
                        <a:t>freezed_date</a:t>
                      </a:r>
                      <a:r>
                        <a:rPr lang="en-IN" sz="1600" b="1" strike="noStrike" kern="1200" dirty="0">
                          <a:solidFill>
                            <a:schemeClr val="dk1"/>
                          </a:solidFill>
                          <a:latin typeface="+mn-lt"/>
                          <a:ea typeface="+mn-ea"/>
                          <a:cs typeface="+mn-cs"/>
                        </a:rPr>
                        <a:t> - </a:t>
                      </a:r>
                      <a:r>
                        <a:rPr lang="en-IN" sz="1600" b="1" strike="noStrike" kern="1200" dirty="0" err="1">
                          <a:solidFill>
                            <a:schemeClr val="dk1"/>
                          </a:solidFill>
                          <a:latin typeface="+mn-lt"/>
                          <a:ea typeface="+mn-ea"/>
                          <a:cs typeface="+mn-cs"/>
                        </a:rPr>
                        <a:t>x.max</a:t>
                      </a:r>
                      <a:r>
                        <a:rPr lang="en-IN" sz="1600" b="1" strike="noStrike" kern="1200" dirty="0">
                          <a:solidFill>
                            <a:schemeClr val="dk1"/>
                          </a:solidFill>
                          <a:latin typeface="+mn-lt"/>
                          <a:ea typeface="+mn-ea"/>
                          <a:cs typeface="+mn-cs"/>
                        </a:rPr>
                        <a:t>()).days,     </a:t>
                      </a:r>
                    </a:p>
                    <a:p>
                      <a:r>
                        <a:rPr lang="en-IN" sz="1600" b="1" strike="noStrike" kern="1200" dirty="0">
                          <a:solidFill>
                            <a:schemeClr val="dk1"/>
                          </a:solidFill>
                          <a:latin typeface="+mn-lt"/>
                          <a:ea typeface="+mn-ea"/>
                          <a:cs typeface="+mn-cs"/>
                        </a:rPr>
                        <a:t>'order_id':'</a:t>
                      </a:r>
                      <a:r>
                        <a:rPr lang="en-IN" sz="1600" b="1" strike="noStrike" kern="1200" dirty="0" err="1">
                          <a:solidFill>
                            <a:schemeClr val="dk1"/>
                          </a:solidFill>
                          <a:latin typeface="+mn-lt"/>
                          <a:ea typeface="+mn-ea"/>
                          <a:cs typeface="+mn-cs"/>
                        </a:rPr>
                        <a:t>nunique</a:t>
                      </a:r>
                      <a:r>
                        <a:rPr lang="en-IN" sz="1600" b="1" strike="noStrike" kern="1200" dirty="0">
                          <a:solidFill>
                            <a:schemeClr val="dk1"/>
                          </a:solidFill>
                          <a:latin typeface="+mn-lt"/>
                          <a:ea typeface="+mn-ea"/>
                          <a:cs typeface="+mn-cs"/>
                        </a:rPr>
                        <a:t>',                                     </a:t>
                      </a:r>
                    </a:p>
                    <a:p>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total_price':'sum</a:t>
                      </a:r>
                      <a:r>
                        <a:rPr lang="en-IN" sz="1600" b="1" strike="noStrike" kern="1200" dirty="0">
                          <a:solidFill>
                            <a:schemeClr val="dk1"/>
                          </a:solidFill>
                          <a:latin typeface="+mn-lt"/>
                          <a:ea typeface="+mn-ea"/>
                          <a:cs typeface="+mn-cs"/>
                        </a:rPr>
                        <a:t>'                                       </a:t>
                      </a:r>
                    </a:p>
                    <a:p>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reset_index</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142896658"/>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Renaming RFM Columns</a:t>
                      </a: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r>
                        <a:rPr lang="en-US" sz="1600" b="1" strike="noStrike" kern="1200" dirty="0" err="1">
                          <a:solidFill>
                            <a:schemeClr val="dk1"/>
                          </a:solidFill>
                          <a:latin typeface="+mn-lt"/>
                          <a:ea typeface="+mn-ea"/>
                          <a:cs typeface="+mn-cs"/>
                        </a:rPr>
                        <a:t>rfm.columns</a:t>
                      </a:r>
                      <a:r>
                        <a:rPr lang="en-US" sz="1600" b="1" strike="noStrike" kern="1200" dirty="0">
                          <a:solidFill>
                            <a:schemeClr val="dk1"/>
                          </a:solidFill>
                          <a:latin typeface="+mn-lt"/>
                          <a:ea typeface="+mn-ea"/>
                          <a:cs typeface="+mn-cs"/>
                        </a:rPr>
                        <a:t> = ['</a:t>
                      </a:r>
                      <a:r>
                        <a:rPr lang="en-US" sz="1600" b="1" strike="noStrike" kern="1200" dirty="0" err="1">
                          <a:solidFill>
                            <a:schemeClr val="dk1"/>
                          </a:solidFill>
                          <a:latin typeface="+mn-lt"/>
                          <a:ea typeface="+mn-ea"/>
                          <a:cs typeface="+mn-cs"/>
                        </a:rPr>
                        <a:t>customer_id','recency','frequency','monetary</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676049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531718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4. Customer Segmentation using KMeans </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2897998640"/>
              </p:ext>
            </p:extLst>
          </p:nvPr>
        </p:nvGraphicFramePr>
        <p:xfrm>
          <a:off x="875073" y="1951470"/>
          <a:ext cx="10441854" cy="3749669"/>
        </p:xfrm>
        <a:graphic>
          <a:graphicData uri="http://schemas.openxmlformats.org/drawingml/2006/table">
            <a:tbl>
              <a:tblPr firstRow="1" bandRow="1">
                <a:tableStyleId>{073A0DAA-6AF3-43AB-8588-CEC1D06C72B9}</a:tableStyleId>
              </a:tblPr>
              <a:tblGrid>
                <a:gridCol w="4314009">
                  <a:extLst>
                    <a:ext uri="{9D8B030D-6E8A-4147-A177-3AD203B41FA5}">
                      <a16:colId xmlns:a16="http://schemas.microsoft.com/office/drawing/2014/main" val="3798641977"/>
                    </a:ext>
                  </a:extLst>
                </a:gridCol>
                <a:gridCol w="6127845">
                  <a:extLst>
                    <a:ext uri="{9D8B030D-6E8A-4147-A177-3AD203B41FA5}">
                      <a16:colId xmlns:a16="http://schemas.microsoft.com/office/drawing/2014/main" val="584303663"/>
                    </a:ext>
                  </a:extLst>
                </a:gridCol>
              </a:tblGrid>
              <a:tr h="502967">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555363">
                <a:tc>
                  <a:txBody>
                    <a:bodyPr/>
                    <a:lstStyle/>
                    <a:p>
                      <a:pPr algn="l"/>
                      <a:r>
                        <a:rPr lang="en-US" sz="1600" b="1" dirty="0"/>
                        <a:t>Importing the required Libraries</a:t>
                      </a:r>
                      <a:endParaRPr lang="en-IN" sz="1600" b="1" dirty="0"/>
                    </a:p>
                  </a:txBody>
                  <a:tcPr anchor="ctr"/>
                </a:tc>
                <a:tc>
                  <a:txBody>
                    <a:bodyPr/>
                    <a:lstStyle/>
                    <a:p>
                      <a:pPr marL="285750" indent="-285750">
                        <a:buFont typeface="Wingdings" panose="05000000000000000000" pitchFamily="2" charset="2"/>
                        <a:buChar char="Ø"/>
                      </a:pPr>
                      <a:r>
                        <a:rPr lang="en-US" sz="1600" b="1" kern="1200" dirty="0">
                          <a:solidFill>
                            <a:schemeClr val="dk1"/>
                          </a:solidFill>
                          <a:latin typeface="+mn-lt"/>
                          <a:ea typeface="+mn-ea"/>
                          <a:cs typeface="+mn-cs"/>
                        </a:rPr>
                        <a:t>from </a:t>
                      </a:r>
                      <a:r>
                        <a:rPr lang="en-US" sz="1600" b="1" kern="1200" dirty="0" err="1">
                          <a:solidFill>
                            <a:schemeClr val="dk1"/>
                          </a:solidFill>
                          <a:latin typeface="+mn-lt"/>
                          <a:ea typeface="+mn-ea"/>
                          <a:cs typeface="+mn-cs"/>
                        </a:rPr>
                        <a:t>sklearn.preprocessing</a:t>
                      </a:r>
                      <a:r>
                        <a:rPr lang="en-US" sz="1600" b="1" kern="1200" dirty="0">
                          <a:solidFill>
                            <a:schemeClr val="dk1"/>
                          </a:solidFill>
                          <a:latin typeface="+mn-lt"/>
                          <a:ea typeface="+mn-ea"/>
                          <a:cs typeface="+mn-cs"/>
                        </a:rPr>
                        <a:t> import </a:t>
                      </a:r>
                      <a:r>
                        <a:rPr lang="en-US" sz="1600" b="1" kern="1200" dirty="0" err="1">
                          <a:solidFill>
                            <a:schemeClr val="dk1"/>
                          </a:solidFill>
                          <a:latin typeface="+mn-lt"/>
                          <a:ea typeface="+mn-ea"/>
                          <a:cs typeface="+mn-cs"/>
                        </a:rPr>
                        <a:t>MinMaxScaler</a:t>
                      </a:r>
                      <a:endParaRPr lang="en-US" sz="1600" b="1" kern="1200" dirty="0">
                        <a:solidFill>
                          <a:schemeClr val="dk1"/>
                        </a:solidFill>
                        <a:latin typeface="+mn-lt"/>
                        <a:ea typeface="+mn-ea"/>
                        <a:cs typeface="+mn-cs"/>
                      </a:endParaRPr>
                    </a:p>
                    <a:p>
                      <a:pPr marL="285750" marR="0" lvl="0" indent="-285750" algn="l" defTabSz="60963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b="1" kern="1200" dirty="0">
                          <a:solidFill>
                            <a:schemeClr val="dk1"/>
                          </a:solidFill>
                          <a:latin typeface="+mn-lt"/>
                          <a:ea typeface="+mn-ea"/>
                          <a:cs typeface="+mn-cs"/>
                        </a:rPr>
                        <a:t>from </a:t>
                      </a:r>
                      <a:r>
                        <a:rPr lang="en-US" sz="1600" b="1" kern="1200" dirty="0" err="1">
                          <a:solidFill>
                            <a:schemeClr val="dk1"/>
                          </a:solidFill>
                          <a:latin typeface="+mn-lt"/>
                          <a:ea typeface="+mn-ea"/>
                          <a:cs typeface="+mn-cs"/>
                        </a:rPr>
                        <a:t>sklearn.cluster</a:t>
                      </a:r>
                      <a:r>
                        <a:rPr lang="en-US" sz="1600" b="1" kern="1200" dirty="0">
                          <a:solidFill>
                            <a:schemeClr val="dk1"/>
                          </a:solidFill>
                          <a:latin typeface="+mn-lt"/>
                          <a:ea typeface="+mn-ea"/>
                          <a:cs typeface="+mn-cs"/>
                        </a:rPr>
                        <a:t> import KMeans</a:t>
                      </a:r>
                    </a:p>
                  </a:txBody>
                  <a:tcPr anchor="ctr"/>
                </a:tc>
                <a:extLst>
                  <a:ext uri="{0D108BD9-81ED-4DB2-BD59-A6C34878D82A}">
                    <a16:rowId xmlns:a16="http://schemas.microsoft.com/office/drawing/2014/main" val="147479384"/>
                  </a:ext>
                </a:extLst>
              </a:tr>
              <a:tr h="579561">
                <a:tc>
                  <a:txBody>
                    <a:bodyPr/>
                    <a:lstStyle/>
                    <a:p>
                      <a:pPr algn="l"/>
                      <a:r>
                        <a:rPr lang="en-IN" sz="1600" b="1" kern="1200" dirty="0">
                          <a:solidFill>
                            <a:schemeClr val="dk1"/>
                          </a:solidFill>
                          <a:latin typeface="+mn-lt"/>
                          <a:ea typeface="+mn-ea"/>
                          <a:cs typeface="+mn-cs"/>
                        </a:rPr>
                        <a:t>Normalize RFM using </a:t>
                      </a:r>
                      <a:r>
                        <a:rPr lang="en-IN" sz="1600" b="1" kern="1200" dirty="0" err="1">
                          <a:solidFill>
                            <a:schemeClr val="dk1"/>
                          </a:solidFill>
                          <a:latin typeface="+mn-lt"/>
                          <a:ea typeface="+mn-ea"/>
                          <a:cs typeface="+mn-cs"/>
                        </a:rPr>
                        <a:t>MinMaxScaler</a:t>
                      </a:r>
                      <a:endParaRPr lang="en-IN" sz="1600" b="1"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MinMaxScaler</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fit_transform</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rfm</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recency','frequency','monetary</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951956758"/>
                  </a:ext>
                </a:extLst>
              </a:tr>
              <a:tr h="502967">
                <a:tc rowSpan="2">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Applying KMeans to segment customers into 4 groups</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KMeans(</a:t>
                      </a:r>
                      <a:r>
                        <a:rPr lang="en-US" sz="1600" b="1" strike="noStrike" kern="1200" dirty="0" err="1">
                          <a:solidFill>
                            <a:schemeClr val="dk1"/>
                          </a:solidFill>
                          <a:latin typeface="+mn-lt"/>
                          <a:ea typeface="+mn-ea"/>
                          <a:cs typeface="+mn-cs"/>
                        </a:rPr>
                        <a:t>n_clusters</a:t>
                      </a:r>
                      <a:r>
                        <a:rPr lang="en-US" sz="1600" b="1" strike="noStrike" kern="1200" dirty="0">
                          <a:solidFill>
                            <a:schemeClr val="dk1"/>
                          </a:solidFill>
                          <a:latin typeface="+mn-lt"/>
                          <a:ea typeface="+mn-ea"/>
                          <a:cs typeface="+mn-cs"/>
                        </a:rPr>
                        <a:t>=4,random_state=40)</a:t>
                      </a:r>
                    </a:p>
                  </a:txBody>
                  <a:tcPr anchor="ctr"/>
                </a:tc>
                <a:extLst>
                  <a:ext uri="{0D108BD9-81ED-4DB2-BD59-A6C34878D82A}">
                    <a16:rowId xmlns:a16="http://schemas.microsoft.com/office/drawing/2014/main" val="935875040"/>
                  </a:ext>
                </a:extLst>
              </a:tr>
              <a:tr h="502967">
                <a:tc vMerge="1">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lang="en-US" sz="1600" b="1"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kmeans</a:t>
                      </a:r>
                      <a:r>
                        <a:rPr lang="en-US" sz="1600" b="1" strike="noStrike" kern="1200" dirty="0">
                          <a:solidFill>
                            <a:schemeClr val="dk1"/>
                          </a:solidFill>
                          <a:latin typeface="+mn-lt"/>
                          <a:ea typeface="+mn-ea"/>
                          <a:cs typeface="+mn-cs"/>
                        </a:rPr>
                        <a:t> = KMeans(</a:t>
                      </a:r>
                      <a:r>
                        <a:rPr lang="en-US" sz="1600" b="1" strike="noStrike" kern="1200" dirty="0" err="1">
                          <a:solidFill>
                            <a:schemeClr val="dk1"/>
                          </a:solidFill>
                          <a:latin typeface="+mn-lt"/>
                          <a:ea typeface="+mn-ea"/>
                          <a:cs typeface="+mn-cs"/>
                        </a:rPr>
                        <a:t>n_clusters</a:t>
                      </a:r>
                      <a:r>
                        <a:rPr lang="en-US" sz="1600" b="1" strike="noStrike" kern="1200" dirty="0">
                          <a:solidFill>
                            <a:schemeClr val="dk1"/>
                          </a:solidFill>
                          <a:latin typeface="+mn-lt"/>
                          <a:ea typeface="+mn-ea"/>
                          <a:cs typeface="+mn-cs"/>
                        </a:rPr>
                        <a:t>=4,random_state=40)</a:t>
                      </a:r>
                    </a:p>
                  </a:txBody>
                  <a:tcPr anchor="ctr"/>
                </a:tc>
                <a:extLst>
                  <a:ext uri="{0D108BD9-81ED-4DB2-BD59-A6C34878D82A}">
                    <a16:rowId xmlns:a16="http://schemas.microsoft.com/office/drawing/2014/main" val="1142896658"/>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Train (.fit) and label together (.predict) to cluster</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err="1">
                          <a:solidFill>
                            <a:schemeClr val="dk1"/>
                          </a:solidFill>
                          <a:latin typeface="+mn-lt"/>
                          <a:ea typeface="+mn-ea"/>
                          <a:cs typeface="+mn-cs"/>
                        </a:rPr>
                        <a:t>rfm</a:t>
                      </a:r>
                      <a:r>
                        <a:rPr lang="en-US" sz="1600" b="1" strike="noStrike" kern="1200" dirty="0">
                          <a:solidFill>
                            <a:schemeClr val="dk1"/>
                          </a:solidFill>
                          <a:latin typeface="+mn-lt"/>
                          <a:ea typeface="+mn-ea"/>
                          <a:cs typeface="+mn-cs"/>
                        </a:rPr>
                        <a:t>['segment'] = </a:t>
                      </a:r>
                      <a:r>
                        <a:rPr lang="en-US" sz="1600" b="1" strike="noStrike" kern="1200" dirty="0" err="1">
                          <a:solidFill>
                            <a:schemeClr val="dk1"/>
                          </a:solidFill>
                          <a:latin typeface="+mn-lt"/>
                          <a:ea typeface="+mn-ea"/>
                          <a:cs typeface="+mn-cs"/>
                        </a:rPr>
                        <a:t>kmeans.fit_predict</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rfm_normalized</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709361692"/>
                  </a:ext>
                </a:extLst>
              </a:tr>
              <a:tr h="122910">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Retrieving </a:t>
                      </a:r>
                      <a:r>
                        <a:rPr lang="en-US" sz="1600" b="1" kern="1200" dirty="0" err="1">
                          <a:solidFill>
                            <a:schemeClr val="dk1"/>
                          </a:solidFill>
                          <a:latin typeface="+mn-lt"/>
                          <a:ea typeface="+mn-ea"/>
                          <a:cs typeface="+mn-cs"/>
                        </a:rPr>
                        <a:t>rfm</a:t>
                      </a:r>
                      <a:r>
                        <a:rPr lang="en-US" sz="1600" b="1" kern="1200" dirty="0">
                          <a:solidFill>
                            <a:schemeClr val="dk1"/>
                          </a:solidFill>
                          <a:latin typeface="+mn-lt"/>
                          <a:ea typeface="+mn-ea"/>
                          <a:cs typeface="+mn-cs"/>
                        </a:rPr>
                        <a:t>[segment] data value counts for each segment</a:t>
                      </a:r>
                    </a:p>
                  </a:txBody>
                  <a:tcPr anchor="ctr"/>
                </a:tc>
                <a:tc>
                  <a:txBody>
                    <a:bodyPr/>
                    <a:lstStyle/>
                    <a:p>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rfm</a:t>
                      </a:r>
                      <a:r>
                        <a:rPr lang="en-US" sz="1600" b="1" strike="noStrike" kern="1200" dirty="0">
                          <a:solidFill>
                            <a:schemeClr val="dk1"/>
                          </a:solidFill>
                          <a:latin typeface="+mn-lt"/>
                          <a:ea typeface="+mn-ea"/>
                          <a:cs typeface="+mn-cs"/>
                        </a:rPr>
                        <a:t>['segment'].value_counts())</a:t>
                      </a:r>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2069706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305165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Scatter Plotting for RFM</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760502042"/>
              </p:ext>
            </p:extLst>
          </p:nvPr>
        </p:nvGraphicFramePr>
        <p:xfrm>
          <a:off x="875073" y="1869583"/>
          <a:ext cx="10441854" cy="4678238"/>
        </p:xfrm>
        <a:graphic>
          <a:graphicData uri="http://schemas.openxmlformats.org/drawingml/2006/table">
            <a:tbl>
              <a:tblPr firstRow="1" bandRow="1">
                <a:tableStyleId>{073A0DAA-6AF3-43AB-8588-CEC1D06C72B9}</a:tableStyleId>
              </a:tblPr>
              <a:tblGrid>
                <a:gridCol w="4314009">
                  <a:extLst>
                    <a:ext uri="{9D8B030D-6E8A-4147-A177-3AD203B41FA5}">
                      <a16:colId xmlns:a16="http://schemas.microsoft.com/office/drawing/2014/main" val="3798641977"/>
                    </a:ext>
                  </a:extLst>
                </a:gridCol>
                <a:gridCol w="6127845">
                  <a:extLst>
                    <a:ext uri="{9D8B030D-6E8A-4147-A177-3AD203B41FA5}">
                      <a16:colId xmlns:a16="http://schemas.microsoft.com/office/drawing/2014/main" val="584303663"/>
                    </a:ext>
                  </a:extLst>
                </a:gridCol>
              </a:tblGrid>
              <a:tr h="624228">
                <a:tc>
                  <a:txBody>
                    <a:bodyPr/>
                    <a:lstStyle/>
                    <a:p>
                      <a:pPr algn="ctr"/>
                      <a:r>
                        <a:rPr lang="en-US" sz="1800" b="1" dirty="0"/>
                        <a:t>Query</a:t>
                      </a:r>
                      <a:endParaRPr lang="en-IN" sz="1800" b="1" dirty="0"/>
                    </a:p>
                  </a:txBody>
                  <a:tcPr/>
                </a:tc>
                <a:tc>
                  <a:txBody>
                    <a:bodyPr/>
                    <a:lstStyle/>
                    <a:p>
                      <a:pPr algn="ctr"/>
                      <a:r>
                        <a:rPr lang="en-US" sz="1800" b="1" dirty="0"/>
                        <a:t>Chart</a:t>
                      </a:r>
                      <a:endParaRPr lang="en-IN" sz="1800" b="1" dirty="0"/>
                    </a:p>
                  </a:txBody>
                  <a:tcPr/>
                </a:tc>
                <a:extLst>
                  <a:ext uri="{0D108BD9-81ED-4DB2-BD59-A6C34878D82A}">
                    <a16:rowId xmlns:a16="http://schemas.microsoft.com/office/drawing/2014/main" val="1329307528"/>
                  </a:ext>
                </a:extLst>
              </a:tr>
              <a:tr h="4054010">
                <a:tc>
                  <a:txBody>
                    <a:bodyPr/>
                    <a:lstStyle/>
                    <a:p>
                      <a:r>
                        <a:rPr lang="en-IN" sz="1600" b="1" kern="1200" dirty="0" err="1">
                          <a:solidFill>
                            <a:schemeClr val="dk1"/>
                          </a:solidFill>
                          <a:latin typeface="+mn-lt"/>
                          <a:ea typeface="+mn-ea"/>
                          <a:cs typeface="+mn-cs"/>
                        </a:rPr>
                        <a:t>sns.scatterplot</a:t>
                      </a:r>
                      <a:r>
                        <a:rPr lang="en-IN" sz="1600" b="1" kern="1200" dirty="0">
                          <a:solidFill>
                            <a:schemeClr val="dk1"/>
                          </a:solidFill>
                          <a:latin typeface="+mn-lt"/>
                          <a:ea typeface="+mn-ea"/>
                          <a:cs typeface="+mn-cs"/>
                        </a:rPr>
                        <a:t>(x='</a:t>
                      </a:r>
                      <a:r>
                        <a:rPr lang="en-IN" sz="1600" b="1" kern="1200" dirty="0" err="1">
                          <a:solidFill>
                            <a:schemeClr val="dk1"/>
                          </a:solidFill>
                          <a:latin typeface="+mn-lt"/>
                          <a:ea typeface="+mn-ea"/>
                          <a:cs typeface="+mn-cs"/>
                        </a:rPr>
                        <a:t>recency',y</a:t>
                      </a:r>
                      <a:r>
                        <a:rPr lang="en-IN" sz="1600" b="1" kern="1200" dirty="0">
                          <a:solidFill>
                            <a:schemeClr val="dk1"/>
                          </a:solidFill>
                          <a:latin typeface="+mn-lt"/>
                          <a:ea typeface="+mn-ea"/>
                          <a:cs typeface="+mn-cs"/>
                        </a:rPr>
                        <a:t>='</a:t>
                      </a:r>
                      <a:r>
                        <a:rPr lang="en-IN" sz="1600" b="1" kern="1200" dirty="0" err="1">
                          <a:solidFill>
                            <a:schemeClr val="dk1"/>
                          </a:solidFill>
                          <a:latin typeface="+mn-lt"/>
                          <a:ea typeface="+mn-ea"/>
                          <a:cs typeface="+mn-cs"/>
                        </a:rPr>
                        <a:t>monetary',hue</a:t>
                      </a:r>
                      <a:r>
                        <a:rPr lang="en-IN" sz="1600" b="1" kern="1200" dirty="0">
                          <a:solidFill>
                            <a:schemeClr val="dk1"/>
                          </a:solidFill>
                          <a:latin typeface="+mn-lt"/>
                          <a:ea typeface="+mn-ea"/>
                          <a:cs typeface="+mn-cs"/>
                        </a:rPr>
                        <a:t>='</a:t>
                      </a:r>
                      <a:r>
                        <a:rPr lang="en-IN" sz="1600" b="1" kern="1200" dirty="0" err="1">
                          <a:solidFill>
                            <a:schemeClr val="dk1"/>
                          </a:solidFill>
                          <a:latin typeface="+mn-lt"/>
                          <a:ea typeface="+mn-ea"/>
                          <a:cs typeface="+mn-cs"/>
                        </a:rPr>
                        <a:t>segment',data</a:t>
                      </a:r>
                      <a:r>
                        <a:rPr lang="en-IN" sz="1600" b="1" kern="1200" dirty="0">
                          <a:solidFill>
                            <a:schemeClr val="dk1"/>
                          </a:solidFill>
                          <a:latin typeface="+mn-lt"/>
                          <a:ea typeface="+mn-ea"/>
                          <a:cs typeface="+mn-cs"/>
                        </a:rPr>
                        <a:t>=</a:t>
                      </a:r>
                      <a:r>
                        <a:rPr lang="en-IN" sz="1600" b="1" kern="1200" dirty="0" err="1">
                          <a:solidFill>
                            <a:schemeClr val="dk1"/>
                          </a:solidFill>
                          <a:latin typeface="+mn-lt"/>
                          <a:ea typeface="+mn-ea"/>
                          <a:cs typeface="+mn-cs"/>
                        </a:rPr>
                        <a:t>rfm</a:t>
                      </a:r>
                      <a:r>
                        <a:rPr lang="en-IN" sz="1600" b="1" kern="1200" dirty="0">
                          <a:solidFill>
                            <a:schemeClr val="dk1"/>
                          </a:solidFill>
                          <a:latin typeface="+mn-lt"/>
                          <a:ea typeface="+mn-ea"/>
                          <a:cs typeface="+mn-cs"/>
                        </a:rPr>
                        <a:t>)</a:t>
                      </a:r>
                    </a:p>
                    <a:p>
                      <a:r>
                        <a:rPr lang="en-IN" sz="1600" b="1" kern="1200" dirty="0" err="1">
                          <a:solidFill>
                            <a:schemeClr val="dk1"/>
                          </a:solidFill>
                          <a:latin typeface="+mn-lt"/>
                          <a:ea typeface="+mn-ea"/>
                          <a:cs typeface="+mn-cs"/>
                        </a:rPr>
                        <a:t>plt.title</a:t>
                      </a:r>
                      <a:r>
                        <a:rPr lang="en-IN" sz="1600" b="1" kern="1200" dirty="0">
                          <a:solidFill>
                            <a:schemeClr val="dk1"/>
                          </a:solidFill>
                          <a:latin typeface="+mn-lt"/>
                          <a:ea typeface="+mn-ea"/>
                          <a:cs typeface="+mn-cs"/>
                        </a:rPr>
                        <a:t>('Customer Segments by Recency and Monetary Value')</a:t>
                      </a:r>
                    </a:p>
                    <a:p>
                      <a:r>
                        <a:rPr lang="en-IN" sz="1600" b="1" kern="1200" dirty="0" err="1">
                          <a:solidFill>
                            <a:schemeClr val="dk1"/>
                          </a:solidFill>
                          <a:latin typeface="+mn-lt"/>
                          <a:ea typeface="+mn-ea"/>
                          <a:cs typeface="+mn-cs"/>
                        </a:rPr>
                        <a:t>plt.show</a:t>
                      </a:r>
                      <a:r>
                        <a:rPr lang="en-IN" sz="1600" b="1" kern="1200" dirty="0">
                          <a:solidFill>
                            <a:schemeClr val="dk1"/>
                          </a:solidFill>
                          <a:latin typeface="+mn-lt"/>
                          <a:ea typeface="+mn-ea"/>
                          <a:cs typeface="+mn-cs"/>
                        </a:rPr>
                        <a:t>()</a:t>
                      </a:r>
                    </a:p>
                  </a:txBody>
                  <a:tcPr anchor="ctr"/>
                </a:tc>
                <a:tc>
                  <a:txBody>
                    <a:bodyPr/>
                    <a:lstStyle/>
                    <a:p>
                      <a:pPr marL="285750" indent="-285750">
                        <a:buFont typeface="Wingdings" panose="05000000000000000000" pitchFamily="2" charset="2"/>
                        <a:buChar char="Ø"/>
                      </a:pPr>
                      <a:endParaRPr lang="en-US" sz="1600" b="1"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bl>
          </a:graphicData>
        </a:graphic>
      </p:graphicFrame>
      <p:pic>
        <p:nvPicPr>
          <p:cNvPr id="13" name="Picture 12">
            <a:extLst>
              <a:ext uri="{FF2B5EF4-FFF2-40B4-BE49-F238E27FC236}">
                <a16:creationId xmlns:a16="http://schemas.microsoft.com/office/drawing/2014/main" id="{93F45D3B-2A53-84C2-CD02-59824698C09D}"/>
              </a:ext>
            </a:extLst>
          </p:cNvPr>
          <p:cNvPicPr>
            <a:picLocks noChangeAspect="1"/>
          </p:cNvPicPr>
          <p:nvPr/>
        </p:nvPicPr>
        <p:blipFill>
          <a:blip r:embed="rId14"/>
          <a:stretch>
            <a:fillRect/>
          </a:stretch>
        </p:blipFill>
        <p:spPr>
          <a:xfrm>
            <a:off x="6096000" y="2854476"/>
            <a:ext cx="4419600" cy="3276600"/>
          </a:xfrm>
          <a:prstGeom prst="rect">
            <a:avLst/>
          </a:prstGeom>
        </p:spPr>
      </p:pic>
    </p:spTree>
    <p:extLst>
      <p:ext uri="{BB962C8B-B14F-4D97-AF65-F5344CB8AC3E}">
        <p14:creationId xmlns:p14="http://schemas.microsoft.com/office/powerpoint/2010/main" val="1906475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N" dirty="0"/>
          </a:p>
        </p:txBody>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500944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5. Export Segmentation Results to SQL</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1073092095"/>
              </p:ext>
            </p:extLst>
          </p:nvPr>
        </p:nvGraphicFramePr>
        <p:xfrm>
          <a:off x="537621" y="1799701"/>
          <a:ext cx="11049328" cy="2820556"/>
        </p:xfrm>
        <a:graphic>
          <a:graphicData uri="http://schemas.openxmlformats.org/drawingml/2006/table">
            <a:tbl>
              <a:tblPr firstRow="1" bandRow="1">
                <a:tableStyleId>{073A0DAA-6AF3-43AB-8588-CEC1D06C72B9}</a:tableStyleId>
              </a:tblPr>
              <a:tblGrid>
                <a:gridCol w="4231224">
                  <a:extLst>
                    <a:ext uri="{9D8B030D-6E8A-4147-A177-3AD203B41FA5}">
                      <a16:colId xmlns:a16="http://schemas.microsoft.com/office/drawing/2014/main" val="3798641977"/>
                    </a:ext>
                  </a:extLst>
                </a:gridCol>
                <a:gridCol w="6818104">
                  <a:extLst>
                    <a:ext uri="{9D8B030D-6E8A-4147-A177-3AD203B41FA5}">
                      <a16:colId xmlns:a16="http://schemas.microsoft.com/office/drawing/2014/main" val="584303663"/>
                    </a:ext>
                  </a:extLst>
                </a:gridCol>
              </a:tblGrid>
              <a:tr h="555833">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613736">
                <a:tc>
                  <a:txBody>
                    <a:bodyPr/>
                    <a:lstStyle/>
                    <a:p>
                      <a:pPr algn="l"/>
                      <a:r>
                        <a:rPr lang="en-US" sz="1600" b="1" dirty="0"/>
                        <a:t>SQL Library Installation</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!pip install </a:t>
                      </a:r>
                      <a:r>
                        <a:rPr lang="en-IN" sz="1600" b="1" strike="noStrike" kern="1200" dirty="0" err="1">
                          <a:solidFill>
                            <a:schemeClr val="dk1"/>
                          </a:solidFill>
                          <a:latin typeface="+mn-lt"/>
                          <a:ea typeface="+mn-ea"/>
                          <a:cs typeface="+mn-cs"/>
                        </a:rPr>
                        <a:t>sqlalchemy</a:t>
                      </a:r>
                      <a:r>
                        <a:rPr lang="en-IN" sz="1600" b="1" strike="noStrike" kern="1200" dirty="0">
                          <a:solidFill>
                            <a:schemeClr val="dk1"/>
                          </a:solidFill>
                          <a:latin typeface="+mn-lt"/>
                          <a:ea typeface="+mn-ea"/>
                          <a:cs typeface="+mn-cs"/>
                        </a:rPr>
                        <a:t> </a:t>
                      </a:r>
                      <a:r>
                        <a:rPr lang="en-IN" sz="1600" b="1" strike="noStrike" kern="1200" dirty="0" err="1">
                          <a:solidFill>
                            <a:schemeClr val="dk1"/>
                          </a:solidFill>
                          <a:latin typeface="+mn-lt"/>
                          <a:ea typeface="+mn-ea"/>
                          <a:cs typeface="+mn-cs"/>
                        </a:rPr>
                        <a:t>pymysql</a:t>
                      </a:r>
                      <a:endParaRPr lang="en-IN"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640477">
                <a:tc>
                  <a:txBody>
                    <a:bodyPr/>
                    <a:lstStyle/>
                    <a:p>
                      <a:pPr algn="l"/>
                      <a:r>
                        <a:rPr lang="en-US" sz="1600" b="1" strike="noStrike" kern="1200" dirty="0">
                          <a:solidFill>
                            <a:schemeClr val="dk1"/>
                          </a:solidFill>
                          <a:latin typeface="+mn-lt"/>
                          <a:ea typeface="+mn-ea"/>
                          <a:cs typeface="+mn-cs"/>
                        </a:rPr>
                        <a:t>Importing the SQL Libraries</a:t>
                      </a:r>
                      <a:endParaRPr lang="en-IN" sz="1600" b="1" strike="noStrike" kern="1200" dirty="0">
                        <a:solidFill>
                          <a:schemeClr val="dk1"/>
                        </a:solidFill>
                        <a:latin typeface="+mn-lt"/>
                        <a:ea typeface="+mn-ea"/>
                        <a:cs typeface="+mn-cs"/>
                      </a:endParaRPr>
                    </a:p>
                  </a:txBody>
                  <a:tcPr anchor="ctr"/>
                </a:tc>
                <a:tc>
                  <a:txBody>
                    <a:bodyPr/>
                    <a:lstStyle/>
                    <a:p>
                      <a:r>
                        <a:rPr lang="en-US" sz="1600" b="1" strike="noStrike" kern="1200" dirty="0">
                          <a:solidFill>
                            <a:schemeClr val="dk1"/>
                          </a:solidFill>
                          <a:latin typeface="+mn-lt"/>
                          <a:ea typeface="+mn-ea"/>
                          <a:cs typeface="+mn-cs"/>
                        </a:rPr>
                        <a:t>from </a:t>
                      </a:r>
                      <a:r>
                        <a:rPr lang="en-US" sz="1600" b="1" strike="noStrike" kern="1200" dirty="0" err="1">
                          <a:solidFill>
                            <a:schemeClr val="dk1"/>
                          </a:solidFill>
                          <a:latin typeface="+mn-lt"/>
                          <a:ea typeface="+mn-ea"/>
                          <a:cs typeface="+mn-cs"/>
                        </a:rPr>
                        <a:t>sqlalchemy</a:t>
                      </a:r>
                      <a:r>
                        <a:rPr lang="en-US" sz="1600" b="1" strike="noStrike" kern="1200" dirty="0">
                          <a:solidFill>
                            <a:schemeClr val="dk1"/>
                          </a:solidFill>
                          <a:latin typeface="+mn-lt"/>
                          <a:ea typeface="+mn-ea"/>
                          <a:cs typeface="+mn-cs"/>
                        </a:rPr>
                        <a:t> import </a:t>
                      </a:r>
                      <a:r>
                        <a:rPr lang="en-US" sz="1600" b="1" strike="noStrike" kern="1200" dirty="0" err="1">
                          <a:solidFill>
                            <a:schemeClr val="dk1"/>
                          </a:solidFill>
                          <a:latin typeface="+mn-lt"/>
                          <a:ea typeface="+mn-ea"/>
                          <a:cs typeface="+mn-cs"/>
                        </a:rPr>
                        <a:t>create_engine</a:t>
                      </a:r>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639990">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SQL Database Connection Creation</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IN" sz="1600" b="1" strike="noStrike" kern="1200" dirty="0" err="1">
                          <a:solidFill>
                            <a:schemeClr val="dk1"/>
                          </a:solidFill>
                          <a:latin typeface="+mn-lt"/>
                          <a:ea typeface="+mn-ea"/>
                          <a:cs typeface="+mn-cs"/>
                        </a:rPr>
                        <a:t>create_engine</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mysql+pymysql</a:t>
                      </a:r>
                      <a:r>
                        <a:rPr lang="en-IN" sz="1600" b="1" strike="noStrike" kern="1200" dirty="0">
                          <a:solidFill>
                            <a:schemeClr val="dk1"/>
                          </a:solidFill>
                          <a:latin typeface="+mn-lt"/>
                          <a:ea typeface="+mn-ea"/>
                          <a:cs typeface="+mn-cs"/>
                        </a:rPr>
                        <a:t>://root:password2924@127.0.0.1/</a:t>
                      </a:r>
                      <a:r>
                        <a:rPr lang="en-IN" sz="1600" b="1" strike="noStrike" kern="1200" dirty="0" err="1">
                          <a:solidFill>
                            <a:schemeClr val="dk1"/>
                          </a:solidFill>
                          <a:latin typeface="+mn-lt"/>
                          <a:ea typeface="+mn-ea"/>
                          <a:cs typeface="+mn-cs"/>
                        </a:rPr>
                        <a:t>final_project</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709361692"/>
                  </a:ext>
                </a:extLst>
              </a:tr>
              <a:tr h="370520">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Exporting segment </a:t>
                      </a:r>
                      <a:r>
                        <a:rPr lang="en-US" sz="1600" b="1" kern="1200" dirty="0" err="1">
                          <a:solidFill>
                            <a:schemeClr val="dk1"/>
                          </a:solidFill>
                          <a:latin typeface="+mn-lt"/>
                          <a:ea typeface="+mn-ea"/>
                          <a:cs typeface="+mn-cs"/>
                        </a:rPr>
                        <a:t>datas</a:t>
                      </a:r>
                      <a:r>
                        <a:rPr lang="en-US" sz="1600" b="1" kern="1200" dirty="0">
                          <a:solidFill>
                            <a:schemeClr val="dk1"/>
                          </a:solidFill>
                          <a:latin typeface="+mn-lt"/>
                          <a:ea typeface="+mn-ea"/>
                          <a:cs typeface="+mn-cs"/>
                        </a:rPr>
                        <a:t> from Python to SQL</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err="1">
                          <a:solidFill>
                            <a:schemeClr val="dk1"/>
                          </a:solidFill>
                          <a:latin typeface="+mn-lt"/>
                          <a:ea typeface="+mn-ea"/>
                          <a:cs typeface="+mn-cs"/>
                        </a:rPr>
                        <a:t>rfm.to_sql</a:t>
                      </a:r>
                      <a:r>
                        <a:rPr lang="en-US" sz="1600" b="1" strike="noStrike" kern="1200" dirty="0">
                          <a:solidFill>
                            <a:schemeClr val="dk1"/>
                          </a:solidFill>
                          <a:latin typeface="+mn-lt"/>
                          <a:ea typeface="+mn-ea"/>
                          <a:cs typeface="+mn-cs"/>
                        </a:rPr>
                        <a:t>('customer_segments',</a:t>
                      </a:r>
                      <a:r>
                        <a:rPr lang="en-US" sz="1600" b="1" strike="noStrike" kern="1200" dirty="0" err="1">
                          <a:solidFill>
                            <a:schemeClr val="dk1"/>
                          </a:solidFill>
                          <a:latin typeface="+mn-lt"/>
                          <a:ea typeface="+mn-ea"/>
                          <a:cs typeface="+mn-cs"/>
                        </a:rPr>
                        <a:t>engine,if_exists</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replace',index</a:t>
                      </a:r>
                      <a:r>
                        <a:rPr lang="en-US" sz="1600" b="1" strike="noStrike" kern="1200" dirty="0">
                          <a:solidFill>
                            <a:schemeClr val="dk1"/>
                          </a:solidFill>
                          <a:latin typeface="+mn-lt"/>
                          <a:ea typeface="+mn-ea"/>
                          <a:cs typeface="+mn-cs"/>
                        </a:rPr>
                        <a:t>=False)</a:t>
                      </a:r>
                    </a:p>
                  </a:txBody>
                  <a:tcPr anchor="ctr"/>
                </a:tc>
                <a:extLst>
                  <a:ext uri="{0D108BD9-81ED-4DB2-BD59-A6C34878D82A}">
                    <a16:rowId xmlns:a16="http://schemas.microsoft.com/office/drawing/2014/main" val="2364266235"/>
                  </a:ext>
                </a:extLst>
              </a:tr>
            </a:tbl>
          </a:graphicData>
        </a:graphic>
      </p:graphicFrame>
      <p:sp>
        <p:nvSpPr>
          <p:cNvPr id="16" name="TextBox 14">
            <a:extLst>
              <a:ext uri="{FF2B5EF4-FFF2-40B4-BE49-F238E27FC236}">
                <a16:creationId xmlns:a16="http://schemas.microsoft.com/office/drawing/2014/main" id="{7BF8650F-5B92-0C89-6A26-A39FAF455323}"/>
              </a:ext>
            </a:extLst>
          </p:cNvPr>
          <p:cNvSpPr txBox="1"/>
          <p:nvPr/>
        </p:nvSpPr>
        <p:spPr>
          <a:xfrm>
            <a:off x="1279387" y="5048588"/>
            <a:ext cx="9039139" cy="87562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Customer segments table has been exported from Python to SQL and table has been created in the database.</a:t>
            </a:r>
          </a:p>
        </p:txBody>
      </p:sp>
    </p:spTree>
    <p:extLst>
      <p:ext uri="{BB962C8B-B14F-4D97-AF65-F5344CB8AC3E}">
        <p14:creationId xmlns:p14="http://schemas.microsoft.com/office/powerpoint/2010/main" val="600248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7" y="1208988"/>
            <a:ext cx="3283710"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Customer Segments Table</a:t>
            </a:r>
          </a:p>
        </p:txBody>
      </p:sp>
      <p:sp>
        <p:nvSpPr>
          <p:cNvPr id="17" name="Rectangle 16">
            <a:extLst>
              <a:ext uri="{FF2B5EF4-FFF2-40B4-BE49-F238E27FC236}">
                <a16:creationId xmlns:a16="http://schemas.microsoft.com/office/drawing/2014/main" id="{44521506-3DC7-DD0D-2B72-25D8CDE50879}"/>
              </a:ext>
            </a:extLst>
          </p:cNvPr>
          <p:cNvSpPr/>
          <p:nvPr/>
        </p:nvSpPr>
        <p:spPr>
          <a:xfrm>
            <a:off x="371273" y="1782790"/>
            <a:ext cx="5812324" cy="46573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488549" y="1890450"/>
            <a:ext cx="5518035" cy="4393767"/>
          </a:xfrm>
          <a:prstGeom prst="rect">
            <a:avLst/>
          </a:prstGeom>
        </p:spPr>
        <p:txBody>
          <a:bodyPr wrap="square" lIns="0" tIns="0" rIns="0" bIns="0" rtlCol="0" anchor="t">
            <a:spAutoFit/>
          </a:bodyPr>
          <a:lstStyle/>
          <a:p>
            <a:pPr marL="285750" marR="0" lvl="0" indent="-285750"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alter table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customer_segments</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add column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type_of_segments</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varchar(50);</a:t>
            </a:r>
          </a:p>
          <a:p>
            <a:pPr marL="285750" marR="0" lvl="0" indent="-285750"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endParaRPr lang="en-US" sz="1600" b="1" dirty="0">
              <a:solidFill>
                <a:srgbClr val="000000"/>
              </a:solidFill>
              <a:latin typeface="Koho"/>
              <a:ea typeface="Koho"/>
              <a:cs typeface="Koho"/>
              <a:sym typeface="Koho"/>
            </a:endParaRPr>
          </a:p>
          <a:p>
            <a:pPr marL="285750" marR="0" lvl="0" indent="-285750"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update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customer_segments</a:t>
            </a:r>
            <a:endParaRPr lang="en-US" sz="1600" b="1" dirty="0">
              <a:solidFill>
                <a:srgbClr val="000000"/>
              </a:solidFill>
              <a:latin typeface="Koho"/>
              <a:ea typeface="Koho"/>
              <a:cs typeface="Koho"/>
              <a:sym typeface="Koho"/>
            </a:endParaRPr>
          </a:p>
          <a:p>
            <a:pPr marR="0" lvl="0" defTabSz="609630" rtl="0" eaLnBrk="1" fontAlgn="auto" latinLnBrk="0" hangingPunct="1">
              <a:lnSpc>
                <a:spcPct val="150000"/>
              </a:lnSpc>
              <a:spcBef>
                <a:spcPts val="0"/>
              </a:spcBef>
              <a:spcAft>
                <a:spcPts val="0"/>
              </a:spcAft>
              <a:buClrTx/>
              <a:buSzTx/>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set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type_of_segments</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 case					</a:t>
            </a:r>
            <a:r>
              <a:rPr lang="en-US" sz="1600" b="1" dirty="0">
                <a:solidFill>
                  <a:srgbClr val="000000"/>
                </a:solidFill>
                <a:latin typeface="Koho"/>
                <a:ea typeface="Koho"/>
                <a:cs typeface="Koho"/>
                <a:sym typeface="Koho"/>
              </a:rPr>
              <a:t>			</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when segment = 0 then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at_risk</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when segment = 1 then 'loyal'                            			when segment = 2 then 'new'                            			when segment = 3 then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need_attention</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else type_of_segments</a:t>
            </a:r>
            <a:endParaRPr lang="en-US" sz="1600" b="1" dirty="0">
              <a:solidFill>
                <a:srgbClr val="000000"/>
              </a:solidFill>
              <a:latin typeface="Koho"/>
              <a:ea typeface="Koho"/>
              <a:cs typeface="Koho"/>
              <a:sym typeface="Koho"/>
            </a:endParaRPr>
          </a:p>
          <a:p>
            <a:pPr marR="0" lvl="0" defTabSz="609630" rtl="0" eaLnBrk="1" fontAlgn="auto" latinLnBrk="0" hangingPunct="1">
              <a:lnSpc>
                <a:spcPct val="150000"/>
              </a:lnSpc>
              <a:spcBef>
                <a:spcPts val="0"/>
              </a:spcBef>
              <a:spcAft>
                <a:spcPts val="0"/>
              </a:spcAft>
              <a:buClrTx/>
              <a:buSzTx/>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end					</a:t>
            </a:r>
          </a:p>
          <a:p>
            <a:pPr marR="0" lvl="0" defTabSz="609630" rtl="0" eaLnBrk="1" fontAlgn="auto" latinLnBrk="0" hangingPunct="1">
              <a:lnSpc>
                <a:spcPct val="150000"/>
              </a:lnSpc>
              <a:spcBef>
                <a:spcPts val="0"/>
              </a:spcBef>
              <a:spcAft>
                <a:spcPts val="0"/>
              </a:spcAft>
              <a:buClrTx/>
              <a:buSzTx/>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where segment in (3,2,1,0);</a:t>
            </a:r>
          </a:p>
        </p:txBody>
      </p:sp>
      <p:sp>
        <p:nvSpPr>
          <p:cNvPr id="20" name="TextBox 14">
            <a:extLst>
              <a:ext uri="{FF2B5EF4-FFF2-40B4-BE49-F238E27FC236}">
                <a16:creationId xmlns:a16="http://schemas.microsoft.com/office/drawing/2014/main" id="{7C1D378F-B94E-F1B2-EEBA-D80D1D4EFFFF}"/>
              </a:ext>
            </a:extLst>
          </p:cNvPr>
          <p:cNvSpPr txBox="1"/>
          <p:nvPr/>
        </p:nvSpPr>
        <p:spPr>
          <a:xfrm>
            <a:off x="6366315" y="1786194"/>
            <a:ext cx="5416994" cy="133728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rPr>
              <a:t>Created new column type_of_segments in SQL and updated it based on the segment numbers.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Below shared is the sample data for reference.</a:t>
            </a:r>
          </a:p>
        </p:txBody>
      </p:sp>
      <p:graphicFrame>
        <p:nvGraphicFramePr>
          <p:cNvPr id="19" name="Table 18">
            <a:extLst>
              <a:ext uri="{FF2B5EF4-FFF2-40B4-BE49-F238E27FC236}">
                <a16:creationId xmlns:a16="http://schemas.microsoft.com/office/drawing/2014/main" id="{EBC49AE3-58CB-39C8-C921-3371DEFB8319}"/>
              </a:ext>
            </a:extLst>
          </p:cNvPr>
          <p:cNvGraphicFramePr>
            <a:graphicFrameLocks noGrp="1"/>
          </p:cNvGraphicFramePr>
          <p:nvPr>
            <p:extLst>
              <p:ext uri="{D42A27DB-BD31-4B8C-83A1-F6EECF244321}">
                <p14:modId xmlns:p14="http://schemas.microsoft.com/office/powerpoint/2010/main" val="2356412686"/>
              </p:ext>
            </p:extLst>
          </p:nvPr>
        </p:nvGraphicFramePr>
        <p:xfrm>
          <a:off x="6378587" y="3724033"/>
          <a:ext cx="5599713" cy="2490869"/>
        </p:xfrm>
        <a:graphic>
          <a:graphicData uri="http://schemas.openxmlformats.org/drawingml/2006/table">
            <a:tbl>
              <a:tblPr firstRow="1" bandRow="1">
                <a:tableStyleId>{073A0DAA-6AF3-43AB-8588-CEC1D06C72B9}</a:tableStyleId>
              </a:tblPr>
              <a:tblGrid>
                <a:gridCol w="638081">
                  <a:extLst>
                    <a:ext uri="{9D8B030D-6E8A-4147-A177-3AD203B41FA5}">
                      <a16:colId xmlns:a16="http://schemas.microsoft.com/office/drawing/2014/main" val="3798641977"/>
                    </a:ext>
                  </a:extLst>
                </a:gridCol>
                <a:gridCol w="466968">
                  <a:extLst>
                    <a:ext uri="{9D8B030D-6E8A-4147-A177-3AD203B41FA5}">
                      <a16:colId xmlns:a16="http://schemas.microsoft.com/office/drawing/2014/main" val="310285436"/>
                    </a:ext>
                  </a:extLst>
                </a:gridCol>
                <a:gridCol w="545911">
                  <a:extLst>
                    <a:ext uri="{9D8B030D-6E8A-4147-A177-3AD203B41FA5}">
                      <a16:colId xmlns:a16="http://schemas.microsoft.com/office/drawing/2014/main" val="584303663"/>
                    </a:ext>
                  </a:extLst>
                </a:gridCol>
                <a:gridCol w="1050877">
                  <a:extLst>
                    <a:ext uri="{9D8B030D-6E8A-4147-A177-3AD203B41FA5}">
                      <a16:colId xmlns:a16="http://schemas.microsoft.com/office/drawing/2014/main" val="4213952643"/>
                    </a:ext>
                  </a:extLst>
                </a:gridCol>
                <a:gridCol w="1119117">
                  <a:extLst>
                    <a:ext uri="{9D8B030D-6E8A-4147-A177-3AD203B41FA5}">
                      <a16:colId xmlns:a16="http://schemas.microsoft.com/office/drawing/2014/main" val="1479564126"/>
                    </a:ext>
                  </a:extLst>
                </a:gridCol>
                <a:gridCol w="1778759">
                  <a:extLst>
                    <a:ext uri="{9D8B030D-6E8A-4147-A177-3AD203B41FA5}">
                      <a16:colId xmlns:a16="http://schemas.microsoft.com/office/drawing/2014/main" val="3670112350"/>
                    </a:ext>
                  </a:extLst>
                </a:gridCol>
              </a:tblGrid>
              <a:tr h="580049">
                <a:tc>
                  <a:txBody>
                    <a:bodyPr/>
                    <a:lstStyle/>
                    <a:p>
                      <a:pPr algn="ctr"/>
                      <a:r>
                        <a:rPr lang="en-US" sz="1600" b="1" dirty="0" err="1"/>
                        <a:t>Cx</a:t>
                      </a:r>
                      <a:r>
                        <a:rPr lang="en-US" sz="1600" b="1" dirty="0"/>
                        <a:t> Id</a:t>
                      </a:r>
                      <a:endParaRPr lang="en-IN" sz="1600" b="1" dirty="0"/>
                    </a:p>
                  </a:txBody>
                  <a:tcPr/>
                </a:tc>
                <a:tc>
                  <a:txBody>
                    <a:bodyPr/>
                    <a:lstStyle/>
                    <a:p>
                      <a:pPr algn="ctr"/>
                      <a:r>
                        <a:rPr lang="en-US" sz="1600" b="1" dirty="0"/>
                        <a:t>R</a:t>
                      </a:r>
                      <a:endParaRPr lang="en-IN" sz="1600" b="1" dirty="0"/>
                    </a:p>
                  </a:txBody>
                  <a:tcPr/>
                </a:tc>
                <a:tc>
                  <a:txBody>
                    <a:bodyPr/>
                    <a:lstStyle/>
                    <a:p>
                      <a:pPr algn="ctr"/>
                      <a:r>
                        <a:rPr lang="en-US" sz="1600" b="1" dirty="0"/>
                        <a:t>F</a:t>
                      </a:r>
                      <a:endParaRPr lang="en-IN" sz="1600" b="1" dirty="0"/>
                    </a:p>
                  </a:txBody>
                  <a:tcPr/>
                </a:tc>
                <a:tc>
                  <a:txBody>
                    <a:bodyPr/>
                    <a:lstStyle/>
                    <a:p>
                      <a:pPr algn="ctr"/>
                      <a:r>
                        <a:rPr lang="en-US" sz="1600" b="1" dirty="0"/>
                        <a:t>M</a:t>
                      </a:r>
                      <a:endParaRPr lang="en-IN" sz="1600" b="1" dirty="0"/>
                    </a:p>
                  </a:txBody>
                  <a:tcPr/>
                </a:tc>
                <a:tc>
                  <a:txBody>
                    <a:bodyPr/>
                    <a:lstStyle/>
                    <a:p>
                      <a:pPr algn="ctr"/>
                      <a:r>
                        <a:rPr lang="en-US" sz="1600" b="1" dirty="0"/>
                        <a:t>Segment</a:t>
                      </a:r>
                      <a:endParaRPr lang="en-IN" sz="1600" b="1" dirty="0"/>
                    </a:p>
                  </a:txBody>
                  <a:tcPr/>
                </a:tc>
                <a:tc>
                  <a:txBody>
                    <a:bodyPr/>
                    <a:lstStyle/>
                    <a:p>
                      <a:pPr algn="ctr"/>
                      <a:r>
                        <a:rPr lang="en-US" sz="1600" b="1" dirty="0"/>
                        <a:t>Segment Type</a:t>
                      </a:r>
                      <a:endParaRPr lang="en-IN" sz="1600" b="1" dirty="0"/>
                    </a:p>
                  </a:txBody>
                  <a:tcPr/>
                </a:tc>
                <a:extLst>
                  <a:ext uri="{0D108BD9-81ED-4DB2-BD59-A6C34878D82A}">
                    <a16:rowId xmlns:a16="http://schemas.microsoft.com/office/drawing/2014/main" val="1329307528"/>
                  </a:ext>
                </a:extLst>
              </a:tr>
              <a:tr h="362180">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41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3</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30644.78</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algn="ctr"/>
                      <a:r>
                        <a:rPr lang="en-IN" sz="1400" b="1" kern="1200" dirty="0">
                          <a:solidFill>
                            <a:schemeClr val="dk1"/>
                          </a:solidFill>
                          <a:latin typeface="+mn-lt"/>
                          <a:ea typeface="+mn-ea"/>
                          <a:cs typeface="+mn-cs"/>
                        </a:rPr>
                        <a:t>loyal</a:t>
                      </a:r>
                    </a:p>
                  </a:txBody>
                  <a:tcPr anchor="ctr"/>
                </a:tc>
                <a:extLst>
                  <a:ext uri="{0D108BD9-81ED-4DB2-BD59-A6C34878D82A}">
                    <a16:rowId xmlns:a16="http://schemas.microsoft.com/office/drawing/2014/main" val="1539580520"/>
                  </a:ext>
                </a:extLst>
              </a:tr>
              <a:tr h="518991">
                <a:tc>
                  <a:txBody>
                    <a:bodyPr/>
                    <a:lstStyle/>
                    <a:p>
                      <a:pPr marL="0" algn="ctr" defTabSz="609630" rtl="0" eaLnBrk="1" latinLnBrk="0" hangingPunct="1"/>
                      <a:r>
                        <a:rPr lang="en-IN" sz="1400" b="1" kern="1200" dirty="0">
                          <a:solidFill>
                            <a:schemeClr val="dk1"/>
                          </a:solidFill>
                          <a:latin typeface="+mn-lt"/>
                          <a:ea typeface="+mn-ea"/>
                          <a:cs typeface="+mn-cs"/>
                        </a:rPr>
                        <a:t>95</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640</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algn="ctr"/>
                      <a:r>
                        <a:rPr lang="en-IN" sz="1400" b="1" kern="1200" dirty="0">
                          <a:solidFill>
                            <a:schemeClr val="dk1"/>
                          </a:solidFill>
                          <a:latin typeface="+mn-lt"/>
                          <a:ea typeface="+mn-ea"/>
                          <a:cs typeface="+mn-cs"/>
                        </a:rPr>
                        <a:t>13169.63</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3</a:t>
                      </a:r>
                    </a:p>
                  </a:txBody>
                  <a:tcPr anchor="ctr"/>
                </a:tc>
                <a:tc>
                  <a:txBody>
                    <a:bodyPr/>
                    <a:lstStyle/>
                    <a:p>
                      <a:pPr marL="0" algn="ctr" defTabSz="609630" rtl="0" eaLnBrk="1" latinLnBrk="0" hangingPunct="1"/>
                      <a:r>
                        <a:rPr lang="en-IN" sz="1400" b="1" kern="1200" dirty="0" err="1">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305289">
                <a:tc>
                  <a:txBody>
                    <a:bodyPr/>
                    <a:lstStyle/>
                    <a:p>
                      <a:pPr marL="0" algn="ctr" defTabSz="609630" rtl="0" eaLnBrk="1" latinLnBrk="0" hangingPunct="1"/>
                      <a:r>
                        <a:rPr lang="en-IN" sz="1400" b="1" kern="1200">
                          <a:solidFill>
                            <a:schemeClr val="dk1"/>
                          </a:solidFill>
                          <a:latin typeface="+mn-lt"/>
                          <a:ea typeface="+mn-ea"/>
                          <a:cs typeface="+mn-cs"/>
                        </a:rPr>
                        <a:t>96</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749</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9097.71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2</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new</a:t>
                      </a:r>
                    </a:p>
                  </a:txBody>
                  <a:tcPr anchor="ctr"/>
                </a:tc>
                <a:extLst>
                  <a:ext uri="{0D108BD9-81ED-4DB2-BD59-A6C34878D82A}">
                    <a16:rowId xmlns:a16="http://schemas.microsoft.com/office/drawing/2014/main" val="3062819767"/>
                  </a:ext>
                </a:extLst>
              </a:tr>
              <a:tr h="362180">
                <a:tc>
                  <a:txBody>
                    <a:bodyPr/>
                    <a:lstStyle/>
                    <a:p>
                      <a:pPr marL="0" algn="ctr" defTabSz="609630" rtl="0" eaLnBrk="1" latinLnBrk="0" hangingPunct="1"/>
                      <a:r>
                        <a:rPr lang="en-IN" sz="1400" b="1" kern="1200">
                          <a:solidFill>
                            <a:schemeClr val="dk1"/>
                          </a:solidFill>
                          <a:latin typeface="+mn-lt"/>
                          <a:ea typeface="+mn-ea"/>
                          <a:cs typeface="+mn-cs"/>
                        </a:rPr>
                        <a:t>4</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255</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3</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24197.81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loyal</a:t>
                      </a:r>
                    </a:p>
                  </a:txBody>
                  <a:tcPr anchor="ctr"/>
                </a:tc>
                <a:extLst>
                  <a:ext uri="{0D108BD9-81ED-4DB2-BD59-A6C34878D82A}">
                    <a16:rowId xmlns:a16="http://schemas.microsoft.com/office/drawing/2014/main" val="1754889473"/>
                  </a:ext>
                </a:extLst>
              </a:tr>
              <a:tr h="362180">
                <a:tc>
                  <a:txBody>
                    <a:bodyPr/>
                    <a:lstStyle/>
                    <a:p>
                      <a:pPr marL="0" algn="ctr" defTabSz="609630" rtl="0" eaLnBrk="1" latinLnBrk="0" hangingPunct="1"/>
                      <a:r>
                        <a:rPr lang="en-IN" sz="1400" b="1" kern="1200">
                          <a:solidFill>
                            <a:schemeClr val="dk1"/>
                          </a:solidFill>
                          <a:latin typeface="+mn-lt"/>
                          <a:ea typeface="+mn-ea"/>
                          <a:cs typeface="+mn-cs"/>
                        </a:rPr>
                        <a:t>100</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307</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5999.88</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0</a:t>
                      </a:r>
                    </a:p>
                  </a:txBody>
                  <a:tcPr anchor="ctr"/>
                </a:tc>
                <a:tc>
                  <a:txBody>
                    <a:bodyPr/>
                    <a:lstStyle/>
                    <a:p>
                      <a:pPr marL="0" algn="ctr" defTabSz="609630" rtl="0" eaLnBrk="1" latinLnBrk="0" hangingPunct="1"/>
                      <a:r>
                        <a:rPr lang="en-IN" sz="1400" b="1" kern="1200" dirty="0" err="1">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2364266235"/>
                  </a:ext>
                </a:extLst>
              </a:tr>
            </a:tbl>
          </a:graphicData>
        </a:graphic>
      </p:graphicFrame>
      <p:sp>
        <p:nvSpPr>
          <p:cNvPr id="21" name="TextBox 13">
            <a:extLst>
              <a:ext uri="{FF2B5EF4-FFF2-40B4-BE49-F238E27FC236}">
                <a16:creationId xmlns:a16="http://schemas.microsoft.com/office/drawing/2014/main" id="{E7097844-07D9-7BB6-EECA-ECA435B6DB4A}"/>
              </a:ext>
            </a:extLst>
          </p:cNvPr>
          <p:cNvSpPr txBox="1"/>
          <p:nvPr/>
        </p:nvSpPr>
        <p:spPr>
          <a:xfrm>
            <a:off x="6270947" y="3274812"/>
            <a:ext cx="408769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Sample Data from the dataset</a:t>
            </a:r>
          </a:p>
        </p:txBody>
      </p:sp>
    </p:spTree>
    <p:extLst>
      <p:ext uri="{BB962C8B-B14F-4D97-AF65-F5344CB8AC3E}">
        <p14:creationId xmlns:p14="http://schemas.microsoft.com/office/powerpoint/2010/main" val="1684806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519289"/>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62490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 Connect Power BI to SQL</a:t>
            </a:r>
          </a:p>
        </p:txBody>
      </p:sp>
      <p:sp>
        <p:nvSpPr>
          <p:cNvPr id="16" name="TextBox 14">
            <a:extLst>
              <a:ext uri="{FF2B5EF4-FFF2-40B4-BE49-F238E27FC236}">
                <a16:creationId xmlns:a16="http://schemas.microsoft.com/office/drawing/2014/main" id="{94127F6C-2473-5376-8AD0-079511D655B1}"/>
              </a:ext>
            </a:extLst>
          </p:cNvPr>
          <p:cNvSpPr txBox="1"/>
          <p:nvPr/>
        </p:nvSpPr>
        <p:spPr>
          <a:xfrm>
            <a:off x="642136" y="1643672"/>
            <a:ext cx="10907728" cy="133728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dataset tables have been imported from SQL to Power BI by providing the server host number and the database name. </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Data types have been verified and updated accordingly.</a:t>
            </a:r>
          </a:p>
        </p:txBody>
      </p:sp>
      <p:sp>
        <p:nvSpPr>
          <p:cNvPr id="18" name="TextBox 13">
            <a:extLst>
              <a:ext uri="{FF2B5EF4-FFF2-40B4-BE49-F238E27FC236}">
                <a16:creationId xmlns:a16="http://schemas.microsoft.com/office/drawing/2014/main" id="{1DFE51B8-5D08-6C59-5D5B-DE2F597D8C0C}"/>
              </a:ext>
            </a:extLst>
          </p:cNvPr>
          <p:cNvSpPr txBox="1"/>
          <p:nvPr/>
        </p:nvSpPr>
        <p:spPr>
          <a:xfrm>
            <a:off x="278357" y="3200126"/>
            <a:ext cx="505042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2. Create Relationship Between Tables</a:t>
            </a:r>
          </a:p>
        </p:txBody>
      </p:sp>
      <p:sp>
        <p:nvSpPr>
          <p:cNvPr id="19" name="TextBox 14">
            <a:extLst>
              <a:ext uri="{FF2B5EF4-FFF2-40B4-BE49-F238E27FC236}">
                <a16:creationId xmlns:a16="http://schemas.microsoft.com/office/drawing/2014/main" id="{715AA7DE-1BA0-5174-74C9-A8E58AFEF059}"/>
              </a:ext>
            </a:extLst>
          </p:cNvPr>
          <p:cNvSpPr txBox="1"/>
          <p:nvPr/>
        </p:nvSpPr>
        <p:spPr>
          <a:xfrm>
            <a:off x="4058917" y="3676082"/>
            <a:ext cx="6941179" cy="272228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foreign key relationship between the dataset tables have been defined through the connecting common columns in tables.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model view snapshot with one/many relationship cardinality and cross-filter direction with single/both has been mapped accordingly.</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graphicFrame>
        <p:nvGraphicFramePr>
          <p:cNvPr id="20" name="Table 18">
            <a:extLst>
              <a:ext uri="{FF2B5EF4-FFF2-40B4-BE49-F238E27FC236}">
                <a16:creationId xmlns:a16="http://schemas.microsoft.com/office/drawing/2014/main" id="{34B1DDDC-6BF7-11DB-7651-147564EF3062}"/>
              </a:ext>
            </a:extLst>
          </p:cNvPr>
          <p:cNvGraphicFramePr>
            <a:graphicFrameLocks noGrp="1"/>
          </p:cNvGraphicFramePr>
          <p:nvPr>
            <p:extLst>
              <p:ext uri="{D42A27DB-BD31-4B8C-83A1-F6EECF244321}">
                <p14:modId xmlns:p14="http://schemas.microsoft.com/office/powerpoint/2010/main" val="2083006930"/>
              </p:ext>
            </p:extLst>
          </p:nvPr>
        </p:nvGraphicFramePr>
        <p:xfrm>
          <a:off x="754958" y="4244340"/>
          <a:ext cx="3000152" cy="1112520"/>
        </p:xfrm>
        <a:graphic>
          <a:graphicData uri="http://schemas.openxmlformats.org/drawingml/2006/table">
            <a:tbl>
              <a:tblPr firstRow="1" bandRow="1">
                <a:tableStyleId>{073A0DAA-6AF3-43AB-8588-CEC1D06C72B9}</a:tableStyleId>
              </a:tblPr>
              <a:tblGrid>
                <a:gridCol w="1375537">
                  <a:extLst>
                    <a:ext uri="{9D8B030D-6E8A-4147-A177-3AD203B41FA5}">
                      <a16:colId xmlns:a16="http://schemas.microsoft.com/office/drawing/2014/main" val="3798641977"/>
                    </a:ext>
                  </a:extLst>
                </a:gridCol>
                <a:gridCol w="1624615">
                  <a:extLst>
                    <a:ext uri="{9D8B030D-6E8A-4147-A177-3AD203B41FA5}">
                      <a16:colId xmlns:a16="http://schemas.microsoft.com/office/drawing/2014/main" val="584303663"/>
                    </a:ext>
                  </a:extLst>
                </a:gridCol>
              </a:tblGrid>
              <a:tr h="370840">
                <a:tc>
                  <a:txBody>
                    <a:bodyPr/>
                    <a:lstStyle/>
                    <a:p>
                      <a:pPr algn="ctr"/>
                      <a:r>
                        <a:rPr lang="en-US" sz="1800" b="1" dirty="0"/>
                        <a:t>Model View</a:t>
                      </a:r>
                      <a:endParaRPr lang="en-IN" sz="1800" b="1" dirty="0"/>
                    </a:p>
                  </a:txBody>
                  <a:tcPr/>
                </a:tc>
                <a:tc>
                  <a:txBody>
                    <a:bodyPr/>
                    <a:lstStyle/>
                    <a:p>
                      <a:pPr algn="ctr"/>
                      <a:r>
                        <a:rPr lang="en-US" sz="1800" b="1" dirty="0"/>
                        <a:t>Relationship</a:t>
                      </a:r>
                      <a:endParaRPr lang="en-IN" sz="1800" b="1" dirty="0"/>
                    </a:p>
                  </a:txBody>
                  <a:tcPr/>
                </a:tc>
                <a:extLst>
                  <a:ext uri="{0D108BD9-81ED-4DB2-BD59-A6C34878D82A}">
                    <a16:rowId xmlns:a16="http://schemas.microsoft.com/office/drawing/2014/main" val="1329307528"/>
                  </a:ext>
                </a:extLst>
              </a:tr>
              <a:tr h="370840">
                <a:tc>
                  <a:txBody>
                    <a:bodyPr/>
                    <a:lstStyle/>
                    <a:p>
                      <a:pPr algn="ctr"/>
                      <a:r>
                        <a:rPr lang="en-IN" sz="1600" b="1" dirty="0"/>
                        <a:t>1</a:t>
                      </a:r>
                    </a:p>
                  </a:txBody>
                  <a:tcPr anchor="ctr"/>
                </a:tc>
                <a:tc>
                  <a:txBody>
                    <a:bodyPr/>
                    <a:lstStyle/>
                    <a:p>
                      <a:pPr algn="ctr"/>
                      <a:r>
                        <a:rPr lang="en-US" sz="1600" b="1" dirty="0"/>
                        <a:t>One</a:t>
                      </a:r>
                      <a:endParaRPr lang="en-IN" sz="1600" b="1" dirty="0"/>
                    </a:p>
                  </a:txBody>
                  <a:tcPr anchor="ctr"/>
                </a:tc>
                <a:extLst>
                  <a:ext uri="{0D108BD9-81ED-4DB2-BD59-A6C34878D82A}">
                    <a16:rowId xmlns:a16="http://schemas.microsoft.com/office/drawing/2014/main" val="1142896658"/>
                  </a:ext>
                </a:extLst>
              </a:tr>
              <a:tr h="370840">
                <a:tc>
                  <a:txBody>
                    <a:bodyPr/>
                    <a:lstStyle/>
                    <a:p>
                      <a:pPr algn="ctr"/>
                      <a:r>
                        <a:rPr lang="en-IN" sz="1600" b="1" dirty="0"/>
                        <a:t>*</a:t>
                      </a:r>
                    </a:p>
                  </a:txBody>
                  <a:tcPr anchor="ctr"/>
                </a:tc>
                <a:tc>
                  <a:txBody>
                    <a:bodyPr/>
                    <a:lstStyle/>
                    <a:p>
                      <a:pPr algn="ctr"/>
                      <a:r>
                        <a:rPr lang="en-US" sz="1600" b="1" dirty="0"/>
                        <a:t>Many</a:t>
                      </a:r>
                      <a:endParaRPr lang="en-IN" sz="1600" b="1" dirty="0"/>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1631922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pic>
        <p:nvPicPr>
          <p:cNvPr id="13" name="Picture 12">
            <a:extLst>
              <a:ext uri="{FF2B5EF4-FFF2-40B4-BE49-F238E27FC236}">
                <a16:creationId xmlns:a16="http://schemas.microsoft.com/office/drawing/2014/main" id="{470EDC99-C195-6140-657D-028FABC13E1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01681" y="1566906"/>
            <a:ext cx="9678751" cy="4706007"/>
          </a:xfrm>
          <a:prstGeom prst="rect">
            <a:avLst/>
          </a:prstGeom>
        </p:spPr>
      </p:pic>
      <p:sp>
        <p:nvSpPr>
          <p:cNvPr id="15" name="TextBox 13">
            <a:extLst>
              <a:ext uri="{FF2B5EF4-FFF2-40B4-BE49-F238E27FC236}">
                <a16:creationId xmlns:a16="http://schemas.microsoft.com/office/drawing/2014/main" id="{4E05F7DA-4407-AC31-F6D2-0E10E3F10D39}"/>
              </a:ext>
            </a:extLst>
          </p:cNvPr>
          <p:cNvSpPr txBox="1"/>
          <p:nvPr/>
        </p:nvSpPr>
        <p:spPr>
          <a:xfrm>
            <a:off x="2457112" y="519289"/>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D5620E59-F1AA-7673-8194-8FB4D430B307}"/>
              </a:ext>
            </a:extLst>
          </p:cNvPr>
          <p:cNvSpPr txBox="1"/>
          <p:nvPr/>
        </p:nvSpPr>
        <p:spPr>
          <a:xfrm>
            <a:off x="354363" y="1074825"/>
            <a:ext cx="335143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Relationship Model View</a:t>
            </a:r>
          </a:p>
        </p:txBody>
      </p:sp>
    </p:spTree>
    <p:extLst>
      <p:ext uri="{BB962C8B-B14F-4D97-AF65-F5344CB8AC3E}">
        <p14:creationId xmlns:p14="http://schemas.microsoft.com/office/powerpoint/2010/main" val="1586443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TextBox 13">
            <a:extLst>
              <a:ext uri="{FF2B5EF4-FFF2-40B4-BE49-F238E27FC236}">
                <a16:creationId xmlns:a16="http://schemas.microsoft.com/office/drawing/2014/main" id="{4E05F7DA-4407-AC31-F6D2-0E10E3F10D39}"/>
              </a:ext>
            </a:extLst>
          </p:cNvPr>
          <p:cNvSpPr txBox="1"/>
          <p:nvPr/>
        </p:nvSpPr>
        <p:spPr>
          <a:xfrm>
            <a:off x="2457112" y="519289"/>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D5620E59-F1AA-7673-8194-8FB4D430B307}"/>
              </a:ext>
            </a:extLst>
          </p:cNvPr>
          <p:cNvSpPr txBox="1"/>
          <p:nvPr/>
        </p:nvSpPr>
        <p:spPr>
          <a:xfrm>
            <a:off x="714345" y="958939"/>
            <a:ext cx="167571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Home Page</a:t>
            </a:r>
          </a:p>
        </p:txBody>
      </p:sp>
      <p:pic>
        <p:nvPicPr>
          <p:cNvPr id="17" name="Picture 16">
            <a:extLst>
              <a:ext uri="{FF2B5EF4-FFF2-40B4-BE49-F238E27FC236}">
                <a16:creationId xmlns:a16="http://schemas.microsoft.com/office/drawing/2014/main" id="{2EAD40CE-8357-BDDA-C7E6-9C015425AE52}"/>
              </a:ext>
            </a:extLst>
          </p:cNvPr>
          <p:cNvPicPr>
            <a:picLocks noChangeAspect="1"/>
          </p:cNvPicPr>
          <p:nvPr/>
        </p:nvPicPr>
        <p:blipFill>
          <a:blip r:embed="rId14"/>
          <a:stretch>
            <a:fillRect/>
          </a:stretch>
        </p:blipFill>
        <p:spPr>
          <a:xfrm>
            <a:off x="2256096" y="1462283"/>
            <a:ext cx="7393037" cy="5026456"/>
          </a:xfrm>
          <a:prstGeom prst="rect">
            <a:avLst/>
          </a:prstGeom>
        </p:spPr>
      </p:pic>
    </p:spTree>
    <p:extLst>
      <p:ext uri="{BB962C8B-B14F-4D97-AF65-F5344CB8AC3E}">
        <p14:creationId xmlns:p14="http://schemas.microsoft.com/office/powerpoint/2010/main" val="211538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3032665" y="798712"/>
            <a:ext cx="6126208" cy="738664"/>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kumimoji="0" lang="en-US" sz="4800" b="1" i="0" u="none" strike="noStrike" kern="1200" cap="none" spc="0" normalizeH="0" baseline="0" noProof="0" dirty="0">
                <a:ln>
                  <a:noFill/>
                </a:ln>
                <a:solidFill>
                  <a:srgbClr val="000000"/>
                </a:solidFill>
                <a:effectLst/>
                <a:uLnTx/>
                <a:uFillTx/>
                <a:latin typeface="Aileron Bold"/>
                <a:ea typeface="Aileron Bold"/>
                <a:cs typeface="Aileron Bold"/>
                <a:sym typeface="Aileron Bold"/>
              </a:rPr>
              <a:t>Business Use Cases</a:t>
            </a:r>
          </a:p>
        </p:txBody>
      </p:sp>
      <p:sp>
        <p:nvSpPr>
          <p:cNvPr id="18" name="TextBox 14">
            <a:extLst>
              <a:ext uri="{FF2B5EF4-FFF2-40B4-BE49-F238E27FC236}">
                <a16:creationId xmlns:a16="http://schemas.microsoft.com/office/drawing/2014/main" id="{1A8E4A3D-D358-F81F-D949-C0B9C99314D7}"/>
              </a:ext>
            </a:extLst>
          </p:cNvPr>
          <p:cNvSpPr txBox="1"/>
          <p:nvPr/>
        </p:nvSpPr>
        <p:spPr>
          <a:xfrm>
            <a:off x="1140997" y="2061548"/>
            <a:ext cx="9909543" cy="3255635"/>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srgbClr val="000000"/>
                </a:solidFill>
                <a:effectLst/>
                <a:uLnTx/>
                <a:uFillTx/>
                <a:latin typeface="Koho"/>
                <a:ea typeface="Koho"/>
                <a:cs typeface="Koho"/>
                <a:sym typeface="Koho"/>
              </a:rPr>
              <a:t>To analyze sales performance across different stores and staffs.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400" dirty="0">
                <a:solidFill>
                  <a:srgbClr val="000000"/>
                </a:solidFill>
                <a:latin typeface="Koho"/>
                <a:ea typeface="Koho"/>
                <a:cs typeface="Koho"/>
                <a:sym typeface="Koho"/>
              </a:rPr>
              <a:t>To identify high-value customers and buying behavior patterns.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srgbClr val="000000"/>
                </a:solidFill>
                <a:effectLst/>
                <a:uLnTx/>
                <a:uFillTx/>
                <a:latin typeface="Koho"/>
                <a:ea typeface="Koho"/>
                <a:cs typeface="Koho"/>
                <a:sym typeface="Koho"/>
              </a:rPr>
              <a:t>To perform customer segmentation for targeted marketing.</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400" dirty="0">
                <a:solidFill>
                  <a:srgbClr val="000000"/>
                </a:solidFill>
                <a:latin typeface="Koho"/>
                <a:ea typeface="Koho"/>
                <a:cs typeface="Koho"/>
                <a:sym typeface="Koho"/>
              </a:rPr>
              <a:t>To monitor inventory levels and product performance.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srgbClr val="000000"/>
                </a:solidFill>
                <a:effectLst/>
                <a:uLnTx/>
                <a:uFillTx/>
                <a:latin typeface="Koho"/>
                <a:ea typeface="Koho"/>
                <a:cs typeface="Koho"/>
                <a:sym typeface="Koho"/>
              </a:rPr>
              <a:t>To create an interactive Power BI dashboard for management insights.</a:t>
            </a:r>
          </a:p>
        </p:txBody>
      </p:sp>
    </p:spTree>
    <p:extLst>
      <p:ext uri="{BB962C8B-B14F-4D97-AF65-F5344CB8AC3E}">
        <p14:creationId xmlns:p14="http://schemas.microsoft.com/office/powerpoint/2010/main" val="3304612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632755"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727846" y="4800600"/>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37924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 Sales Overview Report</a:t>
            </a:r>
          </a:p>
        </p:txBody>
      </p:sp>
      <p:sp>
        <p:nvSpPr>
          <p:cNvPr id="16" name="TextBox 14">
            <a:extLst>
              <a:ext uri="{FF2B5EF4-FFF2-40B4-BE49-F238E27FC236}">
                <a16:creationId xmlns:a16="http://schemas.microsoft.com/office/drawing/2014/main" id="{94127F6C-2473-5376-8AD0-079511D655B1}"/>
              </a:ext>
            </a:extLst>
          </p:cNvPr>
          <p:cNvSpPr txBox="1"/>
          <p:nvPr/>
        </p:nvSpPr>
        <p:spPr>
          <a:xfrm>
            <a:off x="278357" y="2063703"/>
            <a:ext cx="5004075"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sales happened during the particular date was 2 consecutive days which is 15</a:t>
            </a:r>
            <a:r>
              <a:rPr kumimoji="0" lang="en-US" sz="2000" b="0" i="0" u="none" strike="noStrike" kern="1200" cap="none" spc="0" normalizeH="0" baseline="30000" noProof="0" dirty="0">
                <a:ln>
                  <a:noFill/>
                </a:ln>
                <a:solidFill>
                  <a:srgbClr val="000000"/>
                </a:solidFill>
                <a:effectLst/>
                <a:uLnTx/>
                <a:uFillTx/>
                <a:latin typeface="Koho"/>
                <a:ea typeface="Koho"/>
                <a:cs typeface="Koho"/>
                <a:sym typeface="Koho"/>
              </a:rPr>
              <a:t>th</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 &amp; 16</a:t>
            </a:r>
            <a:r>
              <a:rPr kumimoji="0" lang="en-US" sz="2000" b="0" i="0" u="none" strike="noStrike" kern="1200" cap="none" spc="0" normalizeH="0" baseline="30000" noProof="0" dirty="0">
                <a:ln>
                  <a:noFill/>
                </a:ln>
                <a:solidFill>
                  <a:srgbClr val="000000"/>
                </a:solidFill>
                <a:effectLst/>
                <a:uLnTx/>
                <a:uFillTx/>
                <a:latin typeface="Koho"/>
                <a:ea typeface="Koho"/>
                <a:cs typeface="Koho"/>
                <a:sym typeface="Koho"/>
              </a:rPr>
              <a:t>th</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 April in 2018 which consists of 65K and 68.2K respectively being the top in terms of daily sales.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lowest sale happened during the particular date was on 10</a:t>
            </a:r>
            <a:r>
              <a:rPr lang="en-US" sz="2000" baseline="30000" dirty="0">
                <a:solidFill>
                  <a:srgbClr val="000000"/>
                </a:solidFill>
                <a:latin typeface="Koho"/>
                <a:ea typeface="Koho"/>
                <a:cs typeface="Koho"/>
                <a:sym typeface="Koho"/>
              </a:rPr>
              <a:t>th</a:t>
            </a:r>
            <a:r>
              <a:rPr lang="en-US" sz="2000" dirty="0">
                <a:solidFill>
                  <a:srgbClr val="000000"/>
                </a:solidFill>
                <a:latin typeface="Koho"/>
                <a:ea typeface="Koho"/>
                <a:cs typeface="Koho"/>
                <a:sym typeface="Koho"/>
              </a:rPr>
              <a:t> October 2017 which is of 190/-.</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pic>
        <p:nvPicPr>
          <p:cNvPr id="17" name="Picture 16">
            <a:extLst>
              <a:ext uri="{FF2B5EF4-FFF2-40B4-BE49-F238E27FC236}">
                <a16:creationId xmlns:a16="http://schemas.microsoft.com/office/drawing/2014/main" id="{5E80C21E-09B1-CF74-4759-169D2A156D96}"/>
              </a:ext>
            </a:extLst>
          </p:cNvPr>
          <p:cNvPicPr>
            <a:picLocks noChangeAspect="1"/>
          </p:cNvPicPr>
          <p:nvPr/>
        </p:nvPicPr>
        <p:blipFill>
          <a:blip r:embed="rId14"/>
          <a:stretch>
            <a:fillRect/>
          </a:stretch>
        </p:blipFill>
        <p:spPr>
          <a:xfrm>
            <a:off x="5485193" y="1469449"/>
            <a:ext cx="6343005" cy="4834122"/>
          </a:xfrm>
          <a:prstGeom prst="rect">
            <a:avLst/>
          </a:prstGeom>
        </p:spPr>
      </p:pic>
      <p:sp>
        <p:nvSpPr>
          <p:cNvPr id="21" name="TextBox 13">
            <a:extLst>
              <a:ext uri="{FF2B5EF4-FFF2-40B4-BE49-F238E27FC236}">
                <a16:creationId xmlns:a16="http://schemas.microsoft.com/office/drawing/2014/main" id="{26F6FA55-2530-6753-82EE-A4027DF57350}"/>
              </a:ext>
            </a:extLst>
          </p:cNvPr>
          <p:cNvSpPr txBox="1"/>
          <p:nvPr/>
        </p:nvSpPr>
        <p:spPr>
          <a:xfrm>
            <a:off x="278357" y="1658236"/>
            <a:ext cx="284162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3(a). Sales Over Time</a:t>
            </a:r>
          </a:p>
        </p:txBody>
      </p:sp>
    </p:spTree>
    <p:extLst>
      <p:ext uri="{BB962C8B-B14F-4D97-AF65-F5344CB8AC3E}">
        <p14:creationId xmlns:p14="http://schemas.microsoft.com/office/powerpoint/2010/main" val="1351342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6525"/>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1" name="TextBox 13">
            <a:extLst>
              <a:ext uri="{FF2B5EF4-FFF2-40B4-BE49-F238E27FC236}">
                <a16:creationId xmlns:a16="http://schemas.microsoft.com/office/drawing/2014/main" id="{26F6FA55-2530-6753-82EE-A4027DF57350}"/>
              </a:ext>
            </a:extLst>
          </p:cNvPr>
          <p:cNvSpPr txBox="1"/>
          <p:nvPr/>
        </p:nvSpPr>
        <p:spPr>
          <a:xfrm>
            <a:off x="278357" y="1260874"/>
            <a:ext cx="340653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3(b). Monthly Sales Trend</a:t>
            </a:r>
          </a:p>
        </p:txBody>
      </p:sp>
      <p:pic>
        <p:nvPicPr>
          <p:cNvPr id="18" name="Picture 17">
            <a:extLst>
              <a:ext uri="{FF2B5EF4-FFF2-40B4-BE49-F238E27FC236}">
                <a16:creationId xmlns:a16="http://schemas.microsoft.com/office/drawing/2014/main" id="{F22D1BFE-42B3-6A40-AB03-C3A87DA61602}"/>
              </a:ext>
            </a:extLst>
          </p:cNvPr>
          <p:cNvPicPr>
            <a:picLocks noChangeAspect="1"/>
          </p:cNvPicPr>
          <p:nvPr/>
        </p:nvPicPr>
        <p:blipFill>
          <a:blip r:embed="rId14"/>
          <a:stretch>
            <a:fillRect/>
          </a:stretch>
        </p:blipFill>
        <p:spPr>
          <a:xfrm>
            <a:off x="5518967" y="1508893"/>
            <a:ext cx="6348323" cy="4822033"/>
          </a:xfrm>
          <a:prstGeom prst="rect">
            <a:avLst/>
          </a:prstGeom>
        </p:spPr>
      </p:pic>
      <p:sp>
        <p:nvSpPr>
          <p:cNvPr id="20" name="TextBox 14">
            <a:extLst>
              <a:ext uri="{FF2B5EF4-FFF2-40B4-BE49-F238E27FC236}">
                <a16:creationId xmlns:a16="http://schemas.microsoft.com/office/drawing/2014/main" id="{75242700-38F2-B967-B536-D92BBDBBD853}"/>
              </a:ext>
            </a:extLst>
          </p:cNvPr>
          <p:cNvSpPr txBox="1"/>
          <p:nvPr/>
        </p:nvSpPr>
        <p:spPr>
          <a:xfrm>
            <a:off x="133881" y="1893890"/>
            <a:ext cx="5256152"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sales in terms of revenue happened during the month of April in the year 2018 which is of 0.90M being the top where as the lowest sale happened during the month of June in the year 2018 which is of 210/-.</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In year wise data, the highest sales happened during the year 2017 of 3.84M being the top.</a:t>
            </a:r>
          </a:p>
        </p:txBody>
      </p:sp>
    </p:spTree>
    <p:extLst>
      <p:ext uri="{BB962C8B-B14F-4D97-AF65-F5344CB8AC3E}">
        <p14:creationId xmlns:p14="http://schemas.microsoft.com/office/powerpoint/2010/main" val="645437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1" name="TextBox 13">
            <a:extLst>
              <a:ext uri="{FF2B5EF4-FFF2-40B4-BE49-F238E27FC236}">
                <a16:creationId xmlns:a16="http://schemas.microsoft.com/office/drawing/2014/main" id="{26F6FA55-2530-6753-82EE-A4027DF57350}"/>
              </a:ext>
            </a:extLst>
          </p:cNvPr>
          <p:cNvSpPr txBox="1"/>
          <p:nvPr/>
        </p:nvSpPr>
        <p:spPr>
          <a:xfrm>
            <a:off x="278357" y="1260874"/>
            <a:ext cx="340653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3(c). Total Orders Placed</a:t>
            </a:r>
          </a:p>
        </p:txBody>
      </p:sp>
      <p:pic>
        <p:nvPicPr>
          <p:cNvPr id="15" name="Picture 14">
            <a:extLst>
              <a:ext uri="{FF2B5EF4-FFF2-40B4-BE49-F238E27FC236}">
                <a16:creationId xmlns:a16="http://schemas.microsoft.com/office/drawing/2014/main" id="{0ADB67E5-6968-A185-6528-9757196A975E}"/>
              </a:ext>
            </a:extLst>
          </p:cNvPr>
          <p:cNvPicPr>
            <a:picLocks noChangeAspect="1"/>
          </p:cNvPicPr>
          <p:nvPr/>
        </p:nvPicPr>
        <p:blipFill>
          <a:blip r:embed="rId14"/>
          <a:stretch>
            <a:fillRect/>
          </a:stretch>
        </p:blipFill>
        <p:spPr>
          <a:xfrm>
            <a:off x="5480670" y="1513271"/>
            <a:ext cx="6374823" cy="4778351"/>
          </a:xfrm>
          <a:prstGeom prst="rect">
            <a:avLst/>
          </a:prstGeom>
        </p:spPr>
      </p:pic>
      <p:sp>
        <p:nvSpPr>
          <p:cNvPr id="19" name="TextBox 14">
            <a:extLst>
              <a:ext uri="{FF2B5EF4-FFF2-40B4-BE49-F238E27FC236}">
                <a16:creationId xmlns:a16="http://schemas.microsoft.com/office/drawing/2014/main" id="{4D5AA9FF-354D-3475-CC68-A5A1E8898709}"/>
              </a:ext>
            </a:extLst>
          </p:cNvPr>
          <p:cNvSpPr txBox="1"/>
          <p:nvPr/>
        </p:nvSpPr>
        <p:spPr>
          <a:xfrm>
            <a:off x="86493" y="2167963"/>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number of orders were placed during the month of April in the year 2018 which is of 125 orders. This is being the top and only month that crossed above 100 orders.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lowest number of orders also placed in the same year 2018 which consists of 1 during the months June, October, September, December.</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2351407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05169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4. Top Product by Sales</a:t>
            </a:r>
          </a:p>
        </p:txBody>
      </p:sp>
      <p:sp>
        <p:nvSpPr>
          <p:cNvPr id="20" name="TextBox 14">
            <a:extLst>
              <a:ext uri="{FF2B5EF4-FFF2-40B4-BE49-F238E27FC236}">
                <a16:creationId xmlns:a16="http://schemas.microsoft.com/office/drawing/2014/main" id="{24D86C7C-67CB-8324-EC8E-B55313476B13}"/>
              </a:ext>
            </a:extLst>
          </p:cNvPr>
          <p:cNvSpPr txBox="1"/>
          <p:nvPr/>
        </p:nvSpPr>
        <p:spPr>
          <a:xfrm>
            <a:off x="84713" y="2034786"/>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top selling product in terms of revenue is Trek Slash 8 27.5-2016 which is of 616K.</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top 3 highest selling products in terms of revenue is occupied by the Brand Trek.</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Also, Trek brand products occupied 8 positions in top 10 where as remaining 2 positions were occupied by Surly brand.</a:t>
            </a:r>
          </a:p>
        </p:txBody>
      </p:sp>
      <p:pic>
        <p:nvPicPr>
          <p:cNvPr id="22" name="Picture 21">
            <a:extLst>
              <a:ext uri="{FF2B5EF4-FFF2-40B4-BE49-F238E27FC236}">
                <a16:creationId xmlns:a16="http://schemas.microsoft.com/office/drawing/2014/main" id="{817D577C-7BC4-AB3E-A5FB-DD06E035F1BE}"/>
              </a:ext>
            </a:extLst>
          </p:cNvPr>
          <p:cNvPicPr>
            <a:picLocks noChangeAspect="1"/>
          </p:cNvPicPr>
          <p:nvPr/>
        </p:nvPicPr>
        <p:blipFill>
          <a:blip r:embed="rId14"/>
          <a:stretch>
            <a:fillRect/>
          </a:stretch>
        </p:blipFill>
        <p:spPr>
          <a:xfrm>
            <a:off x="5518967" y="1525367"/>
            <a:ext cx="6394676" cy="4745452"/>
          </a:xfrm>
          <a:prstGeom prst="rect">
            <a:avLst/>
          </a:prstGeom>
        </p:spPr>
      </p:pic>
    </p:spTree>
    <p:extLst>
      <p:ext uri="{BB962C8B-B14F-4D97-AF65-F5344CB8AC3E}">
        <p14:creationId xmlns:p14="http://schemas.microsoft.com/office/powerpoint/2010/main" val="2927462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91150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5. Customer Purchase Analysis</a:t>
            </a:r>
          </a:p>
        </p:txBody>
      </p:sp>
      <p:pic>
        <p:nvPicPr>
          <p:cNvPr id="16" name="Picture 15">
            <a:extLst>
              <a:ext uri="{FF2B5EF4-FFF2-40B4-BE49-F238E27FC236}">
                <a16:creationId xmlns:a16="http://schemas.microsoft.com/office/drawing/2014/main" id="{F5AD0F05-BDB5-0040-1D3E-38FFD27B43DF}"/>
              </a:ext>
            </a:extLst>
          </p:cNvPr>
          <p:cNvPicPr>
            <a:picLocks noChangeAspect="1"/>
          </p:cNvPicPr>
          <p:nvPr/>
        </p:nvPicPr>
        <p:blipFill>
          <a:blip r:embed="rId14"/>
          <a:stretch>
            <a:fillRect/>
          </a:stretch>
        </p:blipFill>
        <p:spPr>
          <a:xfrm>
            <a:off x="5522918" y="1589701"/>
            <a:ext cx="6330748" cy="4527496"/>
          </a:xfrm>
          <a:prstGeom prst="rect">
            <a:avLst/>
          </a:prstGeom>
        </p:spPr>
      </p:pic>
      <p:sp>
        <p:nvSpPr>
          <p:cNvPr id="19" name="TextBox 14">
            <a:extLst>
              <a:ext uri="{FF2B5EF4-FFF2-40B4-BE49-F238E27FC236}">
                <a16:creationId xmlns:a16="http://schemas.microsoft.com/office/drawing/2014/main" id="{1139BF22-FF16-776C-64B6-605B71A5D778}"/>
              </a:ext>
            </a:extLst>
          </p:cNvPr>
          <p:cNvSpPr txBox="1"/>
          <p:nvPr/>
        </p:nvSpPr>
        <p:spPr>
          <a:xfrm>
            <a:off x="65712" y="1794617"/>
            <a:ext cx="5327870"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number of orders placed by the customers in the City named Mount Vernon and Scarsdale of 20 orders being the most. </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These both cities belong to the state NY.</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l</a:t>
            </a:r>
            <a:r>
              <a:rPr lang="en-US" sz="2000" dirty="0">
                <a:solidFill>
                  <a:srgbClr val="000000"/>
                </a:solidFill>
                <a:latin typeface="Koho"/>
                <a:ea typeface="Koho"/>
                <a:cs typeface="Koho"/>
                <a:sym typeface="Koho"/>
              </a:rPr>
              <a:t>east number of orders also placed from the same state NY with 3 different cities which is 1 order from each city. Middle Village, Tonawanda and Westbury are the cities.</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4075266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284162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6. Sales by Store Map</a:t>
            </a:r>
          </a:p>
        </p:txBody>
      </p:sp>
      <p:pic>
        <p:nvPicPr>
          <p:cNvPr id="16" name="Picture 15">
            <a:extLst>
              <a:ext uri="{FF2B5EF4-FFF2-40B4-BE49-F238E27FC236}">
                <a16:creationId xmlns:a16="http://schemas.microsoft.com/office/drawing/2014/main" id="{CBBC1641-DF11-8858-1F39-A22740783E9F}"/>
              </a:ext>
            </a:extLst>
          </p:cNvPr>
          <p:cNvPicPr>
            <a:picLocks noChangeAspect="1"/>
          </p:cNvPicPr>
          <p:nvPr/>
        </p:nvPicPr>
        <p:blipFill>
          <a:blip r:embed="rId14"/>
          <a:stretch>
            <a:fillRect/>
          </a:stretch>
        </p:blipFill>
        <p:spPr>
          <a:xfrm>
            <a:off x="5491621" y="1578320"/>
            <a:ext cx="6391539" cy="4593880"/>
          </a:xfrm>
          <a:prstGeom prst="rect">
            <a:avLst/>
          </a:prstGeom>
        </p:spPr>
      </p:pic>
      <p:sp>
        <p:nvSpPr>
          <p:cNvPr id="19" name="TextBox 14">
            <a:extLst>
              <a:ext uri="{FF2B5EF4-FFF2-40B4-BE49-F238E27FC236}">
                <a16:creationId xmlns:a16="http://schemas.microsoft.com/office/drawing/2014/main" id="{EC7D5AF7-7F17-DF2C-76E9-5075C4728E8B}"/>
              </a:ext>
            </a:extLst>
          </p:cNvPr>
          <p:cNvSpPr txBox="1"/>
          <p:nvPr/>
        </p:nvSpPr>
        <p:spPr>
          <a:xfrm>
            <a:off x="65712" y="1794617"/>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revenue generated store is Baldwin Bikes which is of 5.82M being the top from NY state followed by Santa Cruz Bikes with 1.79M from CA state.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lowest revenue generated was from Rowlett Bikes of 0.96M from TX state respectively.</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graphicFrame>
        <p:nvGraphicFramePr>
          <p:cNvPr id="20" name="Table 18">
            <a:extLst>
              <a:ext uri="{FF2B5EF4-FFF2-40B4-BE49-F238E27FC236}">
                <a16:creationId xmlns:a16="http://schemas.microsoft.com/office/drawing/2014/main" id="{B8752D49-4DB9-5781-A3EF-144CC058571B}"/>
              </a:ext>
            </a:extLst>
          </p:cNvPr>
          <p:cNvGraphicFramePr>
            <a:graphicFrameLocks noGrp="1"/>
          </p:cNvGraphicFramePr>
          <p:nvPr>
            <p:extLst>
              <p:ext uri="{D42A27DB-BD31-4B8C-83A1-F6EECF244321}">
                <p14:modId xmlns:p14="http://schemas.microsoft.com/office/powerpoint/2010/main" val="4161786635"/>
              </p:ext>
            </p:extLst>
          </p:nvPr>
        </p:nvGraphicFramePr>
        <p:xfrm>
          <a:off x="2030056" y="4784085"/>
          <a:ext cx="3214620" cy="1371600"/>
        </p:xfrm>
        <a:graphic>
          <a:graphicData uri="http://schemas.openxmlformats.org/drawingml/2006/table">
            <a:tbl>
              <a:tblPr firstRow="1" bandRow="1">
                <a:tableStyleId>{073A0DAA-6AF3-43AB-8588-CEC1D06C72B9}</a:tableStyleId>
              </a:tblPr>
              <a:tblGrid>
                <a:gridCol w="1630901">
                  <a:extLst>
                    <a:ext uri="{9D8B030D-6E8A-4147-A177-3AD203B41FA5}">
                      <a16:colId xmlns:a16="http://schemas.microsoft.com/office/drawing/2014/main" val="3798641977"/>
                    </a:ext>
                  </a:extLst>
                </a:gridCol>
                <a:gridCol w="1583719">
                  <a:extLst>
                    <a:ext uri="{9D8B030D-6E8A-4147-A177-3AD203B41FA5}">
                      <a16:colId xmlns:a16="http://schemas.microsoft.com/office/drawing/2014/main" val="584303663"/>
                    </a:ext>
                  </a:extLst>
                </a:gridCol>
              </a:tblGrid>
              <a:tr h="309921">
                <a:tc>
                  <a:txBody>
                    <a:bodyPr/>
                    <a:lstStyle/>
                    <a:p>
                      <a:pPr algn="ctr"/>
                      <a:r>
                        <a:rPr lang="en-US" sz="1800" b="1" dirty="0"/>
                        <a:t>Stores</a:t>
                      </a:r>
                      <a:endParaRPr lang="en-IN" sz="1800" b="1" dirty="0"/>
                    </a:p>
                  </a:txBody>
                  <a:tcPr/>
                </a:tc>
                <a:tc>
                  <a:txBody>
                    <a:bodyPr/>
                    <a:lstStyle/>
                    <a:p>
                      <a:pPr algn="ctr"/>
                      <a:r>
                        <a:rPr lang="en-US" sz="1800" b="1" dirty="0"/>
                        <a:t>Total Revenue</a:t>
                      </a:r>
                      <a:endParaRPr lang="en-IN" sz="1800" b="1" dirty="0"/>
                    </a:p>
                  </a:txBody>
                  <a:tcPr/>
                </a:tc>
                <a:extLst>
                  <a:ext uri="{0D108BD9-81ED-4DB2-BD59-A6C34878D82A}">
                    <a16:rowId xmlns:a16="http://schemas.microsoft.com/office/drawing/2014/main" val="1329307528"/>
                  </a:ext>
                </a:extLst>
              </a:tr>
              <a:tr h="309921">
                <a:tc>
                  <a:txBody>
                    <a:bodyPr/>
                    <a:lstStyle/>
                    <a:p>
                      <a:pPr algn="l"/>
                      <a:r>
                        <a:rPr lang="en-IN" sz="1600" b="1" dirty="0"/>
                        <a:t>Santa Cruz Bikes</a:t>
                      </a:r>
                    </a:p>
                  </a:txBody>
                  <a:tcPr anchor="ctr"/>
                </a:tc>
                <a:tc>
                  <a:txBody>
                    <a:bodyPr/>
                    <a:lstStyle/>
                    <a:p>
                      <a:pPr algn="ctr"/>
                      <a:r>
                        <a:rPr lang="en-US" sz="1600" b="1" dirty="0"/>
                        <a:t>1.79M</a:t>
                      </a:r>
                      <a:endParaRPr lang="en-IN" sz="1600" b="1" dirty="0"/>
                    </a:p>
                  </a:txBody>
                  <a:tcPr anchor="ctr"/>
                </a:tc>
                <a:extLst>
                  <a:ext uri="{0D108BD9-81ED-4DB2-BD59-A6C34878D82A}">
                    <a16:rowId xmlns:a16="http://schemas.microsoft.com/office/drawing/2014/main" val="1142896658"/>
                  </a:ext>
                </a:extLst>
              </a:tr>
              <a:tr h="309921">
                <a:tc>
                  <a:txBody>
                    <a:bodyPr/>
                    <a:lstStyle/>
                    <a:p>
                      <a:pPr algn="l"/>
                      <a:r>
                        <a:rPr lang="en-IN" sz="1600" b="1" dirty="0"/>
                        <a:t>Baldwin Bikes</a:t>
                      </a:r>
                    </a:p>
                  </a:txBody>
                  <a:tcPr anchor="ctr"/>
                </a:tc>
                <a:tc>
                  <a:txBody>
                    <a:bodyPr/>
                    <a:lstStyle/>
                    <a:p>
                      <a:pPr algn="ctr"/>
                      <a:r>
                        <a:rPr lang="en-US" sz="1600" b="1" dirty="0"/>
                        <a:t>5.82M</a:t>
                      </a:r>
                      <a:endParaRPr lang="en-IN" sz="1600" b="1" dirty="0"/>
                    </a:p>
                  </a:txBody>
                  <a:tcPr anchor="ctr"/>
                </a:tc>
                <a:extLst>
                  <a:ext uri="{0D108BD9-81ED-4DB2-BD59-A6C34878D82A}">
                    <a16:rowId xmlns:a16="http://schemas.microsoft.com/office/drawing/2014/main" val="2364266235"/>
                  </a:ext>
                </a:extLst>
              </a:tr>
              <a:tr h="309921">
                <a:tc>
                  <a:txBody>
                    <a:bodyPr/>
                    <a:lstStyle/>
                    <a:p>
                      <a:pPr algn="l"/>
                      <a:r>
                        <a:rPr lang="en-IN" sz="1600" b="1" dirty="0"/>
                        <a:t>Rowlett Bikes</a:t>
                      </a:r>
                    </a:p>
                  </a:txBody>
                  <a:tcPr anchor="ctr"/>
                </a:tc>
                <a:tc>
                  <a:txBody>
                    <a:bodyPr/>
                    <a:lstStyle/>
                    <a:p>
                      <a:pPr algn="ctr"/>
                      <a:r>
                        <a:rPr lang="en-US" sz="1600" b="1" dirty="0"/>
                        <a:t>0.96M</a:t>
                      </a:r>
                      <a:endParaRPr lang="en-IN" sz="1600" b="1" dirty="0"/>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813920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91150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7. Low Stock Alert Dashboard</a:t>
            </a:r>
          </a:p>
        </p:txBody>
      </p:sp>
      <p:sp>
        <p:nvSpPr>
          <p:cNvPr id="19" name="TextBox 14">
            <a:extLst>
              <a:ext uri="{FF2B5EF4-FFF2-40B4-BE49-F238E27FC236}">
                <a16:creationId xmlns:a16="http://schemas.microsoft.com/office/drawing/2014/main" id="{B6CF3142-1EE2-CD2B-21D5-74C44CB6C5E8}"/>
              </a:ext>
            </a:extLst>
          </p:cNvPr>
          <p:cNvSpPr txBox="1"/>
          <p:nvPr/>
        </p:nvSpPr>
        <p:spPr>
          <a:xfrm>
            <a:off x="62163" y="1762691"/>
            <a:ext cx="5327870" cy="4107278"/>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There are 355 products overall has a stock of  &lt;= </a:t>
            </a:r>
            <a:r>
              <a:rPr lang="en-US" sz="2000" dirty="0">
                <a:solidFill>
                  <a:srgbClr val="000000"/>
                </a:solidFill>
                <a:latin typeface="Koho"/>
                <a:ea typeface="Koho"/>
                <a:cs typeface="Koho"/>
                <a:sym typeface="Koho"/>
              </a:rPr>
              <a:t>10 units. This is the count of each products in each stores overall. The same products would have been repeated in this count in different stores separately.</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By merging the stocks of each products in all the 3 stores, it has been found that there are 3 products which has a stock of  &lt;= 10 units.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pic>
        <p:nvPicPr>
          <p:cNvPr id="20" name="Picture 19">
            <a:extLst>
              <a:ext uri="{FF2B5EF4-FFF2-40B4-BE49-F238E27FC236}">
                <a16:creationId xmlns:a16="http://schemas.microsoft.com/office/drawing/2014/main" id="{7FCAAB99-C2CE-F916-2F6E-6570F2FACACA}"/>
              </a:ext>
            </a:extLst>
          </p:cNvPr>
          <p:cNvPicPr>
            <a:picLocks noChangeAspect="1"/>
          </p:cNvPicPr>
          <p:nvPr/>
        </p:nvPicPr>
        <p:blipFill>
          <a:blip r:embed="rId14"/>
          <a:stretch>
            <a:fillRect/>
          </a:stretch>
        </p:blipFill>
        <p:spPr>
          <a:xfrm>
            <a:off x="5561668" y="1575256"/>
            <a:ext cx="6301168" cy="4499287"/>
          </a:xfrm>
          <a:prstGeom prst="rect">
            <a:avLst/>
          </a:prstGeom>
        </p:spPr>
      </p:pic>
    </p:spTree>
    <p:extLst>
      <p:ext uri="{BB962C8B-B14F-4D97-AF65-F5344CB8AC3E}">
        <p14:creationId xmlns:p14="http://schemas.microsoft.com/office/powerpoint/2010/main" val="2396263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408769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8. Interactive Filters and Slicers</a:t>
            </a:r>
          </a:p>
        </p:txBody>
      </p:sp>
      <p:sp>
        <p:nvSpPr>
          <p:cNvPr id="17" name="TextBox 14">
            <a:extLst>
              <a:ext uri="{FF2B5EF4-FFF2-40B4-BE49-F238E27FC236}">
                <a16:creationId xmlns:a16="http://schemas.microsoft.com/office/drawing/2014/main" id="{FB9F3419-8887-61B8-F873-74CA9E6BF976}"/>
              </a:ext>
            </a:extLst>
          </p:cNvPr>
          <p:cNvSpPr txBox="1"/>
          <p:nvPr/>
        </p:nvSpPr>
        <p:spPr>
          <a:xfrm>
            <a:off x="62163" y="1778614"/>
            <a:ext cx="5327870"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This data shows the number of orders placed by each state where we could found that NY state has highest orders placed of 3.19K Followed by CA state with 1.0K and </a:t>
            </a:r>
            <a:r>
              <a:rPr lang="en-US" sz="2000" dirty="0">
                <a:solidFill>
                  <a:srgbClr val="000000"/>
                </a:solidFill>
                <a:latin typeface="Koho"/>
                <a:ea typeface="Koho"/>
                <a:cs typeface="Koho"/>
                <a:sym typeface="Koho"/>
              </a:rPr>
              <a:t>TX </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with 521 orders. </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interactive slicers has been created to filter through the order status, stores and categories in the Power BI.</a:t>
            </a:r>
          </a:p>
        </p:txBody>
      </p:sp>
      <p:pic>
        <p:nvPicPr>
          <p:cNvPr id="18" name="Picture 17">
            <a:extLst>
              <a:ext uri="{FF2B5EF4-FFF2-40B4-BE49-F238E27FC236}">
                <a16:creationId xmlns:a16="http://schemas.microsoft.com/office/drawing/2014/main" id="{86C7D4EA-3A63-0ADC-8F67-A4FEC111FDE7}"/>
              </a:ext>
            </a:extLst>
          </p:cNvPr>
          <p:cNvPicPr>
            <a:picLocks noChangeAspect="1"/>
          </p:cNvPicPr>
          <p:nvPr/>
        </p:nvPicPr>
        <p:blipFill>
          <a:blip r:embed="rId14"/>
          <a:stretch>
            <a:fillRect/>
          </a:stretch>
        </p:blipFill>
        <p:spPr>
          <a:xfrm>
            <a:off x="5522752" y="1530979"/>
            <a:ext cx="6322909" cy="4593879"/>
          </a:xfrm>
          <a:prstGeom prst="rect">
            <a:avLst/>
          </a:prstGeom>
        </p:spPr>
      </p:pic>
    </p:spTree>
    <p:extLst>
      <p:ext uri="{BB962C8B-B14F-4D97-AF65-F5344CB8AC3E}">
        <p14:creationId xmlns:p14="http://schemas.microsoft.com/office/powerpoint/2010/main" val="2429289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762000"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9. Staff Performance Report</a:t>
            </a:r>
          </a:p>
        </p:txBody>
      </p:sp>
      <p:pic>
        <p:nvPicPr>
          <p:cNvPr id="16" name="Picture 15">
            <a:extLst>
              <a:ext uri="{FF2B5EF4-FFF2-40B4-BE49-F238E27FC236}">
                <a16:creationId xmlns:a16="http://schemas.microsoft.com/office/drawing/2014/main" id="{507DBB92-C4A1-975A-D54F-DE53D392DE33}"/>
              </a:ext>
            </a:extLst>
          </p:cNvPr>
          <p:cNvPicPr>
            <a:picLocks noChangeAspect="1"/>
          </p:cNvPicPr>
          <p:nvPr/>
        </p:nvPicPr>
        <p:blipFill>
          <a:blip r:embed="rId14"/>
          <a:stretch>
            <a:fillRect/>
          </a:stretch>
        </p:blipFill>
        <p:spPr>
          <a:xfrm>
            <a:off x="5518966" y="1538987"/>
            <a:ext cx="6319795" cy="4633213"/>
          </a:xfrm>
          <a:prstGeom prst="rect">
            <a:avLst/>
          </a:prstGeom>
        </p:spPr>
      </p:pic>
      <p:sp>
        <p:nvSpPr>
          <p:cNvPr id="17" name="TextBox 14">
            <a:extLst>
              <a:ext uri="{FF2B5EF4-FFF2-40B4-BE49-F238E27FC236}">
                <a16:creationId xmlns:a16="http://schemas.microsoft.com/office/drawing/2014/main" id="{D98C9552-8D6D-CB69-FC71-B0020BAF9EC8}"/>
              </a:ext>
            </a:extLst>
          </p:cNvPr>
          <p:cNvSpPr txBox="1"/>
          <p:nvPr/>
        </p:nvSpPr>
        <p:spPr>
          <a:xfrm>
            <a:off x="62163" y="2025449"/>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revenue generated by the Staffs is Staff Id 6 with 2.93M followed by Staff Id 7 with 2.88M.</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least revenue generated by the Staff Id 9 with 0.4M.</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Staff I</a:t>
            </a:r>
            <a:r>
              <a:rPr lang="en-US" sz="2000" dirty="0">
                <a:solidFill>
                  <a:srgbClr val="000000"/>
                </a:solidFill>
                <a:latin typeface="Koho"/>
                <a:ea typeface="Koho"/>
                <a:cs typeface="Koho"/>
                <a:sym typeface="Koho"/>
              </a:rPr>
              <a:t>Ds 1, 4, 5 and 10 have not handled any orders or generated any revenue.</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1784395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82441" y="5094884"/>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31706" y="4801776"/>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6171" y="1085912"/>
            <a:ext cx="436188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10. Consolidated Dashboard Page</a:t>
            </a:r>
          </a:p>
        </p:txBody>
      </p:sp>
      <p:sp>
        <p:nvSpPr>
          <p:cNvPr id="17" name="TextBox 14">
            <a:extLst>
              <a:ext uri="{FF2B5EF4-FFF2-40B4-BE49-F238E27FC236}">
                <a16:creationId xmlns:a16="http://schemas.microsoft.com/office/drawing/2014/main" id="{78A058D6-B7A7-C9E8-A334-A57B8138295C}"/>
              </a:ext>
            </a:extLst>
          </p:cNvPr>
          <p:cNvSpPr txBox="1"/>
          <p:nvPr/>
        </p:nvSpPr>
        <p:spPr>
          <a:xfrm>
            <a:off x="109218" y="1596750"/>
            <a:ext cx="5600678" cy="4107278"/>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final consolidated dashboard page with KPI fields have been created.</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There are 1445 active customers with the total revenue generated of 8.6M where their overall average order value is 5.3K for total orders of 1615.</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slicers created with order status, date, stores and categories to filter the data and to apply the KPI field values based on the requirement.</a:t>
            </a:r>
          </a:p>
        </p:txBody>
      </p:sp>
      <p:pic>
        <p:nvPicPr>
          <p:cNvPr id="18" name="Picture 17">
            <a:extLst>
              <a:ext uri="{FF2B5EF4-FFF2-40B4-BE49-F238E27FC236}">
                <a16:creationId xmlns:a16="http://schemas.microsoft.com/office/drawing/2014/main" id="{0F5BF511-737D-C23F-ED3A-374BBBFDA171}"/>
              </a:ext>
            </a:extLst>
          </p:cNvPr>
          <p:cNvPicPr>
            <a:picLocks noChangeAspect="1"/>
          </p:cNvPicPr>
          <p:nvPr/>
        </p:nvPicPr>
        <p:blipFill>
          <a:blip r:embed="rId14"/>
          <a:stretch>
            <a:fillRect/>
          </a:stretch>
        </p:blipFill>
        <p:spPr>
          <a:xfrm>
            <a:off x="5798957" y="1578320"/>
            <a:ext cx="6114686" cy="4494934"/>
          </a:xfrm>
          <a:prstGeom prst="rect">
            <a:avLst/>
          </a:prstGeom>
        </p:spPr>
      </p:pic>
    </p:spTree>
    <p:extLst>
      <p:ext uri="{BB962C8B-B14F-4D97-AF65-F5344CB8AC3E}">
        <p14:creationId xmlns:p14="http://schemas.microsoft.com/office/powerpoint/2010/main" val="340086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3600" b="1" dirty="0">
                <a:solidFill>
                  <a:srgbClr val="000000"/>
                </a:solidFill>
                <a:latin typeface="Aileron Bold"/>
              </a:rPr>
              <a:t>Excel – Data Cleaning &amp; Preparation</a:t>
            </a:r>
            <a:endParaRPr lang="en-US" sz="3600" b="1" dirty="0">
              <a:solidFill>
                <a:srgbClr val="000000"/>
              </a:solidFill>
              <a:latin typeface="Aileron Bold"/>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371836" y="1516577"/>
            <a:ext cx="4131925" cy="369332"/>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2400" b="1" dirty="0">
                <a:solidFill>
                  <a:srgbClr val="000000"/>
                </a:solidFill>
                <a:latin typeface="Aileron Bold"/>
              </a:rPr>
              <a:t>1. Standardize Column Headers</a:t>
            </a:r>
            <a:endParaRPr lang="en-US" sz="2400" b="1" dirty="0">
              <a:solidFill>
                <a:srgbClr val="000000"/>
              </a:solidFill>
              <a:latin typeface="Aileron Bold"/>
              <a:sym typeface="Aileron Bold"/>
            </a:endParaRPr>
          </a:p>
        </p:txBody>
      </p:sp>
      <p:sp>
        <p:nvSpPr>
          <p:cNvPr id="16" name="TextBox 13">
            <a:extLst>
              <a:ext uri="{FF2B5EF4-FFF2-40B4-BE49-F238E27FC236}">
                <a16:creationId xmlns:a16="http://schemas.microsoft.com/office/drawing/2014/main" id="{B95EB445-3BB0-58A1-3065-58981D8769BA}"/>
              </a:ext>
            </a:extLst>
          </p:cNvPr>
          <p:cNvSpPr txBox="1"/>
          <p:nvPr/>
        </p:nvSpPr>
        <p:spPr>
          <a:xfrm>
            <a:off x="371836" y="2600261"/>
            <a:ext cx="2958218" cy="369332"/>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2400" b="1" dirty="0">
                <a:solidFill>
                  <a:srgbClr val="000000"/>
                </a:solidFill>
                <a:latin typeface="Aileron Bold"/>
              </a:rPr>
              <a:t>2. Remove Duplicates</a:t>
            </a:r>
            <a:endParaRPr lang="en-US" sz="2400" b="1" dirty="0">
              <a:solidFill>
                <a:srgbClr val="000000"/>
              </a:solidFill>
              <a:latin typeface="Aileron Bold"/>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41816" y="1984755"/>
            <a:ext cx="10725329" cy="41395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column headers have been updated in snake_case format for all the datasets across sheets.</a:t>
            </a:r>
          </a:p>
        </p:txBody>
      </p:sp>
      <p:sp>
        <p:nvSpPr>
          <p:cNvPr id="20" name="TextBox 14">
            <a:extLst>
              <a:ext uri="{FF2B5EF4-FFF2-40B4-BE49-F238E27FC236}">
                <a16:creationId xmlns:a16="http://schemas.microsoft.com/office/drawing/2014/main" id="{CD10A965-46CF-EA5F-AB26-DE769CBCA89F}"/>
              </a:ext>
            </a:extLst>
          </p:cNvPr>
          <p:cNvSpPr txBox="1"/>
          <p:nvPr/>
        </p:nvSpPr>
        <p:spPr>
          <a:xfrm>
            <a:off x="741818" y="3063065"/>
            <a:ext cx="10725327"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No duplicate records found in the entire dataset which has been verified through the conditional formatting. </a:t>
            </a:r>
            <a:endParaRPr lang="en-US" sz="2000" dirty="0">
              <a:solidFill>
                <a:srgbClr val="000000"/>
              </a:solidFill>
              <a:latin typeface="Koho"/>
              <a:ea typeface="Koho"/>
              <a:cs typeface="Koho"/>
              <a:sym typeface="Koho"/>
            </a:endParaRPr>
          </a:p>
        </p:txBody>
      </p:sp>
      <p:sp>
        <p:nvSpPr>
          <p:cNvPr id="21" name="TextBox 13">
            <a:extLst>
              <a:ext uri="{FF2B5EF4-FFF2-40B4-BE49-F238E27FC236}">
                <a16:creationId xmlns:a16="http://schemas.microsoft.com/office/drawing/2014/main" id="{8F878926-6226-8AB6-34D1-725BF2917762}"/>
              </a:ext>
            </a:extLst>
          </p:cNvPr>
          <p:cNvSpPr txBox="1"/>
          <p:nvPr/>
        </p:nvSpPr>
        <p:spPr>
          <a:xfrm>
            <a:off x="362720" y="4093676"/>
            <a:ext cx="3334717" cy="369332"/>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2400" b="1" dirty="0">
                <a:solidFill>
                  <a:srgbClr val="000000"/>
                </a:solidFill>
                <a:latin typeface="Aileron Bold"/>
              </a:rPr>
              <a:t>3. Handle Missing Values</a:t>
            </a:r>
            <a:endParaRPr lang="en-US" sz="2400" b="1" dirty="0">
              <a:solidFill>
                <a:srgbClr val="000000"/>
              </a:solidFill>
              <a:latin typeface="Aileron Bold"/>
              <a:sym typeface="Aileron Bold"/>
            </a:endParaRPr>
          </a:p>
        </p:txBody>
      </p:sp>
      <p:sp>
        <p:nvSpPr>
          <p:cNvPr id="23" name="TextBox 14">
            <a:extLst>
              <a:ext uri="{FF2B5EF4-FFF2-40B4-BE49-F238E27FC236}">
                <a16:creationId xmlns:a16="http://schemas.microsoft.com/office/drawing/2014/main" id="{5BE6CA4D-B5BB-CDC3-742B-841621D25402}"/>
              </a:ext>
            </a:extLst>
          </p:cNvPr>
          <p:cNvSpPr txBox="1"/>
          <p:nvPr/>
        </p:nvSpPr>
        <p:spPr>
          <a:xfrm>
            <a:off x="741816" y="4554819"/>
            <a:ext cx="10725329" cy="1327992"/>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Null values found in multiple datasets where as manager_id is missing for one staff, </a:t>
            </a:r>
            <a:r>
              <a:rPr lang="en-US" sz="2000" dirty="0" err="1">
                <a:solidFill>
                  <a:srgbClr val="000000"/>
                </a:solidFill>
                <a:latin typeface="Koho"/>
                <a:ea typeface="Koho"/>
                <a:cs typeface="Koho"/>
                <a:sym typeface="Koho"/>
              </a:rPr>
              <a:t>shipped_date</a:t>
            </a:r>
            <a:r>
              <a:rPr lang="en-US" sz="2000" dirty="0">
                <a:solidFill>
                  <a:srgbClr val="000000"/>
                </a:solidFill>
                <a:latin typeface="Koho"/>
                <a:ea typeface="Koho"/>
                <a:cs typeface="Koho"/>
                <a:sym typeface="Koho"/>
              </a:rPr>
              <a:t> is missing for few orders and phone numbers are missing for few customers and replaced all the null values with NA.</a:t>
            </a:r>
          </a:p>
        </p:txBody>
      </p:sp>
    </p:spTree>
    <p:extLst>
      <p:ext uri="{BB962C8B-B14F-4D97-AF65-F5344CB8AC3E}">
        <p14:creationId xmlns:p14="http://schemas.microsoft.com/office/powerpoint/2010/main" val="1637080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765321"/>
            <a:ext cx="482590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11. Import customer_segments Table</a:t>
            </a:r>
          </a:p>
        </p:txBody>
      </p:sp>
      <p:sp>
        <p:nvSpPr>
          <p:cNvPr id="16" name="TextBox 14">
            <a:extLst>
              <a:ext uri="{FF2B5EF4-FFF2-40B4-BE49-F238E27FC236}">
                <a16:creationId xmlns:a16="http://schemas.microsoft.com/office/drawing/2014/main" id="{6442235F-A4EF-8AA5-EE1A-631AAA2BFEE9}"/>
              </a:ext>
            </a:extLst>
          </p:cNvPr>
          <p:cNvSpPr txBox="1"/>
          <p:nvPr/>
        </p:nvSpPr>
        <p:spPr>
          <a:xfrm>
            <a:off x="642136" y="2346432"/>
            <a:ext cx="10907728" cy="87562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Customer_segments table has been imported from SQL to Power BI.</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relationships with other tables have been created using </a:t>
            </a:r>
            <a:r>
              <a:rPr lang="en-US" sz="2000" dirty="0" err="1">
                <a:solidFill>
                  <a:srgbClr val="000000"/>
                </a:solidFill>
                <a:latin typeface="Koho"/>
                <a:ea typeface="Koho"/>
                <a:cs typeface="Koho"/>
                <a:sym typeface="Koho"/>
              </a:rPr>
              <a:t>customer_id</a:t>
            </a:r>
            <a:r>
              <a:rPr lang="en-US" sz="2000" dirty="0">
                <a:solidFill>
                  <a:srgbClr val="000000"/>
                </a:solidFill>
                <a:latin typeface="Koho"/>
                <a:ea typeface="Koho"/>
                <a:cs typeface="Koho"/>
                <a:sym typeface="Koho"/>
              </a:rPr>
              <a:t>. </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17" name="TextBox 13">
            <a:extLst>
              <a:ext uri="{FF2B5EF4-FFF2-40B4-BE49-F238E27FC236}">
                <a16:creationId xmlns:a16="http://schemas.microsoft.com/office/drawing/2014/main" id="{DB5D475E-B75D-E0D4-9578-74D0DA3BE67B}"/>
              </a:ext>
            </a:extLst>
          </p:cNvPr>
          <p:cNvSpPr txBox="1"/>
          <p:nvPr/>
        </p:nvSpPr>
        <p:spPr>
          <a:xfrm>
            <a:off x="278357" y="3740091"/>
            <a:ext cx="453930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14. Use Segments as Report Filters</a:t>
            </a:r>
          </a:p>
        </p:txBody>
      </p:sp>
      <p:sp>
        <p:nvSpPr>
          <p:cNvPr id="18" name="TextBox 14">
            <a:extLst>
              <a:ext uri="{FF2B5EF4-FFF2-40B4-BE49-F238E27FC236}">
                <a16:creationId xmlns:a16="http://schemas.microsoft.com/office/drawing/2014/main" id="{A07EEB91-60EB-7C25-6C4F-04D562D4AD6A}"/>
              </a:ext>
            </a:extLst>
          </p:cNvPr>
          <p:cNvSpPr txBox="1"/>
          <p:nvPr/>
        </p:nvSpPr>
        <p:spPr>
          <a:xfrm>
            <a:off x="642136" y="4230313"/>
            <a:ext cx="10907728" cy="41395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An interactive slicers to filter across dashboards have been created for the customer_segments.</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468701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425685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12. Visualize Customer Segments</a:t>
            </a:r>
          </a:p>
        </p:txBody>
      </p:sp>
      <p:pic>
        <p:nvPicPr>
          <p:cNvPr id="16" name="Picture 15">
            <a:extLst>
              <a:ext uri="{FF2B5EF4-FFF2-40B4-BE49-F238E27FC236}">
                <a16:creationId xmlns:a16="http://schemas.microsoft.com/office/drawing/2014/main" id="{91CC638C-EFC5-8874-EE91-FA1F9481C8AD}"/>
              </a:ext>
            </a:extLst>
          </p:cNvPr>
          <p:cNvPicPr>
            <a:picLocks noChangeAspect="1"/>
          </p:cNvPicPr>
          <p:nvPr/>
        </p:nvPicPr>
        <p:blipFill>
          <a:blip r:embed="rId14"/>
          <a:stretch>
            <a:fillRect/>
          </a:stretch>
        </p:blipFill>
        <p:spPr>
          <a:xfrm>
            <a:off x="5522752" y="1558118"/>
            <a:ext cx="6363579" cy="4461464"/>
          </a:xfrm>
          <a:prstGeom prst="rect">
            <a:avLst/>
          </a:prstGeom>
        </p:spPr>
      </p:pic>
      <p:sp>
        <p:nvSpPr>
          <p:cNvPr id="17" name="TextBox 14">
            <a:extLst>
              <a:ext uri="{FF2B5EF4-FFF2-40B4-BE49-F238E27FC236}">
                <a16:creationId xmlns:a16="http://schemas.microsoft.com/office/drawing/2014/main" id="{E80E3EDF-1125-3D79-CE81-210005D321FF}"/>
              </a:ext>
            </a:extLst>
          </p:cNvPr>
          <p:cNvSpPr txBox="1"/>
          <p:nvPr/>
        </p:nvSpPr>
        <p:spPr>
          <a:xfrm>
            <a:off x="73346" y="1742660"/>
            <a:ext cx="5376061"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pie chart has been created to visualize the distribution of segments for customers.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segment 2 have more customers with 42% followed by segment 0 with 37%.</a:t>
            </a:r>
          </a:p>
        </p:txBody>
      </p:sp>
      <p:graphicFrame>
        <p:nvGraphicFramePr>
          <p:cNvPr id="18" name="Table 17">
            <a:extLst>
              <a:ext uri="{FF2B5EF4-FFF2-40B4-BE49-F238E27FC236}">
                <a16:creationId xmlns:a16="http://schemas.microsoft.com/office/drawing/2014/main" id="{FE5CD682-C473-D876-6D1B-42A842602254}"/>
              </a:ext>
            </a:extLst>
          </p:cNvPr>
          <p:cNvGraphicFramePr>
            <a:graphicFrameLocks noGrp="1"/>
          </p:cNvGraphicFramePr>
          <p:nvPr>
            <p:extLst>
              <p:ext uri="{D42A27DB-BD31-4B8C-83A1-F6EECF244321}">
                <p14:modId xmlns:p14="http://schemas.microsoft.com/office/powerpoint/2010/main" val="1732960921"/>
              </p:ext>
            </p:extLst>
          </p:nvPr>
        </p:nvGraphicFramePr>
        <p:xfrm>
          <a:off x="492936" y="3910532"/>
          <a:ext cx="4677202" cy="1789264"/>
        </p:xfrm>
        <a:graphic>
          <a:graphicData uri="http://schemas.openxmlformats.org/drawingml/2006/table">
            <a:tbl>
              <a:tblPr firstRow="1" bandRow="1">
                <a:tableStyleId>{073A0DAA-6AF3-43AB-8588-CEC1D06C72B9}</a:tableStyleId>
              </a:tblPr>
              <a:tblGrid>
                <a:gridCol w="1056907">
                  <a:extLst>
                    <a:ext uri="{9D8B030D-6E8A-4147-A177-3AD203B41FA5}">
                      <a16:colId xmlns:a16="http://schemas.microsoft.com/office/drawing/2014/main" val="310285436"/>
                    </a:ext>
                  </a:extLst>
                </a:gridCol>
                <a:gridCol w="1760561">
                  <a:extLst>
                    <a:ext uri="{9D8B030D-6E8A-4147-A177-3AD203B41FA5}">
                      <a16:colId xmlns:a16="http://schemas.microsoft.com/office/drawing/2014/main" val="584303663"/>
                    </a:ext>
                  </a:extLst>
                </a:gridCol>
                <a:gridCol w="1859734">
                  <a:extLst>
                    <a:ext uri="{9D8B030D-6E8A-4147-A177-3AD203B41FA5}">
                      <a16:colId xmlns:a16="http://schemas.microsoft.com/office/drawing/2014/main" val="1289536128"/>
                    </a:ext>
                  </a:extLst>
                </a:gridCol>
              </a:tblGrid>
              <a:tr h="399664">
                <a:tc>
                  <a:txBody>
                    <a:bodyPr/>
                    <a:lstStyle/>
                    <a:p>
                      <a:pPr algn="ctr"/>
                      <a:r>
                        <a:rPr lang="en-US" sz="1600" b="1" dirty="0"/>
                        <a:t>Segments</a:t>
                      </a:r>
                      <a:endParaRPr lang="en-IN" sz="1600" b="1" dirty="0"/>
                    </a:p>
                  </a:txBody>
                  <a:tcPr/>
                </a:tc>
                <a:tc>
                  <a:txBody>
                    <a:bodyPr/>
                    <a:lstStyle/>
                    <a:p>
                      <a:pPr algn="ctr"/>
                      <a:r>
                        <a:rPr lang="en-US" sz="1600" b="1" dirty="0"/>
                        <a:t>Type of Segments</a:t>
                      </a:r>
                      <a:endParaRPr lang="en-IN" sz="1600" b="1" dirty="0"/>
                    </a:p>
                  </a:txBody>
                  <a:tcPr/>
                </a:tc>
                <a:tc>
                  <a:txBody>
                    <a:bodyPr/>
                    <a:lstStyle/>
                    <a:p>
                      <a:pPr algn="ctr"/>
                      <a:r>
                        <a:rPr lang="en-US" sz="1600" b="1" dirty="0"/>
                        <a:t>Total Customers (%)</a:t>
                      </a:r>
                      <a:endParaRPr lang="en-IN" sz="1600" b="1" dirty="0"/>
                    </a:p>
                  </a:txBody>
                  <a:tcPr/>
                </a:tc>
                <a:extLst>
                  <a:ext uri="{0D108BD9-81ED-4DB2-BD59-A6C34878D82A}">
                    <a16:rowId xmlns:a16="http://schemas.microsoft.com/office/drawing/2014/main" val="1329307528"/>
                  </a:ext>
                </a:extLst>
              </a:tr>
              <a:tr h="361600">
                <a:tc>
                  <a:txBody>
                    <a:bodyPr/>
                    <a:lstStyle/>
                    <a:p>
                      <a:pPr algn="ctr"/>
                      <a:r>
                        <a:rPr lang="en-US" sz="1400" b="1" kern="1200" dirty="0">
                          <a:solidFill>
                            <a:schemeClr val="dk1"/>
                          </a:solidFill>
                          <a:latin typeface="+mn-lt"/>
                          <a:ea typeface="+mn-ea"/>
                          <a:cs typeface="+mn-cs"/>
                        </a:rPr>
                        <a:t>0</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36.96%</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539580520"/>
                  </a:ext>
                </a:extLst>
              </a:tr>
              <a:tr h="361600">
                <a:tc>
                  <a:txBody>
                    <a:bodyPr/>
                    <a:lstStyle/>
                    <a:p>
                      <a:pPr algn="ctr"/>
                      <a:r>
                        <a:rPr lang="en-US" sz="1400" b="1" kern="1200" dirty="0">
                          <a:solidFill>
                            <a:schemeClr val="dk1"/>
                          </a:solidFill>
                          <a:latin typeface="+mn-lt"/>
                          <a:ea typeface="+mn-ea"/>
                          <a:cs typeface="+mn-cs"/>
                        </a:rPr>
                        <a:t>1</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Loyal</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9%</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278459">
                <a:tc>
                  <a:txBody>
                    <a:bodyPr/>
                    <a:lstStyle/>
                    <a:p>
                      <a:pPr algn="ctr"/>
                      <a:r>
                        <a:rPr lang="en-US" sz="1400" b="1" kern="1200" dirty="0">
                          <a:solidFill>
                            <a:schemeClr val="dk1"/>
                          </a:solidFill>
                          <a:latin typeface="+mn-lt"/>
                          <a:ea typeface="+mn-ea"/>
                          <a:cs typeface="+mn-cs"/>
                        </a:rPr>
                        <a:t>2</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New</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41.66%</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3062819767"/>
                  </a:ext>
                </a:extLst>
              </a:tr>
              <a:tr h="361600">
                <a:tc>
                  <a:txBody>
                    <a:bodyPr/>
                    <a:lstStyle/>
                    <a:p>
                      <a:pPr algn="ctr"/>
                      <a:r>
                        <a:rPr lang="en-US" sz="1400" b="1" kern="1200" dirty="0">
                          <a:solidFill>
                            <a:schemeClr val="dk1"/>
                          </a:solidFill>
                          <a:latin typeface="+mn-lt"/>
                          <a:ea typeface="+mn-ea"/>
                          <a:cs typeface="+mn-cs"/>
                        </a:rPr>
                        <a:t>3</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12.39%</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754889473"/>
                  </a:ext>
                </a:extLst>
              </a:tr>
            </a:tbl>
          </a:graphicData>
        </a:graphic>
      </p:graphicFrame>
    </p:spTree>
    <p:extLst>
      <p:ext uri="{BB962C8B-B14F-4D97-AF65-F5344CB8AC3E}">
        <p14:creationId xmlns:p14="http://schemas.microsoft.com/office/powerpoint/2010/main" val="3721487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505042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13. Segment-Level Revenue Breakdown</a:t>
            </a:r>
          </a:p>
        </p:txBody>
      </p:sp>
      <p:pic>
        <p:nvPicPr>
          <p:cNvPr id="16" name="Picture 15">
            <a:extLst>
              <a:ext uri="{FF2B5EF4-FFF2-40B4-BE49-F238E27FC236}">
                <a16:creationId xmlns:a16="http://schemas.microsoft.com/office/drawing/2014/main" id="{D1E87320-CC0C-9995-826F-28A58CB33ACE}"/>
              </a:ext>
            </a:extLst>
          </p:cNvPr>
          <p:cNvPicPr>
            <a:picLocks noChangeAspect="1"/>
          </p:cNvPicPr>
          <p:nvPr/>
        </p:nvPicPr>
        <p:blipFill>
          <a:blip r:embed="rId14"/>
          <a:stretch>
            <a:fillRect/>
          </a:stretch>
        </p:blipFill>
        <p:spPr>
          <a:xfrm>
            <a:off x="5518966" y="1578603"/>
            <a:ext cx="6327671" cy="4593597"/>
          </a:xfrm>
          <a:prstGeom prst="rect">
            <a:avLst/>
          </a:prstGeom>
        </p:spPr>
      </p:pic>
      <p:sp>
        <p:nvSpPr>
          <p:cNvPr id="17" name="TextBox 14">
            <a:extLst>
              <a:ext uri="{FF2B5EF4-FFF2-40B4-BE49-F238E27FC236}">
                <a16:creationId xmlns:a16="http://schemas.microsoft.com/office/drawing/2014/main" id="{1BEC27BF-8A26-6BB0-B176-28DD6DE7A509}"/>
              </a:ext>
            </a:extLst>
          </p:cNvPr>
          <p:cNvSpPr txBox="1"/>
          <p:nvPr/>
        </p:nvSpPr>
        <p:spPr>
          <a:xfrm>
            <a:off x="73346" y="1742660"/>
            <a:ext cx="5376061"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bar chart has been created to visualize the segment-level revenue breakdown.</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revenue generated by the customer segment 2 which is 2.5M.</a:t>
            </a:r>
          </a:p>
        </p:txBody>
      </p:sp>
      <p:graphicFrame>
        <p:nvGraphicFramePr>
          <p:cNvPr id="18" name="Table 17">
            <a:extLst>
              <a:ext uri="{FF2B5EF4-FFF2-40B4-BE49-F238E27FC236}">
                <a16:creationId xmlns:a16="http://schemas.microsoft.com/office/drawing/2014/main" id="{E8EE32A1-3197-1250-939C-13612959E6D7}"/>
              </a:ext>
            </a:extLst>
          </p:cNvPr>
          <p:cNvGraphicFramePr>
            <a:graphicFrameLocks noGrp="1"/>
          </p:cNvGraphicFramePr>
          <p:nvPr>
            <p:extLst>
              <p:ext uri="{D42A27DB-BD31-4B8C-83A1-F6EECF244321}">
                <p14:modId xmlns:p14="http://schemas.microsoft.com/office/powerpoint/2010/main" val="3983062078"/>
              </p:ext>
            </p:extLst>
          </p:nvPr>
        </p:nvGraphicFramePr>
        <p:xfrm>
          <a:off x="492936" y="3910532"/>
          <a:ext cx="4677202" cy="1789264"/>
        </p:xfrm>
        <a:graphic>
          <a:graphicData uri="http://schemas.openxmlformats.org/drawingml/2006/table">
            <a:tbl>
              <a:tblPr firstRow="1" bandRow="1">
                <a:tableStyleId>{073A0DAA-6AF3-43AB-8588-CEC1D06C72B9}</a:tableStyleId>
              </a:tblPr>
              <a:tblGrid>
                <a:gridCol w="1056907">
                  <a:extLst>
                    <a:ext uri="{9D8B030D-6E8A-4147-A177-3AD203B41FA5}">
                      <a16:colId xmlns:a16="http://schemas.microsoft.com/office/drawing/2014/main" val="310285436"/>
                    </a:ext>
                  </a:extLst>
                </a:gridCol>
                <a:gridCol w="1760561">
                  <a:extLst>
                    <a:ext uri="{9D8B030D-6E8A-4147-A177-3AD203B41FA5}">
                      <a16:colId xmlns:a16="http://schemas.microsoft.com/office/drawing/2014/main" val="584303663"/>
                    </a:ext>
                  </a:extLst>
                </a:gridCol>
                <a:gridCol w="1859734">
                  <a:extLst>
                    <a:ext uri="{9D8B030D-6E8A-4147-A177-3AD203B41FA5}">
                      <a16:colId xmlns:a16="http://schemas.microsoft.com/office/drawing/2014/main" val="1289536128"/>
                    </a:ext>
                  </a:extLst>
                </a:gridCol>
              </a:tblGrid>
              <a:tr h="399664">
                <a:tc>
                  <a:txBody>
                    <a:bodyPr/>
                    <a:lstStyle/>
                    <a:p>
                      <a:pPr algn="ctr"/>
                      <a:r>
                        <a:rPr lang="en-US" sz="1600" b="1" dirty="0"/>
                        <a:t>Segments</a:t>
                      </a:r>
                      <a:endParaRPr lang="en-IN" sz="1600" b="1" dirty="0"/>
                    </a:p>
                  </a:txBody>
                  <a:tcPr/>
                </a:tc>
                <a:tc>
                  <a:txBody>
                    <a:bodyPr/>
                    <a:lstStyle/>
                    <a:p>
                      <a:pPr algn="ctr"/>
                      <a:r>
                        <a:rPr lang="en-US" sz="1600" b="1" dirty="0"/>
                        <a:t>Type of Segments</a:t>
                      </a:r>
                      <a:endParaRPr lang="en-IN" sz="1600" b="1" dirty="0"/>
                    </a:p>
                  </a:txBody>
                  <a:tcPr/>
                </a:tc>
                <a:tc>
                  <a:txBody>
                    <a:bodyPr/>
                    <a:lstStyle/>
                    <a:p>
                      <a:pPr algn="ctr"/>
                      <a:r>
                        <a:rPr lang="en-US" sz="1600" b="1" dirty="0"/>
                        <a:t>Total Revenue</a:t>
                      </a:r>
                      <a:endParaRPr lang="en-IN" sz="1600" b="1" dirty="0"/>
                    </a:p>
                  </a:txBody>
                  <a:tcPr/>
                </a:tc>
                <a:extLst>
                  <a:ext uri="{0D108BD9-81ED-4DB2-BD59-A6C34878D82A}">
                    <a16:rowId xmlns:a16="http://schemas.microsoft.com/office/drawing/2014/main" val="1329307528"/>
                  </a:ext>
                </a:extLst>
              </a:tr>
              <a:tr h="361600">
                <a:tc>
                  <a:txBody>
                    <a:bodyPr/>
                    <a:lstStyle/>
                    <a:p>
                      <a:pPr algn="ctr"/>
                      <a:r>
                        <a:rPr lang="en-US" sz="1400" b="1" kern="1200" dirty="0">
                          <a:solidFill>
                            <a:schemeClr val="dk1"/>
                          </a:solidFill>
                          <a:latin typeface="+mn-lt"/>
                          <a:ea typeface="+mn-ea"/>
                          <a:cs typeface="+mn-cs"/>
                        </a:rPr>
                        <a:t>0</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1.8M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539580520"/>
                  </a:ext>
                </a:extLst>
              </a:tr>
              <a:tr h="361600">
                <a:tc>
                  <a:txBody>
                    <a:bodyPr/>
                    <a:lstStyle/>
                    <a:p>
                      <a:pPr algn="ctr"/>
                      <a:r>
                        <a:rPr lang="en-US" sz="1400" b="1" kern="1200" dirty="0">
                          <a:solidFill>
                            <a:schemeClr val="dk1"/>
                          </a:solidFill>
                          <a:latin typeface="+mn-lt"/>
                          <a:ea typeface="+mn-ea"/>
                          <a:cs typeface="+mn-cs"/>
                        </a:rPr>
                        <a:t>1</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Loyal</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1.9M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278459">
                <a:tc>
                  <a:txBody>
                    <a:bodyPr/>
                    <a:lstStyle/>
                    <a:p>
                      <a:pPr algn="ctr"/>
                      <a:r>
                        <a:rPr lang="en-US" sz="1400" b="1" kern="1200" dirty="0">
                          <a:solidFill>
                            <a:schemeClr val="dk1"/>
                          </a:solidFill>
                          <a:latin typeface="+mn-lt"/>
                          <a:ea typeface="+mn-ea"/>
                          <a:cs typeface="+mn-cs"/>
                        </a:rPr>
                        <a:t>2</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New</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2.5M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3062819767"/>
                  </a:ext>
                </a:extLst>
              </a:tr>
              <a:tr h="361600">
                <a:tc>
                  <a:txBody>
                    <a:bodyPr/>
                    <a:lstStyle/>
                    <a:p>
                      <a:pPr algn="ctr"/>
                      <a:r>
                        <a:rPr lang="en-US" sz="1400" b="1" kern="1200" dirty="0">
                          <a:solidFill>
                            <a:schemeClr val="dk1"/>
                          </a:solidFill>
                          <a:latin typeface="+mn-lt"/>
                          <a:ea typeface="+mn-ea"/>
                          <a:cs typeface="+mn-cs"/>
                        </a:rPr>
                        <a:t>3</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2.4M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754889473"/>
                  </a:ext>
                </a:extLst>
              </a:tr>
            </a:tbl>
          </a:graphicData>
        </a:graphic>
      </p:graphicFrame>
    </p:spTree>
    <p:extLst>
      <p:ext uri="{BB962C8B-B14F-4D97-AF65-F5344CB8AC3E}">
        <p14:creationId xmlns:p14="http://schemas.microsoft.com/office/powerpoint/2010/main" val="207552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6305"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298345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15. Segment Heatmap</a:t>
            </a:r>
          </a:p>
        </p:txBody>
      </p:sp>
      <p:pic>
        <p:nvPicPr>
          <p:cNvPr id="16" name="Picture 15">
            <a:extLst>
              <a:ext uri="{FF2B5EF4-FFF2-40B4-BE49-F238E27FC236}">
                <a16:creationId xmlns:a16="http://schemas.microsoft.com/office/drawing/2014/main" id="{69974BCD-89A4-DF69-3437-4ED18BEC2B6F}"/>
              </a:ext>
            </a:extLst>
          </p:cNvPr>
          <p:cNvPicPr>
            <a:picLocks noChangeAspect="1"/>
          </p:cNvPicPr>
          <p:nvPr/>
        </p:nvPicPr>
        <p:blipFill>
          <a:blip r:embed="rId14"/>
          <a:stretch>
            <a:fillRect/>
          </a:stretch>
        </p:blipFill>
        <p:spPr>
          <a:xfrm>
            <a:off x="5533101" y="1547599"/>
            <a:ext cx="6338894" cy="4510889"/>
          </a:xfrm>
          <a:prstGeom prst="rect">
            <a:avLst/>
          </a:prstGeom>
        </p:spPr>
      </p:pic>
      <p:sp>
        <p:nvSpPr>
          <p:cNvPr id="17" name="TextBox 14">
            <a:extLst>
              <a:ext uri="{FF2B5EF4-FFF2-40B4-BE49-F238E27FC236}">
                <a16:creationId xmlns:a16="http://schemas.microsoft.com/office/drawing/2014/main" id="{8173C719-0C92-4F03-B0D5-B57BD76FBEEB}"/>
              </a:ext>
            </a:extLst>
          </p:cNvPr>
          <p:cNvSpPr txBox="1"/>
          <p:nvPr/>
        </p:nvSpPr>
        <p:spPr>
          <a:xfrm>
            <a:off x="64506" y="1940785"/>
            <a:ext cx="5376061"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matrix visual has been created to compare the segments across categories.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customers fall under segment 2 has placed most orders in Cruisers Bicycles category of 576 followed by Mountain Bikes of 452 orders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segment 2 also has the least orders of 13 in Road Bikes category</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t>
            </a:r>
          </a:p>
        </p:txBody>
      </p:sp>
    </p:spTree>
    <p:extLst>
      <p:ext uri="{BB962C8B-B14F-4D97-AF65-F5344CB8AC3E}">
        <p14:creationId xmlns:p14="http://schemas.microsoft.com/office/powerpoint/2010/main" val="2149859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TextBox 13">
            <a:extLst>
              <a:ext uri="{FF2B5EF4-FFF2-40B4-BE49-F238E27FC236}">
                <a16:creationId xmlns:a16="http://schemas.microsoft.com/office/drawing/2014/main" id="{EA29CF1C-5DBB-37CE-0DB6-8F8FFE7B7FE4}"/>
              </a:ext>
            </a:extLst>
          </p:cNvPr>
          <p:cNvSpPr txBox="1"/>
          <p:nvPr/>
        </p:nvSpPr>
        <p:spPr>
          <a:xfrm>
            <a:off x="3487249" y="2061392"/>
            <a:ext cx="5217502" cy="1368516"/>
          </a:xfrm>
          <a:prstGeom prst="rect">
            <a:avLst/>
          </a:prstGeom>
        </p:spPr>
        <p:txBody>
          <a:bodyPr wrap="square" lIns="0" tIns="0" rIns="0" bIns="0" rtlCol="0" anchor="t">
            <a:spAutoFit/>
          </a:bodyPr>
          <a:lstStyle/>
          <a:p>
            <a:pPr algn="ctr" defTabSz="609630">
              <a:lnSpc>
                <a:spcPts val="11660"/>
              </a:lnSpc>
            </a:pPr>
            <a:r>
              <a:rPr lang="en-US" sz="6600" b="1" dirty="0">
                <a:solidFill>
                  <a:srgbClr val="000000"/>
                </a:solidFill>
                <a:latin typeface="Aileron Bold"/>
                <a:ea typeface="Aileron Bold"/>
                <a:cs typeface="Aileron Bold"/>
                <a:sym typeface="Aileron Bold"/>
              </a:rPr>
              <a:t>THANK YOU</a:t>
            </a:r>
          </a:p>
        </p:txBody>
      </p:sp>
      <p:sp>
        <p:nvSpPr>
          <p:cNvPr id="16" name="TextBox 15">
            <a:extLst>
              <a:ext uri="{FF2B5EF4-FFF2-40B4-BE49-F238E27FC236}">
                <a16:creationId xmlns:a16="http://schemas.microsoft.com/office/drawing/2014/main" id="{9208C5FD-5071-A689-0D56-A61BD006C68A}"/>
              </a:ext>
            </a:extLst>
          </p:cNvPr>
          <p:cNvSpPr txBox="1"/>
          <p:nvPr/>
        </p:nvSpPr>
        <p:spPr>
          <a:xfrm>
            <a:off x="6210851" y="4256192"/>
            <a:ext cx="4765652" cy="514564"/>
          </a:xfrm>
          <a:prstGeom prst="rect">
            <a:avLst/>
          </a:prstGeom>
        </p:spPr>
        <p:txBody>
          <a:bodyPr wrap="square" lIns="0" tIns="0" rIns="0" bIns="0" rtlCol="0" anchor="t">
            <a:spAutoFit/>
          </a:bodyPr>
          <a:lstStyle/>
          <a:p>
            <a:pPr defTabSz="609630">
              <a:lnSpc>
                <a:spcPts val="4548"/>
              </a:lnSpc>
            </a:pPr>
            <a:r>
              <a:rPr lang="en-US" sz="2800" dirty="0">
                <a:solidFill>
                  <a:srgbClr val="000000"/>
                </a:solidFill>
                <a:latin typeface="Koho"/>
                <a:ea typeface="Koho"/>
                <a:cs typeface="Koho"/>
                <a:sym typeface="Koho"/>
              </a:rPr>
              <a:t>Thambidurai Sundaramoorthy</a:t>
            </a:r>
          </a:p>
        </p:txBody>
      </p:sp>
      <p:sp>
        <p:nvSpPr>
          <p:cNvPr id="17" name="TextBox 16">
            <a:extLst>
              <a:ext uri="{FF2B5EF4-FFF2-40B4-BE49-F238E27FC236}">
                <a16:creationId xmlns:a16="http://schemas.microsoft.com/office/drawing/2014/main" id="{74706417-BEF1-5B37-3F46-0989C183A7AA}"/>
              </a:ext>
            </a:extLst>
          </p:cNvPr>
          <p:cNvSpPr txBox="1"/>
          <p:nvPr/>
        </p:nvSpPr>
        <p:spPr>
          <a:xfrm>
            <a:off x="6210851" y="4804772"/>
            <a:ext cx="3479059" cy="514564"/>
          </a:xfrm>
          <a:prstGeom prst="rect">
            <a:avLst/>
          </a:prstGeom>
        </p:spPr>
        <p:txBody>
          <a:bodyPr wrap="square" lIns="0" tIns="0" rIns="0" bIns="0" rtlCol="0" anchor="t">
            <a:spAutoFit/>
          </a:bodyPr>
          <a:lstStyle/>
          <a:p>
            <a:pPr defTabSz="609630">
              <a:lnSpc>
                <a:spcPts val="4548"/>
              </a:lnSpc>
            </a:pPr>
            <a:r>
              <a:rPr lang="en-US" sz="2800" dirty="0">
                <a:solidFill>
                  <a:srgbClr val="000000"/>
                </a:solidFill>
                <a:latin typeface="Koho"/>
                <a:ea typeface="Koho"/>
                <a:cs typeface="Koho"/>
                <a:sym typeface="Koho"/>
              </a:rPr>
              <a:t>stdurai95@gmail.com</a:t>
            </a:r>
          </a:p>
        </p:txBody>
      </p:sp>
      <p:pic>
        <p:nvPicPr>
          <p:cNvPr id="18" name="Graphic 17" descr="Email with solid fill">
            <a:extLst>
              <a:ext uri="{FF2B5EF4-FFF2-40B4-BE49-F238E27FC236}">
                <a16:creationId xmlns:a16="http://schemas.microsoft.com/office/drawing/2014/main" id="{130A230B-8BB3-D683-AD63-058DF9046E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638107" y="4867668"/>
            <a:ext cx="462835" cy="462835"/>
          </a:xfrm>
          <a:prstGeom prst="rect">
            <a:avLst/>
          </a:prstGeom>
        </p:spPr>
      </p:pic>
    </p:spTree>
    <p:extLst>
      <p:ext uri="{BB962C8B-B14F-4D97-AF65-F5344CB8AC3E}">
        <p14:creationId xmlns:p14="http://schemas.microsoft.com/office/powerpoint/2010/main" val="11039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000000"/>
                </a:solidFill>
                <a:effectLst/>
                <a:uLnTx/>
                <a:uFillTx/>
                <a:latin typeface="Aileron Bold"/>
                <a:ea typeface="+mn-ea"/>
                <a:cs typeface="+mn-cs"/>
              </a:rPr>
              <a:t>Excel – Data Cleaning &amp; Preparation</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363356" y="1750371"/>
            <a:ext cx="325330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IN" sz="2400" b="1" dirty="0">
                <a:solidFill>
                  <a:srgbClr val="000000"/>
                </a:solidFill>
                <a:latin typeface="Aileron Bold"/>
              </a:rPr>
              <a:t>4</a:t>
            </a:r>
            <a:r>
              <a:rPr kumimoji="0" lang="en-IN" sz="2400" b="1" i="0" u="none" strike="noStrike" kern="1200" cap="none" spc="0" normalizeH="0" baseline="0" noProof="0" dirty="0">
                <a:ln>
                  <a:noFill/>
                </a:ln>
                <a:solidFill>
                  <a:srgbClr val="000000"/>
                </a:solidFill>
                <a:effectLst/>
                <a:uLnTx/>
                <a:uFillTx/>
                <a:latin typeface="Aileron Bold"/>
                <a:ea typeface="+mn-ea"/>
                <a:cs typeface="+mn-cs"/>
              </a:rPr>
              <a:t>. Data Type Conversion</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B95EB445-3BB0-58A1-3065-58981D8769BA}"/>
              </a:ext>
            </a:extLst>
          </p:cNvPr>
          <p:cNvSpPr txBox="1"/>
          <p:nvPr/>
        </p:nvSpPr>
        <p:spPr>
          <a:xfrm>
            <a:off x="363355" y="3898722"/>
            <a:ext cx="2502675"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5. Data Validation</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33335" y="2300046"/>
            <a:ext cx="10725329" cy="1327992"/>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date column datatypes have been converted to the standard excel date format.</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Numerical fields like quantity, price are updated in the number format. Like wise, text formats have been also updated.</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20" name="TextBox 14">
            <a:extLst>
              <a:ext uri="{FF2B5EF4-FFF2-40B4-BE49-F238E27FC236}">
                <a16:creationId xmlns:a16="http://schemas.microsoft.com/office/drawing/2014/main" id="{CD10A965-46CF-EA5F-AB26-DE769CBCA89F}"/>
              </a:ext>
            </a:extLst>
          </p:cNvPr>
          <p:cNvSpPr txBox="1"/>
          <p:nvPr/>
        </p:nvSpPr>
        <p:spPr>
          <a:xfrm>
            <a:off x="733335" y="4481015"/>
            <a:ext cx="10725327"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Dropdown for order_status has been created using data validation list method to ensure consistency with the options (Delivered, Shipped, Processing, Packed).</a:t>
            </a:r>
          </a:p>
        </p:txBody>
      </p:sp>
    </p:spTree>
    <p:extLst>
      <p:ext uri="{BB962C8B-B14F-4D97-AF65-F5344CB8AC3E}">
        <p14:creationId xmlns:p14="http://schemas.microsoft.com/office/powerpoint/2010/main" val="204739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000000"/>
                </a:solidFill>
                <a:effectLst/>
                <a:uLnTx/>
                <a:uFillTx/>
                <a:latin typeface="Aileron Bold"/>
                <a:ea typeface="+mn-ea"/>
                <a:cs typeface="+mn-cs"/>
              </a:rPr>
              <a:t>Excel – Data Cleaning &amp; Preparation</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320755" y="2760942"/>
            <a:ext cx="302294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7. Merge Lookup Data</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B95EB445-3BB0-58A1-3065-58981D8769BA}"/>
              </a:ext>
            </a:extLst>
          </p:cNvPr>
          <p:cNvSpPr txBox="1"/>
          <p:nvPr/>
        </p:nvSpPr>
        <p:spPr>
          <a:xfrm>
            <a:off x="320755" y="4126390"/>
            <a:ext cx="348694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8. Create Basic Pivot Table</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41816" y="3186458"/>
            <a:ext cx="10725329"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Using VLOOKUP formula, product_names have been merged in to the order_items dataset using the product_id.</a:t>
            </a:r>
          </a:p>
        </p:txBody>
      </p:sp>
      <p:sp>
        <p:nvSpPr>
          <p:cNvPr id="20" name="TextBox 14">
            <a:extLst>
              <a:ext uri="{FF2B5EF4-FFF2-40B4-BE49-F238E27FC236}">
                <a16:creationId xmlns:a16="http://schemas.microsoft.com/office/drawing/2014/main" id="{CD10A965-46CF-EA5F-AB26-DE769CBCA89F}"/>
              </a:ext>
            </a:extLst>
          </p:cNvPr>
          <p:cNvSpPr txBox="1"/>
          <p:nvPr/>
        </p:nvSpPr>
        <p:spPr>
          <a:xfrm>
            <a:off x="741818" y="4554596"/>
            <a:ext cx="10725327" cy="1327992"/>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Pivot table has been created to summarize the total sales by each category.</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Category_name has been added to the row field and total_price has been added to values by setting the value field settings to sum to get the total_price</a:t>
            </a:r>
            <a:r>
              <a:rPr lang="en-US" sz="2000" dirty="0">
                <a:solidFill>
                  <a:srgbClr val="000000"/>
                </a:solidFill>
                <a:latin typeface="Koho"/>
                <a:ea typeface="Koho"/>
                <a:cs typeface="Koho"/>
                <a:sym typeface="Koho"/>
              </a:rPr>
              <a:t> of each category.</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22" name="TextBox 13">
            <a:extLst>
              <a:ext uri="{FF2B5EF4-FFF2-40B4-BE49-F238E27FC236}">
                <a16:creationId xmlns:a16="http://schemas.microsoft.com/office/drawing/2014/main" id="{FADC5539-1EEB-169F-156B-1047D0469E43}"/>
              </a:ext>
            </a:extLst>
          </p:cNvPr>
          <p:cNvSpPr txBox="1"/>
          <p:nvPr/>
        </p:nvSpPr>
        <p:spPr>
          <a:xfrm>
            <a:off x="320755" y="1177430"/>
            <a:ext cx="421445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6. Create New Derived Columns</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4" name="TextBox 14">
            <a:extLst>
              <a:ext uri="{FF2B5EF4-FFF2-40B4-BE49-F238E27FC236}">
                <a16:creationId xmlns:a16="http://schemas.microsoft.com/office/drawing/2014/main" id="{E6447071-2995-05B0-B53A-690B5D023C68}"/>
              </a:ext>
            </a:extLst>
          </p:cNvPr>
          <p:cNvSpPr txBox="1"/>
          <p:nvPr/>
        </p:nvSpPr>
        <p:spPr>
          <a:xfrm>
            <a:off x="741816" y="1609221"/>
            <a:ext cx="10725329"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Total_price for each items in the order_items have been calculated using the below-mentioned formula.</a:t>
            </a:r>
          </a:p>
        </p:txBody>
      </p:sp>
      <p:sp>
        <p:nvSpPr>
          <p:cNvPr id="25" name="Rectangle 24">
            <a:extLst>
              <a:ext uri="{FF2B5EF4-FFF2-40B4-BE49-F238E27FC236}">
                <a16:creationId xmlns:a16="http://schemas.microsoft.com/office/drawing/2014/main" id="{9D771D91-1DBB-B5BB-9503-44B4D21D6219}"/>
              </a:ext>
            </a:extLst>
          </p:cNvPr>
          <p:cNvSpPr/>
          <p:nvPr/>
        </p:nvSpPr>
        <p:spPr>
          <a:xfrm>
            <a:off x="3658070" y="2206530"/>
            <a:ext cx="5404513" cy="5380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6" name="TextBox 14">
            <a:extLst>
              <a:ext uri="{FF2B5EF4-FFF2-40B4-BE49-F238E27FC236}">
                <a16:creationId xmlns:a16="http://schemas.microsoft.com/office/drawing/2014/main" id="{1C034C1E-A5C3-81C4-A1DF-8631FC5661D6}"/>
              </a:ext>
            </a:extLst>
          </p:cNvPr>
          <p:cNvSpPr txBox="1"/>
          <p:nvPr/>
        </p:nvSpPr>
        <p:spPr>
          <a:xfrm>
            <a:off x="3649400" y="2313087"/>
            <a:ext cx="5272691" cy="307777"/>
          </a:xfrm>
          <a:prstGeom prst="rect">
            <a:avLst/>
          </a:prstGeom>
        </p:spPr>
        <p:txBody>
          <a:bodyPr wrap="square" lIns="0" tIns="0" rIns="0" bIns="0" rtlCol="0" anchor="t">
            <a:spAutoFit/>
          </a:bodyPr>
          <a:lstStyle/>
          <a:p>
            <a:pPr marR="0" lvl="0" algn="ctr" defTabSz="60963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Total_price = (list_price * quantity) / discount</a:t>
            </a:r>
          </a:p>
        </p:txBody>
      </p:sp>
    </p:spTree>
    <p:extLst>
      <p:ext uri="{BB962C8B-B14F-4D97-AF65-F5344CB8AC3E}">
        <p14:creationId xmlns:p14="http://schemas.microsoft.com/office/powerpoint/2010/main" val="349261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000000"/>
                </a:solidFill>
                <a:effectLst/>
                <a:uLnTx/>
                <a:uFillTx/>
                <a:latin typeface="Aileron Bold"/>
                <a:ea typeface="+mn-ea"/>
                <a:cs typeface="+mn-cs"/>
              </a:rPr>
              <a:t>Excel – Data Cleaning &amp; Preparation</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267400" y="3597990"/>
            <a:ext cx="3117245"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10. Prepare Final CSVs</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33335" y="4137498"/>
            <a:ext cx="10725329" cy="178965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cleaned datasets have been saved in a separate sheets in CSV format to import in SQL.</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one separate excel file and updated all the datasets in the same file in different spread sheets along with the tasks. </a:t>
            </a:r>
          </a:p>
        </p:txBody>
      </p:sp>
      <p:sp>
        <p:nvSpPr>
          <p:cNvPr id="22" name="TextBox 13">
            <a:extLst>
              <a:ext uri="{FF2B5EF4-FFF2-40B4-BE49-F238E27FC236}">
                <a16:creationId xmlns:a16="http://schemas.microsoft.com/office/drawing/2014/main" id="{86E4167B-A1F2-C5FA-CD90-1AF8056525E0}"/>
              </a:ext>
            </a:extLst>
          </p:cNvPr>
          <p:cNvSpPr txBox="1"/>
          <p:nvPr/>
        </p:nvSpPr>
        <p:spPr>
          <a:xfrm>
            <a:off x="371836" y="1623290"/>
            <a:ext cx="365425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Aileron Bold"/>
                <a:sym typeface="Aileron Bold"/>
              </a:rPr>
              <a:t>9</a:t>
            </a:r>
            <a:r>
              <a:rPr lang="en-IN" sz="2400" b="1" dirty="0">
                <a:solidFill>
                  <a:srgbClr val="000000"/>
                </a:solidFill>
                <a:latin typeface="Aileron Bold"/>
                <a:sym typeface="Aileron Bold"/>
              </a:rPr>
              <a:t>. Sort and Filter for Outliers</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4" name="TextBox 14">
            <a:extLst>
              <a:ext uri="{FF2B5EF4-FFF2-40B4-BE49-F238E27FC236}">
                <a16:creationId xmlns:a16="http://schemas.microsoft.com/office/drawing/2014/main" id="{84C919F7-353F-2F57-76D6-8C82F8209177}"/>
              </a:ext>
            </a:extLst>
          </p:cNvPr>
          <p:cNvSpPr txBox="1"/>
          <p:nvPr/>
        </p:nvSpPr>
        <p:spPr>
          <a:xfrm>
            <a:off x="733335" y="2129651"/>
            <a:ext cx="10725329" cy="133728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filter option and sorted the </a:t>
            </a:r>
            <a:r>
              <a:rPr lang="en-US" sz="2000" dirty="0">
                <a:solidFill>
                  <a:srgbClr val="000000"/>
                </a:solidFill>
                <a:latin typeface="Koho"/>
                <a:ea typeface="Koho"/>
                <a:cs typeface="Koho"/>
                <a:sym typeface="Koho"/>
              </a:rPr>
              <a:t>list</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_price from high to low in products dataset.</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Highlighted the products with very high price above 10000/- and low price below 200/- using conditional formatting.</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  </a:t>
            </a:r>
          </a:p>
        </p:txBody>
      </p:sp>
    </p:spTree>
    <p:extLst>
      <p:ext uri="{BB962C8B-B14F-4D97-AF65-F5344CB8AC3E}">
        <p14:creationId xmlns:p14="http://schemas.microsoft.com/office/powerpoint/2010/main" val="48359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2531B609-0B38-2333-F27F-E1B966876EDA}"/>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US" sz="3200" b="1" dirty="0">
                <a:solidFill>
                  <a:srgbClr val="000000"/>
                </a:solidFill>
                <a:latin typeface="Aileron Bold"/>
              </a:rPr>
              <a:t>SQL – Database Management and Querying</a:t>
            </a:r>
            <a:endParaRPr lang="en-US" sz="3200" b="1" dirty="0">
              <a:solidFill>
                <a:srgbClr val="000000"/>
              </a:solidFill>
              <a:latin typeface="Aileron Bold"/>
              <a:sym typeface="Aileron Bold"/>
            </a:endParaRPr>
          </a:p>
        </p:txBody>
      </p:sp>
      <p:sp>
        <p:nvSpPr>
          <p:cNvPr id="15" name="TextBox 13">
            <a:extLst>
              <a:ext uri="{FF2B5EF4-FFF2-40B4-BE49-F238E27FC236}">
                <a16:creationId xmlns:a16="http://schemas.microsoft.com/office/drawing/2014/main" id="{EB68D5E0-1E6D-BB1A-AA39-31D2789CDED6}"/>
              </a:ext>
            </a:extLst>
          </p:cNvPr>
          <p:cNvSpPr txBox="1"/>
          <p:nvPr/>
        </p:nvSpPr>
        <p:spPr>
          <a:xfrm>
            <a:off x="278357" y="1208988"/>
            <a:ext cx="3981800"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Aileron Bold"/>
                <a:sym typeface="Aileron Bold"/>
              </a:rPr>
              <a:t>1. Create Tables Based on ERD</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pic>
        <p:nvPicPr>
          <p:cNvPr id="16" name="Picture 15">
            <a:extLst>
              <a:ext uri="{FF2B5EF4-FFF2-40B4-BE49-F238E27FC236}">
                <a16:creationId xmlns:a16="http://schemas.microsoft.com/office/drawing/2014/main" id="{B659C769-9CE2-731E-2434-7E0BC811F92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22915" y="1607061"/>
            <a:ext cx="6187461" cy="4913193"/>
          </a:xfrm>
          <a:prstGeom prst="rect">
            <a:avLst/>
          </a:prstGeom>
        </p:spPr>
      </p:pic>
      <p:sp>
        <p:nvSpPr>
          <p:cNvPr id="17" name="TextBox 14">
            <a:extLst>
              <a:ext uri="{FF2B5EF4-FFF2-40B4-BE49-F238E27FC236}">
                <a16:creationId xmlns:a16="http://schemas.microsoft.com/office/drawing/2014/main" id="{AD673843-457D-1588-F514-7BAAAE4FB480}"/>
              </a:ext>
            </a:extLst>
          </p:cNvPr>
          <p:cNvSpPr txBox="1"/>
          <p:nvPr/>
        </p:nvSpPr>
        <p:spPr>
          <a:xfrm>
            <a:off x="183051" y="2099562"/>
            <a:ext cx="5349094"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different tables based on the ER diagram in the MySQL workbench by importing the datasets through table data import wizard.</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Unique, primary and foreign keys have been assigned to the columns as required to manage relationships between the tables.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Datatypes have been updated for each column.</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302557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C30ECCB9-7AF1-433E-BCCD-2D50C7B88D33}"/>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9EF9481D-3A1F-F7BB-5C15-2C793BB38027}"/>
              </a:ext>
            </a:extLst>
          </p:cNvPr>
          <p:cNvSpPr txBox="1"/>
          <p:nvPr/>
        </p:nvSpPr>
        <p:spPr>
          <a:xfrm>
            <a:off x="278357" y="1208988"/>
            <a:ext cx="310628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2. </a:t>
            </a:r>
            <a:r>
              <a:rPr lang="en-US" sz="2400" b="1" dirty="0">
                <a:solidFill>
                  <a:srgbClr val="000000"/>
                </a:solidFill>
                <a:latin typeface="Aileron Bold"/>
                <a:sym typeface="Aileron Bold"/>
              </a:rPr>
              <a:t>Import CSVs into SQL</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4">
            <a:extLst>
              <a:ext uri="{FF2B5EF4-FFF2-40B4-BE49-F238E27FC236}">
                <a16:creationId xmlns:a16="http://schemas.microsoft.com/office/drawing/2014/main" id="{F018357E-50EB-A4B2-AC57-EF914F9F7768}"/>
              </a:ext>
            </a:extLst>
          </p:cNvPr>
          <p:cNvSpPr txBox="1"/>
          <p:nvPr/>
        </p:nvSpPr>
        <p:spPr>
          <a:xfrm>
            <a:off x="447209" y="2150107"/>
            <a:ext cx="6320728" cy="272228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the database in the name of final_project.</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Loaded the cleaned dataset CSV files in the MySQL workbench through table data import wizard method in the final_project database.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Datatypes of each columns in the tables have been updated as per the standard format.</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pic>
        <p:nvPicPr>
          <p:cNvPr id="17" name="Picture 16">
            <a:extLst>
              <a:ext uri="{FF2B5EF4-FFF2-40B4-BE49-F238E27FC236}">
                <a16:creationId xmlns:a16="http://schemas.microsoft.com/office/drawing/2014/main" id="{D5F98AB0-98F3-C26C-BAF2-B5A5B304A665}"/>
              </a:ext>
            </a:extLst>
          </p:cNvPr>
          <p:cNvPicPr>
            <a:picLocks noChangeAspect="1"/>
          </p:cNvPicPr>
          <p:nvPr/>
        </p:nvPicPr>
        <p:blipFill>
          <a:blip r:embed="rId14"/>
          <a:stretch>
            <a:fillRect/>
          </a:stretch>
        </p:blipFill>
        <p:spPr>
          <a:xfrm>
            <a:off x="7372631" y="1792901"/>
            <a:ext cx="3385248" cy="3939558"/>
          </a:xfrm>
          <a:prstGeom prst="rect">
            <a:avLst/>
          </a:prstGeom>
        </p:spPr>
      </p:pic>
    </p:spTree>
    <p:extLst>
      <p:ext uri="{BB962C8B-B14F-4D97-AF65-F5344CB8AC3E}">
        <p14:creationId xmlns:p14="http://schemas.microsoft.com/office/powerpoint/2010/main" val="15355678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6866</TotalTime>
  <Words>4097</Words>
  <Application>Microsoft Office PowerPoint</Application>
  <PresentationFormat>Widescreen</PresentationFormat>
  <Paragraphs>473</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Aileron Bold</vt:lpstr>
      <vt:lpstr>Arial</vt:lpstr>
      <vt:lpstr>Calibri</vt:lpstr>
      <vt:lpstr>Koho</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b93669b7 Power BI</dc:creator>
  <cp:lastModifiedBy>b93669b7 Power BI</cp:lastModifiedBy>
  <cp:revision>423</cp:revision>
  <dcterms:created xsi:type="dcterms:W3CDTF">2025-04-30T03:46:37Z</dcterms:created>
  <dcterms:modified xsi:type="dcterms:W3CDTF">2025-05-05T03:48:10Z</dcterms:modified>
</cp:coreProperties>
</file>