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ranberry" charset="1" panose="00000000000000000000"/>
      <p:regular r:id="rId14"/>
    </p:embeddedFont>
    <p:embeddedFont>
      <p:font typeface="Hero" charset="1" panose="00000500000000000000"/>
      <p:regular r:id="rId15"/>
    </p:embeddedFont>
    <p:embeddedFont>
      <p:font typeface="Hero Bold" charset="1" panose="00000500000000000000"/>
      <p:regular r:id="rId16"/>
    </p:embeddedFont>
    <p:embeddedFont>
      <p:font typeface="Hero Light" charset="1" panose="000005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Alice" charset="1" panose="00000500000000000000"/>
      <p:regular r:id="rId24"/>
    </p:embeddedFont>
    <p:embeddedFont>
      <p:font typeface="Alice Bold" charset="1" panose="00000500000000000000"/>
      <p:regular r:id="rId25"/>
    </p:embeddedFont>
    <p:embeddedFont>
      <p:font typeface="Alice Italics" charset="1" panose="00000500000000000000"/>
      <p:regular r:id="rId26"/>
    </p:embeddedFont>
    <p:embeddedFont>
      <p:font typeface="Alice Bold Italics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722662">
            <a:off x="-5450717" y="5262039"/>
            <a:ext cx="10375916" cy="7044025"/>
            <a:chOff x="0" y="0"/>
            <a:chExt cx="2732752" cy="18552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2752" cy="1855217"/>
            </a:xfrm>
            <a:custGeom>
              <a:avLst/>
              <a:gdLst/>
              <a:ahLst/>
              <a:cxnLst/>
              <a:rect r="r" b="b" t="t" l="l"/>
              <a:pathLst>
                <a:path h="1855217" w="2732752">
                  <a:moveTo>
                    <a:pt x="0" y="0"/>
                  </a:moveTo>
                  <a:lnTo>
                    <a:pt x="2732752" y="0"/>
                  </a:lnTo>
                  <a:lnTo>
                    <a:pt x="2732752" y="1855217"/>
                  </a:lnTo>
                  <a:lnTo>
                    <a:pt x="0" y="1855217"/>
                  </a:lnTo>
                  <a:close/>
                </a:path>
              </a:pathLst>
            </a:custGeom>
            <a:solidFill>
              <a:srgbClr val="AED4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32752" cy="189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068677">
            <a:off x="12608000" y="-4110838"/>
            <a:ext cx="8070263" cy="9261909"/>
            <a:chOff x="0" y="0"/>
            <a:chExt cx="2125501" cy="2439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5501" cy="2439351"/>
            </a:xfrm>
            <a:custGeom>
              <a:avLst/>
              <a:gdLst/>
              <a:ahLst/>
              <a:cxnLst/>
              <a:rect r="r" b="b" t="t" l="l"/>
              <a:pathLst>
                <a:path h="2439351" w="212550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53808" y="1841662"/>
            <a:ext cx="11495694" cy="311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</a:pPr>
            <a:r>
              <a:rPr lang="en-US" sz="7700">
                <a:solidFill>
                  <a:srgbClr val="FFFFFF"/>
                </a:solidFill>
                <a:latin typeface="Cranberry"/>
              </a:rPr>
              <a:t>EMPOWERING PARLYSIS WITH  EYE CONTROLLED TECHNOLOGY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92718" y="2895260"/>
            <a:ext cx="1245452" cy="1022087"/>
          </a:xfrm>
          <a:custGeom>
            <a:avLst/>
            <a:gdLst/>
            <a:ahLst/>
            <a:cxnLst/>
            <a:rect r="r" b="b" t="t" l="l"/>
            <a:pathLst>
              <a:path h="1022087" w="1245452">
                <a:moveTo>
                  <a:pt x="0" y="0"/>
                </a:moveTo>
                <a:lnTo>
                  <a:pt x="1245452" y="0"/>
                </a:lnTo>
                <a:lnTo>
                  <a:pt x="1245452" y="1022087"/>
                </a:lnTo>
                <a:lnTo>
                  <a:pt x="0" y="1022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1342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-1202863" y="6429946"/>
            <a:ext cx="16547152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spc="599">
                <a:solidFill>
                  <a:srgbClr val="FFFFFF"/>
                </a:solidFill>
                <a:latin typeface="Cranberry"/>
              </a:rPr>
              <a:t>TEAM MEMBERS:</a:t>
            </a:r>
          </a:p>
          <a:p>
            <a:pPr algn="ctr">
              <a:lnSpc>
                <a:spcPts val="3999"/>
              </a:lnSpc>
            </a:pPr>
            <a:r>
              <a:rPr lang="en-US" sz="3999" spc="599">
                <a:solidFill>
                  <a:srgbClr val="FFFFFF"/>
                </a:solidFill>
                <a:latin typeface="Cranberry"/>
              </a:rPr>
              <a:t>                                                     THAMEEMUL ANSARI</a:t>
            </a:r>
          </a:p>
          <a:p>
            <a:pPr algn="ctr">
              <a:lnSpc>
                <a:spcPts val="3999"/>
              </a:lnSpc>
            </a:pPr>
            <a:r>
              <a:rPr lang="en-US" sz="3999" spc="599">
                <a:solidFill>
                  <a:srgbClr val="FFFFFF"/>
                </a:solidFill>
                <a:latin typeface="Cranberry"/>
              </a:rPr>
              <a:t>                                     S. ASIFA</a:t>
            </a:r>
          </a:p>
          <a:p>
            <a:pPr algn="ctr" marL="0" indent="0" lvl="0">
              <a:lnSpc>
                <a:spcPts val="3999"/>
              </a:lnSpc>
            </a:pPr>
            <a:r>
              <a:rPr lang="en-US" sz="3999" spc="599">
                <a:solidFill>
                  <a:srgbClr val="FFFFFF"/>
                </a:solidFill>
                <a:latin typeface="Cranberry"/>
              </a:rPr>
              <a:t>                                                 A. SAVITHA SREE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04051" y="6042187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1" y="0"/>
                </a:lnTo>
                <a:lnTo>
                  <a:pt x="1245451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92718" y="5493320"/>
            <a:ext cx="13341331" cy="46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3500" spc="105">
                <a:solidFill>
                  <a:srgbClr val="000000"/>
                </a:solidFill>
                <a:latin typeface="Hero Bold"/>
              </a:rPr>
              <a:t>TEAM: TECHMYSTICS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103296"/>
            <a:ext cx="16547152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3999" spc="599">
                <a:solidFill>
                  <a:srgbClr val="FCDCFF"/>
                </a:solidFill>
                <a:latin typeface="Hero Bold"/>
              </a:rPr>
              <a:t>DIVERSITY AND INCLUSION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44885" y="2346962"/>
            <a:ext cx="1695666" cy="1695666"/>
          </a:xfrm>
          <a:custGeom>
            <a:avLst/>
            <a:gdLst/>
            <a:ahLst/>
            <a:cxnLst/>
            <a:rect r="r" b="b" t="t" l="l"/>
            <a:pathLst>
              <a:path h="1695666" w="1695666">
                <a:moveTo>
                  <a:pt x="0" y="0"/>
                </a:moveTo>
                <a:lnTo>
                  <a:pt x="1695667" y="0"/>
                </a:lnTo>
                <a:lnTo>
                  <a:pt x="1695667" y="1695667"/>
                </a:lnTo>
                <a:lnTo>
                  <a:pt x="0" y="16956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6678" y="5143500"/>
            <a:ext cx="1803873" cy="1803873"/>
          </a:xfrm>
          <a:custGeom>
            <a:avLst/>
            <a:gdLst/>
            <a:ahLst/>
            <a:cxnLst/>
            <a:rect r="r" b="b" t="t" l="l"/>
            <a:pathLst>
              <a:path h="1803873" w="1803873">
                <a:moveTo>
                  <a:pt x="0" y="0"/>
                </a:moveTo>
                <a:lnTo>
                  <a:pt x="1803874" y="0"/>
                </a:lnTo>
                <a:lnTo>
                  <a:pt x="1803874" y="1803873"/>
                </a:lnTo>
                <a:lnTo>
                  <a:pt x="0" y="18038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14200" y="-180436"/>
            <a:ext cx="3459599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LINKS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216080" y="2571225"/>
            <a:ext cx="14921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view the code used in this program follow my GitHub link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https://github.com/Thameemking/DevHouse-24-Techmystics/tree/main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10650" y="5644301"/>
            <a:ext cx="1513236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see the working model  of the project please visit my youtube channel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https://youtu.be/BvIeglyjRBY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73335" y="747631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</a:rPr>
              <a:t>OBJECTIVE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83703" y="1817761"/>
            <a:ext cx="14920594" cy="6966290"/>
            <a:chOff x="0" y="0"/>
            <a:chExt cx="3929704" cy="18347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29704" cy="1834743"/>
            </a:xfrm>
            <a:custGeom>
              <a:avLst/>
              <a:gdLst/>
              <a:ahLst/>
              <a:cxnLst/>
              <a:rect r="r" b="b" t="t" l="l"/>
              <a:pathLst>
                <a:path h="1834743" w="3929704">
                  <a:moveTo>
                    <a:pt x="26463" y="0"/>
                  </a:moveTo>
                  <a:lnTo>
                    <a:pt x="3903241" y="0"/>
                  </a:lnTo>
                  <a:cubicBezTo>
                    <a:pt x="3917856" y="0"/>
                    <a:pt x="3929704" y="11848"/>
                    <a:pt x="3929704" y="26463"/>
                  </a:cubicBezTo>
                  <a:lnTo>
                    <a:pt x="3929704" y="1808281"/>
                  </a:lnTo>
                  <a:cubicBezTo>
                    <a:pt x="3929704" y="1822895"/>
                    <a:pt x="3917856" y="1834743"/>
                    <a:pt x="3903241" y="1834743"/>
                  </a:cubicBezTo>
                  <a:lnTo>
                    <a:pt x="26463" y="1834743"/>
                  </a:lnTo>
                  <a:cubicBezTo>
                    <a:pt x="11848" y="1834743"/>
                    <a:pt x="0" y="1822895"/>
                    <a:pt x="0" y="1808281"/>
                  </a:cubicBezTo>
                  <a:lnTo>
                    <a:pt x="0" y="26463"/>
                  </a:lnTo>
                  <a:cubicBezTo>
                    <a:pt x="0" y="11848"/>
                    <a:pt x="11848" y="0"/>
                    <a:pt x="26463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3929704" cy="1901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Glacial Indifference"/>
                </a:rPr>
                <a:t>Our product is a revolutionary solution designed to empower paralyzed individuals with an unparalleled level of independence in the digital realm. By seamlessly integrating advanced eye-tracking software and image recognition, our innovation enables precise and intuitive control over computers and technology using only eye movements.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Glacial Indifference"/>
                </a:rPr>
                <a:t>The main </a:t>
              </a:r>
              <a:r>
                <a:rPr lang="en-US" sz="3199" u="sng">
                  <a:solidFill>
                    <a:srgbClr val="000000"/>
                  </a:solidFill>
                  <a:latin typeface="Glacial Indifference Bold"/>
                </a:rPr>
                <a:t>objective</a:t>
              </a:r>
              <a:r>
                <a:rPr lang="en-US" sz="3199">
                  <a:solidFill>
                    <a:srgbClr val="000000"/>
                  </a:solidFill>
                  <a:latin typeface="Glacial Indifference"/>
                </a:rPr>
                <a:t> of this project is to enable users to type text using their eyes' movement. By detecting and interpreting eye movements, the system enables users to select </a:t>
              </a:r>
              <a:r>
                <a:rPr lang="en-US" sz="3199" u="sng">
                  <a:solidFill>
                    <a:srgbClr val="000000"/>
                  </a:solidFill>
                  <a:latin typeface="Glacial Indifference Bold"/>
                </a:rPr>
                <a:t>predefined actions or type on a virtual keyboard</a:t>
              </a:r>
              <a:r>
                <a:rPr lang="en-US" sz="3199">
                  <a:solidFill>
                    <a:srgbClr val="000000"/>
                  </a:solidFill>
                  <a:latin typeface="Glacial Indifference"/>
                </a:rPr>
                <a:t>, triggering </a:t>
              </a:r>
              <a:r>
                <a:rPr lang="en-US" sz="3199" u="sng">
                  <a:solidFill>
                    <a:srgbClr val="000000"/>
                  </a:solidFill>
                  <a:latin typeface="Glacial Indifference Bold"/>
                </a:rPr>
                <a:t>custom voice</a:t>
              </a:r>
              <a:r>
                <a:rPr lang="en-US" sz="3199">
                  <a:solidFill>
                    <a:srgbClr val="000000"/>
                  </a:solidFill>
                  <a:latin typeface="Glacial Indifference"/>
                </a:rPr>
                <a:t> alerts to notify caregivers or nearby individuals of their needs.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</a:rPr>
              <a:t>TECHNOLOGIES USED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176010" y="3199118"/>
            <a:ext cx="5409446" cy="1485139"/>
          </a:xfrm>
          <a:custGeom>
            <a:avLst/>
            <a:gdLst/>
            <a:ahLst/>
            <a:cxnLst/>
            <a:rect r="r" b="b" t="t" l="l"/>
            <a:pathLst>
              <a:path h="1485139" w="5409446">
                <a:moveTo>
                  <a:pt x="0" y="0"/>
                </a:moveTo>
                <a:lnTo>
                  <a:pt x="5409446" y="0"/>
                </a:lnTo>
                <a:lnTo>
                  <a:pt x="5409446" y="1485139"/>
                </a:lnTo>
                <a:lnTo>
                  <a:pt x="0" y="1485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609" y="3643385"/>
            <a:ext cx="54504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 spc="150">
                <a:solidFill>
                  <a:srgbClr val="000000"/>
                </a:solidFill>
                <a:latin typeface="Alice Bold"/>
              </a:rPr>
              <a:t>OPENCV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51655" y="7050021"/>
            <a:ext cx="5341969" cy="1466613"/>
          </a:xfrm>
          <a:custGeom>
            <a:avLst/>
            <a:gdLst/>
            <a:ahLst/>
            <a:cxnLst/>
            <a:rect r="r" b="b" t="t" l="l"/>
            <a:pathLst>
              <a:path h="1466613" w="5341969">
                <a:moveTo>
                  <a:pt x="0" y="0"/>
                </a:moveTo>
                <a:lnTo>
                  <a:pt x="5341970" y="0"/>
                </a:lnTo>
                <a:lnTo>
                  <a:pt x="5341970" y="1466614"/>
                </a:lnTo>
                <a:lnTo>
                  <a:pt x="0" y="1466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04475" y="7380044"/>
            <a:ext cx="4558215" cy="6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81"/>
              </a:lnSpc>
              <a:spcBef>
                <a:spcPct val="0"/>
              </a:spcBef>
            </a:pPr>
            <a:r>
              <a:rPr lang="en-US" sz="4881" spc="146">
                <a:solidFill>
                  <a:srgbClr val="000000"/>
                </a:solidFill>
                <a:latin typeface="Alice Bold"/>
              </a:rPr>
              <a:t>     PYGLET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319649" y="5068731"/>
            <a:ext cx="5205982" cy="1429279"/>
          </a:xfrm>
          <a:custGeom>
            <a:avLst/>
            <a:gdLst/>
            <a:ahLst/>
            <a:cxnLst/>
            <a:rect r="r" b="b" t="t" l="l"/>
            <a:pathLst>
              <a:path h="1429279" w="5205982">
                <a:moveTo>
                  <a:pt x="0" y="0"/>
                </a:moveTo>
                <a:lnTo>
                  <a:pt x="5205982" y="0"/>
                </a:lnTo>
                <a:lnTo>
                  <a:pt x="5205982" y="1429279"/>
                </a:lnTo>
                <a:lnTo>
                  <a:pt x="0" y="1429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16643" y="5243074"/>
            <a:ext cx="54504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 spc="150">
                <a:solidFill>
                  <a:srgbClr val="000000"/>
                </a:solidFill>
                <a:latin typeface="Alice Bold"/>
              </a:rPr>
              <a:t>  DLIB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93851" y="3190113"/>
            <a:ext cx="5341969" cy="1466613"/>
          </a:xfrm>
          <a:custGeom>
            <a:avLst/>
            <a:gdLst/>
            <a:ahLst/>
            <a:cxnLst/>
            <a:rect r="r" b="b" t="t" l="l"/>
            <a:pathLst>
              <a:path h="1466613" w="5341969">
                <a:moveTo>
                  <a:pt x="0" y="0"/>
                </a:moveTo>
                <a:lnTo>
                  <a:pt x="5341969" y="0"/>
                </a:lnTo>
                <a:lnTo>
                  <a:pt x="5341969" y="1466613"/>
                </a:lnTo>
                <a:lnTo>
                  <a:pt x="0" y="1466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46671" y="3491561"/>
            <a:ext cx="4558215" cy="119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81"/>
              </a:lnSpc>
              <a:spcBef>
                <a:spcPct val="0"/>
              </a:spcBef>
            </a:pPr>
            <a:r>
              <a:rPr lang="en-US" sz="3081" spc="92">
                <a:solidFill>
                  <a:srgbClr val="000000"/>
                </a:solidFill>
                <a:latin typeface="Alice Bold"/>
              </a:rPr>
              <a:t>SHAPE_PREDICTOR_68_FACE_LANDMARKS.DAT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373885" y="5068731"/>
            <a:ext cx="5341969" cy="1466613"/>
          </a:xfrm>
          <a:custGeom>
            <a:avLst/>
            <a:gdLst/>
            <a:ahLst/>
            <a:cxnLst/>
            <a:rect r="r" b="b" t="t" l="l"/>
            <a:pathLst>
              <a:path h="1466613" w="5341969">
                <a:moveTo>
                  <a:pt x="0" y="0"/>
                </a:moveTo>
                <a:lnTo>
                  <a:pt x="5341970" y="0"/>
                </a:lnTo>
                <a:lnTo>
                  <a:pt x="5341970" y="1466614"/>
                </a:lnTo>
                <a:lnTo>
                  <a:pt x="0" y="1466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926705" y="5398754"/>
            <a:ext cx="4558215" cy="6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81"/>
              </a:lnSpc>
              <a:spcBef>
                <a:spcPct val="0"/>
              </a:spcBef>
            </a:pPr>
            <a:r>
              <a:rPr lang="en-US" sz="4881" spc="146">
                <a:solidFill>
                  <a:srgbClr val="000000"/>
                </a:solidFill>
                <a:latin typeface="Alice Bold"/>
              </a:rPr>
              <a:t>Math (hypot)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534828" y="7050021"/>
            <a:ext cx="5341969" cy="1466613"/>
          </a:xfrm>
          <a:custGeom>
            <a:avLst/>
            <a:gdLst/>
            <a:ahLst/>
            <a:cxnLst/>
            <a:rect r="r" b="b" t="t" l="l"/>
            <a:pathLst>
              <a:path h="1466613" w="5341969">
                <a:moveTo>
                  <a:pt x="0" y="0"/>
                </a:moveTo>
                <a:lnTo>
                  <a:pt x="5341970" y="0"/>
                </a:lnTo>
                <a:lnTo>
                  <a:pt x="5341970" y="1466614"/>
                </a:lnTo>
                <a:lnTo>
                  <a:pt x="0" y="1466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087648" y="7380044"/>
            <a:ext cx="4558215" cy="6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81"/>
              </a:lnSpc>
              <a:spcBef>
                <a:spcPct val="0"/>
              </a:spcBef>
            </a:pPr>
            <a:r>
              <a:rPr lang="en-US" sz="4881" spc="146">
                <a:solidFill>
                  <a:srgbClr val="000000"/>
                </a:solidFill>
                <a:latin typeface="Alice Bold"/>
              </a:rPr>
              <a:t> Numpy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</a:rPr>
              <a:t>FLOW OF THE PROJECT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2537" y="2805928"/>
            <a:ext cx="14842926" cy="5572495"/>
            <a:chOff x="0" y="0"/>
            <a:chExt cx="3909248" cy="1467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09248" cy="1467653"/>
            </a:xfrm>
            <a:custGeom>
              <a:avLst/>
              <a:gdLst/>
              <a:ahLst/>
              <a:cxnLst/>
              <a:rect r="r" b="b" t="t" l="l"/>
              <a:pathLst>
                <a:path h="1467653" w="3909248">
                  <a:moveTo>
                    <a:pt x="26601" y="0"/>
                  </a:moveTo>
                  <a:lnTo>
                    <a:pt x="3882647" y="0"/>
                  </a:lnTo>
                  <a:cubicBezTo>
                    <a:pt x="3889702" y="0"/>
                    <a:pt x="3896468" y="2803"/>
                    <a:pt x="3901457" y="7791"/>
                  </a:cubicBezTo>
                  <a:cubicBezTo>
                    <a:pt x="3906446" y="12780"/>
                    <a:pt x="3909248" y="19546"/>
                    <a:pt x="3909248" y="26601"/>
                  </a:cubicBezTo>
                  <a:lnTo>
                    <a:pt x="3909248" y="1441052"/>
                  </a:lnTo>
                  <a:cubicBezTo>
                    <a:pt x="3909248" y="1455743"/>
                    <a:pt x="3897338" y="1467653"/>
                    <a:pt x="3882647" y="1467653"/>
                  </a:cubicBezTo>
                  <a:lnTo>
                    <a:pt x="26601" y="1467653"/>
                  </a:lnTo>
                  <a:cubicBezTo>
                    <a:pt x="11910" y="1467653"/>
                    <a:pt x="0" y="1455743"/>
                    <a:pt x="0" y="1441052"/>
                  </a:cubicBezTo>
                  <a:lnTo>
                    <a:pt x="0" y="26601"/>
                  </a:lnTo>
                  <a:cubicBezTo>
                    <a:pt x="0" y="11910"/>
                    <a:pt x="11910" y="0"/>
                    <a:pt x="26601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09248" cy="1505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85760" y="3126828"/>
            <a:ext cx="14109522" cy="633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80" indent="-356240" lvl="1">
              <a:lnSpc>
                <a:spcPts val="3630"/>
              </a:lnSpc>
              <a:buFont typeface="Arial"/>
              <a:buChar char="•"/>
            </a:pPr>
            <a:r>
              <a:rPr lang="en-US" sz="3300" spc="99">
                <a:solidFill>
                  <a:srgbClr val="000000"/>
                </a:solidFill>
                <a:latin typeface="Hero"/>
              </a:rPr>
              <a:t>Program starts by displaying a Menu with two options -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Left and Right.</a:t>
            </a:r>
          </a:p>
          <a:p>
            <a:pPr marL="712480" indent="-356240" lvl="1">
              <a:lnSpc>
                <a:spcPts val="3630"/>
              </a:lnSpc>
              <a:buFont typeface="Arial"/>
              <a:buChar char="•"/>
            </a:pPr>
            <a:r>
              <a:rPr lang="en-US" sz="3300" spc="99">
                <a:solidFill>
                  <a:srgbClr val="000000"/>
                </a:solidFill>
                <a:latin typeface="Hero"/>
              </a:rPr>
              <a:t>The user is prompted to look towards either the left or right side of the screen to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 select the corresponding keyboard layout</a:t>
            </a:r>
            <a:r>
              <a:rPr lang="en-US" sz="3300" spc="99">
                <a:solidFill>
                  <a:srgbClr val="000000"/>
                </a:solidFill>
                <a:latin typeface="Hero"/>
              </a:rPr>
              <a:t>.</a:t>
            </a:r>
          </a:p>
          <a:p>
            <a:pPr marL="712480" indent="-356240" lvl="1">
              <a:lnSpc>
                <a:spcPts val="3630"/>
              </a:lnSpc>
              <a:buFont typeface="Arial"/>
              <a:buChar char="•"/>
            </a:pPr>
            <a:r>
              <a:rPr lang="en-US" sz="3300" spc="99">
                <a:solidFill>
                  <a:srgbClr val="000000"/>
                </a:solidFill>
                <a:latin typeface="Hero"/>
              </a:rPr>
              <a:t>The user interacts by 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blinking</a:t>
            </a:r>
            <a:r>
              <a:rPr lang="en-US" sz="3300" spc="99">
                <a:solidFill>
                  <a:srgbClr val="000000"/>
                </a:solidFill>
                <a:latin typeface="Hero"/>
              </a:rPr>
              <a:t> to select a key.</a:t>
            </a:r>
          </a:p>
          <a:p>
            <a:pPr marL="712480" indent="-356240" lvl="1">
              <a:lnSpc>
                <a:spcPts val="3630"/>
              </a:lnSpc>
              <a:buFont typeface="Arial"/>
              <a:buChar char="•"/>
            </a:pPr>
            <a:r>
              <a:rPr lang="en-US" sz="3300" spc="99">
                <a:solidFill>
                  <a:srgbClr val="000000"/>
                </a:solidFill>
                <a:latin typeface="Hero"/>
              </a:rPr>
              <a:t>The program shows a 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bar when the user blinks</a:t>
            </a:r>
            <a:r>
              <a:rPr lang="en-US" sz="3300" spc="99">
                <a:solidFill>
                  <a:srgbClr val="000000"/>
                </a:solidFill>
                <a:latin typeface="Hero"/>
              </a:rPr>
              <a:t>. If the bar fills up within a set time, it recognizes the blink as 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intentional and performs an action</a:t>
            </a:r>
            <a:r>
              <a:rPr lang="en-US" sz="3300" spc="99">
                <a:solidFill>
                  <a:srgbClr val="000000"/>
                </a:solidFill>
                <a:latin typeface="Hero"/>
              </a:rPr>
              <a:t>. This distinguishes deliberate blinks used for interaction from unintentional ones. </a:t>
            </a:r>
          </a:p>
          <a:p>
            <a:pPr algn="just" marL="712480" indent="-356240" lvl="1">
              <a:lnSpc>
                <a:spcPts val="3630"/>
              </a:lnSpc>
              <a:buFont typeface="Arial"/>
              <a:buChar char="•"/>
            </a:pPr>
            <a:r>
              <a:rPr lang="en-US" sz="3300" spc="99">
                <a:solidFill>
                  <a:srgbClr val="000000"/>
                </a:solidFill>
                <a:latin typeface="Hero"/>
              </a:rPr>
              <a:t>The selected letter gets </a:t>
            </a:r>
            <a:r>
              <a:rPr lang="en-US" sz="3300" spc="99">
                <a:solidFill>
                  <a:srgbClr val="000000"/>
                </a:solidFill>
                <a:latin typeface="Hero Bold"/>
              </a:rPr>
              <a:t>typed</a:t>
            </a:r>
            <a:r>
              <a:rPr lang="en-US" sz="3300" spc="99">
                <a:solidFill>
                  <a:srgbClr val="000000"/>
                </a:solidFill>
                <a:latin typeface="Hero"/>
              </a:rPr>
              <a:t> in the screen.</a:t>
            </a:r>
          </a:p>
          <a:p>
            <a:pPr algn="ctr">
              <a:lnSpc>
                <a:spcPts val="3630"/>
              </a:lnSpc>
            </a:pPr>
          </a:p>
          <a:p>
            <a:pPr algn="ctr">
              <a:lnSpc>
                <a:spcPts val="3300"/>
              </a:lnSpc>
            </a:pPr>
          </a:p>
          <a:p>
            <a:pPr algn="ctr">
              <a:lnSpc>
                <a:spcPts val="33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73335" y="1190625"/>
            <a:ext cx="13341331" cy="115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960"/>
              </a:lnSpc>
              <a:spcBef>
                <a:spcPct val="0"/>
              </a:spcBef>
            </a:pPr>
            <a:r>
              <a:rPr lang="en-US" sz="8700">
                <a:solidFill>
                  <a:srgbClr val="1867BE"/>
                </a:solidFill>
                <a:latin typeface="Cranberry"/>
              </a:rPr>
              <a:t>FUTURE SCOPE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2537" y="2805928"/>
            <a:ext cx="14842926" cy="5572495"/>
            <a:chOff x="0" y="0"/>
            <a:chExt cx="3909248" cy="1467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09248" cy="1467653"/>
            </a:xfrm>
            <a:custGeom>
              <a:avLst/>
              <a:gdLst/>
              <a:ahLst/>
              <a:cxnLst/>
              <a:rect r="r" b="b" t="t" l="l"/>
              <a:pathLst>
                <a:path h="1467653" w="3909248">
                  <a:moveTo>
                    <a:pt x="26601" y="0"/>
                  </a:moveTo>
                  <a:lnTo>
                    <a:pt x="3882647" y="0"/>
                  </a:lnTo>
                  <a:cubicBezTo>
                    <a:pt x="3889702" y="0"/>
                    <a:pt x="3896468" y="2803"/>
                    <a:pt x="3901457" y="7791"/>
                  </a:cubicBezTo>
                  <a:cubicBezTo>
                    <a:pt x="3906446" y="12780"/>
                    <a:pt x="3909248" y="19546"/>
                    <a:pt x="3909248" y="26601"/>
                  </a:cubicBezTo>
                  <a:lnTo>
                    <a:pt x="3909248" y="1441052"/>
                  </a:lnTo>
                  <a:cubicBezTo>
                    <a:pt x="3909248" y="1455743"/>
                    <a:pt x="3897338" y="1467653"/>
                    <a:pt x="3882647" y="1467653"/>
                  </a:cubicBezTo>
                  <a:lnTo>
                    <a:pt x="26601" y="1467653"/>
                  </a:lnTo>
                  <a:cubicBezTo>
                    <a:pt x="11910" y="1467653"/>
                    <a:pt x="0" y="1455743"/>
                    <a:pt x="0" y="1441052"/>
                  </a:cubicBezTo>
                  <a:lnTo>
                    <a:pt x="0" y="26601"/>
                  </a:lnTo>
                  <a:cubicBezTo>
                    <a:pt x="0" y="11910"/>
                    <a:pt x="11910" y="0"/>
                    <a:pt x="26601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09248" cy="1505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89239" y="3296650"/>
            <a:ext cx="13725426" cy="430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60"/>
              </a:lnSpc>
            </a:pPr>
            <a:r>
              <a:rPr lang="en-US" sz="3418" spc="102">
                <a:solidFill>
                  <a:srgbClr val="000000"/>
                </a:solidFill>
                <a:latin typeface="Glacial Indifference"/>
              </a:rPr>
              <a:t>Our project aims to extend its impact by empowering paralyzed individuals with autonomous</a:t>
            </a:r>
            <a:r>
              <a:rPr lang="en-US" sz="3418" spc="102" u="sng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418" spc="102" u="sng">
                <a:solidFill>
                  <a:srgbClr val="000000"/>
                </a:solidFill>
                <a:latin typeface="Glacial Indifference Bold"/>
              </a:rPr>
              <a:t>control over domestic appliances</a:t>
            </a:r>
            <a:r>
              <a:rPr lang="en-US" sz="3418" spc="102">
                <a:solidFill>
                  <a:srgbClr val="000000"/>
                </a:solidFill>
                <a:latin typeface="Glacial Indifference"/>
              </a:rPr>
              <a:t>. By leveraging the technology developed for eye-controlled input, we envision a future where individuals with paralysis can seamlessly interact with their environment, including controlling appliances such as </a:t>
            </a:r>
            <a:r>
              <a:rPr lang="en-US" sz="3418" spc="102" u="sng">
                <a:solidFill>
                  <a:srgbClr val="000000"/>
                </a:solidFill>
                <a:latin typeface="Glacial Indifference Bold"/>
              </a:rPr>
              <a:t>fans and lights</a:t>
            </a:r>
            <a:r>
              <a:rPr lang="en-US" sz="3418" spc="102">
                <a:solidFill>
                  <a:srgbClr val="000000"/>
                </a:solidFill>
                <a:latin typeface="Glacial Indifference"/>
              </a:rPr>
              <a:t>, with intuitive eye movements and </a:t>
            </a:r>
            <a:r>
              <a:rPr lang="en-US" sz="3418" spc="102">
                <a:solidFill>
                  <a:srgbClr val="000000"/>
                </a:solidFill>
                <a:latin typeface="Glacial Indifference Bold"/>
              </a:rPr>
              <a:t>blinks</a:t>
            </a:r>
            <a:r>
              <a:rPr lang="en-US" sz="3418" spc="102">
                <a:solidFill>
                  <a:srgbClr val="000000"/>
                </a:solidFill>
                <a:latin typeface="Glacial Indifference"/>
              </a:rPr>
              <a:t>. This advancement holds the promise of enhancing independence and quality of life for individuals facing mobility challenges, offering them greater autonomy and freedom within their homes.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639628" y="877640"/>
            <a:ext cx="90087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Functions used: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61360" y="2212436"/>
            <a:ext cx="13165281" cy="731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6168" indent="-318084" lvl="1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draw_letters(letter_index, text, letter_light): This function is responsible for drawing the letters on the virtual keyboard. It takes three parameters:</a:t>
            </a:r>
          </a:p>
          <a:p>
            <a:pPr marL="1272335" indent="-424112" lvl="2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letter_index: The index of the letter on the keyboard.</a:t>
            </a:r>
          </a:p>
          <a:p>
            <a:pPr marL="1272335" indent="-424112" lvl="2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text: The actual letter to be displayed.</a:t>
            </a:r>
          </a:p>
          <a:p>
            <a:pPr marL="1272335" indent="-424112" lvl="2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letter_light: </a:t>
            </a:r>
            <a:r>
              <a:rPr lang="en-US" sz="2946">
                <a:solidFill>
                  <a:srgbClr val="000000"/>
                </a:solidFill>
                <a:latin typeface="Canva Sans"/>
              </a:rPr>
              <a:t>A boolean indicating whether the letter should be highlighted or not. Based on this, the function draws the letter in white or grey.</a:t>
            </a:r>
          </a:p>
          <a:p>
            <a:pPr marL="636168" indent="-318084" lvl="1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draw_menu(): This function draws the menu for selecting between the left and right virtual keyboards.</a:t>
            </a:r>
          </a:p>
          <a:p>
            <a:pPr marL="636168" indent="-318084" lvl="1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anva Sans"/>
              </a:rPr>
              <a:t>midpoint(p1, p2): This function calculates the midpoint between two points (p1 and p2). It's used in calculating the centre of the eye contours.</a:t>
            </a:r>
          </a:p>
          <a:p>
            <a:pPr marL="636168" indent="-318084" lvl="1">
              <a:lnSpc>
                <a:spcPts val="4125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639628" y="877640"/>
            <a:ext cx="90087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Functions used: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60100" y="2601807"/>
            <a:ext cx="12635181" cy="593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8227" indent="-279113" lvl="1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Canva Sans"/>
              </a:rPr>
              <a:t>get_blinking_ratio(eye_points, facial_landmarks): This function calculates the blinking ratio of the eyes. It takes two parameters:</a:t>
            </a:r>
          </a:p>
          <a:p>
            <a:pPr marL="558227" indent="-279113" lvl="1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Canva Sans"/>
              </a:rPr>
              <a:t>eye_points: A list of indices corresponding to the points around the eyes.</a:t>
            </a:r>
          </a:p>
          <a:p>
            <a:pPr marL="558227" indent="-279113" lvl="1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Canva Sans"/>
              </a:rPr>
              <a:t>facial_landmarks: The detected facial landmarks. It calculates the ratio of horizontal to vertical distance between certain points around the eyes to detect blinking.</a:t>
            </a:r>
          </a:p>
          <a:p>
            <a:pPr marL="558227" indent="-279113" lvl="1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Canva Sans"/>
              </a:rPr>
              <a:t>eyes_contour_points(facial_landmarks): This function extracts the contour points for both left and right eyes from the detected facial landmarks.</a:t>
            </a:r>
          </a:p>
          <a:p>
            <a:pPr marL="558227" indent="-279113" lvl="1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Canva Sans"/>
              </a:rPr>
              <a:t>get_gaze_ratio(eye_points, facial_landmarks): This function calculates the gaze ratio of the eyes. It takes the same parameters as get_blinking_ratio. It calculates the ratio of white pixels on the left side of the eye to those on the right side to determine the direction of gaze.</a:t>
            </a:r>
          </a:p>
          <a:p>
            <a:pPr>
              <a:lnSpc>
                <a:spcPts val="36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00350" y="0"/>
            <a:ext cx="126873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84417" y="75565"/>
            <a:ext cx="812851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Case of Accidental clicks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061199" y="3533722"/>
            <a:ext cx="8796115" cy="4798983"/>
          </a:xfrm>
          <a:custGeom>
            <a:avLst/>
            <a:gdLst/>
            <a:ahLst/>
            <a:cxnLst/>
            <a:rect r="r" b="b" t="t" l="l"/>
            <a:pathLst>
              <a:path h="4798983" w="8796115">
                <a:moveTo>
                  <a:pt x="0" y="0"/>
                </a:moveTo>
                <a:lnTo>
                  <a:pt x="8796115" y="0"/>
                </a:lnTo>
                <a:lnTo>
                  <a:pt x="8796115" y="4798982"/>
                </a:lnTo>
                <a:lnTo>
                  <a:pt x="0" y="47989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263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0800" y="3404972"/>
            <a:ext cx="5847295" cy="4927733"/>
          </a:xfrm>
          <a:custGeom>
            <a:avLst/>
            <a:gdLst/>
            <a:ahLst/>
            <a:cxnLst/>
            <a:rect r="r" b="b" t="t" l="l"/>
            <a:pathLst>
              <a:path h="4927733" w="5847295">
                <a:moveTo>
                  <a:pt x="0" y="0"/>
                </a:moveTo>
                <a:lnTo>
                  <a:pt x="5847295" y="0"/>
                </a:lnTo>
                <a:lnTo>
                  <a:pt x="5847295" y="4927732"/>
                </a:lnTo>
                <a:lnTo>
                  <a:pt x="0" y="49277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83745" y="538081"/>
            <a:ext cx="8967241" cy="2263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4"/>
              </a:lnSpc>
            </a:pPr>
            <a:r>
              <a:rPr lang="en-US" sz="2574">
                <a:solidFill>
                  <a:srgbClr val="000000"/>
                </a:solidFill>
                <a:latin typeface="Canva Sans"/>
              </a:rPr>
              <a:t>We do know an average human blinks around between 14,400 and 19,200 times a day. so we added a blinking loading bar. You need to blink until the bar loads up to full or the letter which you wanted to type will not show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DAF_qyY-spQ</dc:identifier>
  <dcterms:modified xsi:type="dcterms:W3CDTF">2011-08-01T06:04:30Z</dcterms:modified>
  <cp:revision>1</cp:revision>
  <dc:title>group project</dc:title>
</cp:coreProperties>
</file>