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  <p:sldMasterId id="2147483704" r:id="rId2"/>
    <p:sldMasterId id="2147483705" r:id="rId3"/>
    <p:sldMasterId id="2147483707" r:id="rId4"/>
  </p:sldMasterIdLst>
  <p:notesMasterIdLst>
    <p:notesMasterId r:id="rId35"/>
  </p:notes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</p:sldIdLst>
  <p:sldSz cx="16256000" cy="9144000"/>
  <p:notesSz cx="6858000" cy="9144000"/>
  <p:embeddedFontLst>
    <p:embeddedFont>
      <p:font typeface="Cabin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7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yanaraj G" userId="3da06978fa09bc22" providerId="LiveId" clId="{A9F49AFD-818B-4580-BAB8-7C5CFAE5964E}"/>
    <pc:docChg chg="modSld">
      <pc:chgData name="Narayanaraj G" userId="3da06978fa09bc22" providerId="LiveId" clId="{A9F49AFD-818B-4580-BAB8-7C5CFAE5964E}" dt="2022-05-09T14:50:10.149" v="0" actId="20577"/>
      <pc:docMkLst>
        <pc:docMk/>
      </pc:docMkLst>
      <pc:sldChg chg="modSp mod">
        <pc:chgData name="Narayanaraj G" userId="3da06978fa09bc22" providerId="LiveId" clId="{A9F49AFD-818B-4580-BAB8-7C5CFAE5964E}" dt="2022-05-09T14:50:10.149" v="0" actId="20577"/>
        <pc:sldMkLst>
          <pc:docMk/>
          <pc:sldMk cId="0" sldId="275"/>
        </pc:sldMkLst>
        <pc:spChg chg="mod">
          <ac:chgData name="Narayanaraj G" userId="3da06978fa09bc22" providerId="LiveId" clId="{A9F49AFD-818B-4580-BAB8-7C5CFAE5964E}" dt="2022-05-09T14:50:10.149" v="0" actId="20577"/>
          <ac:spMkLst>
            <pc:docMk/>
            <pc:sldMk cId="0" sldId="275"/>
            <ac:spMk id="383" creationId="{00000000-0000-0000-0000-000000000000}"/>
          </ac:spMkLst>
        </pc:spChg>
      </pc:sldChg>
    </pc:docChg>
  </pc:docChgLst>
  <pc:docChgLst>
    <pc:chgData name="Narayanaraj G" userId="3da06978fa09bc22" providerId="LiveId" clId="{D239675C-6EC6-4E92-B8C9-805B082BB381}"/>
    <pc:docChg chg="undo custSel delSld modSld delMainMaster">
      <pc:chgData name="Narayanaraj G" userId="3da06978fa09bc22" providerId="LiveId" clId="{D239675C-6EC6-4E92-B8C9-805B082BB381}" dt="2022-03-17T16:25:27.737" v="56" actId="207"/>
      <pc:docMkLst>
        <pc:docMk/>
      </pc:docMkLst>
      <pc:sldChg chg="delSp mod modNotesTx">
        <pc:chgData name="Narayanaraj G" userId="3da06978fa09bc22" providerId="LiveId" clId="{D239675C-6EC6-4E92-B8C9-805B082BB381}" dt="2022-03-13T10:49:44.525" v="3" actId="20577"/>
        <pc:sldMkLst>
          <pc:docMk/>
          <pc:sldMk cId="0" sldId="256"/>
        </pc:sldMkLst>
        <pc:spChg chg="del">
          <ac:chgData name="Narayanaraj G" userId="3da06978fa09bc22" providerId="LiveId" clId="{D239675C-6EC6-4E92-B8C9-805B082BB381}" dt="2022-03-13T10:49:35.203" v="0" actId="478"/>
          <ac:spMkLst>
            <pc:docMk/>
            <pc:sldMk cId="0" sldId="256"/>
            <ac:spMk id="206" creationId="{00000000-0000-0000-0000-000000000000}"/>
          </ac:spMkLst>
        </pc:spChg>
        <pc:picChg chg="del">
          <ac:chgData name="Narayanaraj G" userId="3da06978fa09bc22" providerId="LiveId" clId="{D239675C-6EC6-4E92-B8C9-805B082BB381}" dt="2022-03-13T10:49:41.095" v="2" actId="478"/>
          <ac:picMkLst>
            <pc:docMk/>
            <pc:sldMk cId="0" sldId="256"/>
            <ac:picMk id="207" creationId="{00000000-0000-0000-0000-000000000000}"/>
          </ac:picMkLst>
        </pc:picChg>
        <pc:picChg chg="del">
          <ac:chgData name="Narayanaraj G" userId="3da06978fa09bc22" providerId="LiveId" clId="{D239675C-6EC6-4E92-B8C9-805B082BB381}" dt="2022-03-13T10:49:38.626" v="1" actId="478"/>
          <ac:picMkLst>
            <pc:docMk/>
            <pc:sldMk cId="0" sldId="256"/>
            <ac:picMk id="208" creationId="{00000000-0000-0000-0000-000000000000}"/>
          </ac:picMkLst>
        </pc:picChg>
      </pc:sldChg>
      <pc:sldChg chg="delSp mod">
        <pc:chgData name="Narayanaraj G" userId="3da06978fa09bc22" providerId="LiveId" clId="{D239675C-6EC6-4E92-B8C9-805B082BB381}" dt="2022-03-13T10:50:14.791" v="4" actId="478"/>
        <pc:sldMkLst>
          <pc:docMk/>
          <pc:sldMk cId="0" sldId="257"/>
        </pc:sldMkLst>
        <pc:spChg chg="del">
          <ac:chgData name="Narayanaraj G" userId="3da06978fa09bc22" providerId="LiveId" clId="{D239675C-6EC6-4E92-B8C9-805B082BB381}" dt="2022-03-13T10:50:14.791" v="4" actId="478"/>
          <ac:spMkLst>
            <pc:docMk/>
            <pc:sldMk cId="0" sldId="257"/>
            <ac:spMk id="214" creationId="{00000000-0000-0000-0000-000000000000}"/>
          </ac:spMkLst>
        </pc:spChg>
      </pc:sldChg>
      <pc:sldChg chg="delSp mod">
        <pc:chgData name="Narayanaraj G" userId="3da06978fa09bc22" providerId="LiveId" clId="{D239675C-6EC6-4E92-B8C9-805B082BB381}" dt="2022-03-13T10:50:41.018" v="5" actId="478"/>
        <pc:sldMkLst>
          <pc:docMk/>
          <pc:sldMk cId="0" sldId="258"/>
        </pc:sldMkLst>
        <pc:spChg chg="del">
          <ac:chgData name="Narayanaraj G" userId="3da06978fa09bc22" providerId="LiveId" clId="{D239675C-6EC6-4E92-B8C9-805B082BB381}" dt="2022-03-13T10:50:41.018" v="5" actId="478"/>
          <ac:spMkLst>
            <pc:docMk/>
            <pc:sldMk cId="0" sldId="258"/>
            <ac:spMk id="222" creationId="{00000000-0000-0000-0000-000000000000}"/>
          </ac:spMkLst>
        </pc:spChg>
      </pc:sldChg>
      <pc:sldChg chg="del">
        <pc:chgData name="Narayanaraj G" userId="3da06978fa09bc22" providerId="LiveId" clId="{D239675C-6EC6-4E92-B8C9-805B082BB381}" dt="2022-03-17T16:18:38.683" v="11" actId="47"/>
        <pc:sldMkLst>
          <pc:docMk/>
          <pc:sldMk cId="0" sldId="260"/>
        </pc:sldMkLst>
      </pc:sldChg>
      <pc:sldChg chg="delSp del mod">
        <pc:chgData name="Narayanaraj G" userId="3da06978fa09bc22" providerId="LiveId" clId="{D239675C-6EC6-4E92-B8C9-805B082BB381}" dt="2022-03-17T16:18:32.154" v="10" actId="47"/>
        <pc:sldMkLst>
          <pc:docMk/>
          <pc:sldMk cId="0" sldId="261"/>
        </pc:sldMkLst>
        <pc:spChg chg="del">
          <ac:chgData name="Narayanaraj G" userId="3da06978fa09bc22" providerId="LiveId" clId="{D239675C-6EC6-4E92-B8C9-805B082BB381}" dt="2022-03-13T10:57:30.232" v="6" actId="478"/>
          <ac:spMkLst>
            <pc:docMk/>
            <pc:sldMk cId="0" sldId="261"/>
            <ac:spMk id="241" creationId="{00000000-0000-0000-0000-000000000000}"/>
          </ac:spMkLst>
        </pc:spChg>
      </pc:sldChg>
      <pc:sldChg chg="modSp mod">
        <pc:chgData name="Narayanaraj G" userId="3da06978fa09bc22" providerId="LiveId" clId="{D239675C-6EC6-4E92-B8C9-805B082BB381}" dt="2022-03-17T16:25:27.737" v="56" actId="207"/>
        <pc:sldMkLst>
          <pc:docMk/>
          <pc:sldMk cId="0" sldId="278"/>
        </pc:sldMkLst>
        <pc:spChg chg="mod">
          <ac:chgData name="Narayanaraj G" userId="3da06978fa09bc22" providerId="LiveId" clId="{D239675C-6EC6-4E92-B8C9-805B082BB381}" dt="2022-03-17T16:25:27.737" v="56" actId="207"/>
          <ac:spMkLst>
            <pc:docMk/>
            <pc:sldMk cId="0" sldId="278"/>
            <ac:spMk id="416" creationId="{00000000-0000-0000-0000-000000000000}"/>
          </ac:spMkLst>
        </pc:spChg>
        <pc:spChg chg="mod">
          <ac:chgData name="Narayanaraj G" userId="3da06978fa09bc22" providerId="LiveId" clId="{D239675C-6EC6-4E92-B8C9-805B082BB381}" dt="2022-03-17T16:25:16.647" v="53" actId="20577"/>
          <ac:spMkLst>
            <pc:docMk/>
            <pc:sldMk cId="0" sldId="278"/>
            <ac:spMk id="420" creationId="{00000000-0000-0000-0000-000000000000}"/>
          </ac:spMkLst>
        </pc:spChg>
      </pc:sldChg>
      <pc:sldChg chg="modSp mod">
        <pc:chgData name="Narayanaraj G" userId="3da06978fa09bc22" providerId="LiveId" clId="{D239675C-6EC6-4E92-B8C9-805B082BB381}" dt="2022-03-17T16:23:09.146" v="49" actId="20577"/>
        <pc:sldMkLst>
          <pc:docMk/>
          <pc:sldMk cId="0" sldId="279"/>
        </pc:sldMkLst>
        <pc:spChg chg="mod">
          <ac:chgData name="Narayanaraj G" userId="3da06978fa09bc22" providerId="LiveId" clId="{D239675C-6EC6-4E92-B8C9-805B082BB381}" dt="2022-03-17T16:23:09.146" v="49" actId="20577"/>
          <ac:spMkLst>
            <pc:docMk/>
            <pc:sldMk cId="0" sldId="279"/>
            <ac:spMk id="425" creationId="{00000000-0000-0000-0000-000000000000}"/>
          </ac:spMkLst>
        </pc:spChg>
      </pc:sldChg>
      <pc:sldChg chg="modSp mod">
        <pc:chgData name="Narayanaraj G" userId="3da06978fa09bc22" providerId="LiveId" clId="{D239675C-6EC6-4E92-B8C9-805B082BB381}" dt="2022-03-17T14:27:15.439" v="9" actId="21"/>
        <pc:sldMkLst>
          <pc:docMk/>
          <pc:sldMk cId="0" sldId="280"/>
        </pc:sldMkLst>
        <pc:spChg chg="mod">
          <ac:chgData name="Narayanaraj G" userId="3da06978fa09bc22" providerId="LiveId" clId="{D239675C-6EC6-4E92-B8C9-805B082BB381}" dt="2022-03-17T14:27:15.439" v="9" actId="21"/>
          <ac:spMkLst>
            <pc:docMk/>
            <pc:sldMk cId="0" sldId="280"/>
            <ac:spMk id="444" creationId="{00000000-0000-0000-0000-000000000000}"/>
          </ac:spMkLst>
        </pc:spChg>
      </pc:sldChg>
      <pc:sldChg chg="del">
        <pc:chgData name="Narayanaraj G" userId="3da06978fa09bc22" providerId="LiveId" clId="{D239675C-6EC6-4E92-B8C9-805B082BB381}" dt="2022-03-17T16:24:28.392" v="50" actId="47"/>
        <pc:sldMkLst>
          <pc:docMk/>
          <pc:sldMk cId="0" sldId="286"/>
        </pc:sldMkLst>
      </pc:sldChg>
      <pc:sldChg chg="del">
        <pc:chgData name="Narayanaraj G" userId="3da06978fa09bc22" providerId="LiveId" clId="{D239675C-6EC6-4E92-B8C9-805B082BB381}" dt="2022-03-13T11:37:03.398" v="7" actId="47"/>
        <pc:sldMkLst>
          <pc:docMk/>
          <pc:sldMk cId="0" sldId="289"/>
        </pc:sldMkLst>
      </pc:sldChg>
      <pc:sldMasterChg chg="del delSldLayout">
        <pc:chgData name="Narayanaraj G" userId="3da06978fa09bc22" providerId="LiveId" clId="{D239675C-6EC6-4E92-B8C9-805B082BB381}" dt="2022-03-13T11:37:03.398" v="7" actId="47"/>
        <pc:sldMasterMkLst>
          <pc:docMk/>
          <pc:sldMasterMk cId="0" sldId="2147483706"/>
        </pc:sldMasterMkLst>
        <pc:sldLayoutChg chg="del">
          <pc:chgData name="Narayanaraj G" userId="3da06978fa09bc22" providerId="LiveId" clId="{D239675C-6EC6-4E92-B8C9-805B082BB381}" dt="2022-03-13T11:37:03.398" v="7" actId="47"/>
          <pc:sldLayoutMkLst>
            <pc:docMk/>
            <pc:sldMasterMk cId="0" sldId="2147483706"/>
            <pc:sldLayoutMk cId="0" sldId="2147483681"/>
          </pc:sldLayoutMkLst>
        </pc:sldLayoutChg>
        <pc:sldLayoutChg chg="del">
          <pc:chgData name="Narayanaraj G" userId="3da06978fa09bc22" providerId="LiveId" clId="{D239675C-6EC6-4E92-B8C9-805B082BB381}" dt="2022-03-13T11:37:03.398" v="7" actId="47"/>
          <pc:sldLayoutMkLst>
            <pc:docMk/>
            <pc:sldMasterMk cId="0" sldId="2147483706"/>
            <pc:sldLayoutMk cId="0" sldId="2147483682"/>
          </pc:sldLayoutMkLst>
        </pc:sldLayoutChg>
        <pc:sldLayoutChg chg="del">
          <pc:chgData name="Narayanaraj G" userId="3da06978fa09bc22" providerId="LiveId" clId="{D239675C-6EC6-4E92-B8C9-805B082BB381}" dt="2022-03-13T11:37:03.398" v="7" actId="47"/>
          <pc:sldLayoutMkLst>
            <pc:docMk/>
            <pc:sldMasterMk cId="0" sldId="2147483706"/>
            <pc:sldLayoutMk cId="0" sldId="2147483683"/>
          </pc:sldLayoutMkLst>
        </pc:sldLayoutChg>
        <pc:sldLayoutChg chg="del">
          <pc:chgData name="Narayanaraj G" userId="3da06978fa09bc22" providerId="LiveId" clId="{D239675C-6EC6-4E92-B8C9-805B082BB381}" dt="2022-03-13T11:37:03.398" v="7" actId="47"/>
          <pc:sldLayoutMkLst>
            <pc:docMk/>
            <pc:sldMasterMk cId="0" sldId="2147483706"/>
            <pc:sldLayoutMk cId="0" sldId="2147483684"/>
          </pc:sldLayoutMkLst>
        </pc:sldLayoutChg>
        <pc:sldLayoutChg chg="del">
          <pc:chgData name="Narayanaraj G" userId="3da06978fa09bc22" providerId="LiveId" clId="{D239675C-6EC6-4E92-B8C9-805B082BB381}" dt="2022-03-13T11:37:03.398" v="7" actId="47"/>
          <pc:sldLayoutMkLst>
            <pc:docMk/>
            <pc:sldMasterMk cId="0" sldId="2147483706"/>
            <pc:sldLayoutMk cId="0" sldId="2147483685"/>
          </pc:sldLayoutMkLst>
        </pc:sldLayoutChg>
        <pc:sldLayoutChg chg="del">
          <pc:chgData name="Narayanaraj G" userId="3da06978fa09bc22" providerId="LiveId" clId="{D239675C-6EC6-4E92-B8C9-805B082BB381}" dt="2022-03-13T11:37:03.398" v="7" actId="47"/>
          <pc:sldLayoutMkLst>
            <pc:docMk/>
            <pc:sldMasterMk cId="0" sldId="2147483706"/>
            <pc:sldLayoutMk cId="0" sldId="2147483686"/>
          </pc:sldLayoutMkLst>
        </pc:sldLayoutChg>
        <pc:sldLayoutChg chg="del">
          <pc:chgData name="Narayanaraj G" userId="3da06978fa09bc22" providerId="LiveId" clId="{D239675C-6EC6-4E92-B8C9-805B082BB381}" dt="2022-03-13T11:37:03.398" v="7" actId="47"/>
          <pc:sldLayoutMkLst>
            <pc:docMk/>
            <pc:sldMasterMk cId="0" sldId="2147483706"/>
            <pc:sldLayoutMk cId="0" sldId="2147483687"/>
          </pc:sldLayoutMkLst>
        </pc:sldLayoutChg>
        <pc:sldLayoutChg chg="del">
          <pc:chgData name="Narayanaraj G" userId="3da06978fa09bc22" providerId="LiveId" clId="{D239675C-6EC6-4E92-B8C9-805B082BB381}" dt="2022-03-13T11:37:03.398" v="7" actId="47"/>
          <pc:sldLayoutMkLst>
            <pc:docMk/>
            <pc:sldMasterMk cId="0" sldId="2147483706"/>
            <pc:sldLayoutMk cId="0" sldId="2147483688"/>
          </pc:sldLayoutMkLst>
        </pc:sldLayoutChg>
        <pc:sldLayoutChg chg="del">
          <pc:chgData name="Narayanaraj G" userId="3da06978fa09bc22" providerId="LiveId" clId="{D239675C-6EC6-4E92-B8C9-805B082BB381}" dt="2022-03-13T11:37:03.398" v="7" actId="47"/>
          <pc:sldLayoutMkLst>
            <pc:docMk/>
            <pc:sldMasterMk cId="0" sldId="2147483706"/>
            <pc:sldLayoutMk cId="0" sldId="2147483689"/>
          </pc:sldLayoutMkLst>
        </pc:sldLayoutChg>
        <pc:sldLayoutChg chg="del">
          <pc:chgData name="Narayanaraj G" userId="3da06978fa09bc22" providerId="LiveId" clId="{D239675C-6EC6-4E92-B8C9-805B082BB381}" dt="2022-03-13T11:37:03.398" v="7" actId="47"/>
          <pc:sldLayoutMkLst>
            <pc:docMk/>
            <pc:sldMasterMk cId="0" sldId="2147483706"/>
            <pc:sldLayoutMk cId="0" sldId="2147483690"/>
          </pc:sldLayoutMkLst>
        </pc:sldLayoutChg>
        <pc:sldLayoutChg chg="del">
          <pc:chgData name="Narayanaraj G" userId="3da06978fa09bc22" providerId="LiveId" clId="{D239675C-6EC6-4E92-B8C9-805B082BB381}" dt="2022-03-13T11:37:03.398" v="7" actId="47"/>
          <pc:sldLayoutMkLst>
            <pc:docMk/>
            <pc:sldMasterMk cId="0" sldId="2147483706"/>
            <pc:sldLayoutMk cId="0" sldId="214748369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2" name="Google Shape;20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39e1d87_0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3539e1d87_0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 rot="5400000">
            <a:off x="11231562" y="1909763"/>
            <a:ext cx="4229100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 rot="5400000">
            <a:off x="4189413" y="-1497012"/>
            <a:ext cx="4229100" cy="1029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 rot="5400000">
            <a:off x="9236075" y="2441575"/>
            <a:ext cx="7708900" cy="330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 rot="5400000">
            <a:off x="2543175" y="-790575"/>
            <a:ext cx="7708900" cy="977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1pPr>
            <a:lvl2pPr marL="914400" lvl="1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marL="1371600" lvl="2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marL="1828800" lvl="3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marL="2286000" lvl="4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marL="2743200" lvl="5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marL="3200400" lvl="6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marL="3657600" lvl="7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marL="4114800" lvl="8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 rot="5400000">
            <a:off x="5448300" y="-1346200"/>
            <a:ext cx="5359400" cy="13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1pPr>
            <a:lvl2pPr marL="914400" lvl="1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marL="1371600" lvl="2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marL="1828800" lvl="3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marL="2286000" lvl="4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marL="2743200" lvl="5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marL="3200400" lvl="6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marL="3657600" lvl="7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marL="4114800" lvl="8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>
            <a:spLocks noGrp="1"/>
          </p:cNvSpPr>
          <p:nvPr>
            <p:ph type="pic" idx="2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 txBox="1"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body"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1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2"/>
          </p:nvPr>
        </p:nvSpPr>
        <p:spPr>
          <a:xfrm>
            <a:off x="8204200" y="2590800"/>
            <a:ext cx="6540500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23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body" idx="1"/>
          </p:nvPr>
        </p:nvSpPr>
        <p:spPr>
          <a:xfrm rot="5400000">
            <a:off x="7594600" y="-1727200"/>
            <a:ext cx="1054100" cy="13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>
            <a:off x="1284288" y="5875338"/>
            <a:ext cx="13817599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>
            <a:off x="1284288" y="3875088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23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400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1pPr>
            <a:lvl2pPr marL="914400" lvl="1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marL="1371600" lvl="2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marL="1828800" lvl="3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marL="2286000" lvl="4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marL="2743200" lvl="5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marL="3200400" lvl="6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marL="3657600" lvl="7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marL="4114800" lvl="8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1pPr>
            <a:lvl2pPr marL="457200" marR="0" lvl="1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2pPr>
            <a:lvl3pPr marL="914400" marR="0" lvl="2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3pPr>
            <a:lvl4pPr marL="1371600" marR="0" lvl="3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4pPr>
            <a:lvl5pPr marL="1828800" marR="0" lvl="4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5pPr>
            <a:lvl6pPr marL="2286000" marR="0" lvl="5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6pPr>
            <a:lvl7pPr marL="2743200" marR="0" lvl="6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7pPr>
            <a:lvl8pPr marL="3200400" marR="0" lvl="7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8pPr>
            <a:lvl9pPr marL="3657600" marR="0" lvl="8" indent="0" algn="ctr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6"/>
          <p:cNvSpPr txBox="1">
            <a:spLocks noGrp="1"/>
          </p:cNvSpPr>
          <p:nvPr>
            <p:ph type="title"/>
          </p:nvPr>
        </p:nvSpPr>
        <p:spPr>
          <a:xfrm rot="5400000">
            <a:off x="9313863" y="2532062"/>
            <a:ext cx="8064500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6"/>
          <p:cNvSpPr txBox="1">
            <a:spLocks noGrp="1"/>
          </p:cNvSpPr>
          <p:nvPr>
            <p:ph type="body" idx="1"/>
          </p:nvPr>
        </p:nvSpPr>
        <p:spPr>
          <a:xfrm rot="5400000">
            <a:off x="2271713" y="-874712"/>
            <a:ext cx="8064500" cy="1029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1pPr>
            <a:lvl2pPr marL="914400" lvl="1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marL="1371600" lvl="2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marL="1828800" lvl="3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marL="2286000" lvl="4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marL="2743200" lvl="5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marL="3200400" lvl="6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marL="3657600" lvl="7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marL="4114800" lvl="8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body" idx="1"/>
          </p:nvPr>
        </p:nvSpPr>
        <p:spPr>
          <a:xfrm rot="5400000">
            <a:off x="5270500" y="-1511300"/>
            <a:ext cx="5702300" cy="13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1pPr>
            <a:lvl2pPr marL="914400" lvl="1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marL="1371600" lvl="2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marL="1828800" lvl="3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marL="2286000" lvl="4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marL="2743200" lvl="5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marL="3200400" lvl="6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marL="3657600" lvl="7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marL="4114800" lvl="8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8"/>
          <p:cNvSpPr>
            <a:spLocks noGrp="1"/>
          </p:cNvSpPr>
          <p:nvPr>
            <p:ph type="pic" idx="2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28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"/>
          <p:cNvSpPr txBox="1"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29"/>
          <p:cNvSpPr txBox="1">
            <a:spLocks noGrp="1"/>
          </p:cNvSpPr>
          <p:nvPr>
            <p:ph type="body"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29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2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2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600" cy="75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>
            <a:spLocks noGrp="1"/>
          </p:cNvSpPr>
          <p:nvPr>
            <p:ph type="pic" idx="2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600" cy="1073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3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750" cy="5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33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750" cy="5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4"/>
          <p:cNvSpPr txBox="1">
            <a:spLocks noGrp="1"/>
          </p:cNvSpPr>
          <p:nvPr>
            <p:ph type="title"/>
          </p:nvPr>
        </p:nvSpPr>
        <p:spPr>
          <a:xfrm>
            <a:off x="1284288" y="5875338"/>
            <a:ext cx="13817599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body" idx="1"/>
          </p:nvPr>
        </p:nvSpPr>
        <p:spPr>
          <a:xfrm>
            <a:off x="1284288" y="3875088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1pPr>
            <a:lvl2pPr marL="914400" lvl="1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marL="1371600" lvl="2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marL="1828800" lvl="3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marL="2286000" lvl="4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marL="2743200" lvl="5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marL="3200400" lvl="6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marL="3657600" lvl="7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marL="4114800" lvl="8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6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599" cy="1960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36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200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0"/>
          <p:cNvSpPr txBox="1">
            <a:spLocks noGrp="1"/>
          </p:cNvSpPr>
          <p:nvPr>
            <p:ph type="title"/>
          </p:nvPr>
        </p:nvSpPr>
        <p:spPr>
          <a:xfrm rot="5400000">
            <a:off x="9313800" y="2532100"/>
            <a:ext cx="8064600" cy="34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6" name="Google Shape;166;p50"/>
          <p:cNvSpPr txBox="1">
            <a:spLocks noGrp="1"/>
          </p:cNvSpPr>
          <p:nvPr>
            <p:ph type="body" idx="1"/>
          </p:nvPr>
        </p:nvSpPr>
        <p:spPr>
          <a:xfrm rot="5400000">
            <a:off x="2271625" y="-874700"/>
            <a:ext cx="8064600" cy="10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1pPr>
            <a:lvl2pPr marL="914400" lvl="1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marL="1371600" lvl="2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marL="1828800" lvl="3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marL="2286000" lvl="4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marL="2743200" lvl="5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marL="3200400" lvl="6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marL="3657600" lvl="7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marL="4114800" lvl="8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9" name="Google Shape;169;p51"/>
          <p:cNvSpPr txBox="1">
            <a:spLocks noGrp="1"/>
          </p:cNvSpPr>
          <p:nvPr>
            <p:ph type="body" idx="1"/>
          </p:nvPr>
        </p:nvSpPr>
        <p:spPr>
          <a:xfrm rot="5400000">
            <a:off x="5270400" y="-1511300"/>
            <a:ext cx="5702400" cy="139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1pPr>
            <a:lvl2pPr marL="914400" lvl="1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marL="1371600" lvl="2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marL="1828800" lvl="3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marL="2286000" lvl="4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marL="2743200" lvl="5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marL="3200400" lvl="6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marL="3657600" lvl="7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marL="4114800" lvl="8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2"/>
          <p:cNvSpPr txBox="1">
            <a:spLocks noGrp="1"/>
          </p:cNvSpPr>
          <p:nvPr>
            <p:ph type="title"/>
          </p:nvPr>
        </p:nvSpPr>
        <p:spPr>
          <a:xfrm>
            <a:off x="3186113" y="6400800"/>
            <a:ext cx="97536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2" name="Google Shape;172;p52"/>
          <p:cNvSpPr>
            <a:spLocks noGrp="1"/>
          </p:cNvSpPr>
          <p:nvPr>
            <p:ph type="pic" idx="2"/>
          </p:nvPr>
        </p:nvSpPr>
        <p:spPr>
          <a:xfrm>
            <a:off x="3186113" y="817563"/>
            <a:ext cx="975360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52"/>
          <p:cNvSpPr txBox="1">
            <a:spLocks noGrp="1"/>
          </p:cNvSpPr>
          <p:nvPr>
            <p:ph type="body" idx="1"/>
          </p:nvPr>
        </p:nvSpPr>
        <p:spPr>
          <a:xfrm>
            <a:off x="3186113" y="7156450"/>
            <a:ext cx="9753600" cy="10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3"/>
          <p:cNvSpPr txBox="1">
            <a:spLocks noGrp="1"/>
          </p:cNvSpPr>
          <p:nvPr>
            <p:ph type="title"/>
          </p:nvPr>
        </p:nvSpPr>
        <p:spPr>
          <a:xfrm>
            <a:off x="812800" y="363538"/>
            <a:ext cx="53484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53"/>
          <p:cNvSpPr txBox="1">
            <a:spLocks noGrp="1"/>
          </p:cNvSpPr>
          <p:nvPr>
            <p:ph type="body" idx="1"/>
          </p:nvPr>
        </p:nvSpPr>
        <p:spPr>
          <a:xfrm>
            <a:off x="6356350" y="363538"/>
            <a:ext cx="9086700" cy="78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53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400" cy="62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812800" y="363538"/>
            <a:ext cx="5348288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6356350" y="363538"/>
            <a:ext cx="9086850" cy="780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812800" y="1912938"/>
            <a:ext cx="5348288" cy="6254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6"/>
          <p:cNvSpPr txBox="1"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" name="Google Shape;183;p56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7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56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700" cy="5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56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56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00" cy="52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5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6889800" cy="5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57"/>
          <p:cNvSpPr txBox="1">
            <a:spLocks noGrp="1"/>
          </p:cNvSpPr>
          <p:nvPr>
            <p:ph type="body" idx="2"/>
          </p:nvPr>
        </p:nvSpPr>
        <p:spPr>
          <a:xfrm>
            <a:off x="8197850" y="2603500"/>
            <a:ext cx="6889800" cy="5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1pPr>
            <a:lvl2pPr marL="914400" lvl="1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2pPr>
            <a:lvl3pPr marL="1371600" lvl="2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4pPr>
            <a:lvl5pPr marL="2286000" lvl="4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5pPr>
            <a:lvl6pPr marL="2743200" lvl="5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35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8"/>
          <p:cNvSpPr txBox="1">
            <a:spLocks noGrp="1"/>
          </p:cNvSpPr>
          <p:nvPr>
            <p:ph type="title"/>
          </p:nvPr>
        </p:nvSpPr>
        <p:spPr>
          <a:xfrm>
            <a:off x="1284288" y="5875338"/>
            <a:ext cx="13817699" cy="18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3" name="Google Shape;193;p58"/>
          <p:cNvSpPr txBox="1">
            <a:spLocks noGrp="1"/>
          </p:cNvSpPr>
          <p:nvPr>
            <p:ph type="body" idx="1"/>
          </p:nvPr>
        </p:nvSpPr>
        <p:spPr>
          <a:xfrm>
            <a:off x="1284288" y="3875088"/>
            <a:ext cx="13817699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350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5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1pPr>
            <a:lvl2pPr marL="914400" lvl="1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marL="1371600" lvl="2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marL="1828800" lvl="3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marL="2286000" lvl="4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marL="2743200" lvl="5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marL="3200400" lvl="6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marL="3657600" lvl="7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marL="4114800" lvl="8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0"/>
          <p:cNvSpPr txBox="1">
            <a:spLocks noGrp="1"/>
          </p:cNvSpPr>
          <p:nvPr>
            <p:ph type="ctrTitle"/>
          </p:nvPr>
        </p:nvSpPr>
        <p:spPr>
          <a:xfrm>
            <a:off x="1219200" y="2840038"/>
            <a:ext cx="13817699" cy="19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9" name="Google Shape;199;p60"/>
          <p:cNvSpPr txBox="1">
            <a:spLocks noGrp="1"/>
          </p:cNvSpPr>
          <p:nvPr>
            <p:ph type="subTitle" idx="1"/>
          </p:nvPr>
        </p:nvSpPr>
        <p:spPr>
          <a:xfrm>
            <a:off x="2438400" y="5181600"/>
            <a:ext cx="11379300" cy="23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1pPr>
            <a:lvl2pPr marL="457200" marR="0" lvl="1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2pPr>
            <a:lvl3pPr marL="914400" marR="0" lvl="2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3pPr>
            <a:lvl4pPr marL="1371600" marR="0" lvl="3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4pPr>
            <a:lvl5pPr marL="1828800" marR="0" lvl="4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5pPr>
            <a:lvl6pPr marL="2286000" marR="0" lvl="5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6pPr>
            <a:lvl7pPr marL="2743200" marR="0" lvl="6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7pPr>
            <a:lvl8pPr marL="3200400" marR="0" lvl="7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8pPr>
            <a:lvl9pPr marL="3657600" marR="0" lvl="8" indent="0" algn="ctr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812800" y="366713"/>
            <a:ext cx="14630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body" idx="1"/>
          </p:nvPr>
        </p:nvSpPr>
        <p:spPr>
          <a:xfrm>
            <a:off x="812800" y="2046288"/>
            <a:ext cx="7181850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2"/>
          </p:nvPr>
        </p:nvSpPr>
        <p:spPr>
          <a:xfrm>
            <a:off x="812800" y="2900363"/>
            <a:ext cx="7181850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3"/>
          </p:nvPr>
        </p:nvSpPr>
        <p:spPr>
          <a:xfrm>
            <a:off x="8258175" y="2046288"/>
            <a:ext cx="7185025" cy="85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4"/>
          </p:nvPr>
        </p:nvSpPr>
        <p:spPr>
          <a:xfrm>
            <a:off x="8258175" y="2900363"/>
            <a:ext cx="7185025" cy="526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body" idx="2"/>
          </p:nvPr>
        </p:nvSpPr>
        <p:spPr>
          <a:xfrm>
            <a:off x="8197850" y="4711700"/>
            <a:ext cx="688975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1284288" y="5875338"/>
            <a:ext cx="13817599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1284288" y="3875088"/>
            <a:ext cx="13817599" cy="20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bi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marR="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marR="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marR="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marR="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marR="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marR="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marR="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400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1pPr>
            <a:lvl2pPr marL="914400" marR="0" lvl="1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marL="1371600" marR="0" lvl="2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marL="1828800" marR="0" lvl="3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marL="2286000" marR="0" lvl="4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marL="2743200" marR="0" lvl="5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marL="3200400" marR="0" lvl="6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marL="3657600" marR="0" lvl="7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marL="4114800" marR="0" lvl="8" indent="-317500" algn="l" rtl="0"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57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1pPr>
            <a:lvl2pPr marL="914400" marR="0" lvl="1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marL="1371600" marR="0" lvl="2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marL="1828800" marR="0" lvl="3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marL="2286000" marR="0" lvl="4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marL="2743200" marR="0" lvl="5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marL="3200400" marR="0" lvl="6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marL="3657600" marR="0" lvl="7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marL="4114800" marR="0" lvl="8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3" name="Google Shape;163;p49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5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1pPr>
            <a:lvl2pPr marL="914400" marR="0" lvl="1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2pPr>
            <a:lvl3pPr marL="1371600" marR="0" lvl="2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3pPr>
            <a:lvl4pPr marL="1828800" marR="0" lvl="3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4pPr>
            <a:lvl5pPr marL="2286000" marR="0" lvl="4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5pPr>
            <a:lvl6pPr marL="2743200" marR="0" lvl="5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6pPr>
            <a:lvl7pPr marL="3200400" marR="0" lvl="6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7pPr>
            <a:lvl8pPr marL="3657600" marR="0" lvl="7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8pPr>
            <a:lvl9pPr marL="4114800" marR="0" lvl="8" indent="-317500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1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05" name="Google Shape;205;p61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Chapter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82" name="Google Shape;282;p72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  <a:endParaRPr sz="3600"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sz="36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83" name="Google Shape;283;p72"/>
          <p:cNvSpPr txBox="1"/>
          <p:nvPr/>
        </p:nvSpPr>
        <p:spPr>
          <a:xfrm>
            <a:off x="1247775" y="5426075"/>
            <a:ext cx="95073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-DSPAM-Confidence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0.8475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-Content-Type-Message-Body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p72"/>
          <p:cNvSpPr txBox="1"/>
          <p:nvPr/>
        </p:nvSpPr>
        <p:spPr>
          <a:xfrm>
            <a:off x="11843075" y="6286475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p72"/>
          <p:cNvSpPr txBox="1"/>
          <p:nvPr/>
        </p:nvSpPr>
        <p:spPr>
          <a:xfrm>
            <a:off x="7351712" y="5143500"/>
            <a:ext cx="4962525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  <a:endParaRPr/>
          </a:p>
        </p:txBody>
      </p:sp>
      <p:sp>
        <p:nvSpPr>
          <p:cNvPr id="286" name="Google Shape;286;p72"/>
          <p:cNvSpPr txBox="1"/>
          <p:nvPr/>
        </p:nvSpPr>
        <p:spPr>
          <a:xfrm>
            <a:off x="11277600" y="7785100"/>
            <a:ext cx="48189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  <a:endParaRPr/>
          </a:p>
        </p:txBody>
      </p:sp>
      <p:sp>
        <p:nvSpPr>
          <p:cNvPr id="287" name="Google Shape;287;p72"/>
          <p:cNvSpPr txBox="1"/>
          <p:nvPr/>
        </p:nvSpPr>
        <p:spPr>
          <a:xfrm>
            <a:off x="13616000" y="4507638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  <a:endParaRPr/>
          </a:p>
        </p:txBody>
      </p:sp>
      <p:cxnSp>
        <p:nvCxnSpPr>
          <p:cNvPr id="288" name="Google Shape;288;p72"/>
          <p:cNvCxnSpPr/>
          <p:nvPr/>
        </p:nvCxnSpPr>
        <p:spPr>
          <a:xfrm>
            <a:off x="13417488" y="7264500"/>
            <a:ext cx="81000" cy="5907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289" name="Google Shape;289;p72"/>
          <p:cNvCxnSpPr>
            <a:endCxn id="287" idx="2"/>
          </p:cNvCxnSpPr>
          <p:nvPr/>
        </p:nvCxnSpPr>
        <p:spPr>
          <a:xfrm rot="10800000" flipH="1">
            <a:off x="14122400" y="5765838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290" name="Google Shape;290;p72"/>
          <p:cNvCxnSpPr/>
          <p:nvPr/>
        </p:nvCxnSpPr>
        <p:spPr>
          <a:xfrm rot="10800000">
            <a:off x="11497400" y="5752650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 lim="8000"/>
            <a:headEnd type="stealth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7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96" name="Google Shape;296;p73"/>
          <p:cNvSpPr txBox="1"/>
          <p:nvPr/>
        </p:nvSpPr>
        <p:spPr>
          <a:xfrm>
            <a:off x="1247775" y="5467350"/>
            <a:ext cx="8796300" cy="21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-DSPAM-Result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Plane is behind schedule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two weeks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7" name="Google Shape;297;p73"/>
          <p:cNvSpPr txBox="1"/>
          <p:nvPr/>
        </p:nvSpPr>
        <p:spPr>
          <a:xfrm>
            <a:off x="12074525" y="6286500"/>
            <a:ext cx="30717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8" name="Google Shape;298;p73"/>
          <p:cNvSpPr txBox="1"/>
          <p:nvPr/>
        </p:nvSpPr>
        <p:spPr>
          <a:xfrm>
            <a:off x="7351712" y="5143500"/>
            <a:ext cx="49626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  <a:endParaRPr/>
          </a:p>
        </p:txBody>
      </p:sp>
      <p:sp>
        <p:nvSpPr>
          <p:cNvPr id="299" name="Google Shape;299;p73"/>
          <p:cNvSpPr txBox="1"/>
          <p:nvPr/>
        </p:nvSpPr>
        <p:spPr>
          <a:xfrm>
            <a:off x="11277600" y="7785100"/>
            <a:ext cx="48189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character</a:t>
            </a:r>
            <a:endParaRPr/>
          </a:p>
        </p:txBody>
      </p:sp>
      <p:sp>
        <p:nvSpPr>
          <p:cNvPr id="300" name="Google Shape;300;p73"/>
          <p:cNvSpPr txBox="1"/>
          <p:nvPr/>
        </p:nvSpPr>
        <p:spPr>
          <a:xfrm>
            <a:off x="13616000" y="4507638"/>
            <a:ext cx="2212800" cy="12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Many times</a:t>
            </a:r>
            <a:endParaRPr/>
          </a:p>
        </p:txBody>
      </p:sp>
      <p:cxnSp>
        <p:nvCxnSpPr>
          <p:cNvPr id="301" name="Google Shape;301;p73"/>
          <p:cNvCxnSpPr/>
          <p:nvPr/>
        </p:nvCxnSpPr>
        <p:spPr>
          <a:xfrm>
            <a:off x="13646088" y="7264500"/>
            <a:ext cx="81000" cy="5907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302" name="Google Shape;302;p73"/>
          <p:cNvCxnSpPr>
            <a:endCxn id="300" idx="2"/>
          </p:cNvCxnSpPr>
          <p:nvPr/>
        </p:nvCxnSpPr>
        <p:spPr>
          <a:xfrm rot="10800000" flipH="1">
            <a:off x="14122400" y="5765838"/>
            <a:ext cx="600000" cy="6060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303" name="Google Shape;303;p73"/>
          <p:cNvCxnSpPr/>
          <p:nvPr/>
        </p:nvCxnSpPr>
        <p:spPr>
          <a:xfrm rot="10800000">
            <a:off x="11615675" y="5797500"/>
            <a:ext cx="982800" cy="6324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304" name="Google Shape;304;p73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7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Fine-Tuning Your Match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310" name="Google Shape;310;p74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Depending on how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clean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your data is and the purpose of your application, you may want to narrow your match down a bit</a:t>
            </a:r>
            <a:endParaRPr/>
          </a:p>
        </p:txBody>
      </p:sp>
      <p:sp>
        <p:nvSpPr>
          <p:cNvPr id="311" name="Google Shape;311;p74"/>
          <p:cNvSpPr txBox="1"/>
          <p:nvPr/>
        </p:nvSpPr>
        <p:spPr>
          <a:xfrm>
            <a:off x="1247775" y="5441950"/>
            <a:ext cx="8781600" cy="21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Sieve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CMU Sieve 2.3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DSPAM-Result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Innocent</a:t>
            </a:r>
            <a:endParaRPr sz="3000" b="1" i="0" u="none" strike="noStrike" cap="none">
              <a:solidFill>
                <a:srgbClr val="FF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X-Plane is behind schedule: two weeks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74"/>
          <p:cNvSpPr txBox="1"/>
          <p:nvPr/>
        </p:nvSpPr>
        <p:spPr>
          <a:xfrm>
            <a:off x="11690350" y="6286500"/>
            <a:ext cx="32595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rPr lang="en-US" sz="6000" b="0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</a:t>
            </a: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74"/>
          <p:cNvSpPr txBox="1"/>
          <p:nvPr/>
        </p:nvSpPr>
        <p:spPr>
          <a:xfrm>
            <a:off x="7351712" y="5143500"/>
            <a:ext cx="4962525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the start of the line</a:t>
            </a:r>
            <a:endParaRPr/>
          </a:p>
        </p:txBody>
      </p:sp>
      <p:sp>
        <p:nvSpPr>
          <p:cNvPr id="314" name="Google Shape;314;p74"/>
          <p:cNvSpPr txBox="1"/>
          <p:nvPr/>
        </p:nvSpPr>
        <p:spPr>
          <a:xfrm>
            <a:off x="8431212" y="7937500"/>
            <a:ext cx="73660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any non-whitespace character</a:t>
            </a:r>
            <a:endParaRPr/>
          </a:p>
        </p:txBody>
      </p:sp>
      <p:sp>
        <p:nvSpPr>
          <p:cNvPr id="315" name="Google Shape;315;p74"/>
          <p:cNvSpPr txBox="1"/>
          <p:nvPr/>
        </p:nvSpPr>
        <p:spPr>
          <a:xfrm>
            <a:off x="13065125" y="4654550"/>
            <a:ext cx="30607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times</a:t>
            </a:r>
            <a:endParaRPr/>
          </a:p>
        </p:txBody>
      </p:sp>
      <p:cxnSp>
        <p:nvCxnSpPr>
          <p:cNvPr id="316" name="Google Shape;316;p74"/>
          <p:cNvCxnSpPr>
            <a:stCxn id="312" idx="2"/>
          </p:cNvCxnSpPr>
          <p:nvPr/>
        </p:nvCxnSpPr>
        <p:spPr>
          <a:xfrm flipH="1">
            <a:off x="12898300" y="7264500"/>
            <a:ext cx="421800" cy="7920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317" name="Google Shape;317;p74"/>
          <p:cNvCxnSpPr>
            <a:endCxn id="315" idx="2"/>
          </p:cNvCxnSpPr>
          <p:nvPr/>
        </p:nvCxnSpPr>
        <p:spPr>
          <a:xfrm rot="10800000" flipH="1">
            <a:off x="14238475" y="5797550"/>
            <a:ext cx="357000" cy="632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318" name="Google Shape;318;p74"/>
          <p:cNvCxnSpPr/>
          <p:nvPr/>
        </p:nvCxnSpPr>
        <p:spPr>
          <a:xfrm rot="10800000">
            <a:off x="11615737" y="5797550"/>
            <a:ext cx="285750" cy="528637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 lim="8000"/>
            <a:headEnd type="stealth" w="sm" len="sm"/>
            <a:tailEnd type="none" w="sm" len="sm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324" name="Google Shape;324;p75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returns a True/False depending on whether the string matches  the regular expression</a:t>
            </a:r>
            <a:endParaRPr sz="3600"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we actually want the matching strings to be extracted, we use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endParaRPr sz="3600">
              <a:solidFill>
                <a:srgbClr val="FF00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25" name="Google Shape;325;p75"/>
          <p:cNvSpPr txBox="1"/>
          <p:nvPr/>
        </p:nvSpPr>
        <p:spPr>
          <a:xfrm>
            <a:off x="5692825" y="5950850"/>
            <a:ext cx="10330800" cy="24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75"/>
          <p:cNvSpPr txBox="1"/>
          <p:nvPr/>
        </p:nvSpPr>
        <p:spPr>
          <a:xfrm>
            <a:off x="1727200" y="6096000"/>
            <a:ext cx="27723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7" name="Google Shape;327;p75"/>
          <p:cNvSpPr txBox="1"/>
          <p:nvPr/>
        </p:nvSpPr>
        <p:spPr>
          <a:xfrm>
            <a:off x="931862" y="7683500"/>
            <a:ext cx="3705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One or more digits</a:t>
            </a:r>
            <a:endParaRPr/>
          </a:p>
        </p:txBody>
      </p:sp>
      <p:cxnSp>
        <p:nvCxnSpPr>
          <p:cNvPr id="328" name="Google Shape;328;p75"/>
          <p:cNvCxnSpPr/>
          <p:nvPr/>
        </p:nvCxnSpPr>
        <p:spPr>
          <a:xfrm>
            <a:off x="3097212" y="7026275"/>
            <a:ext cx="81000" cy="5907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 lim="8000"/>
            <a:headEnd type="stealth" w="sm" len="sm"/>
            <a:tailEnd type="none" w="sm" len="sm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Matching and Extracting Data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334" name="Google Shape;334;p76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2000" cy="16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When we use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it returns a list of zero or more sub-strings that match the regular expression</a:t>
            </a:r>
            <a:endParaRPr/>
          </a:p>
        </p:txBody>
      </p:sp>
      <p:sp>
        <p:nvSpPr>
          <p:cNvPr id="335" name="Google Shape;335;p76"/>
          <p:cNvSpPr txBox="1"/>
          <p:nvPr/>
        </p:nvSpPr>
        <p:spPr>
          <a:xfrm>
            <a:off x="3091625" y="4864050"/>
            <a:ext cx="11680500" cy="35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'My 2 favorite numbers are 19 and 42'</a:t>
            </a: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[0-9]+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['2', '19', '42']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Warning: </a:t>
            </a:r>
            <a:r>
              <a:rPr lang="en-US" sz="7600" b="1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Greedy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341" name="Google Shape;341;p77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repeat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characters (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*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+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) push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outward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in both directions (greedy) to match the largest possible string</a:t>
            </a:r>
            <a:endParaRPr sz="36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42" name="Google Shape;342;p77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character'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 Using the 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77"/>
          <p:cNvSpPr txBox="1"/>
          <p:nvPr/>
        </p:nvSpPr>
        <p:spPr>
          <a:xfrm>
            <a:off x="10909300" y="5581650"/>
            <a:ext cx="2589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4" name="Google Shape;344;p77"/>
          <p:cNvSpPr txBox="1"/>
          <p:nvPr/>
        </p:nvSpPr>
        <p:spPr>
          <a:xfrm>
            <a:off x="11757025" y="3854450"/>
            <a:ext cx="3238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</a:t>
            </a:r>
            <a:endParaRPr/>
          </a:p>
        </p:txBody>
      </p:sp>
      <p:cxnSp>
        <p:nvCxnSpPr>
          <p:cNvPr id="345" name="Google Shape;345;p77"/>
          <p:cNvCxnSpPr/>
          <p:nvPr/>
        </p:nvCxnSpPr>
        <p:spPr>
          <a:xfrm rot="10800000" flipH="1">
            <a:off x="12652975" y="4997450"/>
            <a:ext cx="799500" cy="793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346" name="Google Shape;346;p77"/>
          <p:cNvSpPr txBox="1"/>
          <p:nvPr/>
        </p:nvSpPr>
        <p:spPr>
          <a:xfrm>
            <a:off x="7289800" y="7480300"/>
            <a:ext cx="4165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  <a:endParaRPr/>
          </a:p>
        </p:txBody>
      </p:sp>
      <p:cxnSp>
        <p:nvCxnSpPr>
          <p:cNvPr id="347" name="Google Shape;347;p77"/>
          <p:cNvCxnSpPr/>
          <p:nvPr/>
        </p:nvCxnSpPr>
        <p:spPr>
          <a:xfrm flipH="1">
            <a:off x="10720237" y="6611937"/>
            <a:ext cx="514500" cy="9351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348" name="Google Shape;348;p77"/>
          <p:cNvSpPr txBox="1"/>
          <p:nvPr/>
        </p:nvSpPr>
        <p:spPr>
          <a:xfrm>
            <a:off x="11785600" y="7493000"/>
            <a:ext cx="4165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  <a:endParaRPr/>
          </a:p>
        </p:txBody>
      </p:sp>
      <p:cxnSp>
        <p:nvCxnSpPr>
          <p:cNvPr id="349" name="Google Shape;349;p77"/>
          <p:cNvCxnSpPr/>
          <p:nvPr/>
        </p:nvCxnSpPr>
        <p:spPr>
          <a:xfrm>
            <a:off x="13004875" y="6502475"/>
            <a:ext cx="863400" cy="9906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350" name="Google Shape;350;p77"/>
          <p:cNvSpPr txBox="1"/>
          <p:nvPr/>
        </p:nvSpPr>
        <p:spPr>
          <a:xfrm>
            <a:off x="1155697" y="7788350"/>
            <a:ext cx="40302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Why not 'From:' ?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Non-Greedy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Matching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356" name="Google Shape;356;p7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Not all regular expression repeat codes are greedy!  If you add a </a:t>
            </a:r>
            <a:r>
              <a:rPr lang="en-US" sz="3600" b="0" i="0" u="none" strike="noStrike" cap="none">
                <a:solidFill>
                  <a:srgbClr val="00FFFF"/>
                </a:solidFill>
                <a:latin typeface="Cabin"/>
                <a:ea typeface="Cabin"/>
                <a:cs typeface="Cabin"/>
                <a:sym typeface="Cabin"/>
              </a:rPr>
              <a:t>?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+ and * chill out a bit...</a:t>
            </a:r>
            <a:endParaRPr sz="36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57" name="Google Shape;357;p78"/>
          <p:cNvSpPr txBox="1"/>
          <p:nvPr/>
        </p:nvSpPr>
        <p:spPr>
          <a:xfrm>
            <a:off x="987425" y="4597400"/>
            <a:ext cx="10033000" cy="27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</a:t>
            </a:r>
            <a:r>
              <a:rPr lang="en-US" sz="30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the : character'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^F.+?: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 x)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8" name="Google Shape;358;p78"/>
          <p:cNvSpPr txBox="1"/>
          <p:nvPr/>
        </p:nvSpPr>
        <p:spPr>
          <a:xfrm>
            <a:off x="10833100" y="5581650"/>
            <a:ext cx="29664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60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</a:t>
            </a:r>
            <a:r>
              <a:rPr lang="en-US" sz="60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.+?</a:t>
            </a:r>
            <a:r>
              <a:rPr lang="en-US" sz="60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78"/>
          <p:cNvSpPr txBox="1"/>
          <p:nvPr/>
        </p:nvSpPr>
        <p:spPr>
          <a:xfrm>
            <a:off x="12747625" y="3644900"/>
            <a:ext cx="3238500" cy="1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One or more characters but not greedy</a:t>
            </a:r>
            <a:endParaRPr/>
          </a:p>
        </p:txBody>
      </p:sp>
      <p:cxnSp>
        <p:nvCxnSpPr>
          <p:cNvPr id="360" name="Google Shape;360;p78"/>
          <p:cNvCxnSpPr>
            <a:stCxn id="358" idx="0"/>
          </p:cNvCxnSpPr>
          <p:nvPr/>
        </p:nvCxnSpPr>
        <p:spPr>
          <a:xfrm rot="10800000" flipH="1">
            <a:off x="12316300" y="4772250"/>
            <a:ext cx="547800" cy="8094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361" name="Google Shape;361;p78"/>
          <p:cNvSpPr txBox="1"/>
          <p:nvPr/>
        </p:nvSpPr>
        <p:spPr>
          <a:xfrm>
            <a:off x="7289800" y="7480300"/>
            <a:ext cx="4165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First character in the match is an F</a:t>
            </a:r>
            <a:endParaRPr/>
          </a:p>
        </p:txBody>
      </p:sp>
      <p:cxnSp>
        <p:nvCxnSpPr>
          <p:cNvPr id="362" name="Google Shape;362;p78"/>
          <p:cNvCxnSpPr/>
          <p:nvPr/>
        </p:nvCxnSpPr>
        <p:spPr>
          <a:xfrm flipH="1">
            <a:off x="10644037" y="6611937"/>
            <a:ext cx="514500" cy="9351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363" name="Google Shape;363;p78"/>
          <p:cNvSpPr txBox="1"/>
          <p:nvPr/>
        </p:nvSpPr>
        <p:spPr>
          <a:xfrm>
            <a:off x="11785600" y="7493000"/>
            <a:ext cx="41655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Last character in the match is a :</a:t>
            </a:r>
            <a:endParaRPr/>
          </a:p>
        </p:txBody>
      </p:sp>
      <p:cxnSp>
        <p:nvCxnSpPr>
          <p:cNvPr id="364" name="Google Shape;364;p78"/>
          <p:cNvCxnSpPr>
            <a:endCxn id="363" idx="0"/>
          </p:cNvCxnSpPr>
          <p:nvPr/>
        </p:nvCxnSpPr>
        <p:spPr>
          <a:xfrm>
            <a:off x="13483750" y="6517100"/>
            <a:ext cx="384600" cy="9759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 lim="8000"/>
            <a:headEnd type="stealth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lang="en-US" sz="7600" b="1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370" name="Google Shape;370;p79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refine the match for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re.findall()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and separately determine which portion of the match is to be extracted by using parenthes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endParaRPr sz="36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371" name="Google Shape;371;p79"/>
          <p:cNvSpPr txBox="1"/>
          <p:nvPr/>
        </p:nvSpPr>
        <p:spPr>
          <a:xfrm>
            <a:off x="482600" y="4184650"/>
            <a:ext cx="15478126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2" name="Google Shape;372;p79"/>
          <p:cNvSpPr txBox="1"/>
          <p:nvPr/>
        </p:nvSpPr>
        <p:spPr>
          <a:xfrm>
            <a:off x="959775" y="5405415"/>
            <a:ext cx="21907499" cy="30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\S+@\S+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endParaRPr sz="30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3" name="Google Shape;373;p79"/>
          <p:cNvSpPr txBox="1"/>
          <p:nvPr/>
        </p:nvSpPr>
        <p:spPr>
          <a:xfrm>
            <a:off x="12192000" y="5349975"/>
            <a:ext cx="32385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570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4" name="Google Shape;374;p79"/>
          <p:cNvSpPr txBox="1"/>
          <p:nvPr/>
        </p:nvSpPr>
        <p:spPr>
          <a:xfrm>
            <a:off x="12176125" y="7112000"/>
            <a:ext cx="3238500" cy="16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At least one non-whitespace character</a:t>
            </a:r>
            <a:endParaRPr/>
          </a:p>
        </p:txBody>
      </p:sp>
      <p:cxnSp>
        <p:nvCxnSpPr>
          <p:cNvPr id="375" name="Google Shape;375;p79"/>
          <p:cNvCxnSpPr/>
          <p:nvPr/>
        </p:nvCxnSpPr>
        <p:spPr>
          <a:xfrm>
            <a:off x="12979400" y="6353175"/>
            <a:ext cx="177900" cy="6891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376" name="Google Shape;376;p79"/>
          <p:cNvCxnSpPr/>
          <p:nvPr/>
        </p:nvCxnSpPr>
        <p:spPr>
          <a:xfrm flipH="1">
            <a:off x="14363563" y="6291262"/>
            <a:ext cx="182700" cy="834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Fine</a:t>
            </a:r>
            <a:r>
              <a:rPr lang="en-US" sz="7600" b="1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-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Tuning String Extraction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382" name="Google Shape;382;p80"/>
          <p:cNvSpPr txBox="1">
            <a:spLocks noGrp="1"/>
          </p:cNvSpPr>
          <p:nvPr>
            <p:ph type="body" idx="1"/>
          </p:nvPr>
        </p:nvSpPr>
        <p:spPr>
          <a:xfrm>
            <a:off x="1155700" y="2197100"/>
            <a:ext cx="139319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Parenthes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e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are not part of the match - but they tell where to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stop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what string to extract</a:t>
            </a:r>
            <a:endParaRPr/>
          </a:p>
        </p:txBody>
      </p:sp>
      <p:sp>
        <p:nvSpPr>
          <p:cNvPr id="383" name="Google Shape;383;p80"/>
          <p:cNvSpPr txBox="1"/>
          <p:nvPr/>
        </p:nvSpPr>
        <p:spPr>
          <a:xfrm>
            <a:off x="1320800" y="4184650"/>
            <a:ext cx="13666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Arial"/>
              <a:buNone/>
            </a:pP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From: 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4" name="Google Shape;384;p80"/>
          <p:cNvSpPr txBox="1"/>
          <p:nvPr/>
        </p:nvSpPr>
        <p:spPr>
          <a:xfrm>
            <a:off x="10377800" y="5581650"/>
            <a:ext cx="6068700" cy="9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rPr lang="en-US" sz="4800" b="0" i="0" u="none" strike="noStrike" cap="none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^From</a:t>
            </a:r>
            <a:r>
              <a:rPr lang="en-US" sz="4800" dirty="0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-US" sz="48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0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\S+</a:t>
            </a:r>
            <a:r>
              <a:rPr lang="en-US" sz="4800" b="0" i="0" u="none" strike="noStrike" cap="none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4800" dirty="0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85" name="Google Shape;385;p80"/>
          <p:cNvCxnSpPr/>
          <p:nvPr/>
        </p:nvCxnSpPr>
        <p:spPr>
          <a:xfrm>
            <a:off x="12788900" y="6634150"/>
            <a:ext cx="177900" cy="6891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386" name="Google Shape;386;p80"/>
          <p:cNvCxnSpPr/>
          <p:nvPr/>
        </p:nvCxnSpPr>
        <p:spPr>
          <a:xfrm flipH="1">
            <a:off x="15337813" y="6561199"/>
            <a:ext cx="182700" cy="8349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387" name="Google Shape;387;p80"/>
          <p:cNvSpPr txBox="1"/>
          <p:nvPr/>
        </p:nvSpPr>
        <p:spPr>
          <a:xfrm>
            <a:off x="944250" y="5465000"/>
            <a:ext cx="10471500" cy="30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\S+@\</a:t>
            </a:r>
            <a:r>
              <a:rPr lang="en-US" sz="3000" b="1" i="0" u="none" strike="noStrike" cap="none" dirty="0" err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S+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  <a:endParaRPr sz="3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['stephen.marquard@uct.ac.za']</a:t>
            </a: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^From:.*? (\S+@\S+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)',x)</a:t>
            </a: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81"/>
          <p:cNvSpPr txBox="1"/>
          <p:nvPr/>
        </p:nvSpPr>
        <p:spPr>
          <a:xfrm>
            <a:off x="787475" y="3154350"/>
            <a:ext cx="15182701" cy="55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'From stephen.marquard@uct.ac.za Sat Jan  5 09:14:16 2008'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')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21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.find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31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atpos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8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sppos</a:t>
            </a:r>
            <a:r>
              <a:rPr lang="en-US" sz="2800" b="1" i="0" u="none" strike="noStrike" cap="none">
                <a:solidFill>
                  <a:srgbClr val="00FFFF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</a:t>
            </a:r>
            <a:r>
              <a:rPr lang="en-US" sz="28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endParaRPr sz="28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81"/>
          <p:cNvSpPr txBox="1"/>
          <p:nvPr/>
        </p:nvSpPr>
        <p:spPr>
          <a:xfrm>
            <a:off x="330200" y="1835150"/>
            <a:ext cx="15582901" cy="67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</a:pP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</a:t>
            </a:r>
            <a:r>
              <a:rPr lang="en-US" sz="3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3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uct.ac.za Sat Jan  5 09:14:16 2008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81"/>
          <p:cNvSpPr txBox="1"/>
          <p:nvPr/>
        </p:nvSpPr>
        <p:spPr>
          <a:xfrm>
            <a:off x="6016625" y="825500"/>
            <a:ext cx="5715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21</a:t>
            </a:r>
            <a:endParaRPr/>
          </a:p>
        </p:txBody>
      </p:sp>
      <p:sp>
        <p:nvSpPr>
          <p:cNvPr id="395" name="Google Shape;395;p81"/>
          <p:cNvSpPr txBox="1"/>
          <p:nvPr/>
        </p:nvSpPr>
        <p:spPr>
          <a:xfrm>
            <a:off x="8724900" y="825500"/>
            <a:ext cx="5715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31</a:t>
            </a:r>
            <a:endParaRPr/>
          </a:p>
        </p:txBody>
      </p:sp>
      <p:cxnSp>
        <p:nvCxnSpPr>
          <p:cNvPr id="396" name="Google Shape;396;p81"/>
          <p:cNvCxnSpPr/>
          <p:nvPr/>
        </p:nvCxnSpPr>
        <p:spPr>
          <a:xfrm rot="10800000">
            <a:off x="6302375" y="1481137"/>
            <a:ext cx="19050" cy="373062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397" name="Google Shape;397;p81"/>
          <p:cNvCxnSpPr/>
          <p:nvPr/>
        </p:nvCxnSpPr>
        <p:spPr>
          <a:xfrm rot="10800000">
            <a:off x="9004300" y="1485900"/>
            <a:ext cx="17462" cy="373062"/>
          </a:xfrm>
          <a:prstGeom prst="straightConnector1">
            <a:avLst/>
          </a:prstGeom>
          <a:noFill/>
          <a:ln w="508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398" name="Google Shape;398;p81"/>
          <p:cNvCxnSpPr/>
          <p:nvPr/>
        </p:nvCxnSpPr>
        <p:spPr>
          <a:xfrm>
            <a:off x="6351587" y="2446337"/>
            <a:ext cx="2541587" cy="1905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399" name="Google Shape;399;p81"/>
          <p:cNvSpPr txBox="1"/>
          <p:nvPr/>
        </p:nvSpPr>
        <p:spPr>
          <a:xfrm>
            <a:off x="11055350" y="5918200"/>
            <a:ext cx="4457700" cy="1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41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Extracting a host name - using find and string slicing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15" name="Google Shape;215;p62"/>
          <p:cNvSpPr txBox="1"/>
          <p:nvPr/>
        </p:nvSpPr>
        <p:spPr>
          <a:xfrm>
            <a:off x="2806700" y="2946400"/>
            <a:ext cx="10642500" cy="428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In computing, a regular expression, also referred to as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or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regexp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, provides a concise and flexible means for matching strings of text, such as particular characters, words, or patterns of characters. A regular expression is written in a formal language </a:t>
            </a:r>
            <a:r>
              <a:rPr lang="en-US" sz="3600" b="0" i="0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that can be int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erpreted by a regular expression processor.</a:t>
            </a:r>
            <a:endParaRPr sz="36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82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20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Double Split Pattern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405" name="Google Shape;405;p82"/>
          <p:cNvSpPr txBox="1">
            <a:spLocks noGrp="1"/>
          </p:cNvSpPr>
          <p:nvPr>
            <p:ph type="body" idx="1"/>
          </p:nvPr>
        </p:nvSpPr>
        <p:spPr>
          <a:xfrm>
            <a:off x="1057950" y="2406925"/>
            <a:ext cx="135705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Sometimes we split a line one way, and then grab one of the pieces of the line and split that piece again</a:t>
            </a:r>
            <a:endParaRPr/>
          </a:p>
        </p:txBody>
      </p:sp>
      <p:sp>
        <p:nvSpPr>
          <p:cNvPr id="406" name="Google Shape;406;p82"/>
          <p:cNvSpPr txBox="1"/>
          <p:nvPr/>
        </p:nvSpPr>
        <p:spPr>
          <a:xfrm>
            <a:off x="7321275" y="6326775"/>
            <a:ext cx="6981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Arial"/>
              <a:buNone/>
            </a:pPr>
            <a:r>
              <a:rPr lang="en-US" sz="26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['stephen.marquard', 'uct.ac.za']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82"/>
          <p:cNvSpPr txBox="1"/>
          <p:nvPr/>
        </p:nvSpPr>
        <p:spPr>
          <a:xfrm>
            <a:off x="1155700" y="4526525"/>
            <a:ext cx="133428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82"/>
          <p:cNvSpPr txBox="1"/>
          <p:nvPr/>
        </p:nvSpPr>
        <p:spPr>
          <a:xfrm>
            <a:off x="1155700" y="5594000"/>
            <a:ext cx="61791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words = </a:t>
            </a:r>
            <a:r>
              <a:rPr lang="en-US" sz="26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line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.split()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lang="en-US" sz="26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words[1]</a:t>
            </a:r>
            <a:endParaRPr sz="26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rPr lang="en-US" sz="26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pieces</a:t>
            </a: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email.split('@')</a:t>
            </a:r>
            <a:endParaRPr sz="2600" b="1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rPr lang="en-US" sz="2600" b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</a:t>
            </a:r>
            <a:r>
              <a:rPr lang="en-US" sz="2600" b="1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pieces[1]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9" name="Google Shape;409;p82"/>
          <p:cNvSpPr txBox="1"/>
          <p:nvPr/>
        </p:nvSpPr>
        <p:spPr>
          <a:xfrm>
            <a:off x="7336425" y="5683325"/>
            <a:ext cx="65739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Arial"/>
              <a:buNone/>
            </a:pPr>
            <a:r>
              <a:rPr lang="en-US" sz="26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stephen.marquard@uct.ac.za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82"/>
          <p:cNvSpPr txBox="1"/>
          <p:nvPr/>
        </p:nvSpPr>
        <p:spPr>
          <a:xfrm>
            <a:off x="7246300" y="6843100"/>
            <a:ext cx="2729100" cy="5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26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uct.ac.za'</a:t>
            </a:r>
            <a:endParaRPr sz="26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3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416" name="Google Shape;416;p83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4800" b="1" i="0" u="none" strike="noStrike" cap="none" dirty="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IN" sz="4800" b="1" i="0" u="none" strike="noStrike" cap="none" dirty="0">
                <a:solidFill>
                  <a:srgbClr val="FFFF00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[</a:t>
            </a:r>
            <a:r>
              <a:rPr lang="en-IN" sz="48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a-z.]+)</a:t>
            </a:r>
            <a:r>
              <a:rPr lang="en-US" sz="48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 sz="4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7" name="Google Shape;417;p83"/>
          <p:cNvSpPr txBox="1"/>
          <p:nvPr/>
        </p:nvSpPr>
        <p:spPr>
          <a:xfrm>
            <a:off x="2306623" y="7543800"/>
            <a:ext cx="107709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Look through the string until you find an at</a:t>
            </a:r>
            <a:r>
              <a:rPr lang="en-US" sz="3600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  <a:endParaRPr/>
          </a:p>
        </p:txBody>
      </p:sp>
      <p:cxnSp>
        <p:nvCxnSpPr>
          <p:cNvPr id="418" name="Google Shape;418;p83"/>
          <p:cNvCxnSpPr/>
          <p:nvPr/>
        </p:nvCxnSpPr>
        <p:spPr>
          <a:xfrm flipH="1">
            <a:off x="7078662" y="6591300"/>
            <a:ext cx="530225" cy="99695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419" name="Google Shape;419;p83"/>
          <p:cNvSpPr txBox="1"/>
          <p:nvPr/>
        </p:nvSpPr>
        <p:spPr>
          <a:xfrm>
            <a:off x="457200" y="2686050"/>
            <a:ext cx="142266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83"/>
          <p:cNvSpPr txBox="1"/>
          <p:nvPr/>
        </p:nvSpPr>
        <p:spPr>
          <a:xfrm>
            <a:off x="466725" y="3841750"/>
            <a:ext cx="15760800" cy="22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  <a:endParaRPr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2008'</a:t>
            </a:r>
            <a:endParaRPr b="1" dirty="0"/>
          </a:p>
          <a:p>
            <a:pPr>
              <a:buClr>
                <a:schemeClr val="lt1"/>
              </a:buClr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‘@(</a:t>
            </a:r>
            <a:r>
              <a:rPr lang="en-IN" sz="3000" b="1" dirty="0">
                <a:solidFill>
                  <a:srgbClr val="FFFF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[a-z.]+)</a:t>
            </a:r>
            <a:r>
              <a:rPr lang="en-US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US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US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3000" b="1" i="0" u="none" strike="noStrike" cap="none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  <a:endParaRPr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4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 dirty="0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 (Another method)</a:t>
            </a:r>
            <a:endParaRPr b="1" dirty="0">
              <a:solidFill>
                <a:srgbClr val="FFD966"/>
              </a:solidFill>
            </a:endParaRPr>
          </a:p>
        </p:txBody>
      </p:sp>
      <p:sp>
        <p:nvSpPr>
          <p:cNvPr id="426" name="Google Shape;426;p84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  <a:endParaRPr/>
          </a:p>
        </p:txBody>
      </p:sp>
      <p:sp>
        <p:nvSpPr>
          <p:cNvPr id="427" name="Google Shape;427;p84"/>
          <p:cNvSpPr txBox="1"/>
          <p:nvPr/>
        </p:nvSpPr>
        <p:spPr>
          <a:xfrm>
            <a:off x="4343750" y="7594600"/>
            <a:ext cx="61257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 non-blank character</a:t>
            </a:r>
            <a:endParaRPr>
              <a:solidFill>
                <a:srgbClr val="FF00FF"/>
              </a:solidFill>
            </a:endParaRPr>
          </a:p>
        </p:txBody>
      </p:sp>
      <p:cxnSp>
        <p:nvCxnSpPr>
          <p:cNvPr id="428" name="Google Shape;428;p84"/>
          <p:cNvCxnSpPr/>
          <p:nvPr/>
        </p:nvCxnSpPr>
        <p:spPr>
          <a:xfrm>
            <a:off x="8707437" y="6708775"/>
            <a:ext cx="576300" cy="10017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429" name="Google Shape;429;p84"/>
          <p:cNvCxnSpPr/>
          <p:nvPr/>
        </p:nvCxnSpPr>
        <p:spPr>
          <a:xfrm>
            <a:off x="10431462" y="6672262"/>
            <a:ext cx="981900" cy="9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430" name="Google Shape;430;p84"/>
          <p:cNvCxnSpPr/>
          <p:nvPr/>
        </p:nvCxnSpPr>
        <p:spPr>
          <a:xfrm flipH="1">
            <a:off x="9342512" y="6702425"/>
            <a:ext cx="447600" cy="9762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431" name="Google Shape;431;p84"/>
          <p:cNvSpPr txBox="1"/>
          <p:nvPr/>
        </p:nvSpPr>
        <p:spPr>
          <a:xfrm>
            <a:off x="10272697" y="7594600"/>
            <a:ext cx="49239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  <a:endParaRPr/>
          </a:p>
        </p:txBody>
      </p:sp>
      <p:sp>
        <p:nvSpPr>
          <p:cNvPr id="432" name="Google Shape;432;p84"/>
          <p:cNvSpPr txBox="1"/>
          <p:nvPr/>
        </p:nvSpPr>
        <p:spPr>
          <a:xfrm>
            <a:off x="457200" y="2686050"/>
            <a:ext cx="1547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84"/>
          <p:cNvSpPr txBox="1"/>
          <p:nvPr/>
        </p:nvSpPr>
        <p:spPr>
          <a:xfrm>
            <a:off x="466725" y="3841750"/>
            <a:ext cx="15760800" cy="22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85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Regex Version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439" name="Google Shape;439;p85"/>
          <p:cNvSpPr txBox="1"/>
          <p:nvPr/>
        </p:nvSpPr>
        <p:spPr>
          <a:xfrm>
            <a:off x="7035800" y="5822950"/>
            <a:ext cx="4386262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/>
          </a:p>
        </p:txBody>
      </p:sp>
      <p:sp>
        <p:nvSpPr>
          <p:cNvPr id="440" name="Google Shape;440;p85"/>
          <p:cNvSpPr txBox="1"/>
          <p:nvPr/>
        </p:nvSpPr>
        <p:spPr>
          <a:xfrm>
            <a:off x="7823275" y="7620000"/>
            <a:ext cx="76344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Extract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the non-blank characters</a:t>
            </a:r>
            <a:endParaRPr/>
          </a:p>
        </p:txBody>
      </p:sp>
      <p:cxnSp>
        <p:nvCxnSpPr>
          <p:cNvPr id="441" name="Google Shape;441;p85"/>
          <p:cNvCxnSpPr/>
          <p:nvPr/>
        </p:nvCxnSpPr>
        <p:spPr>
          <a:xfrm>
            <a:off x="8340725" y="6692900"/>
            <a:ext cx="793750" cy="915987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442" name="Google Shape;442;p85"/>
          <p:cNvCxnSpPr/>
          <p:nvPr/>
        </p:nvCxnSpPr>
        <p:spPr>
          <a:xfrm flipH="1">
            <a:off x="9621837" y="6734175"/>
            <a:ext cx="895350" cy="9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443" name="Google Shape;443;p85"/>
          <p:cNvSpPr txBox="1"/>
          <p:nvPr/>
        </p:nvSpPr>
        <p:spPr>
          <a:xfrm>
            <a:off x="457200" y="2686050"/>
            <a:ext cx="1547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85"/>
          <p:cNvSpPr txBox="1"/>
          <p:nvPr/>
        </p:nvSpPr>
        <p:spPr>
          <a:xfrm>
            <a:off x="466725" y="3689350"/>
            <a:ext cx="15760800" cy="30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GB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  <a:endParaRPr lang="en-GB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GB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GB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= 'From stephen.marquard@uct.ac.za Sat Jan  5 09:14:16 2008'</a:t>
            </a:r>
            <a:endParaRPr lang="en-GB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GB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-GB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re.findall</a:t>
            </a:r>
            <a:r>
              <a:rPr lang="en-GB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3000" b="1" i="0" u="none" strike="noStrike" cap="none" dirty="0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'@([^ ]*)'</a:t>
            </a:r>
            <a:r>
              <a:rPr lang="en-GB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-GB" sz="3000" b="1" i="0" u="none" strike="noStrike" cap="none" dirty="0" err="1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</a:t>
            </a:r>
            <a:r>
              <a:rPr lang="en-GB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lang="en-GB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GB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endParaRPr sz="3000" b="1" dirty="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 dirty="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  <a:endParaRPr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6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450" name="Google Shape;450;p86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.*@([^ ]*)'</a:t>
            </a:r>
            <a:endParaRPr/>
          </a:p>
        </p:txBody>
      </p:sp>
      <p:sp>
        <p:nvSpPr>
          <p:cNvPr id="451" name="Google Shape;451;p86"/>
          <p:cNvSpPr txBox="1"/>
          <p:nvPr/>
        </p:nvSpPr>
        <p:spPr>
          <a:xfrm>
            <a:off x="3806825" y="8013700"/>
            <a:ext cx="117984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Starting at the beginning of the line,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 for the string 'From ' </a:t>
            </a:r>
            <a:endParaRPr/>
          </a:p>
        </p:txBody>
      </p:sp>
      <p:cxnSp>
        <p:nvCxnSpPr>
          <p:cNvPr id="452" name="Google Shape;452;p86"/>
          <p:cNvCxnSpPr/>
          <p:nvPr/>
        </p:nvCxnSpPr>
        <p:spPr>
          <a:xfrm flipH="1">
            <a:off x="6852187" y="6591300"/>
            <a:ext cx="858300" cy="1439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453" name="Google Shape;453;p86"/>
          <p:cNvCxnSpPr/>
          <p:nvPr/>
        </p:nvCxnSpPr>
        <p:spPr>
          <a:xfrm>
            <a:off x="9501187" y="6692900"/>
            <a:ext cx="2319337" cy="1343025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454" name="Google Shape;454;p86"/>
          <p:cNvSpPr txBox="1"/>
          <p:nvPr/>
        </p:nvSpPr>
        <p:spPr>
          <a:xfrm>
            <a:off x="457200" y="2686050"/>
            <a:ext cx="1547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5" name="Google Shape;455;p86"/>
          <p:cNvSpPr txBox="1"/>
          <p:nvPr/>
        </p:nvSpPr>
        <p:spPr>
          <a:xfrm>
            <a:off x="466725" y="3841750"/>
            <a:ext cx="15760800" cy="22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7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461" name="Google Shape;461;p87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.*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@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([^ ]*)'</a:t>
            </a:r>
            <a:endParaRPr/>
          </a:p>
        </p:txBody>
      </p:sp>
      <p:sp>
        <p:nvSpPr>
          <p:cNvPr id="462" name="Google Shape;462;p87"/>
          <p:cNvSpPr txBox="1"/>
          <p:nvPr/>
        </p:nvSpPr>
        <p:spPr>
          <a:xfrm>
            <a:off x="4695825" y="8026400"/>
            <a:ext cx="117983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Skip a bunch of characters,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looking for an at</a:t>
            </a:r>
            <a:r>
              <a:rPr lang="en-US" sz="3600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sign</a:t>
            </a:r>
            <a:endParaRPr/>
          </a:p>
        </p:txBody>
      </p:sp>
      <p:cxnSp>
        <p:nvCxnSpPr>
          <p:cNvPr id="463" name="Google Shape;463;p87"/>
          <p:cNvCxnSpPr/>
          <p:nvPr/>
        </p:nvCxnSpPr>
        <p:spPr>
          <a:xfrm flipH="1">
            <a:off x="10110787" y="66294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464" name="Google Shape;464;p87"/>
          <p:cNvCxnSpPr/>
          <p:nvPr/>
        </p:nvCxnSpPr>
        <p:spPr>
          <a:xfrm>
            <a:off x="11352212" y="6651625"/>
            <a:ext cx="468312" cy="1384300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465" name="Google Shape;465;p87"/>
          <p:cNvSpPr txBox="1"/>
          <p:nvPr/>
        </p:nvSpPr>
        <p:spPr>
          <a:xfrm>
            <a:off x="457200" y="2686050"/>
            <a:ext cx="1547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6" name="Google Shape;466;p87"/>
          <p:cNvSpPr txBox="1"/>
          <p:nvPr/>
        </p:nvSpPr>
        <p:spPr>
          <a:xfrm>
            <a:off x="466725" y="3841750"/>
            <a:ext cx="15760800" cy="22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  <a:endParaRPr b="1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8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472" name="Google Shape;472;p88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[^ ]*)'</a:t>
            </a:r>
            <a:endParaRPr/>
          </a:p>
        </p:txBody>
      </p:sp>
      <p:sp>
        <p:nvSpPr>
          <p:cNvPr id="473" name="Google Shape;473;p88"/>
          <p:cNvSpPr txBox="1"/>
          <p:nvPr/>
        </p:nvSpPr>
        <p:spPr>
          <a:xfrm>
            <a:off x="7401025" y="8062475"/>
            <a:ext cx="7896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Start extracting</a:t>
            </a:r>
            <a:endParaRPr/>
          </a:p>
        </p:txBody>
      </p:sp>
      <p:cxnSp>
        <p:nvCxnSpPr>
          <p:cNvPr id="474" name="Google Shape;474;p88"/>
          <p:cNvCxnSpPr/>
          <p:nvPr/>
        </p:nvCxnSpPr>
        <p:spPr>
          <a:xfrm flipH="1">
            <a:off x="11367987" y="6705600"/>
            <a:ext cx="330300" cy="13446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475" name="Google Shape;475;p88"/>
          <p:cNvSpPr txBox="1"/>
          <p:nvPr/>
        </p:nvSpPr>
        <p:spPr>
          <a:xfrm>
            <a:off x="457200" y="2686050"/>
            <a:ext cx="1547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6" name="Google Shape;476;p88"/>
          <p:cNvSpPr txBox="1"/>
          <p:nvPr/>
        </p:nvSpPr>
        <p:spPr>
          <a:xfrm>
            <a:off x="466725" y="3841750"/>
            <a:ext cx="15760800" cy="22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  <a:endParaRPr b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8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482" name="Google Shape;482;p89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</a:t>
            </a:r>
            <a:r>
              <a:rPr lang="en-US" sz="57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[^ ]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)'</a:t>
            </a:r>
            <a:endParaRPr/>
          </a:p>
        </p:txBody>
      </p:sp>
      <p:sp>
        <p:nvSpPr>
          <p:cNvPr id="483" name="Google Shape;483;p89"/>
          <p:cNvSpPr txBox="1"/>
          <p:nvPr/>
        </p:nvSpPr>
        <p:spPr>
          <a:xfrm>
            <a:off x="5998524" y="7734300"/>
            <a:ext cx="5601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Match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non-blank character</a:t>
            </a:r>
            <a:endParaRPr/>
          </a:p>
        </p:txBody>
      </p:sp>
      <p:cxnSp>
        <p:nvCxnSpPr>
          <p:cNvPr id="484" name="Google Shape;484;p89"/>
          <p:cNvCxnSpPr/>
          <p:nvPr/>
        </p:nvCxnSpPr>
        <p:spPr>
          <a:xfrm flipH="1">
            <a:off x="11176000" y="6651625"/>
            <a:ext cx="868362" cy="112236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485" name="Google Shape;485;p89"/>
          <p:cNvCxnSpPr/>
          <p:nvPr/>
        </p:nvCxnSpPr>
        <p:spPr>
          <a:xfrm flipH="1">
            <a:off x="13849288" y="6632575"/>
            <a:ext cx="20700" cy="11556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486" name="Google Shape;486;p89"/>
          <p:cNvCxnSpPr/>
          <p:nvPr/>
        </p:nvCxnSpPr>
        <p:spPr>
          <a:xfrm flipH="1">
            <a:off x="11234737" y="6651625"/>
            <a:ext cx="1989137" cy="1090612"/>
          </a:xfrm>
          <a:prstGeom prst="straightConnector1">
            <a:avLst/>
          </a:prstGeom>
          <a:noFill/>
          <a:ln w="76200" cap="rnd" cmpd="sng">
            <a:solidFill>
              <a:srgbClr val="FF00FF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487" name="Google Shape;487;p89"/>
          <p:cNvSpPr txBox="1"/>
          <p:nvPr/>
        </p:nvSpPr>
        <p:spPr>
          <a:xfrm>
            <a:off x="11697723" y="7734300"/>
            <a:ext cx="43821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Match many of them</a:t>
            </a:r>
            <a:endParaRPr/>
          </a:p>
        </p:txBody>
      </p:sp>
      <p:sp>
        <p:nvSpPr>
          <p:cNvPr id="488" name="Google Shape;488;p89"/>
          <p:cNvSpPr txBox="1"/>
          <p:nvPr/>
        </p:nvSpPr>
        <p:spPr>
          <a:xfrm>
            <a:off x="457200" y="2686050"/>
            <a:ext cx="1547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89"/>
          <p:cNvSpPr txBox="1"/>
          <p:nvPr/>
        </p:nvSpPr>
        <p:spPr>
          <a:xfrm>
            <a:off x="466725" y="3841750"/>
            <a:ext cx="15760800" cy="22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  <a:endParaRPr b="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9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Even Cooler Regex Version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495" name="Google Shape;495;p90"/>
          <p:cNvSpPr txBox="1"/>
          <p:nvPr/>
        </p:nvSpPr>
        <p:spPr>
          <a:xfrm>
            <a:off x="7035800" y="5822950"/>
            <a:ext cx="7896225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ourier New"/>
              <a:buNone/>
            </a:pP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'^From .*@([^ ]*</a:t>
            </a:r>
            <a:r>
              <a:rPr lang="en-US" sz="57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57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endParaRPr/>
          </a:p>
        </p:txBody>
      </p:sp>
      <p:sp>
        <p:nvSpPr>
          <p:cNvPr id="496" name="Google Shape;496;p90"/>
          <p:cNvSpPr txBox="1"/>
          <p:nvPr/>
        </p:nvSpPr>
        <p:spPr>
          <a:xfrm>
            <a:off x="11744325" y="8026400"/>
            <a:ext cx="439420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Stop extracting</a:t>
            </a:r>
            <a:endParaRPr/>
          </a:p>
        </p:txBody>
      </p:sp>
      <p:cxnSp>
        <p:nvCxnSpPr>
          <p:cNvPr id="497" name="Google Shape;497;p90"/>
          <p:cNvCxnSpPr/>
          <p:nvPr/>
        </p:nvCxnSpPr>
        <p:spPr>
          <a:xfrm flipH="1">
            <a:off x="13755687" y="6731000"/>
            <a:ext cx="330200" cy="134461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498" name="Google Shape;498;p90"/>
          <p:cNvSpPr txBox="1"/>
          <p:nvPr/>
        </p:nvSpPr>
        <p:spPr>
          <a:xfrm>
            <a:off x="457200" y="2686050"/>
            <a:ext cx="154782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Arial"/>
              <a:buNone/>
            </a:pP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From stephen.marquard@</a:t>
            </a:r>
            <a:r>
              <a:rPr lang="en-US" sz="30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uct.ac.za</a:t>
            </a:r>
            <a:r>
              <a:rPr lang="en-US" sz="3000" b="1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 Sat Jan  5 09:14:16 2008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9" name="Google Shape;499;p90"/>
          <p:cNvSpPr txBox="1"/>
          <p:nvPr/>
        </p:nvSpPr>
        <p:spPr>
          <a:xfrm>
            <a:off x="466725" y="3841750"/>
            <a:ext cx="15760800" cy="22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import re 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lin = 'From stephen.marquard@uct.ac.za Sat Jan  5 09:14:16 2008'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y = re.findall(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^From .*@([^ ]*)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,lin)</a:t>
            </a:r>
            <a:endParaRPr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y</a:t>
            </a:r>
            <a:endParaRPr sz="3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ourier New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['uct.ac.za']</a:t>
            </a:r>
            <a:endParaRPr b="1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2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Escape Character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513" name="Google Shape;513;p92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want a special regular expression character to just behave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normally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(most of the time) you prefix it with 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'\'</a:t>
            </a:r>
            <a:endParaRPr sz="36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14" name="Google Shape;514;p92"/>
          <p:cNvSpPr txBox="1"/>
          <p:nvPr/>
        </p:nvSpPr>
        <p:spPr>
          <a:xfrm>
            <a:off x="787400" y="4684700"/>
            <a:ext cx="10826100" cy="29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import re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x = 'We just received 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for cookies.'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y = re.findall('</a:t>
            </a: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\$[0-9.]+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',x)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&gt;&gt;&gt; print y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['</a:t>
            </a:r>
            <a:r>
              <a:rPr lang="en-US" sz="30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$10.00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']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p92"/>
          <p:cNvSpPr txBox="1"/>
          <p:nvPr/>
        </p:nvSpPr>
        <p:spPr>
          <a:xfrm>
            <a:off x="11062850" y="6667500"/>
            <a:ext cx="34227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4900" b="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\$</a:t>
            </a:r>
            <a:r>
              <a:rPr lang="en-US" sz="4900" b="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[0-9.]</a:t>
            </a:r>
            <a:r>
              <a:rPr lang="en-US" sz="4900" b="0" i="0" u="none" strike="noStrike" cap="none">
                <a:solidFill>
                  <a:srgbClr val="FF7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6" name="Google Shape;516;p92"/>
          <p:cNvSpPr txBox="1"/>
          <p:nvPr/>
        </p:nvSpPr>
        <p:spPr>
          <a:xfrm>
            <a:off x="12003087" y="8102600"/>
            <a:ext cx="34005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38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A digit or period</a:t>
            </a:r>
            <a:endParaRPr/>
          </a:p>
        </p:txBody>
      </p:sp>
      <p:sp>
        <p:nvSpPr>
          <p:cNvPr id="517" name="Google Shape;517;p92"/>
          <p:cNvSpPr txBox="1"/>
          <p:nvPr/>
        </p:nvSpPr>
        <p:spPr>
          <a:xfrm>
            <a:off x="7951787" y="8039100"/>
            <a:ext cx="34227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8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A real dollar sign</a:t>
            </a:r>
            <a:endParaRPr/>
          </a:p>
        </p:txBody>
      </p:sp>
      <p:cxnSp>
        <p:nvCxnSpPr>
          <p:cNvPr id="518" name="Google Shape;518;p92"/>
          <p:cNvCxnSpPr/>
          <p:nvPr/>
        </p:nvCxnSpPr>
        <p:spPr>
          <a:xfrm flipH="1">
            <a:off x="11188837" y="7546975"/>
            <a:ext cx="312600" cy="498600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519" name="Google Shape;519;p92"/>
          <p:cNvCxnSpPr/>
          <p:nvPr/>
        </p:nvCxnSpPr>
        <p:spPr>
          <a:xfrm>
            <a:off x="12503325" y="7445400"/>
            <a:ext cx="312600" cy="6063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cxnSp>
        <p:nvCxnSpPr>
          <p:cNvPr id="520" name="Google Shape;520;p92"/>
          <p:cNvCxnSpPr/>
          <p:nvPr/>
        </p:nvCxnSpPr>
        <p:spPr>
          <a:xfrm flipH="1">
            <a:off x="13474698" y="7453100"/>
            <a:ext cx="85500" cy="6495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 lim="8000"/>
            <a:headEnd type="stealth" w="sm" len="sm"/>
            <a:tailEnd type="none" w="sm" len="sm"/>
          </a:ln>
        </p:spPr>
      </p:cxnSp>
      <p:sp>
        <p:nvSpPr>
          <p:cNvPr id="521" name="Google Shape;521;p92"/>
          <p:cNvSpPr txBox="1"/>
          <p:nvPr/>
        </p:nvSpPr>
        <p:spPr>
          <a:xfrm>
            <a:off x="12825412" y="4660900"/>
            <a:ext cx="28830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r>
              <a:rPr lang="en-US" sz="3800" b="0" i="0" u="none" strike="noStrike" cap="none">
                <a:solidFill>
                  <a:srgbClr val="FF7F00"/>
                </a:solidFill>
                <a:latin typeface="Cabin"/>
                <a:ea typeface="Cabin"/>
                <a:cs typeface="Cabin"/>
                <a:sym typeface="Cabin"/>
              </a:rPr>
              <a:t>At least one or more</a:t>
            </a:r>
            <a:endParaRPr/>
          </a:p>
        </p:txBody>
      </p:sp>
      <p:cxnSp>
        <p:nvCxnSpPr>
          <p:cNvPr id="522" name="Google Shape;522;p92"/>
          <p:cNvCxnSpPr/>
          <p:nvPr/>
        </p:nvCxnSpPr>
        <p:spPr>
          <a:xfrm rot="10800000" flipH="1">
            <a:off x="14180461" y="5880100"/>
            <a:ext cx="86400" cy="919800"/>
          </a:xfrm>
          <a:prstGeom prst="straightConnector1">
            <a:avLst/>
          </a:prstGeom>
          <a:noFill/>
          <a:ln w="76200" cap="rnd" cmpd="sng">
            <a:solidFill>
              <a:srgbClr val="FF7F00"/>
            </a:solidFill>
            <a:prstDash val="solid"/>
            <a:miter lim="8000"/>
            <a:headEnd type="stealth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Expressions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21" name="Google Shape;221;p63"/>
          <p:cNvSpPr txBox="1"/>
          <p:nvPr/>
        </p:nvSpPr>
        <p:spPr>
          <a:xfrm>
            <a:off x="2641600" y="2844800"/>
            <a:ext cx="10642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Really clever 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wild card</a:t>
            </a:r>
            <a:r>
              <a:rPr lang="en-US" sz="38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r>
              <a:rPr lang="en-US" sz="3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expressions for matching and parsing strings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93"/>
          <p:cNvSpPr txBox="1">
            <a:spLocks noGrp="1"/>
          </p:cNvSpPr>
          <p:nvPr>
            <p:ph type="title"/>
          </p:nvPr>
        </p:nvSpPr>
        <p:spPr>
          <a:xfrm>
            <a:off x="1511300" y="241300"/>
            <a:ext cx="13233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Summary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528" name="Google Shape;528;p93"/>
          <p:cNvSpPr txBox="1">
            <a:spLocks noGrp="1"/>
          </p:cNvSpPr>
          <p:nvPr>
            <p:ph type="body" idx="1"/>
          </p:nvPr>
        </p:nvSpPr>
        <p:spPr>
          <a:xfrm>
            <a:off x="1511300" y="2590800"/>
            <a:ext cx="13233400" cy="5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1104900" marR="0" lvl="0" indent="-60337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are a cryptic but powerful language for matching strings and extracting elements from those strings</a:t>
            </a:r>
            <a:endParaRPr sz="3600">
              <a:latin typeface="Cabin"/>
              <a:ea typeface="Cabin"/>
              <a:cs typeface="Cabin"/>
              <a:sym typeface="Cabin"/>
            </a:endParaRPr>
          </a:p>
          <a:p>
            <a:pPr marL="1104900" marR="0" lvl="0" indent="-603377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Regular expressions have special characters that indicate intent</a:t>
            </a:r>
            <a:endParaRPr sz="3600"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7500" y="304800"/>
            <a:ext cx="10536237" cy="734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64"/>
          <p:cNvSpPr txBox="1"/>
          <p:nvPr/>
        </p:nvSpPr>
        <p:spPr>
          <a:xfrm>
            <a:off x="2857500" y="8077200"/>
            <a:ext cx="10413900" cy="6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8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Really smart "Find" or "Search"</a:t>
            </a:r>
            <a:endParaRPr>
              <a:solidFill>
                <a:srgbClr val="FFD966"/>
              </a:solidFill>
            </a:endParaRPr>
          </a:p>
        </p:txBody>
      </p:sp>
      <p:sp>
        <p:nvSpPr>
          <p:cNvPr id="229" name="Google Shape;229;p64"/>
          <p:cNvSpPr/>
          <p:nvPr/>
        </p:nvSpPr>
        <p:spPr>
          <a:xfrm flipH="1">
            <a:off x="13576400" y="914475"/>
            <a:ext cx="1269900" cy="660300"/>
          </a:xfrm>
          <a:prstGeom prst="rightArrow">
            <a:avLst>
              <a:gd name="adj1" fmla="val 42844"/>
              <a:gd name="adj2" fmla="val 43131"/>
            </a:avLst>
          </a:prstGeom>
          <a:solidFill>
            <a:srgbClr val="00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67"/>
          <p:cNvSpPr txBox="1">
            <a:spLocks noGrp="1"/>
          </p:cNvSpPr>
          <p:nvPr>
            <p:ph type="title"/>
          </p:nvPr>
        </p:nvSpPr>
        <p:spPr>
          <a:xfrm>
            <a:off x="700125" y="241300"/>
            <a:ext cx="15041699" cy="15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8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Regular Expression Quick Guide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47" name="Google Shape;247;p67"/>
          <p:cNvSpPr txBox="1"/>
          <p:nvPr/>
        </p:nvSpPr>
        <p:spPr>
          <a:xfrm>
            <a:off x="1022350" y="2044700"/>
            <a:ext cx="14719299" cy="68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^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beginning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a line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$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the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of the line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Matches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whitespace</a:t>
            </a:r>
            <a:endParaRPr sz="29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\S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Matches any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non-whitespace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*? 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zero or more times (non-greedy)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+?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Repeats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a character one or more times (non-greedy)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[aeiou]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Matches a single character in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 sz="29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[^XYZ]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Matches a single character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listed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endParaRPr sz="29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[a-z0-9]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The set of characters can include a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endParaRPr sz="2900" b="1" i="0" u="none" strike="noStrike" cap="none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(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start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Arial"/>
              <a:buNone/>
            </a:pPr>
            <a:r>
              <a:rPr lang="en-US" sz="29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Indicates where string </a:t>
            </a:r>
            <a:r>
              <a:rPr lang="en-US" sz="29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extraction</a:t>
            </a:r>
            <a:r>
              <a:rPr lang="en-US" sz="29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is to end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8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The Regular Expression Module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53" name="Google Shape;253;p68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4076900" cy="57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Before you can use regular expressions in your program, you must import the library using "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import re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"</a:t>
            </a:r>
            <a:endParaRPr sz="3600"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to see if a string matches a regular expression,  similar to using the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 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method for strings</a:t>
            </a:r>
            <a:endParaRPr sz="3600"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You can use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re.findall()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extract portions of a string that match your regular expression similar to a combination of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and slicing:       </a:t>
            </a:r>
            <a:r>
              <a:rPr lang="en-US" sz="3600" b="0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var[5:10]</a:t>
            </a:r>
            <a:r>
              <a:rPr lang="en-US" sz="3600" b="0" i="0" u="none" strike="noStrike" cap="none">
                <a:solidFill>
                  <a:srgbClr val="FFFF00"/>
                </a:solidFill>
                <a:latin typeface="Cabin"/>
                <a:ea typeface="Cabin"/>
                <a:cs typeface="Cabin"/>
                <a:sym typeface="Cabin"/>
              </a:rPr>
              <a:t> </a:t>
            </a:r>
            <a:endParaRPr sz="3600">
              <a:solidFill>
                <a:srgbClr val="FFFF00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9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1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lang="en-US" sz="7600" b="1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find()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59" name="Google Shape;259;p69"/>
          <p:cNvSpPr txBox="1"/>
          <p:nvPr/>
        </p:nvSpPr>
        <p:spPr>
          <a:xfrm>
            <a:off x="8371600" y="3410950"/>
            <a:ext cx="7579500" cy="3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0" name="Google Shape;260;p69"/>
          <p:cNvSpPr txBox="1"/>
          <p:nvPr/>
        </p:nvSpPr>
        <p:spPr>
          <a:xfrm>
            <a:off x="576925" y="3652600"/>
            <a:ext cx="7406100" cy="3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line.find('From:')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&gt;= 0: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0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Using </a:t>
            </a:r>
            <a:r>
              <a:rPr lang="en-US" sz="7600" b="1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re.search()</a:t>
            </a: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 like </a:t>
            </a:r>
            <a:r>
              <a:rPr lang="en-US" sz="7600" b="1" i="0" u="none" strike="noStrike" cap="none">
                <a:solidFill>
                  <a:srgbClr val="FF00FF"/>
                </a:solidFill>
                <a:latin typeface="Cabin"/>
                <a:ea typeface="Cabin"/>
                <a:cs typeface="Cabin"/>
                <a:sym typeface="Cabin"/>
              </a:rPr>
              <a:t>startswith()</a:t>
            </a:r>
            <a:endParaRPr b="1">
              <a:solidFill>
                <a:srgbClr val="FF00FF"/>
              </a:solidFill>
            </a:endParaRPr>
          </a:p>
        </p:txBody>
      </p:sp>
      <p:sp>
        <p:nvSpPr>
          <p:cNvPr id="266" name="Google Shape;266;p70"/>
          <p:cNvSpPr txBox="1"/>
          <p:nvPr/>
        </p:nvSpPr>
        <p:spPr>
          <a:xfrm>
            <a:off x="7881325" y="3120650"/>
            <a:ext cx="7895700" cy="3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>
              <a:solidFill>
                <a:srgbClr val="00FF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re.search('</a:t>
            </a:r>
            <a:r>
              <a:rPr lang="en-US" sz="24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</a:t>
            </a:r>
            <a:r>
              <a:rPr lang="en-US" sz="2400" b="1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From:', line)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p70"/>
          <p:cNvSpPr txBox="1"/>
          <p:nvPr/>
        </p:nvSpPr>
        <p:spPr>
          <a:xfrm>
            <a:off x="682250" y="3305150"/>
            <a:ext cx="8364000" cy="32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hand = open('mbox-short.txt')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 line in hand: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line = line.rstrip()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 </a:t>
            </a:r>
            <a:r>
              <a:rPr lang="en-US" sz="2400" b="1" i="0" u="none" strike="noStrike" cap="none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line.startswith('From:')</a:t>
            </a: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: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Cabin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line</a:t>
            </a:r>
            <a:endParaRPr sz="24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70"/>
          <p:cNvSpPr txBox="1"/>
          <p:nvPr/>
        </p:nvSpPr>
        <p:spPr>
          <a:xfrm>
            <a:off x="188775" y="8140700"/>
            <a:ext cx="15762300" cy="62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600" b="0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We fine-tune what is matched by adding special characters to the string</a:t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1"/>
          <p:cNvSpPr txBox="1">
            <a:spLocks noGrp="1"/>
          </p:cNvSpPr>
          <p:nvPr>
            <p:ph type="title"/>
          </p:nvPr>
        </p:nvSpPr>
        <p:spPr>
          <a:xfrm>
            <a:off x="1155700" y="241300"/>
            <a:ext cx="13931900" cy="22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r>
              <a:rPr lang="en-US" sz="7600" b="1" i="0" u="none" strike="noStrike" cap="none">
                <a:solidFill>
                  <a:srgbClr val="FFD966"/>
                </a:solidFill>
                <a:latin typeface="Cabin"/>
                <a:ea typeface="Cabin"/>
                <a:cs typeface="Cabin"/>
                <a:sym typeface="Cabin"/>
              </a:rPr>
              <a:t>Wild-Card Characters</a:t>
            </a:r>
            <a:endParaRPr b="1">
              <a:solidFill>
                <a:srgbClr val="FFD966"/>
              </a:solidFill>
            </a:endParaRPr>
          </a:p>
        </p:txBody>
      </p:sp>
      <p:sp>
        <p:nvSpPr>
          <p:cNvPr id="274" name="Google Shape;274;p71"/>
          <p:cNvSpPr txBox="1">
            <a:spLocks noGrp="1"/>
          </p:cNvSpPr>
          <p:nvPr>
            <p:ph type="body" idx="1"/>
          </p:nvPr>
        </p:nvSpPr>
        <p:spPr>
          <a:xfrm>
            <a:off x="1155700" y="2603500"/>
            <a:ext cx="13931900" cy="24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The </a:t>
            </a:r>
            <a:r>
              <a:rPr lang="en-US" sz="3600" b="0" i="0" u="none" strike="noStrike" cap="none">
                <a:solidFill>
                  <a:srgbClr val="00FF00"/>
                </a:solidFill>
                <a:latin typeface="Cabin"/>
                <a:ea typeface="Cabin"/>
                <a:cs typeface="Cabin"/>
                <a:sym typeface="Cabin"/>
              </a:rPr>
              <a:t>dot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 matches any character</a:t>
            </a:r>
            <a:endParaRPr sz="3600">
              <a:latin typeface="Cabin"/>
              <a:ea typeface="Cabin"/>
              <a:cs typeface="Cabin"/>
              <a:sym typeface="Cabin"/>
            </a:endParaRP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bin"/>
              <a:buChar char="•"/>
            </a:pP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If you add the </a:t>
            </a:r>
            <a:r>
              <a:rPr lang="en-US" sz="3600" b="0" i="0" u="none" strike="noStrike" cap="none">
                <a:solidFill>
                  <a:srgbClr val="FF9900"/>
                </a:solidFill>
                <a:latin typeface="Cabin"/>
                <a:ea typeface="Cabin"/>
                <a:cs typeface="Cabin"/>
                <a:sym typeface="Cabin"/>
              </a:rPr>
              <a:t>asterisk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 character, the character is 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“</a:t>
            </a:r>
            <a:r>
              <a:rPr lang="en-US" sz="36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any number of times</a:t>
            </a:r>
            <a:r>
              <a:rPr lang="en-US" sz="360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”</a:t>
            </a:r>
            <a:endParaRPr sz="360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75" name="Google Shape;275;p71"/>
          <p:cNvSpPr txBox="1"/>
          <p:nvPr/>
        </p:nvSpPr>
        <p:spPr>
          <a:xfrm>
            <a:off x="1400175" y="5426075"/>
            <a:ext cx="9739500" cy="22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X-Sieve: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CMU Sieve 2.3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X-DSPAM-Result: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Innocent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X-DSPAM-Confidence: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0.8475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3000" b="1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X-Content-Type-Message-Body: </a:t>
            </a:r>
            <a:r>
              <a:rPr lang="en-US" sz="3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text/plain</a:t>
            </a:r>
            <a:endParaRPr sz="3000"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6" name="Google Shape;276;p71"/>
          <p:cNvSpPr txBox="1"/>
          <p:nvPr/>
        </p:nvSpPr>
        <p:spPr>
          <a:xfrm>
            <a:off x="12074525" y="6286500"/>
            <a:ext cx="2469000" cy="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Font typeface="Cabin"/>
              <a:buNone/>
            </a:pP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^X</a:t>
            </a:r>
            <a:r>
              <a:rPr lang="en-US" sz="6000" i="0" u="none" strike="noStrike" cap="none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6000" i="0" u="none" strike="noStrike" cap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-US" sz="6000" i="0" u="none" strike="noStrike" cap="none">
                <a:solidFill>
                  <a:srgbClr val="FFFF0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6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AAA"/>
      </a:accent3>
      <a:accent4>
        <a:srgbClr val="DADADA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Title &amp; Bullets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4C4C4C"/>
      </a:accent1>
      <a:accent2>
        <a:srgbClr val="333399"/>
      </a:accent2>
      <a:accent3>
        <a:srgbClr val="AAAAAA"/>
      </a:accent3>
      <a:accent4>
        <a:srgbClr val="DADADA"/>
      </a:accent4>
      <a:accent5>
        <a:srgbClr val="B2B2B2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2020</Words>
  <Application>Microsoft Office PowerPoint</Application>
  <PresentationFormat>Custom</PresentationFormat>
  <Paragraphs>265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Cabin</vt:lpstr>
      <vt:lpstr>Courier New</vt:lpstr>
      <vt:lpstr>Arial</vt:lpstr>
      <vt:lpstr>Title &amp; Subtitle</vt:lpstr>
      <vt:lpstr>Title &amp; Bullets</vt:lpstr>
      <vt:lpstr>1_Title &amp; Bullets</vt:lpstr>
      <vt:lpstr>1_Title &amp; Bullets</vt:lpstr>
      <vt:lpstr>Regular Expressions</vt:lpstr>
      <vt:lpstr>Regular Expressions</vt:lpstr>
      <vt:lpstr>Regular Expressions</vt:lpstr>
      <vt:lpstr>PowerPoint Presentation</vt:lpstr>
      <vt:lpstr>Regular Expression Quick Guide</vt:lpstr>
      <vt:lpstr>The Regular Expression Module</vt:lpstr>
      <vt:lpstr>Using re.search() like find()</vt:lpstr>
      <vt:lpstr>Using re.search() like startswith()</vt:lpstr>
      <vt:lpstr>Wild-Card Characters</vt:lpstr>
      <vt:lpstr>Wild-Card Characters</vt:lpstr>
      <vt:lpstr>Fine-Tuning Your Match</vt:lpstr>
      <vt:lpstr>Fine-Tuning Your Match</vt:lpstr>
      <vt:lpstr>Matching and Extracting Data</vt:lpstr>
      <vt:lpstr>Matching and Extracting Data</vt:lpstr>
      <vt:lpstr>Warning: Greedy Matching</vt:lpstr>
      <vt:lpstr>Non-Greedy Matching</vt:lpstr>
      <vt:lpstr>Fine-Tuning String Extraction</vt:lpstr>
      <vt:lpstr>Fine-Tuning String Extraction</vt:lpstr>
      <vt:lpstr>PowerPoint Presentation</vt:lpstr>
      <vt:lpstr>The Double Split Pattern</vt:lpstr>
      <vt:lpstr>The Regex Version</vt:lpstr>
      <vt:lpstr>The Regex Version (Another method)</vt:lpstr>
      <vt:lpstr>The Regex Version</vt:lpstr>
      <vt:lpstr>Even Cooler Regex Version</vt:lpstr>
      <vt:lpstr>Even Cooler Regex Version</vt:lpstr>
      <vt:lpstr>Even Cooler Regex Version</vt:lpstr>
      <vt:lpstr>Even Cooler Regex Version</vt:lpstr>
      <vt:lpstr>Even Cooler Regex Version</vt:lpstr>
      <vt:lpstr>Escape Character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 Expressions</dc:title>
  <cp:lastModifiedBy>Narayanaraj G</cp:lastModifiedBy>
  <cp:revision>1</cp:revision>
  <dcterms:modified xsi:type="dcterms:W3CDTF">2022-05-09T14:51:59Z</dcterms:modified>
</cp:coreProperties>
</file>