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60" r:id="rId6"/>
    <p:sldId id="264" r:id="rId7"/>
    <p:sldId id="261" r:id="rId8"/>
    <p:sldId id="265" r:id="rId9"/>
    <p:sldId id="263" r:id="rId10"/>
    <p:sldId id="266" r:id="rId11"/>
    <p:sldId id="267" r:id="rId12"/>
    <p:sldId id="262" r:id="rId13"/>
    <p:sldId id="268" r:id="rId14"/>
    <p:sldId id="259" r:id="rId15"/>
    <p:sldId id="270" r:id="rId16"/>
    <p:sldId id="273" r:id="rId17"/>
    <p:sldId id="274" r:id="rId18"/>
    <p:sldId id="271" r:id="rId19"/>
    <p:sldId id="275" r:id="rId20"/>
    <p:sldId id="276" r:id="rId21"/>
    <p:sldId id="272" r:id="rId22"/>
    <p:sldId id="277" r:id="rId23"/>
    <p:sldId id="279" r:id="rId24"/>
    <p:sldId id="280" r:id="rId2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042E"/>
    <a:srgbClr val="FF6699"/>
    <a:srgbClr val="CD8AA4"/>
    <a:srgbClr val="F9C7C7"/>
    <a:srgbClr val="7C5B82"/>
    <a:srgbClr val="F5A6A6"/>
    <a:srgbClr val="6B85B8"/>
    <a:srgbClr val="C882B8"/>
    <a:srgbClr val="8F6C4E"/>
    <a:srgbClr val="F3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856" y="19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69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5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8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4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4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3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34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03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24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E406C-0DF5-4CE7-9C0F-F69E586A7D1C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2C8F7-9904-4D1D-84AD-D0F36E988D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29B068D-CB16-7AE1-86D9-36A16C63630C}"/>
              </a:ext>
            </a:extLst>
          </p:cNvPr>
          <p:cNvSpPr/>
          <p:nvPr/>
        </p:nvSpPr>
        <p:spPr>
          <a:xfrm>
            <a:off x="1" y="-11562"/>
            <a:ext cx="6858000" cy="11382295"/>
          </a:xfrm>
          <a:prstGeom prst="rect">
            <a:avLst/>
          </a:prstGeom>
          <a:solidFill>
            <a:srgbClr val="6B85B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96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B6B6FD-8BDC-965B-9C4F-74B8B625A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496EA-65A8-430F-1BBF-30FBA01EA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Menina em pé em frente a cidade&#10;&#10;O conteúdo gerado por IA pode estar incorreto.">
            <a:extLst>
              <a:ext uri="{FF2B5EF4-FFF2-40B4-BE49-F238E27FC236}">
                <a16:creationId xmlns:a16="http://schemas.microsoft.com/office/drawing/2014/main" id="{D1E33DE8-1C6F-9266-E7BC-0337BCD4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73"/>
            <a:ext cx="6858000" cy="10227661"/>
          </a:xfrm>
          <a:prstGeom prst="rect">
            <a:avLst/>
          </a:prstGeom>
          <a:gradFill>
            <a:gsLst>
              <a:gs pos="33095">
                <a:srgbClr val="F0F8FD"/>
              </a:gs>
              <a:gs pos="20423">
                <a:schemeClr val="accent1">
                  <a:lumMod val="5000"/>
                  <a:lumOff val="95000"/>
                </a:schemeClr>
              </a:gs>
              <a:gs pos="53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B395C2-467E-9844-1100-0E97094E0D2F}"/>
              </a:ext>
            </a:extLst>
          </p:cNvPr>
          <p:cNvSpPr txBox="1"/>
          <p:nvPr/>
        </p:nvSpPr>
        <p:spPr>
          <a:xfrm>
            <a:off x="1251636" y="521546"/>
            <a:ext cx="4354728" cy="2329120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pPr algn="ctr"/>
            <a:r>
              <a:rPr lang="pt-BR" sz="340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1AB"/>
                </a:solidFill>
                <a:effectLst>
                  <a:glow rad="101600">
                    <a:srgbClr val="C882B8">
                      <a:alpha val="60000"/>
                    </a:srgb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  <a:cs typeface="Vijaya" panose="020B0502040204020203" pitchFamily="18" charset="0"/>
              </a:rPr>
              <a:t>Tech</a:t>
            </a:r>
            <a:r>
              <a:rPr lang="pt-BR" sz="340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1AB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pperplate Gothic Bold" panose="020E0705020206020404" pitchFamily="34" charset="0"/>
                <a:cs typeface="Vijaya" panose="020B0502040204020203" pitchFamily="18" charset="0"/>
              </a:rPr>
              <a:t> </a:t>
            </a:r>
            <a:r>
              <a:rPr lang="pt-BR" sz="340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1AB"/>
                </a:solidFill>
                <a:effectLst>
                  <a:glow rad="101600">
                    <a:srgbClr val="C882B8">
                      <a:alpha val="60000"/>
                    </a:srgb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Diva</a:t>
            </a:r>
            <a:br>
              <a:rPr lang="pt-BR" sz="3405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1AB"/>
                </a:solidFill>
                <a:effectLst>
                  <a:glow rad="101600">
                    <a:srgbClr val="C882B8">
                      <a:alpha val="60000"/>
                    </a:srgbClr>
                  </a:glow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</a:br>
            <a:endParaRPr lang="pt-BR" sz="3405" b="1" i="1" dirty="0">
              <a:ln w="9525">
                <a:solidFill>
                  <a:schemeClr val="bg1"/>
                </a:solidFill>
                <a:prstDash val="solid"/>
              </a:ln>
              <a:solidFill>
                <a:srgbClr val="F3A1AB"/>
              </a:solidFill>
              <a:effectLst>
                <a:glow rad="101600">
                  <a:srgbClr val="C882B8">
                    <a:alpha val="60000"/>
                  </a:srgbClr>
                </a:glow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D9A61DA-4548-267D-F5D5-0656673DF638}"/>
              </a:ext>
            </a:extLst>
          </p:cNvPr>
          <p:cNvSpPr txBox="1"/>
          <p:nvPr/>
        </p:nvSpPr>
        <p:spPr>
          <a:xfrm>
            <a:off x="142926" y="-11561"/>
            <a:ext cx="657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ptos Narrow"/>
                <a:ea typeface="Cambria Math" panose="02040503050406030204" pitchFamily="18" charset="0"/>
              </a:rPr>
              <a:t>Descomplicando sua entrada no universo da tecnologia</a:t>
            </a:r>
            <a:endParaRPr lang="pt-BR" sz="20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ptos Narrow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47C23E-6C94-135A-2640-A386F67B9D62}"/>
              </a:ext>
            </a:extLst>
          </p:cNvPr>
          <p:cNvSpPr txBox="1"/>
          <p:nvPr/>
        </p:nvSpPr>
        <p:spPr>
          <a:xfrm>
            <a:off x="2562052" y="10509376"/>
            <a:ext cx="213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Thamires Santo</a:t>
            </a:r>
          </a:p>
        </p:txBody>
      </p:sp>
    </p:spTree>
    <p:extLst>
      <p:ext uri="{BB962C8B-B14F-4D97-AF65-F5344CB8AC3E}">
        <p14:creationId xmlns:p14="http://schemas.microsoft.com/office/powerpoint/2010/main" val="38005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1443-E87B-7A61-6FDA-6F62D6960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088B3-C37E-83BD-F66F-1993B8A1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Não saber tudo no início é normal. </a:t>
            </a:r>
          </a:p>
          <a:p>
            <a:r>
              <a:rPr lang="pt-BR" dirty="0">
                <a:latin typeface="Eras Light ITC" panose="020B0402030504020804" pitchFamily="34" charset="0"/>
              </a:rPr>
              <a:t>O erro está em achar que isso te torna menos capaz. O segredo está em começar — mesmo com medo.✨</a:t>
            </a:r>
          </a:p>
          <a:p>
            <a:r>
              <a:rPr lang="pt-BR" dirty="0">
                <a:latin typeface="Eras Light ITC" panose="020B0402030504020804" pitchFamily="34" charset="0"/>
              </a:rPr>
              <a:t>É comum achar que “não sei o suficiente pra estar aqui”. A famosa </a:t>
            </a:r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síndrome da impostora </a:t>
            </a:r>
            <a:r>
              <a:rPr lang="pt-BR" dirty="0">
                <a:latin typeface="Eras Light ITC" panose="020B0402030504020804" pitchFamily="34" charset="0"/>
              </a:rPr>
              <a:t>tenta te paralisar.</a:t>
            </a:r>
          </a:p>
          <a:p>
            <a:r>
              <a:rPr lang="pt-BR" dirty="0">
                <a:latin typeface="Eras Light ITC" panose="020B0402030504020804" pitchFamily="34" charset="0"/>
              </a:rPr>
              <a:t>Mas aqui vai um spoiler: </a:t>
            </a:r>
            <a:r>
              <a:rPr lang="pt-BR" b="1" dirty="0">
                <a:latin typeface="Eras Light ITC" panose="020B0402030504020804" pitchFamily="34" charset="0"/>
              </a:rPr>
              <a:t>ninguém sabe tudo. Nem mesmo os mais experientes.</a:t>
            </a:r>
          </a:p>
          <a:p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O mercado valoriza quem aprende com constância, não quem começa sabendo tudo.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009AE3DE-E247-34A2-C74B-F732009F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77D5E8DB-17D4-851B-0126-A282BA05E624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58337027-12BB-E431-F3CA-DBEE9EE96E35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362D335E-655F-F220-E599-8C886546CD71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A445DE-53C7-711A-2784-0E9D6218A0A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24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8AE8-6790-5E15-41D7-7F4C8D1F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C4804-15CA-B303-A391-DF8FF09D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84" y="889745"/>
            <a:ext cx="6190831" cy="8991600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1. A Ilusão de Que Todos Sabem Mais que Você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Explicação simples: </a:t>
            </a:r>
            <a:r>
              <a:rPr lang="pt-BR" dirty="0">
                <a:latin typeface="Eras Light ITC" panose="020B0402030504020804" pitchFamily="34" charset="0"/>
              </a:rPr>
              <a:t>É comum achar que todo mundo ao seu redor já nasceu sabendo programar ou que está anos na sua frente. Mas muitas vezes, essas pessoas só estão mais acostumadas a errar sem medo.</a:t>
            </a:r>
            <a:r>
              <a:rPr lang="pt-BR" b="1" dirty="0">
                <a:latin typeface="Eras Light ITC" panose="020B0402030504020804" pitchFamily="34" charset="0"/>
              </a:rPr>
              <a:t> </a:t>
            </a:r>
          </a:p>
          <a:p>
            <a:r>
              <a:rPr lang="pt-BR" dirty="0">
                <a:latin typeface="Eras Light ITC" panose="020B0402030504020804" pitchFamily="34" charset="0"/>
              </a:rPr>
              <a:t>:</a:t>
            </a:r>
            <a:r>
              <a:rPr lang="pt-BR" b="1" dirty="0">
                <a:latin typeface="Eras Light ITC" panose="020B0402030504020804" pitchFamily="34" charset="0"/>
              </a:rPr>
              <a:t>Exemplo real: </a:t>
            </a:r>
            <a:r>
              <a:rPr lang="pt-BR" dirty="0">
                <a:latin typeface="Eras Light ITC" panose="020B0402030504020804" pitchFamily="34" charset="0"/>
              </a:rPr>
              <a:t>Mesmo quando você entra num curso de tecnologia e os homens parecem dominar tudo, lembre que muitos estudam há mais tempo ou tiveram acesso antes. Isso não significa que você está atrasada, apenas no seu ritmo..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2. A Síndrome da Impostora Vai Falar Alto — Mas Você Não Precisa Ouvir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É aquela voz interna que diz: “Eu não sou boa o bastante pra estar aqui”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.</a:t>
            </a:r>
            <a:r>
              <a:rPr lang="pt-BR" dirty="0">
                <a:latin typeface="Eras Light ITC" panose="020B0402030504020804" pitchFamily="34" charset="0"/>
              </a:rPr>
              <a:t>Ela aparece forte principalmente quando você é minoria, como é o caso das mulheres na tecnologia.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Como lidar:</a:t>
            </a:r>
            <a:r>
              <a:rPr lang="pt-BR" dirty="0">
                <a:latin typeface="Eras Light ITC" panose="020B0402030504020804" pitchFamily="34" charset="0"/>
              </a:rPr>
              <a:t> Não tente silenciar ela, mas responda com ação. Em vez de fugir de uma tarefa por medo de errar, tente. Errar e continuar é o que quebra essa voz aos poucos.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3. Você Aprende no Processo, Não Antes de Começar</a:t>
            </a:r>
          </a:p>
          <a:p>
            <a:r>
              <a:rPr lang="pt-BR" dirty="0">
                <a:latin typeface="Eras Light ITC" panose="020B0402030504020804" pitchFamily="34" charset="0"/>
              </a:rPr>
              <a:t>Esperar saber tudo para começar um projeto, se candidatar a uma vaga ou abrir uma ideia é </a:t>
            </a:r>
            <a:r>
              <a:rPr lang="pt-BR" dirty="0" err="1">
                <a:latin typeface="Eras Light ITC" panose="020B0402030504020804" pitchFamily="34" charset="0"/>
              </a:rPr>
              <a:t>auto-sabotagem</a:t>
            </a:r>
            <a:r>
              <a:rPr lang="pt-BR" dirty="0">
                <a:latin typeface="Eras Light ITC" panose="020B0402030504020804" pitchFamily="34" charset="0"/>
              </a:rPr>
              <a:t> com nome bonito.</a:t>
            </a:r>
          </a:p>
          <a:p>
            <a:r>
              <a:rPr lang="pt-BR" dirty="0">
                <a:latin typeface="Eras Light ITC" panose="020B0402030504020804" pitchFamily="34" charset="0"/>
              </a:rPr>
              <a:t>Exemplo de mindset: Quando você começou a aprender a dirigir, você não esperava saber tudo do carro pra sentar no banco, né? Na tecnologia é igual: você aprende dirigindo.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4. O Valor de Celebrar Pequenas Conquistas 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Importância: </a:t>
            </a:r>
            <a:r>
              <a:rPr lang="pt-BR" dirty="0">
                <a:latin typeface="Eras Light ITC" panose="020B0402030504020804" pitchFamily="34" charset="0"/>
              </a:rPr>
              <a:t>Aprender o que é uma variável? Fazer seu primeiro “</a:t>
            </a:r>
            <a:r>
              <a:rPr lang="pt-BR" dirty="0" err="1">
                <a:latin typeface="Eras Light ITC" panose="020B0402030504020804" pitchFamily="34" charset="0"/>
              </a:rPr>
              <a:t>Hello</a:t>
            </a:r>
            <a:r>
              <a:rPr lang="pt-BR" dirty="0">
                <a:latin typeface="Eras Light ITC" panose="020B0402030504020804" pitchFamily="34" charset="0"/>
              </a:rPr>
              <a:t> World”? Configurar seu primeiro </a:t>
            </a:r>
            <a:r>
              <a:rPr lang="pt-BR" dirty="0" err="1">
                <a:latin typeface="Eras Light ITC" panose="020B0402030504020804" pitchFamily="34" charset="0"/>
              </a:rPr>
              <a:t>ambiente?</a:t>
            </a:r>
            <a:r>
              <a:rPr lang="pt-BR" b="1" dirty="0" err="1">
                <a:latin typeface="Eras Light ITC" panose="020B0402030504020804" pitchFamily="34" charset="0"/>
              </a:rPr>
              <a:t>Tudo</a:t>
            </a:r>
            <a:r>
              <a:rPr lang="pt-BR" b="1" dirty="0">
                <a:latin typeface="Eras Light ITC" panose="020B0402030504020804" pitchFamily="34" charset="0"/>
              </a:rPr>
              <a:t> isso é vitória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dirty="0">
                <a:latin typeface="Eras Light ITC" panose="020B0402030504020804" pitchFamily="34" charset="0"/>
              </a:rPr>
              <a:t> E celebrar te dá motivação pra seguir.</a:t>
            </a:r>
          </a:p>
          <a:p>
            <a:r>
              <a:rPr lang="pt-BR" dirty="0">
                <a:latin typeface="Eras Light ITC" panose="020B0402030504020804" pitchFamily="34" charset="0"/>
              </a:rPr>
              <a:t>Dica de prática emocional: </a:t>
            </a:r>
            <a:r>
              <a:rPr lang="pt-BR" b="1" dirty="0">
                <a:latin typeface="Eras Light ITC" panose="020B0402030504020804" pitchFamily="34" charset="0"/>
              </a:rPr>
              <a:t>Crie uma lista de “mini vitórias </a:t>
            </a:r>
            <a:r>
              <a:rPr lang="pt-BR" dirty="0">
                <a:latin typeface="Eras Light ITC" panose="020B0402030504020804" pitchFamily="34" charset="0"/>
              </a:rPr>
              <a:t>tech” pra acompanhar sua evolução. Isso aumenta sua autoconfiança e te lembra do quanto você já cresceu — mesmo sem saber tudo.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D42CAA39-94F7-6316-062D-5619E49EC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9428BD4F-E0BE-2069-C0E8-02A9AFB98028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8B17D1EE-69B8-0AB3-E0AC-9408CFF0D2B5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1AD416E0-0C98-6FAC-8CD4-1F752E8737E0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B5EBD7-A358-E2C5-FEEF-A0A6DD6B750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5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BAF9F-63E0-34D1-ED1B-F2ED3977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9381-C954-1BC3-F84A-A40AD35140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F067F5-B9CB-B921-A940-83320220A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1D704-6EAB-34C5-32E8-EEBB364C559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614CE0-FBCD-9467-9B64-B6A94B1FB357}"/>
              </a:ext>
            </a:extLst>
          </p:cNvPr>
          <p:cNvSpPr txBox="1"/>
          <p:nvPr/>
        </p:nvSpPr>
        <p:spPr>
          <a:xfrm>
            <a:off x="1981200" y="2255330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D42969-D38C-D13C-F5EA-31CDA701F476}"/>
              </a:ext>
            </a:extLst>
          </p:cNvPr>
          <p:cNvSpPr txBox="1"/>
          <p:nvPr/>
        </p:nvSpPr>
        <p:spPr>
          <a:xfrm>
            <a:off x="0" y="5334754"/>
            <a:ext cx="71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Networking Sem Forçar: Como Criar Conexões no Mundo Tech</a:t>
            </a:r>
          </a:p>
        </p:txBody>
      </p:sp>
    </p:spTree>
    <p:extLst>
      <p:ext uri="{BB962C8B-B14F-4D97-AF65-F5344CB8AC3E}">
        <p14:creationId xmlns:p14="http://schemas.microsoft.com/office/powerpoint/2010/main" val="276946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D70F-70CF-D38A-4F6E-14D36C61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FC6A06-E61F-3C4F-1EF6-8B22D156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Conexões certas abrem portas. E dá pra fazer networking sendo você mesma, com leveza e autenticidade.</a:t>
            </a:r>
          </a:p>
          <a:p>
            <a:endParaRPr lang="pt-BR" dirty="0">
              <a:highlight>
                <a:srgbClr val="CD8AA4"/>
              </a:highlight>
              <a:latin typeface="Eras Medium ITC" panose="020B0602030504020804" pitchFamily="34" charset="0"/>
            </a:endParaRPr>
          </a:p>
          <a:p>
            <a:r>
              <a:rPr lang="pt-BR" dirty="0">
                <a:latin typeface="Eras Light ITC" panose="020B0402030504020804" pitchFamily="34" charset="0"/>
              </a:rPr>
              <a:t>Muita gente acha que “networking” é bajular ou fingir interesse. Mas não é sobre isso. Networking real </a:t>
            </a:r>
            <a:r>
              <a:rPr lang="pt-BR" b="1" dirty="0">
                <a:latin typeface="Eras Light ITC" panose="020B0402030504020804" pitchFamily="34" charset="0"/>
              </a:rPr>
              <a:t>é construir relações com base na troca</a:t>
            </a:r>
            <a:r>
              <a:rPr lang="pt-BR" dirty="0">
                <a:latin typeface="Eras Light ITC" panose="020B0402030504020804" pitchFamily="34" charset="0"/>
              </a:rPr>
              <a:t>, seja de conhecimento, apoio ou inspiração.</a:t>
            </a:r>
          </a:p>
          <a:p>
            <a:endParaRPr lang="pt-BR" dirty="0">
              <a:latin typeface="Eras Light ITC" panose="020B0402030504020804" pitchFamily="34" charset="0"/>
            </a:endParaRPr>
          </a:p>
          <a:p>
            <a:r>
              <a:rPr lang="pt-BR" dirty="0">
                <a:latin typeface="Eras Light ITC" panose="020B0402030504020804" pitchFamily="34" charset="0"/>
              </a:rPr>
              <a:t>E sim, você pode fazer isso sem mudar quem você é — </a:t>
            </a:r>
            <a:r>
              <a:rPr lang="pt-BR" b="1" dirty="0">
                <a:latin typeface="Eras Light ITC" panose="020B0402030504020804" pitchFamily="34" charset="0"/>
              </a:rPr>
              <a:t>dá pra ser </a:t>
            </a:r>
            <a:r>
              <a:rPr lang="pt-BR" b="1" dirty="0" err="1">
                <a:latin typeface="Eras Light ITC" panose="020B0402030504020804" pitchFamily="34" charset="0"/>
              </a:rPr>
              <a:t>paty</a:t>
            </a:r>
            <a:r>
              <a:rPr lang="pt-BR" b="1" dirty="0">
                <a:latin typeface="Eras Light ITC" panose="020B0402030504020804" pitchFamily="34" charset="0"/>
              </a:rPr>
              <a:t>, tímida, estilosa e ainda assim fazer conexões incríveis no mundo tech.</a:t>
            </a:r>
          </a:p>
          <a:p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Networking é o seu superpoder silencioso. E começa com pequenas ações.</a:t>
            </a:r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73CF59CD-A102-89C4-EE85-2B23BD27A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8A70BD3A-787B-F04C-908A-A0BA41BA4B05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1C7A3FFD-3C1D-F354-B8BD-FDD01A0D0B8B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421B4DEB-9D47-BE70-3E9D-066FCB8C80E2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159E31-CDF1-2942-8641-7E5A5A389E0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86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05D7-51C6-3529-F263-260921DA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3C310-B1B0-57D1-7301-5E886D19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5" y="1028699"/>
            <a:ext cx="6112670" cy="8047961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latin typeface="Eras Medium ITC" panose="020B0602030504020804" pitchFamily="34" charset="0"/>
              </a:rPr>
              <a:t>1. O Que É Networking de Verdade?</a:t>
            </a:r>
          </a:p>
          <a:p>
            <a:r>
              <a:rPr lang="pt-BR" dirty="0">
                <a:latin typeface="Eras Medium ITC" panose="020B0602030504020804" pitchFamily="34" charset="0"/>
              </a:rPr>
              <a:t>Explicação </a:t>
            </a:r>
            <a:r>
              <a:rPr lang="pt-BR" dirty="0" err="1">
                <a:latin typeface="Eras Medium ITC" panose="020B0602030504020804" pitchFamily="34" charset="0"/>
              </a:rPr>
              <a:t>simples:É</a:t>
            </a:r>
            <a:r>
              <a:rPr lang="pt-BR" dirty="0">
                <a:latin typeface="Eras Medium ITC" panose="020B0602030504020804" pitchFamily="34" charset="0"/>
              </a:rPr>
              <a:t> criar laços com pessoas que compartilham dos mesmos interesses ou que podem crescer junto com </a:t>
            </a:r>
            <a:r>
              <a:rPr lang="pt-BR" dirty="0" err="1">
                <a:latin typeface="Eras Medium ITC" panose="020B0602030504020804" pitchFamily="34" charset="0"/>
              </a:rPr>
              <a:t>você.Não</a:t>
            </a:r>
            <a:r>
              <a:rPr lang="pt-BR" dirty="0">
                <a:latin typeface="Eras Medium ITC" panose="020B0602030504020804" pitchFamily="34" charset="0"/>
              </a:rPr>
              <a:t> precisa ser algo “estratégico” ou forçado — às vezes um simples “oi, adorei seu post” no LinkedIn é o começo de uma conexão incrível</a:t>
            </a:r>
          </a:p>
          <a:p>
            <a:r>
              <a:rPr lang="pt-BR" dirty="0">
                <a:latin typeface="Eras Medium ITC" panose="020B0602030504020804" pitchFamily="34" charset="0"/>
              </a:rPr>
              <a:t>.2. Onde Estão as Oportunidades de Conexão?</a:t>
            </a:r>
          </a:p>
          <a:p>
            <a:r>
              <a:rPr lang="pt-BR" dirty="0">
                <a:latin typeface="Eras Medium ITC" panose="020B0602030504020804" pitchFamily="34" charset="0"/>
              </a:rPr>
              <a:t>Exemplos reais e acessíveis: </a:t>
            </a:r>
          </a:p>
          <a:p>
            <a:r>
              <a:rPr lang="pt-BR" dirty="0">
                <a:latin typeface="Eras Medium ITC" panose="020B0602030504020804" pitchFamily="34" charset="0"/>
              </a:rPr>
              <a:t> Grupos de WhatsApp e </a:t>
            </a:r>
            <a:r>
              <a:rPr lang="pt-BR" dirty="0" err="1">
                <a:latin typeface="Eras Medium ITC" panose="020B0602030504020804" pitchFamily="34" charset="0"/>
              </a:rPr>
              <a:t>Telegram</a:t>
            </a:r>
            <a:r>
              <a:rPr lang="pt-BR" dirty="0">
                <a:latin typeface="Eras Medium ITC" panose="020B0602030504020804" pitchFamily="34" charset="0"/>
              </a:rPr>
              <a:t> sobre tecnologia para mulheres (</a:t>
            </a:r>
            <a:r>
              <a:rPr lang="pt-BR" dirty="0" err="1">
                <a:latin typeface="Eras Medium ITC" panose="020B0602030504020804" pitchFamily="34" charset="0"/>
              </a:rPr>
              <a:t>Ex</a:t>
            </a:r>
            <a:r>
              <a:rPr lang="pt-BR" dirty="0">
                <a:latin typeface="Eras Medium ITC" panose="020B0602030504020804" pitchFamily="34" charset="0"/>
              </a:rPr>
              <a:t>: Elas Programam)LinkedIn: curtidas, comentários e mensagens com propósito</a:t>
            </a:r>
          </a:p>
          <a:p>
            <a:r>
              <a:rPr lang="pt-BR" dirty="0">
                <a:latin typeface="Eras Medium ITC" panose="020B0602030504020804" pitchFamily="34" charset="0"/>
              </a:rPr>
              <a:t>Eventos online e presenciais (como feiras, workshops, </a:t>
            </a:r>
            <a:r>
              <a:rPr lang="pt-BR" dirty="0" err="1">
                <a:latin typeface="Eras Medium ITC" panose="020B0602030504020804" pitchFamily="34" charset="0"/>
              </a:rPr>
              <a:t>bootcamps</a:t>
            </a:r>
            <a:r>
              <a:rPr lang="pt-BR" dirty="0">
                <a:latin typeface="Eras Medium ITC" panose="020B0602030504020804" pitchFamily="34" charset="0"/>
              </a:rPr>
              <a:t>)Cursos: interagir com colegas pode virar um contato profissional</a:t>
            </a:r>
          </a:p>
          <a:p>
            <a:r>
              <a:rPr lang="pt-BR" dirty="0">
                <a:latin typeface="Eras Medium ITC" panose="020B0602030504020804" pitchFamily="34" charset="0"/>
              </a:rPr>
              <a:t>3. Como Começar Sem Parecer Forçada?</a:t>
            </a:r>
          </a:p>
          <a:p>
            <a:r>
              <a:rPr lang="pt-BR" dirty="0">
                <a:latin typeface="Eras Medium ITC" panose="020B0602030504020804" pitchFamily="34" charset="0"/>
              </a:rPr>
              <a:t>Dicas práticas: Seja sincera e breve: “Oi, vi que você trabalha com X, estou começando nessa área e achei seu conteúdo super </a:t>
            </a:r>
            <a:r>
              <a:rPr lang="pt-BR" dirty="0" err="1">
                <a:latin typeface="Eras Medium ITC" panose="020B0602030504020804" pitchFamily="34" charset="0"/>
              </a:rPr>
              <a:t>legal.”Evite</a:t>
            </a:r>
            <a:r>
              <a:rPr lang="pt-BR" dirty="0">
                <a:latin typeface="Eras Medium ITC" panose="020B0602030504020804" pitchFamily="34" charset="0"/>
              </a:rPr>
              <a:t> copiar e colar mensagens </a:t>
            </a:r>
            <a:r>
              <a:rPr lang="pt-BR" dirty="0" err="1">
                <a:latin typeface="Eras Medium ITC" panose="020B0602030504020804" pitchFamily="34" charset="0"/>
              </a:rPr>
              <a:t>genéricas.Comente</a:t>
            </a:r>
            <a:r>
              <a:rPr lang="pt-BR" dirty="0">
                <a:latin typeface="Eras Medium ITC" panose="020B0602030504020804" pitchFamily="34" charset="0"/>
              </a:rPr>
              <a:t> de forma real: “Adorei como você explicou aquele conceito. Estou aprendendo e me ajudou </a:t>
            </a:r>
            <a:r>
              <a:rPr lang="pt-BR" dirty="0" err="1">
                <a:latin typeface="Eras Medium ITC" panose="020B0602030504020804" pitchFamily="34" charset="0"/>
              </a:rPr>
              <a:t>muito!”Dica</a:t>
            </a:r>
            <a:r>
              <a:rPr lang="pt-BR" dirty="0">
                <a:latin typeface="Eras Medium ITC" panose="020B0602030504020804" pitchFamily="34" charset="0"/>
              </a:rPr>
              <a:t> </a:t>
            </a:r>
            <a:r>
              <a:rPr lang="pt-BR" dirty="0" err="1">
                <a:latin typeface="Eras Medium ITC" panose="020B0602030504020804" pitchFamily="34" charset="0"/>
              </a:rPr>
              <a:t>extra:Mostre</a:t>
            </a:r>
            <a:r>
              <a:rPr lang="pt-BR" dirty="0">
                <a:latin typeface="Eras Medium ITC" panose="020B0602030504020804" pitchFamily="34" charset="0"/>
              </a:rPr>
              <a:t> interesse antes de pedir algo. Primeiro conecte, depois colhe.4. Você Não Precisa Ser Extrovertida para Fazer </a:t>
            </a:r>
            <a:r>
              <a:rPr lang="pt-BR" dirty="0" err="1">
                <a:latin typeface="Eras Medium ITC" panose="020B0602030504020804" pitchFamily="34" charset="0"/>
              </a:rPr>
              <a:t>NetworkingImportante:Ser</a:t>
            </a:r>
            <a:r>
              <a:rPr lang="pt-BR" dirty="0">
                <a:latin typeface="Eras Medium ITC" panose="020B0602030504020804" pitchFamily="34" charset="0"/>
              </a:rPr>
              <a:t> tímida não é um problema. Você pode fazer conexões com mensagens curtas, participando de fóruns, interagindo em comentários e respondendo dúvidas de outras </a:t>
            </a:r>
            <a:r>
              <a:rPr lang="pt-BR" dirty="0" err="1">
                <a:latin typeface="Eras Medium ITC" panose="020B0602030504020804" pitchFamily="34" charset="0"/>
              </a:rPr>
              <a:t>pessoas.Exemplo</a:t>
            </a:r>
            <a:r>
              <a:rPr lang="pt-BR" dirty="0">
                <a:latin typeface="Eras Medium ITC" panose="020B0602030504020804" pitchFamily="34" charset="0"/>
              </a:rPr>
              <a:t> </a:t>
            </a:r>
            <a:r>
              <a:rPr lang="pt-BR" dirty="0" err="1">
                <a:latin typeface="Eras Medium ITC" panose="020B0602030504020804" pitchFamily="34" charset="0"/>
              </a:rPr>
              <a:t>real:Já</a:t>
            </a:r>
            <a:r>
              <a:rPr lang="pt-BR" dirty="0">
                <a:latin typeface="Eras Medium ITC" panose="020B0602030504020804" pitchFamily="34" charset="0"/>
              </a:rPr>
              <a:t> fez uma pergunta em um grupo e recebeu ajuda? Pronto, você já iniciou uma </a:t>
            </a:r>
            <a:r>
              <a:rPr lang="pt-BR" dirty="0" err="1">
                <a:latin typeface="Eras Medium ITC" panose="020B0602030504020804" pitchFamily="34" charset="0"/>
              </a:rPr>
              <a:t>conexão.Basta</a:t>
            </a:r>
            <a:r>
              <a:rPr lang="pt-BR" dirty="0">
                <a:latin typeface="Eras Medium ITC" panose="020B0602030504020804" pitchFamily="34" charset="0"/>
              </a:rPr>
              <a:t> manter o contato e valorizar essa troca.5. Conexões Também Curam a Solidão da </a:t>
            </a:r>
            <a:r>
              <a:rPr lang="pt-BR" dirty="0" err="1">
                <a:latin typeface="Eras Medium ITC" panose="020B0602030504020804" pitchFamily="34" charset="0"/>
              </a:rPr>
              <a:t>JornadaReflexão:A</a:t>
            </a:r>
            <a:r>
              <a:rPr lang="pt-BR" dirty="0">
                <a:latin typeface="Eras Medium ITC" panose="020B0602030504020804" pitchFamily="34" charset="0"/>
              </a:rPr>
              <a:t> tecnologia pode parecer um caminho solitário. Mas quando você encontra outras mulheres com as mesmas dores e sonhos, o caminho fica mais leve e </a:t>
            </a:r>
            <a:r>
              <a:rPr lang="pt-BR" dirty="0" err="1">
                <a:latin typeface="Eras Medium ITC" panose="020B0602030504020804" pitchFamily="34" charset="0"/>
              </a:rPr>
              <a:t>possível.Dica</a:t>
            </a:r>
            <a:r>
              <a:rPr lang="pt-BR" dirty="0">
                <a:latin typeface="Eras Medium ITC" panose="020B0602030504020804" pitchFamily="34" charset="0"/>
              </a:rPr>
              <a:t> </a:t>
            </a:r>
            <a:r>
              <a:rPr lang="pt-BR" dirty="0" err="1">
                <a:latin typeface="Eras Medium ITC" panose="020B0602030504020804" pitchFamily="34" charset="0"/>
              </a:rPr>
              <a:t>final:Crie</a:t>
            </a:r>
            <a:r>
              <a:rPr lang="pt-BR" dirty="0">
                <a:latin typeface="Eras Medium ITC" panose="020B0602030504020804" pitchFamily="34" charset="0"/>
              </a:rPr>
              <a:t> um círculo de apoio tech. Nem que seja com 2 ou 3 meninas que estão começando com você. Juntas, vocês vão longe.</a:t>
            </a:r>
            <a:endParaRPr lang="pt-BR" dirty="0"/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582C69EF-CAB2-7FB2-3B41-E923BEF4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1011D7DB-2281-1E48-51EB-BEC07C53D084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04C86897-63F7-2375-45D3-58F3F4B2610D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4E0A479F-18A9-BBEB-D448-8651C3CA2C77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BE7911-5B7F-F7EB-EAD0-A670B81D4C9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52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55539-8053-4A66-F8AD-DE213F3F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B2E3-C492-340D-88E9-2A9339384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0AA12-C511-6FC0-4602-2FDC03EFA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49D6E4-CF1D-C214-212C-A991E1FBF4F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3E84D2-3680-5EC3-B777-028E5C9CEBA8}"/>
              </a:ext>
            </a:extLst>
          </p:cNvPr>
          <p:cNvSpPr txBox="1"/>
          <p:nvPr/>
        </p:nvSpPr>
        <p:spPr>
          <a:xfrm>
            <a:off x="1981200" y="2255330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0FA67D1-10EE-E5BC-F9DC-18C5766FC229}"/>
              </a:ext>
            </a:extLst>
          </p:cNvPr>
          <p:cNvSpPr txBox="1"/>
          <p:nvPr/>
        </p:nvSpPr>
        <p:spPr>
          <a:xfrm>
            <a:off x="0" y="5334754"/>
            <a:ext cx="71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 Feminina &amp; Profissional: Você Não Precisa Escolher</a:t>
            </a:r>
          </a:p>
        </p:txBody>
      </p:sp>
    </p:spTree>
    <p:extLst>
      <p:ext uri="{BB962C8B-B14F-4D97-AF65-F5344CB8AC3E}">
        <p14:creationId xmlns:p14="http://schemas.microsoft.com/office/powerpoint/2010/main" val="365460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9496-F5A9-BA5D-45B0-B610F019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E400E-B4ED-AF94-ACE6-7E1055F0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Você pode usar </a:t>
            </a:r>
            <a:r>
              <a:rPr lang="pt-BR" dirty="0" err="1">
                <a:highlight>
                  <a:srgbClr val="CD8AA4"/>
                </a:highlight>
                <a:latin typeface="Eras Medium ITC" panose="020B0602030504020804" pitchFamily="34" charset="0"/>
              </a:rPr>
              <a:t>gloss</a:t>
            </a:r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, gostar de rosa e ainda ser referência em tecnologia. Ser profissional não exige apagar sua essência..</a:t>
            </a:r>
          </a:p>
          <a:p>
            <a:endParaRPr lang="pt-BR" dirty="0">
              <a:highlight>
                <a:srgbClr val="CD8AA4"/>
              </a:highlight>
              <a:latin typeface="Eras Medium ITC" panose="020B0602030504020804" pitchFamily="34" charset="0"/>
            </a:endParaRPr>
          </a:p>
          <a:p>
            <a:r>
              <a:rPr lang="pt-BR" dirty="0">
                <a:latin typeface="Eras Light ITC" panose="020B0402030504020804" pitchFamily="34" charset="0"/>
              </a:rPr>
              <a:t>Durante muito tempo, disseram que pra ser levada a sério no mercado — especialmente em áreas como tecnologia — a mulher precisava “se encaixar”. Falar menos, se vestir neutra, não chamar atenção..</a:t>
            </a:r>
          </a:p>
          <a:p>
            <a:endParaRPr lang="pt-BR" dirty="0">
              <a:latin typeface="Eras Light ITC" panose="020B0402030504020804" pitchFamily="34" charset="0"/>
            </a:endParaRPr>
          </a:p>
          <a:p>
            <a:r>
              <a:rPr lang="pt-BR" dirty="0">
                <a:latin typeface="Eras Light ITC" panose="020B0402030504020804" pitchFamily="34" charset="0"/>
              </a:rPr>
              <a:t>Mas essa ideia está ultrapassada. E você está aqui pra </a:t>
            </a:r>
            <a:r>
              <a:rPr lang="pt-BR" b="1" dirty="0">
                <a:latin typeface="Eras Light ITC" panose="020B0402030504020804" pitchFamily="34" charset="0"/>
              </a:rPr>
              <a:t>provar que dá pra ser tudo o que quiser</a:t>
            </a:r>
            <a:r>
              <a:rPr lang="pt-BR" dirty="0">
                <a:latin typeface="Eras Light ITC" panose="020B0402030504020804" pitchFamily="34" charset="0"/>
              </a:rPr>
              <a:t>: profissional, respeitada, vaidosa, doce, firme, técnica e… </a:t>
            </a:r>
            <a:r>
              <a:rPr lang="pt-BR" dirty="0" err="1">
                <a:latin typeface="Eras Light ITC" panose="020B0402030504020804" pitchFamily="34" charset="0"/>
              </a:rPr>
              <a:t>paty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O seu valor está nas suas entregas, no seu esforço e na sua </a:t>
            </a:r>
            <a:r>
              <a:rPr lang="pt-BR" dirty="0" err="1">
                <a:highlight>
                  <a:srgbClr val="CD8AA4"/>
                </a:highlight>
                <a:latin typeface="Eras Light ITC" panose="020B0402030504020804" pitchFamily="34" charset="0"/>
              </a:rPr>
              <a:t>visão.Estilo</a:t>
            </a:r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 não anula competência. Feminilidade não cancela inteligência.</a:t>
            </a:r>
            <a:endParaRPr lang="pt-BR" b="1" dirty="0">
              <a:highlight>
                <a:srgbClr val="CD8AA4"/>
              </a:highlight>
              <a:latin typeface="Eras Light ITC" panose="020B0402030504020804" pitchFamily="34" charset="0"/>
            </a:endParaRP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882FE60D-36A7-FDD9-BEF3-2BDEB4AC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01CD70E7-464F-A331-3187-4B983A43E712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71581762-36D5-6AE2-3926-83F0E59032C6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BACF51C9-48CA-DC6D-85EE-E7451D5EF545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C77352-D398-48D7-2813-A61E62718C7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1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32DAA-9C71-BCC0-E36A-367E39F5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E1C5C-F3F4-6D70-C75E-41D0BEEE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84" y="889745"/>
            <a:ext cx="6190831" cy="8991600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1. O Mito da Mulher “Séria Demais” ou “Fútil Demais”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Explicação</a:t>
            </a:r>
            <a:r>
              <a:rPr lang="pt-BR" dirty="0">
                <a:latin typeface="Eras Light ITC" panose="020B0402030504020804" pitchFamily="34" charset="0"/>
              </a:rPr>
              <a:t>: A mulher que se posiciona é rotulada como “brava”. A que é vaidosa, como “superficial”</a:t>
            </a:r>
          </a:p>
          <a:p>
            <a:r>
              <a:rPr lang="pt-BR" dirty="0">
                <a:latin typeface="Eras Light ITC" panose="020B0402030504020804" pitchFamily="34" charset="0"/>
              </a:rPr>
              <a:t>.Mas nenhum desses rótulos fala sobre sua capacidade. Eles apenas revelam um sistema ultrapassado.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Reflita</a:t>
            </a:r>
            <a:r>
              <a:rPr lang="pt-BR" dirty="0">
                <a:latin typeface="Eras Light ITC" panose="020B0402030504020804" pitchFamily="34" charset="0"/>
              </a:rPr>
              <a:t>: Você não precisa mudar quem é. Precisa mostrar do que é capaz </a:t>
            </a:r>
            <a:r>
              <a:rPr lang="pt-BR" b="1" dirty="0">
                <a:latin typeface="Eras Light ITC" panose="020B0402030504020804" pitchFamily="34" charset="0"/>
              </a:rPr>
              <a:t>sendo exatamente você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2. Sua Aparência Não Define Sua Inteligência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Exemplo pessoal (o seu):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.</a:t>
            </a:r>
            <a:r>
              <a:rPr lang="pt-BR" dirty="0">
                <a:latin typeface="Eras Light ITC" panose="020B0402030504020804" pitchFamily="34" charset="0"/>
              </a:rPr>
              <a:t> Sou loira, tenho um visual que muitas vezes é ligado ao estereótipo da ‘loira burra’. Mas escolhi estar na tecnologia desde os 18 anos — e todos os dias mostro que aparência não limita conhecimento.”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Mensagem-chave:: </a:t>
            </a:r>
            <a:r>
              <a:rPr lang="pt-BR" dirty="0">
                <a:latin typeface="Eras Light ITC" panose="020B0402030504020804" pitchFamily="34" charset="0"/>
              </a:rPr>
              <a:t>Você pode ter seu estilo e ainda assim ser a pessoa que resolve problemas, analisa dados, cria soluções e lidera projetos.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3. Você Não Precisa Escolher um Personagem Pra Ser Respeitada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Dica prática:</a:t>
            </a:r>
          </a:p>
          <a:p>
            <a:r>
              <a:rPr lang="pt-BR" dirty="0">
                <a:latin typeface="Eras Light ITC" panose="020B0402030504020804" pitchFamily="34" charset="0"/>
              </a:rPr>
              <a:t>Você não precisa falar mais grosso, esconder sua vaidade ou se vestir como todo mundo.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Vista o que quiser, fale com respeito e se imponha com clareza.</a:t>
            </a:r>
          </a:p>
          <a:p>
            <a:r>
              <a:rPr lang="pt-BR" dirty="0">
                <a:latin typeface="Eras Light ITC" panose="020B0402030504020804" pitchFamily="34" charset="0"/>
              </a:rPr>
              <a:t>Você será respeitada pela forma como entrega valor, não por tentar ser alguém que não é.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4. Mulheres Reais Mudam o Mercado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Mensagem final:</a:t>
            </a:r>
            <a:br>
              <a:rPr lang="pt-BR" b="1" dirty="0">
                <a:latin typeface="Eras Light ITC" panose="020B0402030504020804" pitchFamily="34" charset="0"/>
              </a:rPr>
            </a:br>
            <a:r>
              <a:rPr lang="pt-BR" dirty="0">
                <a:latin typeface="Eras Light ITC" panose="020B0402030504020804" pitchFamily="34" charset="0"/>
              </a:rPr>
              <a:t>O mercado precisa de diversidade real — de mulheres diferentes, com histórias diferentes, e que tragam novas perspectivas.</a:t>
            </a:r>
            <a:br>
              <a:rPr lang="pt-BR" dirty="0">
                <a:latin typeface="Eras Light ITC" panose="020B0402030504020804" pitchFamily="34" charset="0"/>
              </a:rPr>
            </a:br>
            <a:r>
              <a:rPr lang="pt-BR" b="1" dirty="0">
                <a:latin typeface="Eras Light ITC" panose="020B0402030504020804" pitchFamily="34" charset="0"/>
              </a:rPr>
              <a:t>Ser você é seu diferencial</a:t>
            </a:r>
            <a:r>
              <a:rPr lang="pt-BR" dirty="0">
                <a:latin typeface="Eras Light ITC" panose="020B0402030504020804" pitchFamily="34" charset="0"/>
              </a:rPr>
              <a:t>. Não apague o que te torna única pra se encaixar em um molde antigo.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DFE113DE-A870-1D66-2237-F2DB6CD40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ED12EE98-8609-69D5-22E6-C379F5A22D96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510CCE27-D6B2-B984-0D4F-EF2F11366672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A3BCBCA1-A83A-C336-F601-C69707C0F338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7451BC-8260-E9B0-BBC1-C7285B2F74E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1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D5E99-1F9E-9B31-8015-E54DD401C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CF801-F78D-C5F5-1342-49B45C610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A26D7-E142-6B6F-3C28-7847D1D5E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A204F8-C242-FCF0-177A-B00B475E003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6AB01D-B6F9-4E52-6F6A-89E3DF3E47A8}"/>
              </a:ext>
            </a:extLst>
          </p:cNvPr>
          <p:cNvSpPr txBox="1"/>
          <p:nvPr/>
        </p:nvSpPr>
        <p:spPr>
          <a:xfrm>
            <a:off x="1981200" y="2255330"/>
            <a:ext cx="31813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06</a:t>
            </a:r>
          </a:p>
          <a:p>
            <a:endParaRPr lang="pt-BR" sz="16600" dirty="0">
              <a:solidFill>
                <a:schemeClr val="lt1"/>
              </a:solidFill>
              <a:effectLst>
                <a:glow rad="101600">
                  <a:srgbClr val="6B85B8">
                    <a:alpha val="60000"/>
                  </a:srgbClr>
                </a:glow>
              </a:effectLst>
              <a:latin typeface="Eras Bold ITC" panose="020B09070305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7B6A1C-8D17-FEDE-887E-2E6C05B73BE0}"/>
              </a:ext>
            </a:extLst>
          </p:cNvPr>
          <p:cNvSpPr txBox="1"/>
          <p:nvPr/>
        </p:nvSpPr>
        <p:spPr>
          <a:xfrm>
            <a:off x="0" y="5334754"/>
            <a:ext cx="71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Primeiro Estágio, Primeiro Código, Primeiro Erro</a:t>
            </a:r>
          </a:p>
        </p:txBody>
      </p:sp>
    </p:spTree>
    <p:extLst>
      <p:ext uri="{BB962C8B-B14F-4D97-AF65-F5344CB8AC3E}">
        <p14:creationId xmlns:p14="http://schemas.microsoft.com/office/powerpoint/2010/main" val="428058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DF8D0-DA24-20A9-8B20-A19F312E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D7798-3DD0-3EFB-A22A-0ADA3888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O mundo real da tecnologia começa quando você sai dos tutoriais e entra em um ambiente onde existem prazos, sistemas instáveis, mensagens de erro e... muita coisa que você nunca viu antes.</a:t>
            </a:r>
          </a:p>
          <a:p>
            <a:r>
              <a:rPr lang="pt-BR" dirty="0">
                <a:latin typeface="Eras Medium ITC" panose="020B0602030504020804" pitchFamily="34" charset="0"/>
              </a:rPr>
              <a:t>No começo, é normal sentir que você não está pronta.</a:t>
            </a:r>
          </a:p>
          <a:p>
            <a:r>
              <a:rPr lang="pt-BR" dirty="0">
                <a:latin typeface="Eras Light ITC" panose="020B0402030504020804" pitchFamily="34" charset="0"/>
              </a:rPr>
              <a:t>Mas aqui vai a verdade: </a:t>
            </a:r>
            <a:r>
              <a:rPr lang="pt-BR" b="1" dirty="0">
                <a:latin typeface="Eras Light ITC" panose="020B0402030504020804" pitchFamily="34" charset="0"/>
              </a:rPr>
              <a:t>ninguém se sente 100% preparada no início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dirty="0">
                <a:latin typeface="Eras Light ITC" panose="020B0402030504020804" pitchFamily="34" charset="0"/>
              </a:rPr>
              <a:t>O seu primeiro estágio, seu primeiro código e seus primeiros erros não definem quem você é. Eles moldam quem você vai se tornar.</a:t>
            </a:r>
          </a:p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Esse capítulo é sobre abraçar a fase do “não sei ainda” com coragem, humildade e vontade de aprender.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63569247-4D77-7B8F-A7A7-81778E7F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03B2155A-23F0-FA3B-35DA-A084B63B6DDB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894CA538-4E86-8BB7-E086-8B573D84C9E9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4DC73A90-4EAD-7D67-A7FD-A39E1999A515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930175-114B-FFD0-60AF-FC5BF755C1B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9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719B8-28A1-1B2A-DD8B-1A20F610A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F9FC3-B742-CA23-45D9-444F63A89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2C8984-7D73-E62A-03CC-661CA51006F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7C5B82"/>
              </a:solidFill>
              <a:latin typeface="Eras Demi ITC" panose="020B0805030504020804" pitchFamily="34" charset="0"/>
            </a:endParaRPr>
          </a:p>
          <a:p>
            <a:pPr algn="ctr"/>
            <a:endParaRPr lang="pt-BR" sz="1600" dirty="0">
              <a:solidFill>
                <a:srgbClr val="7C5B82"/>
              </a:solidFill>
              <a:latin typeface="Eras Demi ITC" panose="020B0805030504020804" pitchFamily="34" charset="0"/>
            </a:endParaRPr>
          </a:p>
          <a:p>
            <a:endParaRPr lang="pt-BR" sz="2000" dirty="0">
              <a:solidFill>
                <a:srgbClr val="7C5B82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107B72-6A35-C9CD-4C44-ADA1A5CB2C89}"/>
              </a:ext>
            </a:extLst>
          </p:cNvPr>
          <p:cNvSpPr txBox="1"/>
          <p:nvPr/>
        </p:nvSpPr>
        <p:spPr>
          <a:xfrm>
            <a:off x="1595998" y="2311400"/>
            <a:ext cx="36660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Sumário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41F4F4-E57E-6198-161D-9127344263D7}"/>
              </a:ext>
            </a:extLst>
          </p:cNvPr>
          <p:cNvSpPr txBox="1"/>
          <p:nvPr/>
        </p:nvSpPr>
        <p:spPr>
          <a:xfrm>
            <a:off x="-26894" y="3410394"/>
            <a:ext cx="6884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1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Mindset </a:t>
            </a:r>
            <a:r>
              <a:rPr lang="pt-BR" sz="2000" dirty="0" err="1">
                <a:solidFill>
                  <a:srgbClr val="7C5B82"/>
                </a:solidFill>
                <a:latin typeface="Eras Medium ITC" panose="020B0602030504020804" pitchFamily="34" charset="0"/>
              </a:rPr>
              <a:t>Techy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: A Primeira Linha de Código É Interna      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2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Soft Skills Também São Tech Skills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3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Você Não Precisa Saber Tudo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4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Networking Sem Forçar: Como Criar Conexões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5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Feminina &amp; Profissional: Você Não Precisa Escolher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6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Primeiro Estágio, Primeiro Código, Primeiro Erro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Capítulo 7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Vagas, Entrevistas e Como Se Posicionar no Início</a:t>
            </a:r>
          </a:p>
          <a:p>
            <a:r>
              <a:rPr lang="pt-BR" sz="2000" dirty="0">
                <a:solidFill>
                  <a:schemeClr val="bg1"/>
                </a:solidFill>
                <a:latin typeface="Eras Medium ITC" panose="020B0602030504020804" pitchFamily="34" charset="0"/>
              </a:rPr>
              <a:t>• Conclusão </a:t>
            </a:r>
            <a:r>
              <a:rPr lang="pt-BR" sz="2000" dirty="0">
                <a:solidFill>
                  <a:srgbClr val="7C5B82"/>
                </a:solidFill>
                <a:latin typeface="Eras Medium ITC" panose="020B0602030504020804" pitchFamily="34" charset="0"/>
              </a:rPr>
              <a:t>– Uma Mensagem da Thamires 💖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211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1A4B-D742-61F9-06F6-AD79CE9F3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93429-D5B5-0AF0-3C83-4B9559DC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137" y="881903"/>
            <a:ext cx="6190831" cy="902409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1. O Primeiro Estágio: Mais Dúvidas que Certezas (e Tá Tudo Bem)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Explicação</a:t>
            </a:r>
            <a:r>
              <a:rPr lang="pt-BR" dirty="0">
                <a:latin typeface="Eras Light ITC" panose="020B0402030504020804" pitchFamily="34" charset="0"/>
              </a:rPr>
              <a:t>: No início, é normal se sentir perdida: você vai ouvir termos que nunca viu, ficar insegura de pedir ajuda e pensar que está atrapalhando.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Dica prática:</a:t>
            </a:r>
            <a:r>
              <a:rPr lang="pt-BR" dirty="0">
                <a:latin typeface="Eras Light ITC" panose="020B0402030504020804" pitchFamily="34" charset="0"/>
              </a:rPr>
              <a:t>: Anote tudo. </a:t>
            </a:r>
          </a:p>
          <a:p>
            <a:r>
              <a:rPr lang="pt-BR" dirty="0">
                <a:latin typeface="Eras Light ITC" panose="020B0402030504020804" pitchFamily="34" charset="0"/>
              </a:rPr>
              <a:t>Observe quem já está na área.</a:t>
            </a:r>
          </a:p>
          <a:p>
            <a:r>
              <a:rPr lang="pt-BR" dirty="0">
                <a:latin typeface="Eras Light ITC" panose="020B0402030504020804" pitchFamily="34" charset="0"/>
              </a:rPr>
              <a:t> Pergunte com respeito.</a:t>
            </a:r>
          </a:p>
          <a:p>
            <a:r>
              <a:rPr lang="pt-BR" dirty="0">
                <a:latin typeface="Eras Light ITC" panose="020B0402030504020804" pitchFamily="34" charset="0"/>
              </a:rPr>
              <a:t>Estágio é lugar de aprender, não de saber tudo.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2. O Primeiro Código Fora do Curso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Realidade: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.</a:t>
            </a:r>
            <a:r>
              <a:rPr lang="pt-BR" dirty="0">
                <a:latin typeface="Eras Light ITC" panose="020B0402030504020804" pitchFamily="34" charset="0"/>
              </a:rPr>
              <a:t>Fora da aula, os códigos nem sempre rodam certinho. Cada projeto tem regras, restrições e bagunças.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Mensagem:</a:t>
            </a:r>
          </a:p>
          <a:p>
            <a:r>
              <a:rPr lang="pt-BR" dirty="0">
                <a:latin typeface="Eras Light ITC" panose="020B0402030504020804" pitchFamily="34" charset="0"/>
              </a:rPr>
              <a:t>O primeiro código que funciona (mesmo que simples) te dá confiança.</a:t>
            </a:r>
          </a:p>
          <a:p>
            <a:r>
              <a:rPr lang="pt-BR" dirty="0">
                <a:latin typeface="Eras Light ITC" panose="020B0402030504020804" pitchFamily="34" charset="0"/>
              </a:rPr>
              <a:t>Não desmereça ele só porque não é perfeito — ele é o seu ponto de partida..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3. O Primeiro Erro Te Dá Mais Conhecimento que o Sucesso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Explicação simples: </a:t>
            </a:r>
            <a:r>
              <a:rPr lang="pt-BR" dirty="0">
                <a:latin typeface="Eras Light ITC" panose="020B0402030504020804" pitchFamily="34" charset="0"/>
              </a:rPr>
              <a:t>Erros te obrigam a entender o que está acontecendo. Você pesquisa, pergunta, testa. E nisso, aprende de verdade.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Exemplo pessoal </a:t>
            </a:r>
          </a:p>
          <a:p>
            <a:r>
              <a:rPr lang="pt-BR" dirty="0">
                <a:latin typeface="Eras Light ITC" panose="020B0402030504020804" pitchFamily="34" charset="0"/>
              </a:rPr>
              <a:t>Quando comecei, travava em erros bobos. Hoje, entendo que cada travada foi uma aula prática que nenhum curso me daria.”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4. Lide com a Pressão sem se Desesperar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Reflexão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>
                <a:latin typeface="Eras Light ITC" panose="020B0402030504020804" pitchFamily="34" charset="0"/>
              </a:rPr>
              <a:t>Você vai errar. Vão te corrigir. Às vezes, vão parecer duros — mas isso faz parte da realidade do mercado.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Dica prática:</a:t>
            </a:r>
            <a:br>
              <a:rPr lang="pt-BR" dirty="0"/>
            </a:br>
            <a:r>
              <a:rPr lang="pt-BR" dirty="0">
                <a:latin typeface="Eras Light ITC" panose="020B0402030504020804" pitchFamily="34" charset="0"/>
              </a:rPr>
              <a:t>Respire. Dê um tempo. Revise. Peça ajuda com humildade e mostre disposição.</a:t>
            </a:r>
            <a:br>
              <a:rPr lang="pt-BR" dirty="0">
                <a:latin typeface="Eras Light ITC" panose="020B0402030504020804" pitchFamily="34" charset="0"/>
              </a:rPr>
            </a:br>
            <a:r>
              <a:rPr lang="pt-BR" b="1" dirty="0">
                <a:latin typeface="Eras Light ITC" panose="020B0402030504020804" pitchFamily="34" charset="0"/>
              </a:rPr>
              <a:t>A postura conta tanto quanto a resposta certa.</a:t>
            </a:r>
          </a:p>
          <a:p>
            <a:endParaRPr lang="pt-BR" dirty="0"/>
          </a:p>
          <a:p>
            <a:endParaRPr lang="pt-BR" dirty="0">
              <a:latin typeface="Eras Light ITC" panose="020B0402030504020804" pitchFamily="34" charset="0"/>
            </a:endParaRP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BDD4B872-0E29-4698-0322-C85AB5C8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1FB87C90-FDF6-3CA5-0BD4-F3C4FB165707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0E681CD2-991E-51D2-780B-DE7B98D9482E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19F94E56-0E71-A3DF-36E2-08BD025747C9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743377-A459-5EFD-F744-85956C16B88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3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8AF0F-8C4E-EDEC-6B7E-6380726C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00D00-E523-A901-24F1-6FA3079DF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EAD47-CFAE-345E-1841-A30DA9A8E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EBAC54-E2F9-A652-DC17-F4D23FE289F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CE52A4-E0AA-B055-2E03-5842D890F6E3}"/>
              </a:ext>
            </a:extLst>
          </p:cNvPr>
          <p:cNvSpPr txBox="1"/>
          <p:nvPr/>
        </p:nvSpPr>
        <p:spPr>
          <a:xfrm>
            <a:off x="1981200" y="2255330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819C25-0A8F-337D-3B5C-DD5BA99E8D37}"/>
              </a:ext>
            </a:extLst>
          </p:cNvPr>
          <p:cNvSpPr txBox="1"/>
          <p:nvPr/>
        </p:nvSpPr>
        <p:spPr>
          <a:xfrm>
            <a:off x="0" y="5334754"/>
            <a:ext cx="719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Vagas, Entrevistas e Como Se Posicionar no Início</a:t>
            </a:r>
          </a:p>
        </p:txBody>
      </p:sp>
    </p:spTree>
    <p:extLst>
      <p:ext uri="{BB962C8B-B14F-4D97-AF65-F5344CB8AC3E}">
        <p14:creationId xmlns:p14="http://schemas.microsoft.com/office/powerpoint/2010/main" val="46394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8918-FD9C-E0D5-838A-CE8CE031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732D5-D36A-7CA2-340E-20AF5393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Chegou a hora de se jogar no mercado — e só de pensar em entrevista ou vaga, já bate aquele frio na barriga, né?.</a:t>
            </a:r>
          </a:p>
          <a:p>
            <a:r>
              <a:rPr lang="pt-BR" dirty="0">
                <a:latin typeface="Eras Light ITC" panose="020B0402030504020804" pitchFamily="34" charset="0"/>
              </a:rPr>
              <a:t>Mas respira: esse capítulo é pra te mostrar que você não precisa fingir nada..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Você só precisa mostrar o que já está construindo com coragem e autenticidade.</a:t>
            </a:r>
          </a:p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Não é sobre parecer perfeita. É sobre mostrar seu valor mesmo em construção.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B77D94B7-CF41-3FED-F7A8-D263502D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A40AB848-5562-D05F-4237-658C9406E325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261E7CB2-F42E-14AF-1B9D-B7D943BA7951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762076E1-0B8F-FFCD-E216-B7A452DD43A0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D3D612-A6F9-1B89-27B3-2FEB1179246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13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00D3-A63B-FC2E-6A8A-F3BE7AF9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020E8-7F63-31D9-BBCE-168C8BEA3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952499"/>
            <a:ext cx="6035482" cy="894117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1. Seu Primeiro Currículo Não Precisa Ser Gigante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Explicação</a:t>
            </a:r>
            <a:r>
              <a:rPr lang="pt-BR" dirty="0">
                <a:latin typeface="Eras Light ITC" panose="020B0402030504020804" pitchFamily="34" charset="0"/>
              </a:rPr>
              <a:t>: </a:t>
            </a:r>
          </a:p>
          <a:p>
            <a:r>
              <a:rPr lang="pt-BR" dirty="0">
                <a:latin typeface="Eras Light ITC" panose="020B0402030504020804" pitchFamily="34" charset="0"/>
              </a:rPr>
              <a:t>Inclua cursos, projetos pessoais, eventos que participou, qualquer atividade </a:t>
            </a:r>
            <a:r>
              <a:rPr lang="pt-BR" dirty="0" err="1">
                <a:latin typeface="Eras Light ITC" panose="020B0402030504020804" pitchFamily="34" charset="0"/>
              </a:rPr>
              <a:t>prática.Mesmo</a:t>
            </a:r>
            <a:r>
              <a:rPr lang="pt-BR" dirty="0">
                <a:latin typeface="Eras Light ITC" panose="020B0402030504020804" pitchFamily="34" charset="0"/>
              </a:rPr>
              <a:t> que você não tenha experiência formal, você já está construindo uma base.</a:t>
            </a:r>
          </a:p>
          <a:p>
            <a:r>
              <a:rPr lang="pt-BR" dirty="0">
                <a:latin typeface="Eras Light ITC" panose="020B0402030504020804" pitchFamily="34" charset="0"/>
              </a:rPr>
              <a:t>Criei um mini app no App Inventor” ou “Participei de um </a:t>
            </a:r>
            <a:r>
              <a:rPr lang="pt-BR" dirty="0" err="1">
                <a:latin typeface="Eras Light ITC" panose="020B0402030504020804" pitchFamily="34" charset="0"/>
              </a:rPr>
              <a:t>bootcamp</a:t>
            </a:r>
            <a:r>
              <a:rPr lang="pt-BR" dirty="0">
                <a:latin typeface="Eras Light ITC" panose="020B0402030504020804" pitchFamily="34" charset="0"/>
              </a:rPr>
              <a:t> com foco em lógica”.</a:t>
            </a:r>
          </a:p>
          <a:p>
            <a:r>
              <a:rPr lang="pt-BR" dirty="0">
                <a:latin typeface="Eras Light ITC" panose="020B0402030504020804" pitchFamily="34" charset="0"/>
              </a:rPr>
              <a:t>Isso conta sim.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2. Entrevista: O Que Realmente Importa no Início?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Dica: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.</a:t>
            </a:r>
            <a:r>
              <a:rPr lang="pt-BR" dirty="0">
                <a:latin typeface="Eras Light ITC" panose="020B0402030504020804" pitchFamily="34" charset="0"/>
              </a:rPr>
              <a:t> Empresas querem saber se você tem vontade de aprender, consegue se comunicar bem e entende o mínimo da área.</a:t>
            </a:r>
          </a:p>
          <a:p>
            <a:r>
              <a:rPr lang="pt-BR" dirty="0">
                <a:latin typeface="Eras Light ITC" panose="020B0402030504020804" pitchFamily="34" charset="0"/>
              </a:rPr>
              <a:t>Seja sincera, conte sua jornada, mostre curiosidade e paixão.</a:t>
            </a:r>
            <a:r>
              <a:rPr lang="pt-BR" b="1" dirty="0">
                <a:latin typeface="Eras Light ITC" panose="020B0402030504020804" pitchFamily="34" charset="0"/>
              </a:rPr>
              <a:t>: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Frase de ouro pra usar:</a:t>
            </a:r>
          </a:p>
          <a:p>
            <a:r>
              <a:rPr lang="pt-BR" dirty="0">
                <a:latin typeface="Eras Light ITC" panose="020B0402030504020804" pitchFamily="34" charset="0"/>
              </a:rPr>
              <a:t>“Eu ainda estou em construção, mas já busco conhecimento todos os dias e tenho muito interesse em crescer com vocês.”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3.Use o LinkedIn a Seu Favor</a:t>
            </a:r>
          </a:p>
          <a:p>
            <a:r>
              <a:rPr lang="pt-BR" dirty="0">
                <a:latin typeface="Eras Light ITC" panose="020B0402030504020804" pitchFamily="34" charset="0"/>
              </a:rPr>
              <a:t>Poste seus aprendizados (mesmo pequenos)</a:t>
            </a:r>
          </a:p>
          <a:p>
            <a:r>
              <a:rPr lang="pt-BR" dirty="0">
                <a:latin typeface="Eras Light ITC" panose="020B0402030504020804" pitchFamily="34" charset="0"/>
              </a:rPr>
              <a:t>Comente em posts de outras mulheres na área</a:t>
            </a:r>
          </a:p>
          <a:p>
            <a:r>
              <a:rPr lang="pt-BR" dirty="0">
                <a:latin typeface="Eras Light ITC" panose="020B0402030504020804" pitchFamily="34" charset="0"/>
              </a:rPr>
              <a:t>Siga empresas e eventos</a:t>
            </a:r>
          </a:p>
          <a:p>
            <a:r>
              <a:rPr lang="pt-BR" dirty="0">
                <a:latin typeface="Eras Light ITC" panose="020B0402030504020804" pitchFamily="34" charset="0"/>
              </a:rPr>
              <a:t>Crie uma </a:t>
            </a:r>
            <a:r>
              <a:rPr lang="pt-BR" dirty="0" err="1">
                <a:latin typeface="Eras Light ITC" panose="020B0402030504020804" pitchFamily="34" charset="0"/>
              </a:rPr>
              <a:t>bio</a:t>
            </a:r>
            <a:r>
              <a:rPr lang="pt-BR" dirty="0">
                <a:latin typeface="Eras Light ITC" panose="020B0402030504020804" pitchFamily="34" charset="0"/>
              </a:rPr>
              <a:t> simples, mas com sua intenção clara: “</a:t>
            </a:r>
            <a:r>
              <a:rPr lang="pt-BR" b="1" dirty="0">
                <a:latin typeface="Eras Light ITC" panose="020B0402030504020804" pitchFamily="34" charset="0"/>
              </a:rPr>
              <a:t>Estudante de ADS apaixonada por tecnologia e evolução constante. Buscando meu espaço com garra e autenticidade.”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4. Seja Você, Mesmo se Estiver com Medo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b="1" dirty="0">
                <a:latin typeface="Eras Light ITC" panose="020B0402030504020804" pitchFamily="34" charset="0"/>
              </a:rPr>
              <a:t>Medo é normal. Mas não deixe ele te travar.</a:t>
            </a:r>
          </a:p>
          <a:p>
            <a:pPr marL="0" indent="0">
              <a:buNone/>
            </a:pPr>
            <a:r>
              <a:rPr lang="pt-BR" b="1" dirty="0">
                <a:latin typeface="Eras Light ITC" panose="020B0402030504020804" pitchFamily="34" charset="0"/>
              </a:rPr>
              <a:t>Mande o currículo. Participe da vaga. Fale sobre sua jornada.</a:t>
            </a:r>
          </a:p>
          <a:p>
            <a:pPr marL="0" indent="0">
              <a:buNone/>
            </a:pPr>
            <a:r>
              <a:rPr lang="pt-BR" b="1" dirty="0">
                <a:latin typeface="Eras Light ITC" panose="020B0402030504020804" pitchFamily="34" charset="0"/>
              </a:rPr>
              <a:t>Você não precisa estar pronta. Você só precisa se permitir chegar.</a:t>
            </a:r>
            <a:endParaRPr lang="pt-BR" b="1" dirty="0"/>
          </a:p>
          <a:p>
            <a:endParaRPr lang="pt-BR" dirty="0">
              <a:latin typeface="Eras Light ITC" panose="020B0402030504020804" pitchFamily="34" charset="0"/>
            </a:endParaRP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56D80BAD-E4CB-E7CB-588D-EA36CAA4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8F9BC1E7-4B93-A283-2A42-4E1EFD6DE46E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4E470433-6331-C695-FC24-FA0BFE052E7E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5942EE2F-EE31-0F19-87E6-04279B8E24A7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5BF7D2-AAB2-43AE-CC5B-274BC1C45A1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902F79F-DD25-2D0E-2D48-306BD45F3627}"/>
              </a:ext>
            </a:extLst>
          </p:cNvPr>
          <p:cNvSpPr/>
          <p:nvPr/>
        </p:nvSpPr>
        <p:spPr>
          <a:xfrm>
            <a:off x="0" y="-138953"/>
            <a:ext cx="6858000" cy="5091953"/>
          </a:xfrm>
          <a:prstGeom prst="rect">
            <a:avLst/>
          </a:prstGeom>
          <a:gradFill flip="none" rotWithShape="1">
            <a:gsLst>
              <a:gs pos="0">
                <a:srgbClr val="FF6699">
                  <a:tint val="66000"/>
                  <a:satMod val="160000"/>
                </a:srgbClr>
              </a:gs>
              <a:gs pos="50000">
                <a:srgbClr val="FF6699">
                  <a:tint val="44500"/>
                  <a:satMod val="160000"/>
                </a:srgbClr>
              </a:gs>
              <a:gs pos="100000">
                <a:srgbClr val="FF6699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4FDF70-7639-233E-C288-9A554F2F8256}"/>
              </a:ext>
            </a:extLst>
          </p:cNvPr>
          <p:cNvSpPr txBox="1"/>
          <p:nvPr/>
        </p:nvSpPr>
        <p:spPr>
          <a:xfrm>
            <a:off x="1176508" y="1059626"/>
            <a:ext cx="489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n w="0"/>
                <a:solidFill>
                  <a:srgbClr val="34042E">
                    <a:alpha val="48000"/>
                  </a:srgbClr>
                </a:solidFill>
                <a:latin typeface="Forte" panose="03060902040502070203" pitchFamily="66" charset="0"/>
              </a:rPr>
              <a:t>💌 </a:t>
            </a:r>
            <a:r>
              <a:rPr lang="pt-BR" sz="3200" dirty="0">
                <a:ln w="0"/>
                <a:solidFill>
                  <a:srgbClr val="34042E">
                    <a:alpha val="48000"/>
                  </a:srgbClr>
                </a:solidFill>
                <a:latin typeface="Eras Bold ITC" panose="020B0907030504020204" pitchFamily="34" charset="0"/>
              </a:rPr>
              <a:t>Agradecimento</a:t>
            </a:r>
            <a:endParaRPr lang="pt-BR" sz="3600" dirty="0">
              <a:ln w="0"/>
              <a:solidFill>
                <a:srgbClr val="34042E">
                  <a:alpha val="48000"/>
                </a:srgbClr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D2B630-0329-794F-50B6-7381E9046D0F}"/>
              </a:ext>
            </a:extLst>
          </p:cNvPr>
          <p:cNvSpPr txBox="1"/>
          <p:nvPr/>
        </p:nvSpPr>
        <p:spPr>
          <a:xfrm>
            <a:off x="455386" y="1998345"/>
            <a:ext cx="59472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Gabriola" panose="04040605051002020D02" pitchFamily="82" charset="0"/>
              </a:rPr>
              <a:t>Gostaria de deixar aqui minha gratidão profunda a todos que fizeram parte da minha trajetória — desde a escola até a vida profissional.</a:t>
            </a:r>
          </a:p>
          <a:p>
            <a:pPr algn="ctr"/>
            <a:r>
              <a:rPr lang="pt-BR" sz="2000" dirty="0">
                <a:latin typeface="Gabriola" panose="04040605051002020D02" pitchFamily="82" charset="0"/>
              </a:rPr>
              <a:t>Tive o privilégio de conhecer pessoas incríveis, que admiro demais, e que me inspiraram com conselhos, incentivos e muito conhecimento compartilhado.</a:t>
            </a:r>
            <a:br>
              <a:rPr lang="pt-BR" sz="2000" dirty="0">
                <a:latin typeface="Gabriola" panose="04040605051002020D02" pitchFamily="82" charset="0"/>
              </a:rPr>
            </a:br>
            <a:r>
              <a:rPr lang="pt-BR" sz="2000" dirty="0">
                <a:latin typeface="Gabriola" panose="04040605051002020D02" pitchFamily="82" charset="0"/>
              </a:rPr>
              <a:t>Obrigada a cada um que, mesmo com uma palavra ou gesto, contribuiu para eu continuar nessa jornada.</a:t>
            </a:r>
          </a:p>
          <a:p>
            <a:pPr algn="ctr"/>
            <a:r>
              <a:rPr lang="pt-BR" sz="2000" dirty="0">
                <a:latin typeface="Gabriola" panose="04040605051002020D02" pitchFamily="82" charset="0"/>
              </a:rPr>
              <a:t>À minha família: obrigada por me apoiarem nas minhas decisões, mesmo quando escolhi caminhos diferentes e pouco convencionais.</a:t>
            </a:r>
            <a:br>
              <a:rPr lang="pt-BR" sz="2000" dirty="0">
                <a:latin typeface="Gabriola" panose="04040605051002020D02" pitchFamily="82" charset="0"/>
              </a:rPr>
            </a:br>
            <a:r>
              <a:rPr lang="pt-BR" sz="2000" dirty="0">
                <a:latin typeface="Gabriola" panose="04040605051002020D02" pitchFamily="82" charset="0"/>
              </a:rPr>
              <a:t>Aos meus amigos que estiveram presentes: vocês foram colo e coragem em muitos momentos.</a:t>
            </a:r>
          </a:p>
          <a:p>
            <a:pPr algn="ctr"/>
            <a:r>
              <a:rPr lang="pt-BR" sz="2000" dirty="0">
                <a:latin typeface="Gabriola" panose="04040605051002020D02" pitchFamily="82" charset="0"/>
              </a:rPr>
              <a:t>E a você que está lendo até aqui, deixo um recado:</a:t>
            </a:r>
            <a:br>
              <a:rPr lang="pt-BR" sz="2000" dirty="0">
                <a:latin typeface="Gabriola" panose="04040605051002020D02" pitchFamily="82" charset="0"/>
              </a:rPr>
            </a:br>
            <a:r>
              <a:rPr lang="pt-BR" sz="2000" b="1" dirty="0">
                <a:latin typeface="Gabriola" panose="04040605051002020D02" pitchFamily="82" charset="0"/>
              </a:rPr>
              <a:t>nunca desista do que você quer, mesmo que a trajetória tenha muitos “bugs” pelo caminho.</a:t>
            </a:r>
            <a:br>
              <a:rPr lang="pt-BR" sz="2000" dirty="0">
                <a:latin typeface="Gabriola" panose="04040605051002020D02" pitchFamily="82" charset="0"/>
              </a:rPr>
            </a:br>
            <a:r>
              <a:rPr lang="pt-BR" sz="2000" dirty="0">
                <a:latin typeface="Gabriola" panose="04040605051002020D02" pitchFamily="82" charset="0"/>
              </a:rPr>
              <a:t>Eles fazem parte do processo, e no final, você vai compilar uma história linda, só sua.</a:t>
            </a:r>
          </a:p>
          <a:p>
            <a:pPr algn="ctr"/>
            <a:r>
              <a:rPr lang="pt-BR" sz="2000" dirty="0">
                <a:latin typeface="Gabriola" panose="04040605051002020D02" pitchFamily="82" charset="0"/>
              </a:rPr>
              <a:t>Com carinho,</a:t>
            </a:r>
            <a:br>
              <a:rPr lang="pt-BR" sz="2000" dirty="0">
                <a:latin typeface="Gabriola" panose="04040605051002020D02" pitchFamily="82" charset="0"/>
              </a:rPr>
            </a:br>
            <a:r>
              <a:rPr lang="pt-BR" sz="2000" b="1" dirty="0">
                <a:latin typeface="Gabriola" panose="04040605051002020D02" pitchFamily="82" charset="0"/>
              </a:rPr>
              <a:t>Thamires Santo 💖👩‍💻</a:t>
            </a:r>
            <a:endParaRPr lang="pt-BR" sz="2000" dirty="0">
              <a:latin typeface="Gabriola" panose="04040605051002020D02" pitchFamily="82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4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401E4-A678-B34E-5146-46509D9E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5299-7EB8-33DC-EA21-D1BD6D721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53CAE1-A853-DEF7-99BA-B35E78E07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14732A-3634-A546-8F6D-05613751D5B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4772AB-77AA-5AD8-80C7-35923BE041EF}"/>
              </a:ext>
            </a:extLst>
          </p:cNvPr>
          <p:cNvSpPr txBox="1"/>
          <p:nvPr/>
        </p:nvSpPr>
        <p:spPr>
          <a:xfrm>
            <a:off x="2171700" y="2005918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48C549-05C6-4365-795B-1DC97A88C54D}"/>
              </a:ext>
            </a:extLst>
          </p:cNvPr>
          <p:cNvSpPr txBox="1"/>
          <p:nvPr/>
        </p:nvSpPr>
        <p:spPr>
          <a:xfrm>
            <a:off x="590550" y="5351681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Mindset </a:t>
            </a:r>
            <a:r>
              <a:rPr lang="pt-BR" dirty="0" err="1">
                <a:solidFill>
                  <a:srgbClr val="7C5B82"/>
                </a:solidFill>
                <a:latin typeface="Eras Demi ITC" panose="020B0805030504020804" pitchFamily="34" charset="0"/>
              </a:rPr>
              <a:t>Techy</a:t>
            </a:r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: A Primeira Linha de Código É Interna</a:t>
            </a:r>
          </a:p>
        </p:txBody>
      </p:sp>
    </p:spTree>
    <p:extLst>
      <p:ext uri="{BB962C8B-B14F-4D97-AF65-F5344CB8AC3E}">
        <p14:creationId xmlns:p14="http://schemas.microsoft.com/office/powerpoint/2010/main" val="12972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24D7E-E542-029E-D45C-AEEF8A3A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1113759"/>
            <a:ext cx="6043613" cy="6556283"/>
          </a:xfrm>
        </p:spPr>
        <p:txBody>
          <a:bodyPr>
            <a:normAutofit/>
          </a:bodyPr>
          <a:lstStyle/>
          <a:p>
            <a:r>
              <a:rPr lang="pt-BR" dirty="0">
                <a:highlight>
                  <a:srgbClr val="CD8AA4"/>
                </a:highlight>
                <a:latin typeface="Eras Medium ITC" panose="020B0602030504020804" pitchFamily="34" charset="0"/>
              </a:rPr>
              <a:t> </a:t>
            </a:r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Introdução: Você Não Está Sozinha Nessa Jornada</a:t>
            </a:r>
          </a:p>
          <a:p>
            <a:r>
              <a:rPr lang="pt-BR" dirty="0">
                <a:latin typeface="Eras Light ITC" panose="020B0402030504020804" pitchFamily="34" charset="0"/>
              </a:rPr>
              <a:t>Entrar no mundo da tecnologia pode parecer intimidador — principalmente se você se sente fora do “padrão tech”.</a:t>
            </a:r>
            <a:br>
              <a:rPr lang="pt-BR" dirty="0">
                <a:latin typeface="Eras Light ITC" panose="020B0402030504020804" pitchFamily="34" charset="0"/>
              </a:rPr>
            </a:br>
            <a:r>
              <a:rPr lang="pt-BR" dirty="0">
                <a:latin typeface="Eras Light ITC" panose="020B0402030504020804" pitchFamily="34" charset="0"/>
              </a:rPr>
              <a:t>Talvez você goste de rosa, de moda, de conversar, de se expressar com brilho e estilo… e escute que isso não combina com programação. Spoiler: </a:t>
            </a:r>
            <a:r>
              <a:rPr lang="pt-BR" b="1" dirty="0">
                <a:latin typeface="Eras Light ITC" panose="020B0402030504020804" pitchFamily="34" charset="0"/>
              </a:rPr>
              <a:t>combina, sim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Este ebook é para </a:t>
            </a:r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todas as mulheres que estão dando os primeiros passos</a:t>
            </a:r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 na carreira de tecnologia e querem se adaptar ao mercado sem deixar de ser quem são.</a:t>
            </a:r>
            <a:b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</a:br>
            <a:r>
              <a:rPr lang="pt-BR" dirty="0">
                <a:latin typeface="Eras Light ITC" panose="020B0402030504020804" pitchFamily="34" charset="0"/>
              </a:rPr>
              <a:t>Aqui, você vai encontrar conselhos práticos, histórias reais, reflexões e dicas enxutas, diretas e fáceis de aplicar.</a:t>
            </a:r>
            <a:br>
              <a:rPr lang="pt-BR" dirty="0">
                <a:latin typeface="Eras Light ITC" panose="020B0402030504020804" pitchFamily="34" charset="0"/>
              </a:rPr>
            </a:br>
            <a:r>
              <a:rPr lang="pt-BR" dirty="0">
                <a:latin typeface="Eras Light ITC" panose="020B0402030504020804" pitchFamily="34" charset="0"/>
              </a:rPr>
              <a:t>Nada de linguagem difícil ou papo técnico que assusta — o foco aqui é </a:t>
            </a:r>
            <a:r>
              <a:rPr lang="pt-BR" b="1" dirty="0">
                <a:latin typeface="Eras Light ITC" panose="020B0402030504020804" pitchFamily="34" charset="0"/>
              </a:rPr>
              <a:t>clareza, acolhimento e poder</a:t>
            </a:r>
            <a:r>
              <a:rPr lang="pt-BR" dirty="0">
                <a:latin typeface="Eras Light ITC" panose="020B0402030504020804" pitchFamily="34" charset="0"/>
              </a:rPr>
              <a:t>.</a:t>
            </a:r>
          </a:p>
          <a:p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Você não precisa ser perfeita. Só precisa começar.</a:t>
            </a:r>
            <a:b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</a:br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E esse é o seu primeiro passo.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6658F70D-56CC-B17C-AA0C-118459EF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65849EE2-A5A9-35AF-C0A6-F63662E4F7D0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C4D49CE5-FEDF-4553-9DE4-57AE088F39BF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04C14B08-9B9A-8047-ADA7-4A9A0238EE46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53385-390B-4856-D0B2-DF30EDFF924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5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F8C7-99A0-B448-702E-22DAB1237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92A71-647B-838F-3AFB-BE1DCE9F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1099"/>
            <a:ext cx="6858000" cy="9010651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>
                <a:highlight>
                  <a:srgbClr val="CD8AA4"/>
                </a:highlight>
                <a:latin typeface="Eras Medium ITC" panose="020B0602030504020804" pitchFamily="34" charset="0"/>
              </a:rPr>
              <a:t>1. Antes do Código, Vem a Coragem</a:t>
            </a:r>
          </a:p>
          <a:p>
            <a:r>
              <a:rPr lang="pt-BR" sz="2200" dirty="0">
                <a:latin typeface="Eras Light ITC" panose="020B0402030504020804" pitchFamily="34" charset="0"/>
              </a:rPr>
              <a:t>Entrar na tecnologia sendo mulher já exige coragem. Mas sabe o que é pior do que aprender lógica ou programação? </a:t>
            </a:r>
            <a:r>
              <a:rPr lang="pt-BR" sz="2200" b="1" dirty="0">
                <a:latin typeface="Eras Light ITC" panose="020B0402030504020804" pitchFamily="34" charset="0"/>
              </a:rPr>
              <a:t>Lidar com os olhares que duvidam da gente antes mesmo de vermos a primeira linha de código.  </a:t>
            </a:r>
            <a:r>
              <a:rPr lang="pt-BR" sz="2200" dirty="0">
                <a:latin typeface="Eras Medium ITC" panose="020B0602030504020804" pitchFamily="34" charset="0"/>
              </a:rPr>
              <a:t>O medo existe — principalmente aquele pensamento</a:t>
            </a:r>
            <a:r>
              <a:rPr lang="pt-BR" sz="2200" dirty="0">
                <a:latin typeface="Eras Light ITC" panose="020B0402030504020804" pitchFamily="34" charset="0"/>
              </a:rPr>
              <a:t>:</a:t>
            </a:r>
          </a:p>
          <a:p>
            <a:pPr marL="0" indent="0">
              <a:buNone/>
            </a:pP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b="1" dirty="0">
                <a:latin typeface="Eras Light ITC" panose="020B0402030504020804" pitchFamily="34" charset="0"/>
              </a:rPr>
              <a:t>“Será que os homens vão me ver como fraca aqui dentro?</a:t>
            </a:r>
          </a:p>
          <a:p>
            <a:r>
              <a:rPr lang="pt-BR" sz="2200" dirty="0">
                <a:latin typeface="Eras Light ITC" panose="020B0402030504020804" pitchFamily="34" charset="0"/>
              </a:rPr>
              <a:t>Essa insegurança é real. A sociedade construiu essa ideia de que </a:t>
            </a:r>
            <a:r>
              <a:rPr lang="pt-BR" sz="2200" b="1" dirty="0">
                <a:latin typeface="Eras Light ITC" panose="020B0402030504020804" pitchFamily="34" charset="0"/>
              </a:rPr>
              <a:t>tecnologia é masculina</a:t>
            </a:r>
            <a:r>
              <a:rPr lang="pt-BR" sz="2200" dirty="0">
                <a:latin typeface="Eras Light ITC" panose="020B0402030504020804" pitchFamily="34" charset="0"/>
              </a:rPr>
              <a:t>. Mas é justamente por isso que estamos aqui: </a:t>
            </a:r>
            <a:r>
              <a:rPr lang="pt-BR" sz="2200" b="1" dirty="0">
                <a:latin typeface="Eras Light ITC" panose="020B0402030504020804" pitchFamily="34" charset="0"/>
              </a:rPr>
              <a:t>pra quebrar esse sistema.</a:t>
            </a:r>
          </a:p>
          <a:p>
            <a:pPr marL="0" indent="0">
              <a:buNone/>
            </a:pPr>
            <a:endParaRPr lang="pt-BR" sz="2200" dirty="0">
              <a:latin typeface="Eras Light ITC" panose="020B0402030504020804" pitchFamily="34" charset="0"/>
            </a:endParaRPr>
          </a:p>
          <a:p>
            <a:r>
              <a:rPr lang="pt-BR" sz="2200" dirty="0">
                <a:highlight>
                  <a:srgbClr val="CD8AA4"/>
                </a:highlight>
                <a:latin typeface="Eras Medium ITC" panose="020B0602030504020804" pitchFamily="34" charset="0"/>
              </a:rPr>
              <a:t>2. Loira, Paty e </a:t>
            </a:r>
            <a:r>
              <a:rPr lang="pt-BR" sz="2200" dirty="0" err="1">
                <a:highlight>
                  <a:srgbClr val="CD8AA4"/>
                </a:highlight>
                <a:latin typeface="Eras Medium ITC" panose="020B0602030504020804" pitchFamily="34" charset="0"/>
              </a:rPr>
              <a:t>Techy</a:t>
            </a:r>
            <a:r>
              <a:rPr lang="pt-BR" sz="2200" dirty="0">
                <a:highlight>
                  <a:srgbClr val="CD8AA4"/>
                </a:highlight>
                <a:latin typeface="Eras Medium ITC" panose="020B0602030504020804" pitchFamily="34" charset="0"/>
              </a:rPr>
              <a:t>” — Sim, Existe!</a:t>
            </a:r>
          </a:p>
          <a:p>
            <a:r>
              <a:rPr lang="pt-BR" sz="2200" dirty="0">
                <a:latin typeface="Eras Light ITC" panose="020B0402030504020804" pitchFamily="34" charset="0"/>
              </a:rPr>
              <a:t>Eu mesma sou o exemplo.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b="1" dirty="0">
                <a:latin typeface="Eras Light ITC" panose="020B0402030504020804" pitchFamily="34" charset="0"/>
              </a:rPr>
              <a:t>Sou loira, com aparência “padrão odontologia” — e já ouvi aquele clássico “loira burra”.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dirty="0">
                <a:latin typeface="Eras Light ITC" panose="020B0402030504020804" pitchFamily="34" charset="0"/>
              </a:rPr>
              <a:t>Mas aos 18 anos, escolhi a tecnologia. Comecei estudando, criando, errando e insistindo.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dirty="0">
                <a:latin typeface="Eras Light ITC" panose="020B0402030504020804" pitchFamily="34" charset="0"/>
              </a:rPr>
              <a:t>Hoje, estou aqui, construindo minha carreira, </a:t>
            </a:r>
            <a:r>
              <a:rPr lang="pt-BR" sz="2200" dirty="0" err="1">
                <a:latin typeface="Eras Light ITC" panose="020B0402030504020804" pitchFamily="34" charset="0"/>
              </a:rPr>
              <a:t>codando</a:t>
            </a:r>
            <a:r>
              <a:rPr lang="pt-BR" sz="2200" dirty="0">
                <a:latin typeface="Eras Light ITC" panose="020B0402030504020804" pitchFamily="34" charset="0"/>
              </a:rPr>
              <a:t>, solucionando erros em sistemas, e mostrando que: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b="1" dirty="0">
                <a:latin typeface="Eras Light ITC" panose="020B0402030504020804" pitchFamily="34" charset="0"/>
              </a:rPr>
              <a:t>“Ser feminina, vaidosa e fofa nunca me impediu de ser inteligente, técnica e estratégica.”  </a:t>
            </a:r>
            <a:r>
              <a:rPr lang="pt-BR" sz="2200" dirty="0">
                <a:latin typeface="Eras Light ITC" panose="020B0402030504020804" pitchFamily="34" charset="0"/>
              </a:rPr>
              <a:t>Se você gosta de maquiagem, rosa, unhas feitas e ainda quer aprender lógica de programação, está tudo bem.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b="1" dirty="0">
                <a:latin typeface="Eras Light ITC" panose="020B0402030504020804" pitchFamily="34" charset="0"/>
              </a:rPr>
              <a:t>Você não precisa escolher entre ser inteligente ou ser você.</a:t>
            </a:r>
          </a:p>
          <a:p>
            <a:endParaRPr lang="pt-BR" sz="2200" dirty="0">
              <a:highlight>
                <a:srgbClr val="CD8AA4"/>
              </a:highlight>
              <a:latin typeface="Eras Light ITC" panose="020B0402030504020804" pitchFamily="34" charset="0"/>
            </a:endParaRPr>
          </a:p>
          <a:p>
            <a:r>
              <a:rPr lang="pt-BR" sz="2200" dirty="0">
                <a:highlight>
                  <a:srgbClr val="CD8AA4"/>
                </a:highlight>
                <a:latin typeface="Eras Medium ITC" panose="020B0602030504020804" pitchFamily="34" charset="0"/>
              </a:rPr>
              <a:t>3. Reescrevendo Seu Código Interno</a:t>
            </a:r>
          </a:p>
          <a:p>
            <a:r>
              <a:rPr lang="pt-BR" sz="2200" dirty="0">
                <a:latin typeface="Eras Light ITC" panose="020B0402030504020804" pitchFamily="34" charset="0"/>
              </a:rPr>
              <a:t>Se hoje você sente que não é boa o bastante ou que “não combina com tech”, aqui vai uma atualização importante pro seu sistema interno:</a:t>
            </a:r>
            <a:br>
              <a:rPr lang="pt-BR" sz="2200" dirty="0">
                <a:latin typeface="Eras Light ITC" panose="020B0402030504020804" pitchFamily="34" charset="0"/>
              </a:rPr>
            </a:br>
            <a:r>
              <a:rPr lang="pt-BR" sz="2200" b="1" dirty="0">
                <a:latin typeface="Eras Light ITC" panose="020B0402030504020804" pitchFamily="34" charset="0"/>
              </a:rPr>
              <a:t>Você não precisa se encaixar. Você está aqui pra inovar.</a:t>
            </a:r>
            <a:endParaRPr lang="pt-BR" sz="2200" dirty="0">
              <a:latin typeface="Eras Light ITC" panose="020B0402030504020804" pitchFamily="34" charset="0"/>
            </a:endParaRPr>
          </a:p>
          <a:p>
            <a:endParaRPr lang="pt-BR" sz="800" dirty="0"/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B10138C8-C480-6DE3-A4EE-7AF516824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75F4BE9D-50CE-8310-31D0-4C828F66A436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21EDCF5B-C7A9-2029-346B-31021B82D924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8EFE5D57-EE24-A205-3877-D016E6FA8008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D1A434-F74F-C9B3-5C2F-1177D6E3A7B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0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A2CE6-CEAB-82C9-03A7-C7D12C10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A469-BFC9-48F3-1C3E-D817EC0CE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612C7-190B-2D77-8EAD-20C614C2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953E06-8430-67C7-A554-C323AD4B0D0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A4248C-8D2F-B12F-7913-D56C60E5AAFE}"/>
              </a:ext>
            </a:extLst>
          </p:cNvPr>
          <p:cNvSpPr txBox="1"/>
          <p:nvPr/>
        </p:nvSpPr>
        <p:spPr>
          <a:xfrm>
            <a:off x="1981200" y="2255330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AE4D40-1274-50AC-4223-605FDD76106B}"/>
              </a:ext>
            </a:extLst>
          </p:cNvPr>
          <p:cNvSpPr txBox="1"/>
          <p:nvPr/>
        </p:nvSpPr>
        <p:spPr>
          <a:xfrm>
            <a:off x="400050" y="5202944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Soft Skills Também São Tech Skills</a:t>
            </a:r>
          </a:p>
        </p:txBody>
      </p:sp>
    </p:spTree>
    <p:extLst>
      <p:ext uri="{BB962C8B-B14F-4D97-AF65-F5344CB8AC3E}">
        <p14:creationId xmlns:p14="http://schemas.microsoft.com/office/powerpoint/2010/main" val="399702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9F19-EE2D-AF25-4D59-8031C002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CD19FD-813F-2AC5-9AF4-2B566A51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914400"/>
            <a:ext cx="6043613" cy="7791451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Falar bem, ouvir com atenção, saber trabalhar em equipe…</a:t>
            </a:r>
          </a:p>
          <a:p>
            <a:r>
              <a:rPr lang="pt-BR" b="1" dirty="0">
                <a:latin typeface="Eras Medium ITC" panose="020B0602030504020804" pitchFamily="34" charset="0"/>
              </a:rPr>
              <a:t> </a:t>
            </a:r>
            <a:r>
              <a:rPr lang="pt-BR" dirty="0">
                <a:latin typeface="Eras Light ITC" panose="020B0402030504020804" pitchFamily="34" charset="0"/>
              </a:rPr>
              <a:t>isso também é tecnologia. E quem domina soft skills, domina pessoas — e isso é poder no mercado.✨</a:t>
            </a:r>
          </a:p>
          <a:p>
            <a:r>
              <a:rPr lang="pt-BR" dirty="0">
                <a:latin typeface="Eras Light ITC" panose="020B0402030504020804" pitchFamily="34" charset="0"/>
              </a:rPr>
              <a:t>Quando se fala em tecnologia, muita gente só pensa em códigos, linguagens, algoritmos…Mas </a:t>
            </a:r>
            <a:r>
              <a:rPr lang="pt-BR" b="1" dirty="0">
                <a:latin typeface="Eras Light ITC" panose="020B0402030504020804" pitchFamily="34" charset="0"/>
              </a:rPr>
              <a:t>sabe o que as empresas mais valorizam hoje? </a:t>
            </a:r>
            <a:r>
              <a:rPr lang="pt-BR" dirty="0">
                <a:latin typeface="Eras Light ITC" panose="020B0402030504020804" pitchFamily="34" charset="0"/>
              </a:rPr>
              <a:t>Pessoas que resolvem problemas com inteligência emocional, se comunicam bem, lidam com pressão e sabem trabalhar com outras áreas.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Isso se chama soft skills — e elas são sua maior aliada no início da carreira</a:t>
            </a:r>
            <a:r>
              <a:rPr lang="pt-BR" dirty="0">
                <a:highlight>
                  <a:srgbClr val="CD8AA4"/>
                </a:highlight>
                <a:latin typeface="Eras Light ITC" panose="020B0402030504020804" pitchFamily="34" charset="0"/>
              </a:rPr>
              <a:t>.</a:t>
            </a: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B200ED49-9E10-BC0D-FB2C-E99433006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19C45D8F-6E19-CD53-C791-064F5BB9848A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C39B6F35-FE51-831A-202B-FFF9E0459B17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96128010-6912-D21B-A21E-4C2433A87FB9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670B12-536F-D393-E053-2E4332CA68C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9ECE0-9481-0325-ACD3-EC9D2857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23DDD-5AF8-45E4-C967-96123D599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93" y="914400"/>
            <a:ext cx="6043613" cy="7791451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CD8AA4"/>
                </a:highlight>
                <a:latin typeface="Eras Medium ITC" panose="020B0602030504020804" pitchFamily="34" charset="0"/>
              </a:rPr>
              <a:t>O que são soft skills?</a:t>
            </a:r>
          </a:p>
          <a:p>
            <a:r>
              <a:rPr lang="pt-BR" dirty="0">
                <a:latin typeface="Eras Light ITC" panose="020B0402030504020804" pitchFamily="34" charset="0"/>
              </a:rPr>
              <a:t>Explicando com exemplos simples: trabalho em equipe, comunicação clara, empatia, escuta ativa, resiliência.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Por que elas importam tanto quanto o conhecimento técnico?</a:t>
            </a:r>
          </a:p>
          <a:p>
            <a:r>
              <a:rPr lang="pt-BR" dirty="0">
                <a:latin typeface="Eras Light ITC" panose="020B0402030504020804" pitchFamily="34" charset="0"/>
              </a:rPr>
              <a:t>Um código excelente com uma comunicação ruim vira problema. Já uma solução simples com colaboração pode virar destaque</a:t>
            </a:r>
            <a:r>
              <a:rPr lang="pt-BR" b="1" dirty="0">
                <a:latin typeface="Eras Light ITC" panose="020B0402030504020804" pitchFamily="34" charset="0"/>
              </a:rPr>
              <a:t>.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Você já tem soft skills — </a:t>
            </a:r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só precisa reconhecer</a:t>
            </a:r>
          </a:p>
          <a:p>
            <a:r>
              <a:rPr lang="pt-BR" dirty="0" err="1">
                <a:latin typeface="Eras Light ITC" panose="020B0402030504020804" pitchFamily="34" charset="0"/>
              </a:rPr>
              <a:t>Ex</a:t>
            </a:r>
            <a:r>
              <a:rPr lang="pt-BR" dirty="0">
                <a:latin typeface="Eras Light ITC" panose="020B0402030504020804" pitchFamily="34" charset="0"/>
              </a:rPr>
              <a:t>: se você já liderou trabalho de escola, ajudou colegas, atendeu pessoas ou lidou com conflitos, você já começou a desenvolvê-las.</a:t>
            </a:r>
          </a:p>
          <a:p>
            <a:r>
              <a:rPr lang="pt-BR" b="1" dirty="0">
                <a:highlight>
                  <a:srgbClr val="CD8AA4"/>
                </a:highlight>
                <a:latin typeface="Eras Light ITC" panose="020B0402030504020804" pitchFamily="34" charset="0"/>
              </a:rPr>
              <a:t>Como treinar suas soft skills no dia a dia</a:t>
            </a:r>
          </a:p>
          <a:p>
            <a:r>
              <a:rPr lang="pt-BR" b="1" dirty="0">
                <a:latin typeface="Eras Light ITC" panose="020B0402030504020804" pitchFamily="34" charset="0"/>
              </a:rPr>
              <a:t>Dicas práticas: se comunicar em grupos de estudo, aceitar feedbacks, participar de projetos, escutar mais, se posicionar com clareza.</a:t>
            </a:r>
            <a:endParaRPr lang="pt-BR" dirty="0">
              <a:latin typeface="Eras Light ITC" panose="020B0402030504020804" pitchFamily="34" charset="0"/>
            </a:endParaRPr>
          </a:p>
        </p:txBody>
      </p:sp>
      <p:pic>
        <p:nvPicPr>
          <p:cNvPr id="6" name="Gráfico 5" descr="Programadora estrutura de tópicos">
            <a:extLst>
              <a:ext uri="{FF2B5EF4-FFF2-40B4-BE49-F238E27FC236}">
                <a16:creationId xmlns:a16="http://schemas.microsoft.com/office/drawing/2014/main" id="{607110AF-FB64-BC46-6132-A05BBA58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137" y="-57151"/>
            <a:ext cx="914400" cy="914400"/>
          </a:xfrm>
          <a:prstGeom prst="rect">
            <a:avLst/>
          </a:prstGeom>
        </p:spPr>
      </p:pic>
      <p:sp>
        <p:nvSpPr>
          <p:cNvPr id="8" name="Estrela: 4 Pontas 7">
            <a:extLst>
              <a:ext uri="{FF2B5EF4-FFF2-40B4-BE49-F238E27FC236}">
                <a16:creationId xmlns:a16="http://schemas.microsoft.com/office/drawing/2014/main" id="{5A6A642F-AE0E-B9CD-F668-BC168065305B}"/>
              </a:ext>
            </a:extLst>
          </p:cNvPr>
          <p:cNvSpPr/>
          <p:nvPr/>
        </p:nvSpPr>
        <p:spPr>
          <a:xfrm>
            <a:off x="1252537" y="171450"/>
            <a:ext cx="271463" cy="228599"/>
          </a:xfrm>
          <a:prstGeom prst="star4">
            <a:avLst/>
          </a:prstGeom>
          <a:solidFill>
            <a:srgbClr val="7C5B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4 Pontas 8">
            <a:extLst>
              <a:ext uri="{FF2B5EF4-FFF2-40B4-BE49-F238E27FC236}">
                <a16:creationId xmlns:a16="http://schemas.microsoft.com/office/drawing/2014/main" id="{1CE20E63-D111-F9D0-418E-19A24D460708}"/>
              </a:ext>
            </a:extLst>
          </p:cNvPr>
          <p:cNvSpPr/>
          <p:nvPr/>
        </p:nvSpPr>
        <p:spPr>
          <a:xfrm>
            <a:off x="1404937" y="323850"/>
            <a:ext cx="271463" cy="304800"/>
          </a:xfrm>
          <a:prstGeom prst="star4">
            <a:avLst/>
          </a:prstGeom>
          <a:solidFill>
            <a:srgbClr val="CD8A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4 Pontas 9">
            <a:extLst>
              <a:ext uri="{FF2B5EF4-FFF2-40B4-BE49-F238E27FC236}">
                <a16:creationId xmlns:a16="http://schemas.microsoft.com/office/drawing/2014/main" id="{D4D2343D-5502-8848-6632-2079B1F360BB}"/>
              </a:ext>
            </a:extLst>
          </p:cNvPr>
          <p:cNvSpPr/>
          <p:nvPr/>
        </p:nvSpPr>
        <p:spPr>
          <a:xfrm>
            <a:off x="1214437" y="552450"/>
            <a:ext cx="271463" cy="228599"/>
          </a:xfrm>
          <a:prstGeom prst="star4">
            <a:avLst/>
          </a:prstGeom>
          <a:solidFill>
            <a:srgbClr val="F5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DBCB16-DC85-6D5C-871A-F47C8E925B5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solidFill>
              <a:srgbClr val="F9C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5B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6BB30-B9C0-EDA8-FB0D-D81AB298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D8C94-A5D5-09C8-43C3-BFDD9D9E6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979300-B1EA-1F14-0876-BB5679C0D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C70BA0-042E-7B40-87AA-61A173DF02A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37000">
                <a:srgbClr val="CD8AA4"/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Eras Bold ITC" panose="020B0907030504020204" pitchFamily="34" charset="0"/>
              </a:rPr>
              <a:t>CAPÍTULO TECH DIVA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24BCB4-B9C9-C90D-71EA-CA92BC36F6EC}"/>
              </a:ext>
            </a:extLst>
          </p:cNvPr>
          <p:cNvSpPr txBox="1"/>
          <p:nvPr/>
        </p:nvSpPr>
        <p:spPr>
          <a:xfrm>
            <a:off x="1981200" y="2255330"/>
            <a:ext cx="31813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solidFill>
                  <a:schemeClr val="lt1"/>
                </a:solidFill>
                <a:effectLst>
                  <a:glow rad="101600">
                    <a:srgbClr val="6B85B8">
                      <a:alpha val="60000"/>
                    </a:srgbClr>
                  </a:glow>
                </a:effectLst>
                <a:latin typeface="Eras Bold ITC" panose="020B0907030504020204" pitchFamily="34" charset="0"/>
              </a:rPr>
              <a:t>03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FDCE-110F-2DF6-77B6-4552FB9902AF}"/>
              </a:ext>
            </a:extLst>
          </p:cNvPr>
          <p:cNvSpPr txBox="1"/>
          <p:nvPr/>
        </p:nvSpPr>
        <p:spPr>
          <a:xfrm>
            <a:off x="457200" y="5202944"/>
            <a:ext cx="634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C5B82"/>
                </a:solidFill>
                <a:latin typeface="Eras Demi ITC" panose="020B0805030504020804" pitchFamily="34" charset="0"/>
              </a:rPr>
              <a:t>Você Não Precisa Saber Tudo: Comece com o Que Tem</a:t>
            </a:r>
          </a:p>
        </p:txBody>
      </p:sp>
    </p:spTree>
    <p:extLst>
      <p:ext uri="{BB962C8B-B14F-4D97-AF65-F5344CB8AC3E}">
        <p14:creationId xmlns:p14="http://schemas.microsoft.com/office/powerpoint/2010/main" val="2675108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</TotalTime>
  <Words>2976</Words>
  <Application>Microsoft Office PowerPoint</Application>
  <PresentationFormat>Papel A4 (210 x 297 mm)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7" baseType="lpstr">
      <vt:lpstr>Aptos</vt:lpstr>
      <vt:lpstr>Aptos Display</vt:lpstr>
      <vt:lpstr>Aptos Narrow</vt:lpstr>
      <vt:lpstr>Arial</vt:lpstr>
      <vt:lpstr>Copperplate Gothic Bold</vt:lpstr>
      <vt:lpstr>Eras Bold ITC</vt:lpstr>
      <vt:lpstr>Eras Demi ITC</vt:lpstr>
      <vt:lpstr>Eras Light ITC</vt:lpstr>
      <vt:lpstr>Eras Medium ITC</vt:lpstr>
      <vt:lpstr>Forte</vt:lpstr>
      <vt:lpstr>Gabriola</vt:lpstr>
      <vt:lpstr>Harlow Solid Italic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Thamires de Oliveira Espirito Santo</dc:creator>
  <cp:lastModifiedBy>Thamires de Oliveira Espirito Santo</cp:lastModifiedBy>
  <cp:revision>12</cp:revision>
  <dcterms:created xsi:type="dcterms:W3CDTF">2025-07-17T14:06:50Z</dcterms:created>
  <dcterms:modified xsi:type="dcterms:W3CDTF">2025-07-22T18:54:33Z</dcterms:modified>
</cp:coreProperties>
</file>