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6"/>
  </p:notesMasterIdLst>
  <p:handoutMasterIdLst>
    <p:handoutMasterId r:id="rId77"/>
  </p:handoutMasterIdLst>
  <p:sldIdLst>
    <p:sldId id="258" r:id="rId5"/>
    <p:sldId id="266" r:id="rId6"/>
    <p:sldId id="267" r:id="rId7"/>
    <p:sldId id="279" r:id="rId8"/>
    <p:sldId id="323" r:id="rId9"/>
    <p:sldId id="325" r:id="rId10"/>
    <p:sldId id="324" r:id="rId11"/>
    <p:sldId id="326" r:id="rId12"/>
    <p:sldId id="327" r:id="rId13"/>
    <p:sldId id="280" r:id="rId14"/>
    <p:sldId id="281" r:id="rId15"/>
    <p:sldId id="282" r:id="rId16"/>
    <p:sldId id="332" r:id="rId17"/>
    <p:sldId id="283" r:id="rId18"/>
    <p:sldId id="285" r:id="rId19"/>
    <p:sldId id="284" r:id="rId20"/>
    <p:sldId id="350" r:id="rId21"/>
    <p:sldId id="343" r:id="rId22"/>
    <p:sldId id="291" r:id="rId23"/>
    <p:sldId id="292" r:id="rId24"/>
    <p:sldId id="293" r:id="rId25"/>
    <p:sldId id="294" r:id="rId26"/>
    <p:sldId id="295" r:id="rId27"/>
    <p:sldId id="331" r:id="rId28"/>
    <p:sldId id="296" r:id="rId29"/>
    <p:sldId id="328" r:id="rId30"/>
    <p:sldId id="297" r:id="rId31"/>
    <p:sldId id="299" r:id="rId32"/>
    <p:sldId id="300" r:id="rId33"/>
    <p:sldId id="301" r:id="rId34"/>
    <p:sldId id="302" r:id="rId35"/>
    <p:sldId id="303" r:id="rId36"/>
    <p:sldId id="346" r:id="rId37"/>
    <p:sldId id="304" r:id="rId38"/>
    <p:sldId id="337" r:id="rId39"/>
    <p:sldId id="298" r:id="rId40"/>
    <p:sldId id="349" r:id="rId41"/>
    <p:sldId id="315" r:id="rId42"/>
    <p:sldId id="316" r:id="rId43"/>
    <p:sldId id="306" r:id="rId44"/>
    <p:sldId id="348" r:id="rId45"/>
    <p:sldId id="309" r:id="rId46"/>
    <p:sldId id="310" r:id="rId47"/>
    <p:sldId id="307" r:id="rId48"/>
    <p:sldId id="344" r:id="rId49"/>
    <p:sldId id="345" r:id="rId50"/>
    <p:sldId id="312" r:id="rId51"/>
    <p:sldId id="311" r:id="rId52"/>
    <p:sldId id="313" r:id="rId53"/>
    <p:sldId id="317" r:id="rId54"/>
    <p:sldId id="318" r:id="rId55"/>
    <p:sldId id="319" r:id="rId56"/>
    <p:sldId id="339" r:id="rId57"/>
    <p:sldId id="338" r:id="rId58"/>
    <p:sldId id="341" r:id="rId59"/>
    <p:sldId id="340" r:id="rId60"/>
    <p:sldId id="342" r:id="rId61"/>
    <p:sldId id="353" r:id="rId62"/>
    <p:sldId id="352" r:id="rId63"/>
    <p:sldId id="354" r:id="rId64"/>
    <p:sldId id="273" r:id="rId65"/>
    <p:sldId id="276" r:id="rId66"/>
    <p:sldId id="274" r:id="rId67"/>
    <p:sldId id="275" r:id="rId68"/>
    <p:sldId id="278" r:id="rId69"/>
    <p:sldId id="277" r:id="rId70"/>
    <p:sldId id="322" r:id="rId71"/>
    <p:sldId id="351" r:id="rId72"/>
    <p:sldId id="263" r:id="rId73"/>
    <p:sldId id="264" r:id="rId74"/>
    <p:sldId id="259" r:id="rId7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30EC92-F2A6-4CBF-A555-C265898A31A0}">
          <p14:sldIdLst>
            <p14:sldId id="258"/>
            <p14:sldId id="266"/>
            <p14:sldId id="267"/>
          </p14:sldIdLst>
        </p14:section>
        <p14:section name="Module Creation" id="{8E3C0236-6A1A-4D02-84BD-0B1A91B81FD7}">
          <p14:sldIdLst>
            <p14:sldId id="279"/>
            <p14:sldId id="323"/>
            <p14:sldId id="325"/>
            <p14:sldId id="324"/>
            <p14:sldId id="326"/>
            <p14:sldId id="327"/>
            <p14:sldId id="280"/>
            <p14:sldId id="281"/>
            <p14:sldId id="282"/>
            <p14:sldId id="332"/>
          </p14:sldIdLst>
        </p14:section>
        <p14:section name="Module Anatomy" id="{64ECCF2D-7107-4B8F-8908-660FE248ECAB}">
          <p14:sldIdLst>
            <p14:sldId id="283"/>
            <p14:sldId id="285"/>
            <p14:sldId id="284"/>
            <p14:sldId id="350"/>
            <p14:sldId id="343"/>
          </p14:sldIdLst>
        </p14:section>
        <p14:section name="Help" id="{B74AF109-0B5B-4AB4-B84C-D273C23ED524}">
          <p14:sldIdLst>
            <p14:sldId id="291"/>
            <p14:sldId id="292"/>
            <p14:sldId id="293"/>
            <p14:sldId id="294"/>
            <p14:sldId id="295"/>
            <p14:sldId id="331"/>
            <p14:sldId id="296"/>
            <p14:sldId id="328"/>
          </p14:sldIdLst>
        </p14:section>
        <p14:section name="Objects" id="{B48F21B7-31A6-4937-B6FE-65973D7482FE}">
          <p14:sldIdLst>
            <p14:sldId id="297"/>
            <p14:sldId id="299"/>
            <p14:sldId id="300"/>
            <p14:sldId id="301"/>
            <p14:sldId id="302"/>
            <p14:sldId id="303"/>
            <p14:sldId id="346"/>
            <p14:sldId id="304"/>
            <p14:sldId id="337"/>
            <p14:sldId id="298"/>
            <p14:sldId id="349"/>
          </p14:sldIdLst>
        </p14:section>
        <p14:section name="Views/Formats" id="{4F95107A-F1CD-420F-A1C6-D9C5CF8C95A1}">
          <p14:sldIdLst>
            <p14:sldId id="315"/>
            <p14:sldId id="316"/>
          </p14:sldIdLst>
        </p14:section>
        <p14:section name="Parameters" id="{9382EFAC-DF97-487B-A1D9-C4D227AA1172}">
          <p14:sldIdLst>
            <p14:sldId id="306"/>
            <p14:sldId id="348"/>
            <p14:sldId id="309"/>
            <p14:sldId id="310"/>
            <p14:sldId id="307"/>
            <p14:sldId id="344"/>
            <p14:sldId id="345"/>
            <p14:sldId id="312"/>
            <p14:sldId id="311"/>
            <p14:sldId id="313"/>
          </p14:sldIdLst>
        </p14:section>
        <p14:section name="Argument Completion" id="{47F34B36-51F0-4200-89BB-C50E6FB1F26F}">
          <p14:sldIdLst>
            <p14:sldId id="317"/>
            <p14:sldId id="318"/>
            <p14:sldId id="319"/>
            <p14:sldId id="339"/>
            <p14:sldId id="338"/>
            <p14:sldId id="341"/>
            <p14:sldId id="340"/>
            <p14:sldId id="342"/>
          </p14:sldIdLst>
        </p14:section>
        <p14:section name="Others" id="{A6C0740E-8E1B-4BD8-8C9C-8BBA65783739}">
          <p14:sldIdLst>
            <p14:sldId id="353"/>
            <p14:sldId id="352"/>
            <p14:sldId id="354"/>
          </p14:sldIdLst>
        </p14:section>
        <p14:section name="Module Management" id="{8665A25C-4894-46DE-B685-077FF3A75C57}">
          <p14:sldIdLst>
            <p14:sldId id="273"/>
            <p14:sldId id="276"/>
            <p14:sldId id="274"/>
            <p14:sldId id="275"/>
            <p14:sldId id="278"/>
            <p14:sldId id="277"/>
          </p14:sldIdLst>
        </p14:section>
        <p14:section name="Summary" id="{248114F2-7F2B-4A6C-83C9-2C9CF5C9289A}">
          <p14:sldIdLst>
            <p14:sldId id="322"/>
          </p14:sldIdLst>
        </p14:section>
        <p14:section name="Outro" id="{9534CD1F-E1B9-47BA-B0B3-82DF53C72489}">
          <p14:sldIdLst>
            <p14:sldId id="351"/>
            <p14:sldId id="263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DA"/>
    <a:srgbClr val="BAC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2019" autoAdjust="0"/>
  </p:normalViewPr>
  <p:slideViewPr>
    <p:cSldViewPr snapToGrid="0">
      <p:cViewPr varScale="1">
        <p:scale>
          <a:sx n="75" d="100"/>
          <a:sy n="75" d="100"/>
        </p:scale>
        <p:origin x="67" y="2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403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C1DC0-D129-4F29-B509-700F3F64179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IE"/>
        </a:p>
      </dgm:t>
    </dgm:pt>
    <dgm:pt modelId="{5E6CFC08-7569-424F-A882-7104CCF02A44}">
      <dgm:prSet phldrT="[Text]"/>
      <dgm:spPr/>
      <dgm:t>
        <a:bodyPr/>
        <a:lstStyle/>
        <a:p>
          <a:r>
            <a:rPr lang="en-US" dirty="0" err="1" smtClean="0"/>
            <a:t>ModuleName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(directory)</a:t>
          </a:r>
          <a:endParaRPr lang="en-IE" dirty="0"/>
        </a:p>
      </dgm:t>
    </dgm:pt>
    <dgm:pt modelId="{1D010B1A-44C4-4EFE-AA28-62968F58DD9D}" type="parTrans" cxnId="{7F87B5E5-0ED7-4334-B301-B3492CEEE5D7}">
      <dgm:prSet/>
      <dgm:spPr/>
      <dgm:t>
        <a:bodyPr/>
        <a:lstStyle/>
        <a:p>
          <a:endParaRPr lang="en-IE"/>
        </a:p>
      </dgm:t>
    </dgm:pt>
    <dgm:pt modelId="{1E295AC2-60DE-4A7B-BEE6-51D66A0AF1D5}" type="sibTrans" cxnId="{7F87B5E5-0ED7-4334-B301-B3492CEEE5D7}">
      <dgm:prSet/>
      <dgm:spPr/>
      <dgm:t>
        <a:bodyPr/>
        <a:lstStyle/>
        <a:p>
          <a:endParaRPr lang="en-IE"/>
        </a:p>
      </dgm:t>
    </dgm:pt>
    <dgm:pt modelId="{9C325EAF-7D37-4457-A44F-E2A7506C850D}">
      <dgm:prSet phldrT="[Text]" custT="1"/>
      <dgm:spPr/>
      <dgm:t>
        <a:bodyPr/>
        <a:lstStyle/>
        <a:p>
          <a:r>
            <a:rPr lang="en-US" sz="1800" dirty="0" smtClean="0"/>
            <a:t>ModuleName.psd1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(module manifest)</a:t>
          </a:r>
          <a:endParaRPr lang="en-IE" sz="2000" dirty="0"/>
        </a:p>
      </dgm:t>
    </dgm:pt>
    <dgm:pt modelId="{746686E3-7A0E-421A-8E98-B23D7F3E814E}" type="parTrans" cxnId="{DC840533-B266-459F-9003-EF2CD659857B}">
      <dgm:prSet/>
      <dgm:spPr/>
      <dgm:t>
        <a:bodyPr/>
        <a:lstStyle/>
        <a:p>
          <a:endParaRPr lang="en-IE"/>
        </a:p>
      </dgm:t>
    </dgm:pt>
    <dgm:pt modelId="{F34154D0-AA3D-4886-9C26-1F01CFC6CA4C}" type="sibTrans" cxnId="{DC840533-B266-459F-9003-EF2CD659857B}">
      <dgm:prSet/>
      <dgm:spPr/>
      <dgm:t>
        <a:bodyPr/>
        <a:lstStyle/>
        <a:p>
          <a:endParaRPr lang="en-IE"/>
        </a:p>
      </dgm:t>
    </dgm:pt>
    <dgm:pt modelId="{4E8F26FB-8615-4354-A877-AA98A572BD70}">
      <dgm:prSet phldrT="[Text]" custT="1"/>
      <dgm:spPr/>
      <dgm:t>
        <a:bodyPr/>
        <a:lstStyle/>
        <a:p>
          <a:r>
            <a:rPr lang="en-US" sz="1800" dirty="0" smtClean="0"/>
            <a:t>ModuleName.psm1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(module script)</a:t>
          </a:r>
          <a:endParaRPr lang="en-IE" sz="2000" dirty="0"/>
        </a:p>
      </dgm:t>
    </dgm:pt>
    <dgm:pt modelId="{9A3ACB50-DBD6-4BBE-A04F-E2503DCB65E5}" type="parTrans" cxnId="{2A1BED20-20EF-49B4-BB4D-26C306530973}">
      <dgm:prSet/>
      <dgm:spPr/>
      <dgm:t>
        <a:bodyPr/>
        <a:lstStyle/>
        <a:p>
          <a:endParaRPr lang="en-IE"/>
        </a:p>
      </dgm:t>
    </dgm:pt>
    <dgm:pt modelId="{B61FF05D-D964-458A-AD22-FA91C4EBFA2F}" type="sibTrans" cxnId="{2A1BED20-20EF-49B4-BB4D-26C306530973}">
      <dgm:prSet/>
      <dgm:spPr/>
      <dgm:t>
        <a:bodyPr/>
        <a:lstStyle/>
        <a:p>
          <a:endParaRPr lang="en-IE"/>
        </a:p>
      </dgm:t>
    </dgm:pt>
    <dgm:pt modelId="{3C7B07C4-2C68-4811-A7F0-8E13E60C1482}">
      <dgm:prSet phldrT="[Text]" custT="1"/>
      <dgm:spPr/>
      <dgm:t>
        <a:bodyPr/>
        <a:lstStyle/>
        <a:p>
          <a:r>
            <a:rPr lang="en-US" sz="2000" dirty="0" smtClean="0"/>
            <a:t>*.dll</a:t>
          </a:r>
          <a:br>
            <a:rPr lang="en-US" sz="2000" dirty="0" smtClean="0"/>
          </a:br>
          <a:r>
            <a:rPr lang="en-US" sz="2000" dirty="0" smtClean="0"/>
            <a:t>(binaries)</a:t>
          </a:r>
          <a:endParaRPr lang="en-IE" sz="2000" dirty="0"/>
        </a:p>
      </dgm:t>
    </dgm:pt>
    <dgm:pt modelId="{7BBD5AAB-37DD-4DBE-98D3-D7A2D438FBE9}" type="parTrans" cxnId="{7B95A200-0832-4F4E-8406-6B92382629F0}">
      <dgm:prSet/>
      <dgm:spPr/>
      <dgm:t>
        <a:bodyPr/>
        <a:lstStyle/>
        <a:p>
          <a:endParaRPr lang="en-IE"/>
        </a:p>
      </dgm:t>
    </dgm:pt>
    <dgm:pt modelId="{D0590F72-83C3-4B69-8D9E-B9FA34AA5147}" type="sibTrans" cxnId="{7B95A200-0832-4F4E-8406-6B92382629F0}">
      <dgm:prSet/>
      <dgm:spPr/>
      <dgm:t>
        <a:bodyPr/>
        <a:lstStyle/>
        <a:p>
          <a:endParaRPr lang="en-IE"/>
        </a:p>
      </dgm:t>
    </dgm:pt>
    <dgm:pt modelId="{74F896C9-3EE7-4BE4-9220-9703A588266E}">
      <dgm:prSet custT="1"/>
      <dgm:spPr/>
      <dgm:t>
        <a:bodyPr/>
        <a:lstStyle/>
        <a:p>
          <a:r>
            <a:rPr lang="en-US" sz="2000" dirty="0" smtClean="0"/>
            <a:t>*.Format.ps1xml</a:t>
          </a:r>
          <a:br>
            <a:rPr lang="en-US" sz="2000" dirty="0" smtClean="0"/>
          </a:br>
          <a:r>
            <a:rPr lang="en-US" sz="2000" dirty="0" smtClean="0"/>
            <a:t>*.Types.ps1xml</a:t>
          </a:r>
        </a:p>
        <a:p>
          <a:r>
            <a:rPr lang="en-US" sz="2000" dirty="0" smtClean="0"/>
            <a:t>(format &amp; type extensions)</a:t>
          </a:r>
          <a:endParaRPr lang="en-IE" sz="2000" dirty="0"/>
        </a:p>
      </dgm:t>
    </dgm:pt>
    <dgm:pt modelId="{37E2A810-8FED-42F0-8D92-4106B651BF90}" type="parTrans" cxnId="{ED1DA09A-CC6B-40D8-A4D2-0994BC8A20DD}">
      <dgm:prSet/>
      <dgm:spPr/>
      <dgm:t>
        <a:bodyPr/>
        <a:lstStyle/>
        <a:p>
          <a:endParaRPr lang="en-IE"/>
        </a:p>
      </dgm:t>
    </dgm:pt>
    <dgm:pt modelId="{9EC450E7-35C2-4103-B602-AAEC5164A8E7}" type="sibTrans" cxnId="{ED1DA09A-CC6B-40D8-A4D2-0994BC8A20DD}">
      <dgm:prSet/>
      <dgm:spPr/>
      <dgm:t>
        <a:bodyPr/>
        <a:lstStyle/>
        <a:p>
          <a:endParaRPr lang="en-IE"/>
        </a:p>
      </dgm:t>
    </dgm:pt>
    <dgm:pt modelId="{C9193AFA-FFDC-47B6-A9C2-B9E72CAD5968}">
      <dgm:prSet custT="1"/>
      <dgm:spPr/>
      <dgm:t>
        <a:bodyPr/>
        <a:lstStyle/>
        <a:p>
          <a:r>
            <a:rPr lang="en-US" sz="2000" dirty="0" smtClean="0"/>
            <a:t>*.ps1</a:t>
          </a:r>
          <a:br>
            <a:rPr lang="en-US" sz="2000" dirty="0" smtClean="0"/>
          </a:br>
          <a:r>
            <a:rPr lang="en-US" sz="2000" dirty="0" smtClean="0"/>
            <a:t> (scripts)</a:t>
          </a:r>
          <a:endParaRPr lang="en-IE" sz="2000" dirty="0"/>
        </a:p>
      </dgm:t>
    </dgm:pt>
    <dgm:pt modelId="{C38592F8-5C48-4DC6-A2E4-F53CF8CCC7DF}" type="parTrans" cxnId="{4D96BCDC-2D27-48C1-A42F-F6837ADCF40D}">
      <dgm:prSet/>
      <dgm:spPr/>
      <dgm:t>
        <a:bodyPr/>
        <a:lstStyle/>
        <a:p>
          <a:endParaRPr lang="en-IE"/>
        </a:p>
      </dgm:t>
    </dgm:pt>
    <dgm:pt modelId="{A7254CEF-3FE0-4017-B762-2815F6E39B84}" type="sibTrans" cxnId="{4D96BCDC-2D27-48C1-A42F-F6837ADCF40D}">
      <dgm:prSet/>
      <dgm:spPr/>
      <dgm:t>
        <a:bodyPr/>
        <a:lstStyle/>
        <a:p>
          <a:endParaRPr lang="en-IE"/>
        </a:p>
      </dgm:t>
    </dgm:pt>
    <dgm:pt modelId="{7E75732B-B36C-4E2D-9F5D-E2D26891E979}">
      <dgm:prSet custT="1"/>
      <dgm:spPr/>
      <dgm:t>
        <a:bodyPr/>
        <a:lstStyle/>
        <a:p>
          <a:r>
            <a:rPr lang="en-US" sz="2400" dirty="0" smtClean="0"/>
            <a:t>Resources </a:t>
          </a:r>
          <a:br>
            <a:rPr lang="en-US" sz="2400" dirty="0" smtClean="0"/>
          </a:br>
          <a:r>
            <a:rPr lang="en-US" sz="2000" dirty="0" smtClean="0"/>
            <a:t>(help, languages, Pester</a:t>
          </a:r>
          <a:r>
            <a:rPr lang="en-US" sz="2000" dirty="0" smtClean="0"/>
            <a:t>, snippets, </a:t>
          </a:r>
          <a:r>
            <a:rPr lang="en-US" sz="2000" dirty="0" smtClean="0"/>
            <a:t>DSC, ...)</a:t>
          </a:r>
          <a:endParaRPr lang="en-IE" sz="2400" dirty="0"/>
        </a:p>
      </dgm:t>
    </dgm:pt>
    <dgm:pt modelId="{4B15003A-CC03-40FF-986D-E96D0D126DB4}" type="parTrans" cxnId="{B048E458-2E39-4BC1-90B8-88D605351DA6}">
      <dgm:prSet/>
      <dgm:spPr/>
      <dgm:t>
        <a:bodyPr/>
        <a:lstStyle/>
        <a:p>
          <a:endParaRPr lang="nl-BE"/>
        </a:p>
      </dgm:t>
    </dgm:pt>
    <dgm:pt modelId="{5049F300-4BB7-4F18-ACF0-E0CBAC70E1C7}" type="sibTrans" cxnId="{B048E458-2E39-4BC1-90B8-88D605351DA6}">
      <dgm:prSet/>
      <dgm:spPr/>
      <dgm:t>
        <a:bodyPr/>
        <a:lstStyle/>
        <a:p>
          <a:endParaRPr lang="nl-BE"/>
        </a:p>
      </dgm:t>
    </dgm:pt>
    <dgm:pt modelId="{C834F6B0-78EF-4FA0-9B09-FC0B92A45162}" type="pres">
      <dgm:prSet presAssocID="{4BEC1DC0-D129-4F29-B509-700F3F64179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DC8E11D8-A3A7-4446-8F83-EA7ACFEDDF0A}" type="pres">
      <dgm:prSet presAssocID="{5E6CFC08-7569-424F-A882-7104CCF02A44}" presName="centerShape" presStyleLbl="node0" presStyleIdx="0" presStyleCnt="1"/>
      <dgm:spPr/>
      <dgm:t>
        <a:bodyPr/>
        <a:lstStyle/>
        <a:p>
          <a:endParaRPr lang="en-IE"/>
        </a:p>
      </dgm:t>
    </dgm:pt>
    <dgm:pt modelId="{AFE11DE3-4DFE-4C5A-943A-1F0C1E4D7DB3}" type="pres">
      <dgm:prSet presAssocID="{746686E3-7A0E-421A-8E98-B23D7F3E814E}" presName="parTrans" presStyleLbl="bgSibTrans2D1" presStyleIdx="0" presStyleCnt="6"/>
      <dgm:spPr/>
      <dgm:t>
        <a:bodyPr/>
        <a:lstStyle/>
        <a:p>
          <a:endParaRPr lang="en-IE"/>
        </a:p>
      </dgm:t>
    </dgm:pt>
    <dgm:pt modelId="{751D0D9C-9D18-404D-A542-2D505ED25D8E}" type="pres">
      <dgm:prSet presAssocID="{9C325EAF-7D37-4457-A44F-E2A7506C850D}" presName="node" presStyleLbl="node1" presStyleIdx="0" presStyleCnt="6" custScaleX="170181" custRadScaleRad="109554" custRadScaleInc="152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AA76D472-C03C-4DE2-ABF0-77884FAC4030}" type="pres">
      <dgm:prSet presAssocID="{9A3ACB50-DBD6-4BBE-A04F-E2503DCB65E5}" presName="parTrans" presStyleLbl="bgSibTrans2D1" presStyleIdx="1" presStyleCnt="6"/>
      <dgm:spPr/>
      <dgm:t>
        <a:bodyPr/>
        <a:lstStyle/>
        <a:p>
          <a:endParaRPr lang="en-IE"/>
        </a:p>
      </dgm:t>
    </dgm:pt>
    <dgm:pt modelId="{A0F4CAB3-6E41-47EE-8FA3-72558C211D24}" type="pres">
      <dgm:prSet presAssocID="{4E8F26FB-8615-4354-A877-AA98A572BD70}" presName="node" presStyleLbl="node1" presStyleIdx="1" presStyleCnt="6" custScaleX="171802" custRadScaleRad="117317" custRadScaleInc="-29007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21F9CDF3-E36B-4608-B1C2-2913F7C5DE28}" type="pres">
      <dgm:prSet presAssocID="{7BBD5AAB-37DD-4DBE-98D3-D7A2D438FBE9}" presName="parTrans" presStyleLbl="bgSibTrans2D1" presStyleIdx="2" presStyleCnt="6"/>
      <dgm:spPr/>
      <dgm:t>
        <a:bodyPr/>
        <a:lstStyle/>
        <a:p>
          <a:endParaRPr lang="en-IE"/>
        </a:p>
      </dgm:t>
    </dgm:pt>
    <dgm:pt modelId="{1A2EDA72-BE86-4D6E-97CF-28E93ABC057D}" type="pres">
      <dgm:prSet presAssocID="{3C7B07C4-2C68-4811-A7F0-8E13E60C1482}" presName="node" presStyleLbl="node1" presStyleIdx="2" presStyleCnt="6" custScaleX="136391" custScaleY="97005" custRadScaleRad="99538" custRadScaleInc="-723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8CDB5F14-82A3-49DC-8CA1-051BF4DF85D9}" type="pres">
      <dgm:prSet presAssocID="{C38592F8-5C48-4DC6-A2E4-F53CF8CCC7DF}" presName="parTrans" presStyleLbl="bgSibTrans2D1" presStyleIdx="3" presStyleCnt="6"/>
      <dgm:spPr/>
      <dgm:t>
        <a:bodyPr/>
        <a:lstStyle/>
        <a:p>
          <a:endParaRPr lang="en-IE"/>
        </a:p>
      </dgm:t>
    </dgm:pt>
    <dgm:pt modelId="{033176B6-9CEE-47D3-BBE1-35CDB9D0A73B}" type="pres">
      <dgm:prSet presAssocID="{C9193AFA-FFDC-47B6-A9C2-B9E72CAD5968}" presName="node" presStyleLbl="node1" presStyleIdx="3" presStyleCnt="6" custScaleX="128697" custScaleY="96013" custRadScaleRad="100165" custRadScaleInc="6345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758E1CF-2CF4-4876-91D9-FA6968FF6D11}" type="pres">
      <dgm:prSet presAssocID="{37E2A810-8FED-42F0-8D92-4106B651BF90}" presName="parTrans" presStyleLbl="bgSibTrans2D1" presStyleIdx="4" presStyleCnt="6"/>
      <dgm:spPr/>
      <dgm:t>
        <a:bodyPr/>
        <a:lstStyle/>
        <a:p>
          <a:endParaRPr lang="en-IE"/>
        </a:p>
      </dgm:t>
    </dgm:pt>
    <dgm:pt modelId="{DA7C703D-489D-47CC-BAE5-BCF62ED4BF06}" type="pres">
      <dgm:prSet presAssocID="{74F896C9-3EE7-4BE4-9220-9703A588266E}" presName="node" presStyleLbl="node1" presStyleIdx="4" presStyleCnt="6" custScaleX="209092" custRadScaleRad="113822" custRadScaleInc="2613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E9AE6BD2-81DF-4A5F-8650-32EE8DDC657C}" type="pres">
      <dgm:prSet presAssocID="{4B15003A-CC03-40FF-986D-E96D0D126DB4}" presName="parTrans" presStyleLbl="bgSibTrans2D1" presStyleIdx="5" presStyleCnt="6"/>
      <dgm:spPr/>
      <dgm:t>
        <a:bodyPr/>
        <a:lstStyle/>
        <a:p>
          <a:endParaRPr lang="nl-BE"/>
        </a:p>
      </dgm:t>
    </dgm:pt>
    <dgm:pt modelId="{9E8520E8-5EBA-4782-BD2D-B44238CE5180}" type="pres">
      <dgm:prSet presAssocID="{7E75732B-B36C-4E2D-9F5D-E2D26891E979}" presName="node" presStyleLbl="node1" presStyleIdx="5" presStyleCnt="6" custScaleX="189190" custRadScaleRad="113211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EA4F598F-A041-43E4-B9FC-FB9C55A73724}" type="presOf" srcId="{74F896C9-3EE7-4BE4-9220-9703A588266E}" destId="{DA7C703D-489D-47CC-BAE5-BCF62ED4BF06}" srcOrd="0" destOrd="0" presId="urn:microsoft.com/office/officeart/2005/8/layout/radial4"/>
    <dgm:cxn modelId="{4D96BCDC-2D27-48C1-A42F-F6837ADCF40D}" srcId="{5E6CFC08-7569-424F-A882-7104CCF02A44}" destId="{C9193AFA-FFDC-47B6-A9C2-B9E72CAD5968}" srcOrd="3" destOrd="0" parTransId="{C38592F8-5C48-4DC6-A2E4-F53CF8CCC7DF}" sibTransId="{A7254CEF-3FE0-4017-B762-2815F6E39B84}"/>
    <dgm:cxn modelId="{D72477BA-189A-4A65-BAAB-F15CF9C77F89}" type="presOf" srcId="{746686E3-7A0E-421A-8E98-B23D7F3E814E}" destId="{AFE11DE3-4DFE-4C5A-943A-1F0C1E4D7DB3}" srcOrd="0" destOrd="0" presId="urn:microsoft.com/office/officeart/2005/8/layout/radial4"/>
    <dgm:cxn modelId="{DC840533-B266-459F-9003-EF2CD659857B}" srcId="{5E6CFC08-7569-424F-A882-7104CCF02A44}" destId="{9C325EAF-7D37-4457-A44F-E2A7506C850D}" srcOrd="0" destOrd="0" parTransId="{746686E3-7A0E-421A-8E98-B23D7F3E814E}" sibTransId="{F34154D0-AA3D-4886-9C26-1F01CFC6CA4C}"/>
    <dgm:cxn modelId="{D74D2F3A-F44F-4411-986D-78F0D689D8AB}" type="presOf" srcId="{7E75732B-B36C-4E2D-9F5D-E2D26891E979}" destId="{9E8520E8-5EBA-4782-BD2D-B44238CE5180}" srcOrd="0" destOrd="0" presId="urn:microsoft.com/office/officeart/2005/8/layout/radial4"/>
    <dgm:cxn modelId="{61BA7FD8-A2C9-4191-907D-E0CECDFDC727}" type="presOf" srcId="{3C7B07C4-2C68-4811-A7F0-8E13E60C1482}" destId="{1A2EDA72-BE86-4D6E-97CF-28E93ABC057D}" srcOrd="0" destOrd="0" presId="urn:microsoft.com/office/officeart/2005/8/layout/radial4"/>
    <dgm:cxn modelId="{B048E458-2E39-4BC1-90B8-88D605351DA6}" srcId="{5E6CFC08-7569-424F-A882-7104CCF02A44}" destId="{7E75732B-B36C-4E2D-9F5D-E2D26891E979}" srcOrd="5" destOrd="0" parTransId="{4B15003A-CC03-40FF-986D-E96D0D126DB4}" sibTransId="{5049F300-4BB7-4F18-ACF0-E0CBAC70E1C7}"/>
    <dgm:cxn modelId="{6B61E120-2B88-46C1-A746-DFEFD9950E61}" type="presOf" srcId="{4B15003A-CC03-40FF-986D-E96D0D126DB4}" destId="{E9AE6BD2-81DF-4A5F-8650-32EE8DDC657C}" srcOrd="0" destOrd="0" presId="urn:microsoft.com/office/officeart/2005/8/layout/radial4"/>
    <dgm:cxn modelId="{18FBAD43-ACEF-4309-8A53-E0824342A5B4}" type="presOf" srcId="{37E2A810-8FED-42F0-8D92-4106B651BF90}" destId="{B758E1CF-2CF4-4876-91D9-FA6968FF6D11}" srcOrd="0" destOrd="0" presId="urn:microsoft.com/office/officeart/2005/8/layout/radial4"/>
    <dgm:cxn modelId="{2A1BED20-20EF-49B4-BB4D-26C306530973}" srcId="{5E6CFC08-7569-424F-A882-7104CCF02A44}" destId="{4E8F26FB-8615-4354-A877-AA98A572BD70}" srcOrd="1" destOrd="0" parTransId="{9A3ACB50-DBD6-4BBE-A04F-E2503DCB65E5}" sibTransId="{B61FF05D-D964-458A-AD22-FA91C4EBFA2F}"/>
    <dgm:cxn modelId="{7B95A200-0832-4F4E-8406-6B92382629F0}" srcId="{5E6CFC08-7569-424F-A882-7104CCF02A44}" destId="{3C7B07C4-2C68-4811-A7F0-8E13E60C1482}" srcOrd="2" destOrd="0" parTransId="{7BBD5AAB-37DD-4DBE-98D3-D7A2D438FBE9}" sibTransId="{D0590F72-83C3-4B69-8D9E-B9FA34AA5147}"/>
    <dgm:cxn modelId="{1069C6AD-4CF4-46B1-9A92-1474243E9E19}" type="presOf" srcId="{4BEC1DC0-D129-4F29-B509-700F3F641795}" destId="{C834F6B0-78EF-4FA0-9B09-FC0B92A45162}" srcOrd="0" destOrd="0" presId="urn:microsoft.com/office/officeart/2005/8/layout/radial4"/>
    <dgm:cxn modelId="{D8394A7F-C613-4D0A-B232-7326D21822CB}" type="presOf" srcId="{7BBD5AAB-37DD-4DBE-98D3-D7A2D438FBE9}" destId="{21F9CDF3-E36B-4608-B1C2-2913F7C5DE28}" srcOrd="0" destOrd="0" presId="urn:microsoft.com/office/officeart/2005/8/layout/radial4"/>
    <dgm:cxn modelId="{304581DF-6FF4-41F8-9429-3C8A47383637}" type="presOf" srcId="{9A3ACB50-DBD6-4BBE-A04F-E2503DCB65E5}" destId="{AA76D472-C03C-4DE2-ABF0-77884FAC4030}" srcOrd="0" destOrd="0" presId="urn:microsoft.com/office/officeart/2005/8/layout/radial4"/>
    <dgm:cxn modelId="{7CBB983F-614E-4F4D-B9D5-B6FEEB29118F}" type="presOf" srcId="{9C325EAF-7D37-4457-A44F-E2A7506C850D}" destId="{751D0D9C-9D18-404D-A542-2D505ED25D8E}" srcOrd="0" destOrd="0" presId="urn:microsoft.com/office/officeart/2005/8/layout/radial4"/>
    <dgm:cxn modelId="{ED1DA09A-CC6B-40D8-A4D2-0994BC8A20DD}" srcId="{5E6CFC08-7569-424F-A882-7104CCF02A44}" destId="{74F896C9-3EE7-4BE4-9220-9703A588266E}" srcOrd="4" destOrd="0" parTransId="{37E2A810-8FED-42F0-8D92-4106B651BF90}" sibTransId="{9EC450E7-35C2-4103-B602-AAEC5164A8E7}"/>
    <dgm:cxn modelId="{70E3016D-C744-44D5-8A49-68BA69917819}" type="presOf" srcId="{C38592F8-5C48-4DC6-A2E4-F53CF8CCC7DF}" destId="{8CDB5F14-82A3-49DC-8CA1-051BF4DF85D9}" srcOrd="0" destOrd="0" presId="urn:microsoft.com/office/officeart/2005/8/layout/radial4"/>
    <dgm:cxn modelId="{E13AED8E-1023-465A-A48C-D072298860EB}" type="presOf" srcId="{5E6CFC08-7569-424F-A882-7104CCF02A44}" destId="{DC8E11D8-A3A7-4446-8F83-EA7ACFEDDF0A}" srcOrd="0" destOrd="0" presId="urn:microsoft.com/office/officeart/2005/8/layout/radial4"/>
    <dgm:cxn modelId="{7F87B5E5-0ED7-4334-B301-B3492CEEE5D7}" srcId="{4BEC1DC0-D129-4F29-B509-700F3F641795}" destId="{5E6CFC08-7569-424F-A882-7104CCF02A44}" srcOrd="0" destOrd="0" parTransId="{1D010B1A-44C4-4EFE-AA28-62968F58DD9D}" sibTransId="{1E295AC2-60DE-4A7B-BEE6-51D66A0AF1D5}"/>
    <dgm:cxn modelId="{F33A18A4-5700-4F1F-8BA3-DF8DE0562A8B}" type="presOf" srcId="{C9193AFA-FFDC-47B6-A9C2-B9E72CAD5968}" destId="{033176B6-9CEE-47D3-BBE1-35CDB9D0A73B}" srcOrd="0" destOrd="0" presId="urn:microsoft.com/office/officeart/2005/8/layout/radial4"/>
    <dgm:cxn modelId="{B3BCD168-0842-4C39-982A-B731EB50A95C}" type="presOf" srcId="{4E8F26FB-8615-4354-A877-AA98A572BD70}" destId="{A0F4CAB3-6E41-47EE-8FA3-72558C211D24}" srcOrd="0" destOrd="0" presId="urn:microsoft.com/office/officeart/2005/8/layout/radial4"/>
    <dgm:cxn modelId="{B6999593-C3D1-44BC-9DBE-57ECD6634CC6}" type="presParOf" srcId="{C834F6B0-78EF-4FA0-9B09-FC0B92A45162}" destId="{DC8E11D8-A3A7-4446-8F83-EA7ACFEDDF0A}" srcOrd="0" destOrd="0" presId="urn:microsoft.com/office/officeart/2005/8/layout/radial4"/>
    <dgm:cxn modelId="{A0DE7B40-6723-4FFE-BD15-8DC0EF3FC26D}" type="presParOf" srcId="{C834F6B0-78EF-4FA0-9B09-FC0B92A45162}" destId="{AFE11DE3-4DFE-4C5A-943A-1F0C1E4D7DB3}" srcOrd="1" destOrd="0" presId="urn:microsoft.com/office/officeart/2005/8/layout/radial4"/>
    <dgm:cxn modelId="{75F157CF-4E4C-488D-8A25-F24C37DF9388}" type="presParOf" srcId="{C834F6B0-78EF-4FA0-9B09-FC0B92A45162}" destId="{751D0D9C-9D18-404D-A542-2D505ED25D8E}" srcOrd="2" destOrd="0" presId="urn:microsoft.com/office/officeart/2005/8/layout/radial4"/>
    <dgm:cxn modelId="{30D5BBC9-B987-4E7B-9017-FA8E5A29C278}" type="presParOf" srcId="{C834F6B0-78EF-4FA0-9B09-FC0B92A45162}" destId="{AA76D472-C03C-4DE2-ABF0-77884FAC4030}" srcOrd="3" destOrd="0" presId="urn:microsoft.com/office/officeart/2005/8/layout/radial4"/>
    <dgm:cxn modelId="{34857FB0-42B1-4A80-950E-827F04D67BA5}" type="presParOf" srcId="{C834F6B0-78EF-4FA0-9B09-FC0B92A45162}" destId="{A0F4CAB3-6E41-47EE-8FA3-72558C211D24}" srcOrd="4" destOrd="0" presId="urn:microsoft.com/office/officeart/2005/8/layout/radial4"/>
    <dgm:cxn modelId="{880A81EB-4452-4672-92EB-A5092E75A0F6}" type="presParOf" srcId="{C834F6B0-78EF-4FA0-9B09-FC0B92A45162}" destId="{21F9CDF3-E36B-4608-B1C2-2913F7C5DE28}" srcOrd="5" destOrd="0" presId="urn:microsoft.com/office/officeart/2005/8/layout/radial4"/>
    <dgm:cxn modelId="{B0D4F5C5-4298-438D-A124-738D4D730228}" type="presParOf" srcId="{C834F6B0-78EF-4FA0-9B09-FC0B92A45162}" destId="{1A2EDA72-BE86-4D6E-97CF-28E93ABC057D}" srcOrd="6" destOrd="0" presId="urn:microsoft.com/office/officeart/2005/8/layout/radial4"/>
    <dgm:cxn modelId="{306A6412-EB3D-41A1-95C4-9FAD8C4013FE}" type="presParOf" srcId="{C834F6B0-78EF-4FA0-9B09-FC0B92A45162}" destId="{8CDB5F14-82A3-49DC-8CA1-051BF4DF85D9}" srcOrd="7" destOrd="0" presId="urn:microsoft.com/office/officeart/2005/8/layout/radial4"/>
    <dgm:cxn modelId="{18DDC795-0979-4C7D-898B-40180EC98272}" type="presParOf" srcId="{C834F6B0-78EF-4FA0-9B09-FC0B92A45162}" destId="{033176B6-9CEE-47D3-BBE1-35CDB9D0A73B}" srcOrd="8" destOrd="0" presId="urn:microsoft.com/office/officeart/2005/8/layout/radial4"/>
    <dgm:cxn modelId="{9E256286-81C4-4D11-A7A3-97A3829BA6FE}" type="presParOf" srcId="{C834F6B0-78EF-4FA0-9B09-FC0B92A45162}" destId="{B758E1CF-2CF4-4876-91D9-FA6968FF6D11}" srcOrd="9" destOrd="0" presId="urn:microsoft.com/office/officeart/2005/8/layout/radial4"/>
    <dgm:cxn modelId="{334A83FB-B278-4D0F-86D1-B40118224614}" type="presParOf" srcId="{C834F6B0-78EF-4FA0-9B09-FC0B92A45162}" destId="{DA7C703D-489D-47CC-BAE5-BCF62ED4BF06}" srcOrd="10" destOrd="0" presId="urn:microsoft.com/office/officeart/2005/8/layout/radial4"/>
    <dgm:cxn modelId="{37F58918-4D88-4521-A465-86A3AE68760F}" type="presParOf" srcId="{C834F6B0-78EF-4FA0-9B09-FC0B92A45162}" destId="{E9AE6BD2-81DF-4A5F-8650-32EE8DDC657C}" srcOrd="11" destOrd="0" presId="urn:microsoft.com/office/officeart/2005/8/layout/radial4"/>
    <dgm:cxn modelId="{2FBD307C-3F87-4D20-9F03-1645DB5CB42C}" type="presParOf" srcId="{C834F6B0-78EF-4FA0-9B09-FC0B92A45162}" destId="{9E8520E8-5EBA-4782-BD2D-B44238CE5180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EC1DC0-D129-4F29-B509-700F3F64179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IE"/>
        </a:p>
      </dgm:t>
    </dgm:pt>
    <dgm:pt modelId="{5E6CFC08-7569-424F-A882-7104CCF02A44}">
      <dgm:prSet phldrT="[Text]"/>
      <dgm:spPr/>
      <dgm:t>
        <a:bodyPr/>
        <a:lstStyle/>
        <a:p>
          <a:r>
            <a:rPr lang="en-US" dirty="0" err="1" smtClean="0"/>
            <a:t>ModuleName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(directory)</a:t>
          </a:r>
          <a:endParaRPr lang="en-IE" dirty="0"/>
        </a:p>
      </dgm:t>
    </dgm:pt>
    <dgm:pt modelId="{1D010B1A-44C4-4EFE-AA28-62968F58DD9D}" type="parTrans" cxnId="{7F87B5E5-0ED7-4334-B301-B3492CEEE5D7}">
      <dgm:prSet/>
      <dgm:spPr/>
      <dgm:t>
        <a:bodyPr/>
        <a:lstStyle/>
        <a:p>
          <a:endParaRPr lang="en-IE"/>
        </a:p>
      </dgm:t>
    </dgm:pt>
    <dgm:pt modelId="{1E295AC2-60DE-4A7B-BEE6-51D66A0AF1D5}" type="sibTrans" cxnId="{7F87B5E5-0ED7-4334-B301-B3492CEEE5D7}">
      <dgm:prSet/>
      <dgm:spPr/>
      <dgm:t>
        <a:bodyPr/>
        <a:lstStyle/>
        <a:p>
          <a:endParaRPr lang="en-IE"/>
        </a:p>
      </dgm:t>
    </dgm:pt>
    <dgm:pt modelId="{4E8F26FB-8615-4354-A877-AA98A572BD70}">
      <dgm:prSet phldrT="[Text]" custT="1"/>
      <dgm:spPr/>
      <dgm:t>
        <a:bodyPr/>
        <a:lstStyle/>
        <a:p>
          <a:r>
            <a:rPr lang="en-US" sz="1800" dirty="0" smtClean="0"/>
            <a:t>ModuleName.psm1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(module script)</a:t>
          </a:r>
        </a:p>
      </dgm:t>
    </dgm:pt>
    <dgm:pt modelId="{9A3ACB50-DBD6-4BBE-A04F-E2503DCB65E5}" type="parTrans" cxnId="{2A1BED20-20EF-49B4-BB4D-26C306530973}">
      <dgm:prSet/>
      <dgm:spPr/>
      <dgm:t>
        <a:bodyPr/>
        <a:lstStyle/>
        <a:p>
          <a:endParaRPr lang="en-IE"/>
        </a:p>
      </dgm:t>
    </dgm:pt>
    <dgm:pt modelId="{B61FF05D-D964-458A-AD22-FA91C4EBFA2F}" type="sibTrans" cxnId="{2A1BED20-20EF-49B4-BB4D-26C306530973}">
      <dgm:prSet/>
      <dgm:spPr/>
      <dgm:t>
        <a:bodyPr/>
        <a:lstStyle/>
        <a:p>
          <a:endParaRPr lang="en-IE"/>
        </a:p>
      </dgm:t>
    </dgm:pt>
    <dgm:pt modelId="{74F896C9-3EE7-4BE4-9220-9703A588266E}">
      <dgm:prSet custT="1"/>
      <dgm:spPr/>
      <dgm:t>
        <a:bodyPr/>
        <a:lstStyle/>
        <a:p>
          <a:r>
            <a:rPr lang="nl-BE" sz="2000" b="1" dirty="0" smtClean="0"/>
            <a:t>HelpInfo.xml file</a:t>
          </a:r>
          <a:endParaRPr lang="en-IE" sz="2000" dirty="0"/>
        </a:p>
      </dgm:t>
    </dgm:pt>
    <dgm:pt modelId="{37E2A810-8FED-42F0-8D92-4106B651BF90}" type="parTrans" cxnId="{ED1DA09A-CC6B-40D8-A4D2-0994BC8A20DD}">
      <dgm:prSet/>
      <dgm:spPr/>
      <dgm:t>
        <a:bodyPr/>
        <a:lstStyle/>
        <a:p>
          <a:endParaRPr lang="en-IE"/>
        </a:p>
      </dgm:t>
    </dgm:pt>
    <dgm:pt modelId="{9EC450E7-35C2-4103-B602-AAEC5164A8E7}" type="sibTrans" cxnId="{ED1DA09A-CC6B-40D8-A4D2-0994BC8A20DD}">
      <dgm:prSet/>
      <dgm:spPr/>
      <dgm:t>
        <a:bodyPr/>
        <a:lstStyle/>
        <a:p>
          <a:endParaRPr lang="en-IE"/>
        </a:p>
      </dgm:t>
    </dgm:pt>
    <dgm:pt modelId="{7E75732B-B36C-4E2D-9F5D-E2D26891E979}">
      <dgm:prSet custT="1"/>
      <dgm:spPr/>
      <dgm:t>
        <a:bodyPr/>
        <a:lstStyle/>
        <a:p>
          <a:r>
            <a:rPr lang="nl-BE" sz="1800" dirty="0" smtClean="0"/>
            <a:t>Language </a:t>
          </a:r>
          <a:r>
            <a:rPr lang="nl-BE" sz="1800" dirty="0" err="1" smtClean="0"/>
            <a:t>specific</a:t>
          </a:r>
          <a:endParaRPr lang="nl-BE" sz="2400" dirty="0" smtClean="0"/>
        </a:p>
        <a:p>
          <a:r>
            <a:rPr lang="nl-BE" sz="2400" b="1" dirty="0" smtClean="0"/>
            <a:t>HelpContent.cab</a:t>
          </a:r>
          <a:endParaRPr lang="en-IE" sz="2400" b="1" dirty="0"/>
        </a:p>
      </dgm:t>
    </dgm:pt>
    <dgm:pt modelId="{4B15003A-CC03-40FF-986D-E96D0D126DB4}" type="parTrans" cxnId="{B048E458-2E39-4BC1-90B8-88D605351DA6}">
      <dgm:prSet/>
      <dgm:spPr/>
      <dgm:t>
        <a:bodyPr/>
        <a:lstStyle/>
        <a:p>
          <a:endParaRPr lang="nl-BE"/>
        </a:p>
      </dgm:t>
    </dgm:pt>
    <dgm:pt modelId="{5049F300-4BB7-4F18-ACF0-E0CBAC70E1C7}" type="sibTrans" cxnId="{B048E458-2E39-4BC1-90B8-88D605351DA6}">
      <dgm:prSet/>
      <dgm:spPr/>
      <dgm:t>
        <a:bodyPr/>
        <a:lstStyle/>
        <a:p>
          <a:endParaRPr lang="nl-BE"/>
        </a:p>
      </dgm:t>
    </dgm:pt>
    <dgm:pt modelId="{F89FFBD3-EA73-42E7-82EE-EC8CD3B0493A}">
      <dgm:prSet phldrT="[Text]" custT="1"/>
      <dgm:spPr/>
      <dgm:t>
        <a:bodyPr/>
        <a:lstStyle/>
        <a:p>
          <a:r>
            <a:rPr lang="en-US" sz="2000" dirty="0" smtClean="0"/>
            <a:t>ModuleName.psd1</a:t>
          </a:r>
          <a:br>
            <a:rPr lang="en-US" sz="2000" dirty="0" smtClean="0"/>
          </a:br>
          <a:r>
            <a:rPr lang="en-US" sz="2000" dirty="0" smtClean="0"/>
            <a:t>(module manifest)</a:t>
          </a:r>
        </a:p>
        <a:p>
          <a:r>
            <a:rPr lang="nl-BE" sz="2000" b="1" dirty="0" err="1" smtClean="0"/>
            <a:t>HelpInfoURI</a:t>
          </a:r>
          <a:r>
            <a:rPr lang="nl-BE" sz="2000" b="1" dirty="0" smtClean="0"/>
            <a:t> </a:t>
          </a:r>
          <a:r>
            <a:rPr lang="nl-BE" sz="2000" b="1" dirty="0" err="1" smtClean="0"/>
            <a:t>key</a:t>
          </a:r>
          <a:endParaRPr lang="en-IE" sz="2000" dirty="0"/>
        </a:p>
      </dgm:t>
    </dgm:pt>
    <dgm:pt modelId="{A849EF31-FBB2-4055-AFDF-43AF7D4B82D6}" type="parTrans" cxnId="{F4021365-45CF-4188-8A99-D312B29D51B5}">
      <dgm:prSet/>
      <dgm:spPr/>
      <dgm:t>
        <a:bodyPr/>
        <a:lstStyle/>
        <a:p>
          <a:endParaRPr lang="nl-BE"/>
        </a:p>
      </dgm:t>
    </dgm:pt>
    <dgm:pt modelId="{99A8F6B1-64E9-4BDF-8BEC-CCEF985231AA}" type="sibTrans" cxnId="{F4021365-45CF-4188-8A99-D312B29D51B5}">
      <dgm:prSet/>
      <dgm:spPr/>
      <dgm:t>
        <a:bodyPr/>
        <a:lstStyle/>
        <a:p>
          <a:endParaRPr lang="nl-BE"/>
        </a:p>
      </dgm:t>
    </dgm:pt>
    <dgm:pt modelId="{C9193AFA-FFDC-47B6-A9C2-B9E72CAD5968}">
      <dgm:prSet custT="1"/>
      <dgm:spPr/>
      <dgm:t>
        <a:bodyPr/>
        <a:lstStyle/>
        <a:p>
          <a:r>
            <a:rPr lang="en-US" sz="2000" dirty="0" smtClean="0"/>
            <a:t>.ps1</a:t>
          </a:r>
          <a:endParaRPr lang="en-IE" sz="2000" dirty="0"/>
        </a:p>
      </dgm:t>
    </dgm:pt>
    <dgm:pt modelId="{A7254CEF-3FE0-4017-B762-2815F6E39B84}" type="sibTrans" cxnId="{4D96BCDC-2D27-48C1-A42F-F6837ADCF40D}">
      <dgm:prSet/>
      <dgm:spPr/>
      <dgm:t>
        <a:bodyPr/>
        <a:lstStyle/>
        <a:p>
          <a:endParaRPr lang="en-IE"/>
        </a:p>
      </dgm:t>
    </dgm:pt>
    <dgm:pt modelId="{C38592F8-5C48-4DC6-A2E4-F53CF8CCC7DF}" type="parTrans" cxnId="{4D96BCDC-2D27-48C1-A42F-F6837ADCF40D}">
      <dgm:prSet/>
      <dgm:spPr/>
      <dgm:t>
        <a:bodyPr/>
        <a:lstStyle/>
        <a:p>
          <a:endParaRPr lang="en-IE"/>
        </a:p>
      </dgm:t>
    </dgm:pt>
    <dgm:pt modelId="{3C7B07C4-2C68-4811-A7F0-8E13E60C1482}">
      <dgm:prSet phldrT="[Text]" custT="1"/>
      <dgm:spPr/>
      <dgm:t>
        <a:bodyPr/>
        <a:lstStyle/>
        <a:p>
          <a:r>
            <a:rPr lang="en-US" sz="2000" dirty="0" smtClean="0"/>
            <a:t>.dll</a:t>
          </a:r>
          <a:br>
            <a:rPr lang="en-US" sz="2000" dirty="0" smtClean="0"/>
          </a:br>
          <a:endParaRPr lang="en-IE" sz="2000" dirty="0"/>
        </a:p>
      </dgm:t>
    </dgm:pt>
    <dgm:pt modelId="{D0590F72-83C3-4B69-8D9E-B9FA34AA5147}" type="sibTrans" cxnId="{7B95A200-0832-4F4E-8406-6B92382629F0}">
      <dgm:prSet/>
      <dgm:spPr/>
      <dgm:t>
        <a:bodyPr/>
        <a:lstStyle/>
        <a:p>
          <a:endParaRPr lang="en-IE"/>
        </a:p>
      </dgm:t>
    </dgm:pt>
    <dgm:pt modelId="{7BBD5AAB-37DD-4DBE-98D3-D7A2D438FBE9}" type="parTrans" cxnId="{7B95A200-0832-4F4E-8406-6B92382629F0}">
      <dgm:prSet/>
      <dgm:spPr/>
      <dgm:t>
        <a:bodyPr/>
        <a:lstStyle/>
        <a:p>
          <a:endParaRPr lang="en-IE"/>
        </a:p>
      </dgm:t>
    </dgm:pt>
    <dgm:pt modelId="{C834F6B0-78EF-4FA0-9B09-FC0B92A45162}" type="pres">
      <dgm:prSet presAssocID="{4BEC1DC0-D129-4F29-B509-700F3F64179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DC8E11D8-A3A7-4446-8F83-EA7ACFEDDF0A}" type="pres">
      <dgm:prSet presAssocID="{5E6CFC08-7569-424F-A882-7104CCF02A44}" presName="centerShape" presStyleLbl="node0" presStyleIdx="0" presStyleCnt="1"/>
      <dgm:spPr/>
      <dgm:t>
        <a:bodyPr/>
        <a:lstStyle/>
        <a:p>
          <a:endParaRPr lang="en-IE"/>
        </a:p>
      </dgm:t>
    </dgm:pt>
    <dgm:pt modelId="{AA76D472-C03C-4DE2-ABF0-77884FAC4030}" type="pres">
      <dgm:prSet presAssocID="{9A3ACB50-DBD6-4BBE-A04F-E2503DCB65E5}" presName="parTrans" presStyleLbl="bgSibTrans2D1" presStyleIdx="0" presStyleCnt="6"/>
      <dgm:spPr/>
      <dgm:t>
        <a:bodyPr/>
        <a:lstStyle/>
        <a:p>
          <a:endParaRPr lang="en-IE"/>
        </a:p>
      </dgm:t>
    </dgm:pt>
    <dgm:pt modelId="{A0F4CAB3-6E41-47EE-8FA3-72558C211D24}" type="pres">
      <dgm:prSet presAssocID="{4E8F26FB-8615-4354-A877-AA98A572BD70}" presName="node" presStyleLbl="node1" presStyleIdx="0" presStyleCnt="6" custScaleX="171802" custRadScaleRad="117317" custRadScaleInc="-29007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14F88CDC-8CA9-44B3-9B67-1E0CB5D4E410}" type="pres">
      <dgm:prSet presAssocID="{A849EF31-FBB2-4055-AFDF-43AF7D4B82D6}" presName="parTrans" presStyleLbl="bgSibTrans2D1" presStyleIdx="1" presStyleCnt="6"/>
      <dgm:spPr/>
      <dgm:t>
        <a:bodyPr/>
        <a:lstStyle/>
        <a:p>
          <a:endParaRPr lang="nl-BE"/>
        </a:p>
      </dgm:t>
    </dgm:pt>
    <dgm:pt modelId="{66594A2F-B127-41B3-B510-215A05DDF423}" type="pres">
      <dgm:prSet presAssocID="{F89FFBD3-EA73-42E7-82EE-EC8CD3B0493A}" presName="node" presStyleLbl="node1" presStyleIdx="1" presStyleCnt="6" custScaleX="170181" custRadScaleRad="113193" custRadScaleInc="-31776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1F9CDF3-E36B-4608-B1C2-2913F7C5DE28}" type="pres">
      <dgm:prSet presAssocID="{7BBD5AAB-37DD-4DBE-98D3-D7A2D438FBE9}" presName="parTrans" presStyleLbl="bgSibTrans2D1" presStyleIdx="2" presStyleCnt="6"/>
      <dgm:spPr/>
      <dgm:t>
        <a:bodyPr/>
        <a:lstStyle/>
        <a:p>
          <a:endParaRPr lang="en-IE"/>
        </a:p>
      </dgm:t>
    </dgm:pt>
    <dgm:pt modelId="{1A2EDA72-BE86-4D6E-97CF-28E93ABC057D}" type="pres">
      <dgm:prSet presAssocID="{3C7B07C4-2C68-4811-A7F0-8E13E60C1482}" presName="node" presStyleLbl="node1" presStyleIdx="2" presStyleCnt="6" custScaleX="136391" custScaleY="97005" custRadScaleRad="99538" custRadScaleInc="-723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8CDB5F14-82A3-49DC-8CA1-051BF4DF85D9}" type="pres">
      <dgm:prSet presAssocID="{C38592F8-5C48-4DC6-A2E4-F53CF8CCC7DF}" presName="parTrans" presStyleLbl="bgSibTrans2D1" presStyleIdx="3" presStyleCnt="6"/>
      <dgm:spPr/>
      <dgm:t>
        <a:bodyPr/>
        <a:lstStyle/>
        <a:p>
          <a:endParaRPr lang="en-IE"/>
        </a:p>
      </dgm:t>
    </dgm:pt>
    <dgm:pt modelId="{033176B6-9CEE-47D3-BBE1-35CDB9D0A73B}" type="pres">
      <dgm:prSet presAssocID="{C9193AFA-FFDC-47B6-A9C2-B9E72CAD5968}" presName="node" presStyleLbl="node1" presStyleIdx="3" presStyleCnt="6" custScaleX="128697" custScaleY="96013" custRadScaleRad="100165" custRadScaleInc="6345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758E1CF-2CF4-4876-91D9-FA6968FF6D11}" type="pres">
      <dgm:prSet presAssocID="{37E2A810-8FED-42F0-8D92-4106B651BF90}" presName="parTrans" presStyleLbl="bgSibTrans2D1" presStyleIdx="4" presStyleCnt="6"/>
      <dgm:spPr/>
      <dgm:t>
        <a:bodyPr/>
        <a:lstStyle/>
        <a:p>
          <a:endParaRPr lang="en-IE"/>
        </a:p>
      </dgm:t>
    </dgm:pt>
    <dgm:pt modelId="{DA7C703D-489D-47CC-BAE5-BCF62ED4BF06}" type="pres">
      <dgm:prSet presAssocID="{74F896C9-3EE7-4BE4-9220-9703A588266E}" presName="node" presStyleLbl="node1" presStyleIdx="4" presStyleCnt="6" custScaleX="175875" custRadScaleRad="113822" custRadScaleInc="26139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E9AE6BD2-81DF-4A5F-8650-32EE8DDC657C}" type="pres">
      <dgm:prSet presAssocID="{4B15003A-CC03-40FF-986D-E96D0D126DB4}" presName="parTrans" presStyleLbl="bgSibTrans2D1" presStyleIdx="5" presStyleCnt="6"/>
      <dgm:spPr/>
      <dgm:t>
        <a:bodyPr/>
        <a:lstStyle/>
        <a:p>
          <a:endParaRPr lang="nl-BE"/>
        </a:p>
      </dgm:t>
    </dgm:pt>
    <dgm:pt modelId="{9E8520E8-5EBA-4782-BD2D-B44238CE5180}" type="pres">
      <dgm:prSet presAssocID="{7E75732B-B36C-4E2D-9F5D-E2D26891E979}" presName="node" presStyleLbl="node1" presStyleIdx="5" presStyleCnt="6" custScaleX="189190" custRadScaleRad="113211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4D96BCDC-2D27-48C1-A42F-F6837ADCF40D}" srcId="{5E6CFC08-7569-424F-A882-7104CCF02A44}" destId="{C9193AFA-FFDC-47B6-A9C2-B9E72CAD5968}" srcOrd="3" destOrd="0" parTransId="{C38592F8-5C48-4DC6-A2E4-F53CF8CCC7DF}" sibTransId="{A7254CEF-3FE0-4017-B762-2815F6E39B84}"/>
    <dgm:cxn modelId="{3CA26423-CC46-4FAF-9017-23D864BA26D3}" type="presOf" srcId="{F89FFBD3-EA73-42E7-82EE-EC8CD3B0493A}" destId="{66594A2F-B127-41B3-B510-215A05DDF423}" srcOrd="0" destOrd="0" presId="urn:microsoft.com/office/officeart/2005/8/layout/radial4"/>
    <dgm:cxn modelId="{FBD18C7D-D4C8-4795-8CC7-8EE46C3E2213}" type="presOf" srcId="{5E6CFC08-7569-424F-A882-7104CCF02A44}" destId="{DC8E11D8-A3A7-4446-8F83-EA7ACFEDDF0A}" srcOrd="0" destOrd="0" presId="urn:microsoft.com/office/officeart/2005/8/layout/radial4"/>
    <dgm:cxn modelId="{869C1922-3889-4A48-AEED-D82F9F098FDE}" type="presOf" srcId="{4E8F26FB-8615-4354-A877-AA98A572BD70}" destId="{A0F4CAB3-6E41-47EE-8FA3-72558C211D24}" srcOrd="0" destOrd="0" presId="urn:microsoft.com/office/officeart/2005/8/layout/radial4"/>
    <dgm:cxn modelId="{F4021365-45CF-4188-8A99-D312B29D51B5}" srcId="{5E6CFC08-7569-424F-A882-7104CCF02A44}" destId="{F89FFBD3-EA73-42E7-82EE-EC8CD3B0493A}" srcOrd="1" destOrd="0" parTransId="{A849EF31-FBB2-4055-AFDF-43AF7D4B82D6}" sibTransId="{99A8F6B1-64E9-4BDF-8BEC-CCEF985231AA}"/>
    <dgm:cxn modelId="{2DFAF780-2F1C-487F-A7A2-43821868C0B4}" type="presOf" srcId="{A849EF31-FBB2-4055-AFDF-43AF7D4B82D6}" destId="{14F88CDC-8CA9-44B3-9B67-1E0CB5D4E410}" srcOrd="0" destOrd="0" presId="urn:microsoft.com/office/officeart/2005/8/layout/radial4"/>
    <dgm:cxn modelId="{B048E458-2E39-4BC1-90B8-88D605351DA6}" srcId="{5E6CFC08-7569-424F-A882-7104CCF02A44}" destId="{7E75732B-B36C-4E2D-9F5D-E2D26891E979}" srcOrd="5" destOrd="0" parTransId="{4B15003A-CC03-40FF-986D-E96D0D126DB4}" sibTransId="{5049F300-4BB7-4F18-ACF0-E0CBAC70E1C7}"/>
    <dgm:cxn modelId="{2A1BED20-20EF-49B4-BB4D-26C306530973}" srcId="{5E6CFC08-7569-424F-A882-7104CCF02A44}" destId="{4E8F26FB-8615-4354-A877-AA98A572BD70}" srcOrd="0" destOrd="0" parTransId="{9A3ACB50-DBD6-4BBE-A04F-E2503DCB65E5}" sibTransId="{B61FF05D-D964-458A-AD22-FA91C4EBFA2F}"/>
    <dgm:cxn modelId="{7B95A200-0832-4F4E-8406-6B92382629F0}" srcId="{5E6CFC08-7569-424F-A882-7104CCF02A44}" destId="{3C7B07C4-2C68-4811-A7F0-8E13E60C1482}" srcOrd="2" destOrd="0" parTransId="{7BBD5AAB-37DD-4DBE-98D3-D7A2D438FBE9}" sibTransId="{D0590F72-83C3-4B69-8D9E-B9FA34AA5147}"/>
    <dgm:cxn modelId="{FE816511-EB30-42EA-A26F-E22ECC32345F}" type="presOf" srcId="{4BEC1DC0-D129-4F29-B509-700F3F641795}" destId="{C834F6B0-78EF-4FA0-9B09-FC0B92A45162}" srcOrd="0" destOrd="0" presId="urn:microsoft.com/office/officeart/2005/8/layout/radial4"/>
    <dgm:cxn modelId="{CC0B31A0-C67F-4370-BC45-98DBD4F9579D}" type="presOf" srcId="{74F896C9-3EE7-4BE4-9220-9703A588266E}" destId="{DA7C703D-489D-47CC-BAE5-BCF62ED4BF06}" srcOrd="0" destOrd="0" presId="urn:microsoft.com/office/officeart/2005/8/layout/radial4"/>
    <dgm:cxn modelId="{F95557AE-7E81-454A-8427-537E8D68B1D5}" type="presOf" srcId="{7E75732B-B36C-4E2D-9F5D-E2D26891E979}" destId="{9E8520E8-5EBA-4782-BD2D-B44238CE5180}" srcOrd="0" destOrd="0" presId="urn:microsoft.com/office/officeart/2005/8/layout/radial4"/>
    <dgm:cxn modelId="{1F717B45-C43C-4543-8154-272A7CD49DF4}" type="presOf" srcId="{7BBD5AAB-37DD-4DBE-98D3-D7A2D438FBE9}" destId="{21F9CDF3-E36B-4608-B1C2-2913F7C5DE28}" srcOrd="0" destOrd="0" presId="urn:microsoft.com/office/officeart/2005/8/layout/radial4"/>
    <dgm:cxn modelId="{082F43FE-42D7-45FE-B6A5-BF70A437666D}" type="presOf" srcId="{C9193AFA-FFDC-47B6-A9C2-B9E72CAD5968}" destId="{033176B6-9CEE-47D3-BBE1-35CDB9D0A73B}" srcOrd="0" destOrd="0" presId="urn:microsoft.com/office/officeart/2005/8/layout/radial4"/>
    <dgm:cxn modelId="{ED1DA09A-CC6B-40D8-A4D2-0994BC8A20DD}" srcId="{5E6CFC08-7569-424F-A882-7104CCF02A44}" destId="{74F896C9-3EE7-4BE4-9220-9703A588266E}" srcOrd="4" destOrd="0" parTransId="{37E2A810-8FED-42F0-8D92-4106B651BF90}" sibTransId="{9EC450E7-35C2-4103-B602-AAEC5164A8E7}"/>
    <dgm:cxn modelId="{42B98DBE-31F4-4224-9356-7561E3D49F7D}" type="presOf" srcId="{3C7B07C4-2C68-4811-A7F0-8E13E60C1482}" destId="{1A2EDA72-BE86-4D6E-97CF-28E93ABC057D}" srcOrd="0" destOrd="0" presId="urn:microsoft.com/office/officeart/2005/8/layout/radial4"/>
    <dgm:cxn modelId="{D63D2573-0D47-4154-BE23-718D45AC77AE}" type="presOf" srcId="{37E2A810-8FED-42F0-8D92-4106B651BF90}" destId="{B758E1CF-2CF4-4876-91D9-FA6968FF6D11}" srcOrd="0" destOrd="0" presId="urn:microsoft.com/office/officeart/2005/8/layout/radial4"/>
    <dgm:cxn modelId="{7F87B5E5-0ED7-4334-B301-B3492CEEE5D7}" srcId="{4BEC1DC0-D129-4F29-B509-700F3F641795}" destId="{5E6CFC08-7569-424F-A882-7104CCF02A44}" srcOrd="0" destOrd="0" parTransId="{1D010B1A-44C4-4EFE-AA28-62968F58DD9D}" sibTransId="{1E295AC2-60DE-4A7B-BEE6-51D66A0AF1D5}"/>
    <dgm:cxn modelId="{BADBB9C9-6015-4245-BE90-6921B254070D}" type="presOf" srcId="{C38592F8-5C48-4DC6-A2E4-F53CF8CCC7DF}" destId="{8CDB5F14-82A3-49DC-8CA1-051BF4DF85D9}" srcOrd="0" destOrd="0" presId="urn:microsoft.com/office/officeart/2005/8/layout/radial4"/>
    <dgm:cxn modelId="{18A2515A-C5DE-47F9-9758-E3975EE876F4}" type="presOf" srcId="{4B15003A-CC03-40FF-986D-E96D0D126DB4}" destId="{E9AE6BD2-81DF-4A5F-8650-32EE8DDC657C}" srcOrd="0" destOrd="0" presId="urn:microsoft.com/office/officeart/2005/8/layout/radial4"/>
    <dgm:cxn modelId="{784584D8-8A75-4AB0-BCB4-E8D38BFCEFD0}" type="presOf" srcId="{9A3ACB50-DBD6-4BBE-A04F-E2503DCB65E5}" destId="{AA76D472-C03C-4DE2-ABF0-77884FAC4030}" srcOrd="0" destOrd="0" presId="urn:microsoft.com/office/officeart/2005/8/layout/radial4"/>
    <dgm:cxn modelId="{3D23A77B-D607-4E9D-9588-E74C004980EE}" type="presParOf" srcId="{C834F6B0-78EF-4FA0-9B09-FC0B92A45162}" destId="{DC8E11D8-A3A7-4446-8F83-EA7ACFEDDF0A}" srcOrd="0" destOrd="0" presId="urn:microsoft.com/office/officeart/2005/8/layout/radial4"/>
    <dgm:cxn modelId="{3E8E3523-CA7F-41E2-9B80-487346134E27}" type="presParOf" srcId="{C834F6B0-78EF-4FA0-9B09-FC0B92A45162}" destId="{AA76D472-C03C-4DE2-ABF0-77884FAC4030}" srcOrd="1" destOrd="0" presId="urn:microsoft.com/office/officeart/2005/8/layout/radial4"/>
    <dgm:cxn modelId="{061ED768-7621-47CF-A351-ABFC1B3518B9}" type="presParOf" srcId="{C834F6B0-78EF-4FA0-9B09-FC0B92A45162}" destId="{A0F4CAB3-6E41-47EE-8FA3-72558C211D24}" srcOrd="2" destOrd="0" presId="urn:microsoft.com/office/officeart/2005/8/layout/radial4"/>
    <dgm:cxn modelId="{CEE97243-CD74-4B82-BB9D-CB3F9435F694}" type="presParOf" srcId="{C834F6B0-78EF-4FA0-9B09-FC0B92A45162}" destId="{14F88CDC-8CA9-44B3-9B67-1E0CB5D4E410}" srcOrd="3" destOrd="0" presId="urn:microsoft.com/office/officeart/2005/8/layout/radial4"/>
    <dgm:cxn modelId="{900C1B79-A934-4409-80D5-9C9CF5EC550F}" type="presParOf" srcId="{C834F6B0-78EF-4FA0-9B09-FC0B92A45162}" destId="{66594A2F-B127-41B3-B510-215A05DDF423}" srcOrd="4" destOrd="0" presId="urn:microsoft.com/office/officeart/2005/8/layout/radial4"/>
    <dgm:cxn modelId="{0440F100-1C7A-485E-A570-6EE2145456F7}" type="presParOf" srcId="{C834F6B0-78EF-4FA0-9B09-FC0B92A45162}" destId="{21F9CDF3-E36B-4608-B1C2-2913F7C5DE28}" srcOrd="5" destOrd="0" presId="urn:microsoft.com/office/officeart/2005/8/layout/radial4"/>
    <dgm:cxn modelId="{96A63535-D254-4E07-8737-669E3B7E1468}" type="presParOf" srcId="{C834F6B0-78EF-4FA0-9B09-FC0B92A45162}" destId="{1A2EDA72-BE86-4D6E-97CF-28E93ABC057D}" srcOrd="6" destOrd="0" presId="urn:microsoft.com/office/officeart/2005/8/layout/radial4"/>
    <dgm:cxn modelId="{4E76394D-85AF-43ED-949C-4B445D3C166B}" type="presParOf" srcId="{C834F6B0-78EF-4FA0-9B09-FC0B92A45162}" destId="{8CDB5F14-82A3-49DC-8CA1-051BF4DF85D9}" srcOrd="7" destOrd="0" presId="urn:microsoft.com/office/officeart/2005/8/layout/radial4"/>
    <dgm:cxn modelId="{7A90AFAD-F5C4-4FE2-8D6F-2111C107D1AA}" type="presParOf" srcId="{C834F6B0-78EF-4FA0-9B09-FC0B92A45162}" destId="{033176B6-9CEE-47D3-BBE1-35CDB9D0A73B}" srcOrd="8" destOrd="0" presId="urn:microsoft.com/office/officeart/2005/8/layout/radial4"/>
    <dgm:cxn modelId="{C63B4C59-6B7A-428B-A0BD-2F9ACFB17402}" type="presParOf" srcId="{C834F6B0-78EF-4FA0-9B09-FC0B92A45162}" destId="{B758E1CF-2CF4-4876-91D9-FA6968FF6D11}" srcOrd="9" destOrd="0" presId="urn:microsoft.com/office/officeart/2005/8/layout/radial4"/>
    <dgm:cxn modelId="{895EC8CB-13D6-41EE-9541-F67E0DB0080C}" type="presParOf" srcId="{C834F6B0-78EF-4FA0-9B09-FC0B92A45162}" destId="{DA7C703D-489D-47CC-BAE5-BCF62ED4BF06}" srcOrd="10" destOrd="0" presId="urn:microsoft.com/office/officeart/2005/8/layout/radial4"/>
    <dgm:cxn modelId="{6A10678F-D0F4-4096-801E-6ACCD189665A}" type="presParOf" srcId="{C834F6B0-78EF-4FA0-9B09-FC0B92A45162}" destId="{E9AE6BD2-81DF-4A5F-8650-32EE8DDC657C}" srcOrd="11" destOrd="0" presId="urn:microsoft.com/office/officeart/2005/8/layout/radial4"/>
    <dgm:cxn modelId="{08462D77-0064-40D9-B8FB-F524867877A0}" type="presParOf" srcId="{C834F6B0-78EF-4FA0-9B09-FC0B92A45162}" destId="{9E8520E8-5EBA-4782-BD2D-B44238CE5180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E11D8-A3A7-4446-8F83-EA7ACFEDDF0A}">
      <dsp:nvSpPr>
        <dsp:cNvPr id="0" name=""/>
        <dsp:cNvSpPr/>
      </dsp:nvSpPr>
      <dsp:spPr>
        <a:xfrm>
          <a:off x="3872632" y="2608169"/>
          <a:ext cx="2145557" cy="214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ModuleName</a:t>
          </a: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sz="2100" kern="1200" dirty="0" smtClean="0"/>
            <a:t>(directory)</a:t>
          </a:r>
          <a:endParaRPr lang="en-IE" sz="2100" kern="1200" dirty="0"/>
        </a:p>
      </dsp:txBody>
      <dsp:txXfrm>
        <a:off x="4186842" y="2922379"/>
        <a:ext cx="1517137" cy="1517137"/>
      </dsp:txXfrm>
    </dsp:sp>
    <dsp:sp modelId="{AFE11DE3-4DFE-4C5A-943A-1F0C1E4D7DB3}">
      <dsp:nvSpPr>
        <dsp:cNvPr id="0" name=""/>
        <dsp:cNvSpPr/>
      </dsp:nvSpPr>
      <dsp:spPr>
        <a:xfrm rot="10827504">
          <a:off x="1387669" y="3356135"/>
          <a:ext cx="2348362" cy="61148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D0D9C-9D18-404D-A542-2D505ED25D8E}">
      <dsp:nvSpPr>
        <dsp:cNvPr id="0" name=""/>
        <dsp:cNvSpPr/>
      </dsp:nvSpPr>
      <dsp:spPr>
        <a:xfrm>
          <a:off x="109741" y="3051727"/>
          <a:ext cx="2555931" cy="12015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ModuleName.psd1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(module manifest)</a:t>
          </a:r>
          <a:endParaRPr lang="en-IE" sz="2000" kern="1200" dirty="0"/>
        </a:p>
      </dsp:txBody>
      <dsp:txXfrm>
        <a:off x="144932" y="3086918"/>
        <a:ext cx="2485549" cy="1131130"/>
      </dsp:txXfrm>
    </dsp:sp>
    <dsp:sp modelId="{AA76D472-C03C-4DE2-ABF0-77884FAC4030}">
      <dsp:nvSpPr>
        <dsp:cNvPr id="0" name=""/>
        <dsp:cNvSpPr/>
      </dsp:nvSpPr>
      <dsp:spPr>
        <a:xfrm rot="12437874">
          <a:off x="1415752" y="2221039"/>
          <a:ext cx="2586603" cy="61148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4CAB3-6E41-47EE-8FA3-72558C211D24}">
      <dsp:nvSpPr>
        <dsp:cNvPr id="0" name=""/>
        <dsp:cNvSpPr/>
      </dsp:nvSpPr>
      <dsp:spPr>
        <a:xfrm>
          <a:off x="269643" y="1332895"/>
          <a:ext cx="2580277" cy="1201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ModuleName.psm1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(module script)</a:t>
          </a:r>
          <a:endParaRPr lang="en-IE" sz="2000" kern="1200" dirty="0"/>
        </a:p>
      </dsp:txBody>
      <dsp:txXfrm>
        <a:off x="304834" y="1368086"/>
        <a:ext cx="2509895" cy="1131130"/>
      </dsp:txXfrm>
    </dsp:sp>
    <dsp:sp modelId="{21F9CDF3-E36B-4608-B1C2-2913F7C5DE28}">
      <dsp:nvSpPr>
        <dsp:cNvPr id="0" name=""/>
        <dsp:cNvSpPr/>
      </dsp:nvSpPr>
      <dsp:spPr>
        <a:xfrm rot="14989806">
          <a:off x="3162194" y="1298807"/>
          <a:ext cx="2040977" cy="611483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EDA72-BE86-4D6E-97CF-28E93ABC057D}">
      <dsp:nvSpPr>
        <dsp:cNvPr id="0" name=""/>
        <dsp:cNvSpPr/>
      </dsp:nvSpPr>
      <dsp:spPr>
        <a:xfrm>
          <a:off x="2806591" y="63878"/>
          <a:ext cx="2048442" cy="11655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*.dll</a:t>
          </a:r>
          <a:br>
            <a:rPr lang="en-US" sz="2000" kern="1200" dirty="0" smtClean="0"/>
          </a:br>
          <a:r>
            <a:rPr lang="en-US" sz="2000" kern="1200" dirty="0" smtClean="0"/>
            <a:t>(binaries)</a:t>
          </a:r>
          <a:endParaRPr lang="en-IE" sz="2000" kern="1200" dirty="0"/>
        </a:p>
      </dsp:txBody>
      <dsp:txXfrm>
        <a:off x="2840728" y="98015"/>
        <a:ext cx="1980168" cy="1097252"/>
      </dsp:txXfrm>
    </dsp:sp>
    <dsp:sp modelId="{8CDB5F14-82A3-49DC-8CA1-051BF4DF85D9}">
      <dsp:nvSpPr>
        <dsp:cNvPr id="0" name=""/>
        <dsp:cNvSpPr/>
      </dsp:nvSpPr>
      <dsp:spPr>
        <a:xfrm rot="17394210">
          <a:off x="4672022" y="1285183"/>
          <a:ext cx="2060220" cy="61148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176B6-9CEE-47D3-BBE1-35CDB9D0A73B}">
      <dsp:nvSpPr>
        <dsp:cNvPr id="0" name=""/>
        <dsp:cNvSpPr/>
      </dsp:nvSpPr>
      <dsp:spPr>
        <a:xfrm>
          <a:off x="5086376" y="45543"/>
          <a:ext cx="1932887" cy="11536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*.ps1</a:t>
          </a:r>
          <a:br>
            <a:rPr lang="en-US" sz="2000" kern="1200" dirty="0" smtClean="0"/>
          </a:br>
          <a:r>
            <a:rPr lang="en-US" sz="2000" kern="1200" dirty="0" smtClean="0"/>
            <a:t> (scripts)</a:t>
          </a:r>
          <a:endParaRPr lang="en-IE" sz="2000" kern="1200" dirty="0"/>
        </a:p>
      </dsp:txBody>
      <dsp:txXfrm>
        <a:off x="5120164" y="79331"/>
        <a:ext cx="1865311" cy="1086031"/>
      </dsp:txXfrm>
    </dsp:sp>
    <dsp:sp modelId="{B758E1CF-2CF4-4876-91D9-FA6968FF6D11}">
      <dsp:nvSpPr>
        <dsp:cNvPr id="0" name=""/>
        <dsp:cNvSpPr/>
      </dsp:nvSpPr>
      <dsp:spPr>
        <a:xfrm rot="19910502">
          <a:off x="5871726" y="2215842"/>
          <a:ext cx="2479344" cy="611483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C703D-489D-47CC-BAE5-BCF62ED4BF06}">
      <dsp:nvSpPr>
        <dsp:cNvPr id="0" name=""/>
        <dsp:cNvSpPr/>
      </dsp:nvSpPr>
      <dsp:spPr>
        <a:xfrm>
          <a:off x="6634185" y="1335815"/>
          <a:ext cx="3140331" cy="12015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*.Format.ps1xml</a:t>
          </a:r>
          <a:br>
            <a:rPr lang="en-US" sz="2000" kern="1200" dirty="0" smtClean="0"/>
          </a:br>
          <a:r>
            <a:rPr lang="en-US" sz="2000" kern="1200" dirty="0" smtClean="0"/>
            <a:t>*.Types.ps1xml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(format &amp; type extensions)</a:t>
          </a:r>
          <a:endParaRPr lang="en-IE" sz="2000" kern="1200" dirty="0"/>
        </a:p>
      </dsp:txBody>
      <dsp:txXfrm>
        <a:off x="6669376" y="1371006"/>
        <a:ext cx="3069949" cy="1131130"/>
      </dsp:txXfrm>
    </dsp:sp>
    <dsp:sp modelId="{E9AE6BD2-81DF-4A5F-8650-32EE8DDC657C}">
      <dsp:nvSpPr>
        <dsp:cNvPr id="0" name=""/>
        <dsp:cNvSpPr/>
      </dsp:nvSpPr>
      <dsp:spPr>
        <a:xfrm>
          <a:off x="6160896" y="3375205"/>
          <a:ext cx="2451959" cy="61148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520E8-5EBA-4782-BD2D-B44238CE5180}">
      <dsp:nvSpPr>
        <dsp:cNvPr id="0" name=""/>
        <dsp:cNvSpPr/>
      </dsp:nvSpPr>
      <dsp:spPr>
        <a:xfrm>
          <a:off x="7192143" y="3080191"/>
          <a:ext cx="2841425" cy="12015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Resources </a:t>
          </a:r>
          <a:br>
            <a:rPr lang="en-US" sz="2400" kern="1200" dirty="0" smtClean="0"/>
          </a:br>
          <a:r>
            <a:rPr lang="en-US" sz="2000" kern="1200" dirty="0" smtClean="0"/>
            <a:t>(help, languages, Pester</a:t>
          </a:r>
          <a:r>
            <a:rPr lang="en-US" sz="2000" kern="1200" dirty="0" smtClean="0"/>
            <a:t>, snippets, </a:t>
          </a:r>
          <a:r>
            <a:rPr lang="en-US" sz="2000" kern="1200" dirty="0" smtClean="0"/>
            <a:t>DSC, ...)</a:t>
          </a:r>
          <a:endParaRPr lang="en-IE" sz="2400" kern="1200" dirty="0"/>
        </a:p>
      </dsp:txBody>
      <dsp:txXfrm>
        <a:off x="7227334" y="3115382"/>
        <a:ext cx="2771043" cy="1131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E11D8-A3A7-4446-8F83-EA7ACFEDDF0A}">
      <dsp:nvSpPr>
        <dsp:cNvPr id="0" name=""/>
        <dsp:cNvSpPr/>
      </dsp:nvSpPr>
      <dsp:spPr>
        <a:xfrm>
          <a:off x="3878718" y="2608169"/>
          <a:ext cx="2145557" cy="214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ModuleName</a:t>
          </a: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sz="2100" kern="1200" dirty="0" smtClean="0"/>
            <a:t>(directory)</a:t>
          </a:r>
          <a:endParaRPr lang="en-IE" sz="2100" kern="1200" dirty="0"/>
        </a:p>
      </dsp:txBody>
      <dsp:txXfrm>
        <a:off x="4192928" y="2922379"/>
        <a:ext cx="1517137" cy="1517137"/>
      </dsp:txXfrm>
    </dsp:sp>
    <dsp:sp modelId="{AA76D472-C03C-4DE2-ABF0-77884FAC4030}">
      <dsp:nvSpPr>
        <dsp:cNvPr id="0" name=""/>
        <dsp:cNvSpPr/>
      </dsp:nvSpPr>
      <dsp:spPr>
        <a:xfrm rot="10350388">
          <a:off x="1279565" y="3695358"/>
          <a:ext cx="2476012" cy="61148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4CAB3-6E41-47EE-8FA3-72558C211D24}">
      <dsp:nvSpPr>
        <dsp:cNvPr id="0" name=""/>
        <dsp:cNvSpPr/>
      </dsp:nvSpPr>
      <dsp:spPr>
        <a:xfrm>
          <a:off x="0" y="3561797"/>
          <a:ext cx="2580277" cy="12015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ModuleName.psm1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(module script)</a:t>
          </a:r>
        </a:p>
      </dsp:txBody>
      <dsp:txXfrm>
        <a:off x="35191" y="3596988"/>
        <a:ext cx="2509895" cy="1131130"/>
      </dsp:txXfrm>
    </dsp:sp>
    <dsp:sp modelId="{14F88CDC-8CA9-44B3-9B67-1E0CB5D4E410}">
      <dsp:nvSpPr>
        <dsp:cNvPr id="0" name=""/>
        <dsp:cNvSpPr/>
      </dsp:nvSpPr>
      <dsp:spPr>
        <a:xfrm rot="12388032">
          <a:off x="1531864" y="2285070"/>
          <a:ext cx="2460040" cy="61148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94A2F-B127-41B3-B510-215A05DDF423}">
      <dsp:nvSpPr>
        <dsp:cNvPr id="0" name=""/>
        <dsp:cNvSpPr/>
      </dsp:nvSpPr>
      <dsp:spPr>
        <a:xfrm>
          <a:off x="382817" y="1441853"/>
          <a:ext cx="2555931" cy="1201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ModuleName.psd1</a:t>
          </a:r>
          <a:br>
            <a:rPr lang="en-US" sz="2000" kern="1200" dirty="0" smtClean="0"/>
          </a:br>
          <a:r>
            <a:rPr lang="en-US" sz="2000" kern="1200" dirty="0" smtClean="0"/>
            <a:t>(module manifest)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b="1" kern="1200" dirty="0" err="1" smtClean="0"/>
            <a:t>HelpInfoURI</a:t>
          </a:r>
          <a:r>
            <a:rPr lang="nl-BE" sz="2000" b="1" kern="1200" dirty="0" smtClean="0"/>
            <a:t> </a:t>
          </a:r>
          <a:r>
            <a:rPr lang="nl-BE" sz="2000" b="1" kern="1200" dirty="0" err="1" smtClean="0"/>
            <a:t>key</a:t>
          </a:r>
          <a:endParaRPr lang="en-IE" sz="2000" kern="1200" dirty="0"/>
        </a:p>
      </dsp:txBody>
      <dsp:txXfrm>
        <a:off x="418008" y="1477044"/>
        <a:ext cx="2485549" cy="1131130"/>
      </dsp:txXfrm>
    </dsp:sp>
    <dsp:sp modelId="{21F9CDF3-E36B-4608-B1C2-2913F7C5DE28}">
      <dsp:nvSpPr>
        <dsp:cNvPr id="0" name=""/>
        <dsp:cNvSpPr/>
      </dsp:nvSpPr>
      <dsp:spPr>
        <a:xfrm rot="14989806">
          <a:off x="3168280" y="1298807"/>
          <a:ext cx="2040977" cy="611483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EDA72-BE86-4D6E-97CF-28E93ABC057D}">
      <dsp:nvSpPr>
        <dsp:cNvPr id="0" name=""/>
        <dsp:cNvSpPr/>
      </dsp:nvSpPr>
      <dsp:spPr>
        <a:xfrm>
          <a:off x="2812678" y="63878"/>
          <a:ext cx="2048442" cy="11655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.dll</a:t>
          </a:r>
          <a:br>
            <a:rPr lang="en-US" sz="2000" kern="1200" dirty="0" smtClean="0"/>
          </a:br>
          <a:endParaRPr lang="en-IE" sz="2000" kern="1200" dirty="0"/>
        </a:p>
      </dsp:txBody>
      <dsp:txXfrm>
        <a:off x="2846815" y="98015"/>
        <a:ext cx="1980168" cy="1097252"/>
      </dsp:txXfrm>
    </dsp:sp>
    <dsp:sp modelId="{8CDB5F14-82A3-49DC-8CA1-051BF4DF85D9}">
      <dsp:nvSpPr>
        <dsp:cNvPr id="0" name=""/>
        <dsp:cNvSpPr/>
      </dsp:nvSpPr>
      <dsp:spPr>
        <a:xfrm rot="17394210">
          <a:off x="4678109" y="1285183"/>
          <a:ext cx="2060220" cy="61148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176B6-9CEE-47D3-BBE1-35CDB9D0A73B}">
      <dsp:nvSpPr>
        <dsp:cNvPr id="0" name=""/>
        <dsp:cNvSpPr/>
      </dsp:nvSpPr>
      <dsp:spPr>
        <a:xfrm>
          <a:off x="5092463" y="45543"/>
          <a:ext cx="1932887" cy="11536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.ps1</a:t>
          </a:r>
          <a:endParaRPr lang="en-IE" sz="2000" kern="1200" dirty="0"/>
        </a:p>
      </dsp:txBody>
      <dsp:txXfrm>
        <a:off x="5126251" y="79331"/>
        <a:ext cx="1865311" cy="1086031"/>
      </dsp:txXfrm>
    </dsp:sp>
    <dsp:sp modelId="{B758E1CF-2CF4-4876-91D9-FA6968FF6D11}">
      <dsp:nvSpPr>
        <dsp:cNvPr id="0" name=""/>
        <dsp:cNvSpPr/>
      </dsp:nvSpPr>
      <dsp:spPr>
        <a:xfrm rot="19910502">
          <a:off x="5877812" y="2215842"/>
          <a:ext cx="2479344" cy="611483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C703D-489D-47CC-BAE5-BCF62ED4BF06}">
      <dsp:nvSpPr>
        <dsp:cNvPr id="0" name=""/>
        <dsp:cNvSpPr/>
      </dsp:nvSpPr>
      <dsp:spPr>
        <a:xfrm>
          <a:off x="6889713" y="1335815"/>
          <a:ext cx="2641449" cy="12015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b="1" kern="1200" dirty="0" smtClean="0"/>
            <a:t>HelpInfo.xml file</a:t>
          </a:r>
          <a:endParaRPr lang="en-IE" sz="2000" kern="1200" dirty="0"/>
        </a:p>
      </dsp:txBody>
      <dsp:txXfrm>
        <a:off x="6924904" y="1371006"/>
        <a:ext cx="2571067" cy="1131130"/>
      </dsp:txXfrm>
    </dsp:sp>
    <dsp:sp modelId="{E9AE6BD2-81DF-4A5F-8650-32EE8DDC657C}">
      <dsp:nvSpPr>
        <dsp:cNvPr id="0" name=""/>
        <dsp:cNvSpPr/>
      </dsp:nvSpPr>
      <dsp:spPr>
        <a:xfrm>
          <a:off x="6166647" y="3375205"/>
          <a:ext cx="2446208" cy="61148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520E8-5EBA-4782-BD2D-B44238CE5180}">
      <dsp:nvSpPr>
        <dsp:cNvPr id="0" name=""/>
        <dsp:cNvSpPr/>
      </dsp:nvSpPr>
      <dsp:spPr>
        <a:xfrm>
          <a:off x="7192143" y="3080191"/>
          <a:ext cx="2841425" cy="12015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800" kern="1200" dirty="0" smtClean="0"/>
            <a:t>Language </a:t>
          </a:r>
          <a:r>
            <a:rPr lang="nl-BE" sz="1800" kern="1200" dirty="0" err="1" smtClean="0"/>
            <a:t>specific</a:t>
          </a:r>
          <a:endParaRPr lang="nl-BE" sz="24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400" b="1" kern="1200" dirty="0" smtClean="0"/>
            <a:t>HelpContent.cab</a:t>
          </a:r>
          <a:endParaRPr lang="en-IE" sz="2400" b="1" kern="1200" dirty="0"/>
        </a:p>
      </dsp:txBody>
      <dsp:txXfrm>
        <a:off x="7227334" y="3115382"/>
        <a:ext cx="2771043" cy="1131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45BC7-FE36-43CB-AD08-2566CA5DEA0E}" type="datetimeFigureOut">
              <a:rPr lang="nl-BE" smtClean="0"/>
              <a:t>16/06/2016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F9619-CE31-4574-B2E9-E26531669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88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82F4E-B74C-411D-9AD8-AE1B5697A1DD}" type="datetimeFigureOut">
              <a:rPr lang="nl-BE" smtClean="0"/>
              <a:t>16/06/2016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D9989-5DBC-4B3E-BCBF-79553C49146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hh847831.aspx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9989-5DBC-4B3E-BCBF-79553C49146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062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BE" smtClean="0">
              <a:latin typeface="Arial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08634A2-87F8-43E9-95EC-D795A05080B8}" type="slidenum">
              <a:rPr 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5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Globbing</a:t>
            </a:r>
            <a:r>
              <a:rPr lang="nl-BE" dirty="0" smtClean="0"/>
              <a:t> - https://msdn.microsoft.com/en-us/library/aa717088(v=vs.85).aspx</a:t>
            </a:r>
          </a:p>
          <a:p>
            <a:r>
              <a:rPr lang="nl-BE" dirty="0" err="1" smtClean="0"/>
              <a:t>About_wildcards</a:t>
            </a:r>
            <a:r>
              <a:rPr lang="nl-BE" dirty="0" smtClean="0"/>
              <a:t> - https://technet.microsoft.com/en-us/library/hh847812.aspx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9989-5DBC-4B3E-BCBF-79553C49146F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61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https://msdn.microsoft.com/en-us/library/dd878348(v=vs.85).aspx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9989-5DBC-4B3E-BCBF-79553C49146F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01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*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Starting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from</a:t>
            </a:r>
            <a:r>
              <a:rPr lang="nl-BE" baseline="0" dirty="0" smtClean="0"/>
              <a:t> PSv5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9989-5DBC-4B3E-BCBF-79553C49146F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096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https://github.com/PowerShell/PSPrivateGallery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9989-5DBC-4B3E-BCBF-79553C49146F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651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9989-5DBC-4B3E-BCBF-79553C49146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6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Check out about_Regular_Expressions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10E9E-C91C-4241-B6CD-CDC34A76782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614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BE" smtClean="0">
              <a:latin typeface="Arial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08634A2-87F8-43E9-95EC-D795A05080B8}" type="slidenum">
              <a:rPr 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BE" smtClean="0">
              <a:latin typeface="Arial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08634A2-87F8-43E9-95EC-D795A05080B8}" type="slidenum">
              <a:rPr 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BE" smtClean="0">
              <a:latin typeface="Arial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08634A2-87F8-43E9-95EC-D795A05080B8}" type="slidenum">
              <a:rPr 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7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https://msdn.microsoft.com/en-us/library/windows/desktop/hh852735(v=vs.85).aspx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9989-5DBC-4B3E-BCBF-79553C49146F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16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https://blogs.msdn.microsoft.com/powershell/2016/02/05/platyps-write-external-help-files-in-markdown/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9989-5DBC-4B3E-BCBF-79553C49146F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834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https://technet.microsoft.com/en-us/library/hh847831.aspx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9989-5DBC-4B3E-BCBF-79553C49146F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311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BAC61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2805" y="5911696"/>
            <a:ext cx="794064" cy="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/>
          <a:lstStyle/>
          <a:p>
            <a:fld id="{9C6F9826-67F2-410F-B531-FA3EE3F205A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2805" y="5911696"/>
            <a:ext cx="794064" cy="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1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866"/>
            <a:ext cx="10972800" cy="45259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2805" y="5911696"/>
            <a:ext cx="794064" cy="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78" y="2440449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2805" y="5911696"/>
            <a:ext cx="794064" cy="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7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2805" y="5911696"/>
            <a:ext cx="794064" cy="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0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2805" y="5911696"/>
            <a:ext cx="794064" cy="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2805" y="5911696"/>
            <a:ext cx="794064" cy="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2805" y="5911696"/>
            <a:ext cx="794064" cy="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2805" y="5911696"/>
            <a:ext cx="794064" cy="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6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3267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479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4800" kern="1200">
          <a:solidFill>
            <a:srgbClr val="0088DA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rgbClr val="0088DA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rgbClr val="0088DA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88DA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88DA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rgbClr val="0088DA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mysite.com/get-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technet.microsoft.com/en-us/library/hh847831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s://msdn.microsoft.com/en-us/library/aa717088(v=vs.85).aspx" TargetMode="External"/><Relationship Id="rId4" Type="http://schemas.openxmlformats.org/officeDocument/2006/relationships/hyperlink" Target="https://technet.microsoft.com/en-us/library/hh847812.aspx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ithub.com/lzybkr/TabExpansionPlusPl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genk/ITPROceed2016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12" Type="http://schemas.openxmlformats.org/officeDocument/2006/relationships/image" Target="../media/image48.png"/><Relationship Id="rId17" Type="http://schemas.openxmlformats.org/officeDocument/2006/relationships/image" Target="../media/image53.jpe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wmf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jpeg"/><Relationship Id="rId1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8462" y="2700410"/>
            <a:ext cx="11093829" cy="3335216"/>
          </a:xfrm>
          <a:prstGeom prst="rect">
            <a:avLst/>
          </a:prstGeom>
          <a:solidFill>
            <a:srgbClr val="008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379" y="2675844"/>
            <a:ext cx="107284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0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Art of PowerShell Toolmaking</a:t>
            </a:r>
            <a:endParaRPr lang="nl-BE" sz="70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7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092" y="4974710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Kurt Roggen [BE]</a:t>
            </a: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Principal Consultant</a:t>
            </a:r>
            <a:endParaRPr lang="en-US" sz="3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697" y="252166"/>
            <a:ext cx="11327907" cy="2065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04231" y="5025356"/>
            <a:ext cx="575678" cy="90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" y="6342322"/>
            <a:ext cx="12188825" cy="591878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GB" sz="6600" dirty="0">
              <a:latin typeface="Segoe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 bwMode="black">
          <a:xfrm>
            <a:off x="191247" y="6457026"/>
            <a:ext cx="506632" cy="280363"/>
            <a:chOff x="6494891" y="2572053"/>
            <a:chExt cx="1197506" cy="675750"/>
          </a:xfrm>
        </p:grpSpPr>
        <p:sp>
          <p:nvSpPr>
            <p:cNvPr id="15" name="Freeform 25"/>
            <p:cNvSpPr>
              <a:spLocks/>
            </p:cNvSpPr>
            <p:nvPr/>
          </p:nvSpPr>
          <p:spPr bwMode="black">
            <a:xfrm>
              <a:off x="6502038" y="2572053"/>
              <a:ext cx="1182562" cy="379460"/>
            </a:xfrm>
            <a:custGeom>
              <a:avLst/>
              <a:gdLst>
                <a:gd name="T0" fmla="*/ 385 w 770"/>
                <a:gd name="T1" fmla="*/ 247 h 247"/>
                <a:gd name="T2" fmla="*/ 411 w 770"/>
                <a:gd name="T3" fmla="*/ 241 h 247"/>
                <a:gd name="T4" fmla="*/ 411 w 770"/>
                <a:gd name="T5" fmla="*/ 240 h 247"/>
                <a:gd name="T6" fmla="*/ 770 w 770"/>
                <a:gd name="T7" fmla="*/ 27 h 247"/>
                <a:gd name="T8" fmla="*/ 727 w 770"/>
                <a:gd name="T9" fmla="*/ 0 h 247"/>
                <a:gd name="T10" fmla="*/ 43 w 770"/>
                <a:gd name="T11" fmla="*/ 0 h 247"/>
                <a:gd name="T12" fmla="*/ 0 w 770"/>
                <a:gd name="T13" fmla="*/ 27 h 247"/>
                <a:gd name="T14" fmla="*/ 358 w 770"/>
                <a:gd name="T15" fmla="*/ 241 h 247"/>
                <a:gd name="T16" fmla="*/ 385 w 770"/>
                <a:gd name="T1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0" h="247">
                  <a:moveTo>
                    <a:pt x="385" y="247"/>
                  </a:moveTo>
                  <a:cubicBezTo>
                    <a:pt x="395" y="247"/>
                    <a:pt x="404" y="245"/>
                    <a:pt x="411" y="241"/>
                  </a:cubicBezTo>
                  <a:cubicBezTo>
                    <a:pt x="411" y="240"/>
                    <a:pt x="411" y="240"/>
                    <a:pt x="411" y="240"/>
                  </a:cubicBezTo>
                  <a:cubicBezTo>
                    <a:pt x="770" y="27"/>
                    <a:pt x="770" y="27"/>
                    <a:pt x="770" y="27"/>
                  </a:cubicBezTo>
                  <a:cubicBezTo>
                    <a:pt x="762" y="11"/>
                    <a:pt x="746" y="0"/>
                    <a:pt x="72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4" y="0"/>
                    <a:pt x="7" y="11"/>
                    <a:pt x="0" y="27"/>
                  </a:cubicBezTo>
                  <a:cubicBezTo>
                    <a:pt x="358" y="241"/>
                    <a:pt x="358" y="241"/>
                    <a:pt x="358" y="241"/>
                  </a:cubicBezTo>
                  <a:cubicBezTo>
                    <a:pt x="365" y="245"/>
                    <a:pt x="375" y="247"/>
                    <a:pt x="385" y="2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740740"/>
              <a:endParaRPr lang="en-US" spc="-122">
                <a:solidFill>
                  <a:schemeClr val="tx1">
                    <a:lumMod val="50000"/>
                  </a:schemeClr>
                </a:solidFill>
                <a:latin typeface="Segoe Light" pitchFamily="34" charset="0"/>
              </a:endParaRPr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black">
            <a:xfrm>
              <a:off x="7359071" y="2673415"/>
              <a:ext cx="333326" cy="396353"/>
            </a:xfrm>
            <a:custGeom>
              <a:avLst/>
              <a:gdLst>
                <a:gd name="T0" fmla="*/ 513 w 513"/>
                <a:gd name="T1" fmla="*/ 610 h 610"/>
                <a:gd name="T2" fmla="*/ 513 w 513"/>
                <a:gd name="T3" fmla="*/ 0 h 610"/>
                <a:gd name="T4" fmla="*/ 0 w 513"/>
                <a:gd name="T5" fmla="*/ 305 h 610"/>
                <a:gd name="T6" fmla="*/ 513 w 513"/>
                <a:gd name="T7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3" h="610">
                  <a:moveTo>
                    <a:pt x="513" y="610"/>
                  </a:moveTo>
                  <a:lnTo>
                    <a:pt x="513" y="0"/>
                  </a:lnTo>
                  <a:lnTo>
                    <a:pt x="0" y="305"/>
                  </a:lnTo>
                  <a:lnTo>
                    <a:pt x="513" y="6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740740"/>
              <a:endParaRPr lang="en-US" spc="-122">
                <a:solidFill>
                  <a:schemeClr val="tx1">
                    <a:lumMod val="50000"/>
                  </a:schemeClr>
                </a:solidFill>
                <a:latin typeface="Segoe Light" pitchFamily="34" charset="0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black">
            <a:xfrm>
              <a:off x="6494891" y="2904080"/>
              <a:ext cx="1197506" cy="343723"/>
            </a:xfrm>
            <a:custGeom>
              <a:avLst/>
              <a:gdLst>
                <a:gd name="T0" fmla="*/ 0 w 780"/>
                <a:gd name="T1" fmla="*/ 176 h 224"/>
                <a:gd name="T2" fmla="*/ 48 w 780"/>
                <a:gd name="T3" fmla="*/ 224 h 224"/>
                <a:gd name="T4" fmla="*/ 732 w 780"/>
                <a:gd name="T5" fmla="*/ 224 h 224"/>
                <a:gd name="T6" fmla="*/ 780 w 780"/>
                <a:gd name="T7" fmla="*/ 176 h 224"/>
                <a:gd name="T8" fmla="*/ 780 w 780"/>
                <a:gd name="T9" fmla="*/ 150 h 224"/>
                <a:gd name="T10" fmla="*/ 528 w 780"/>
                <a:gd name="T11" fmla="*/ 0 h 224"/>
                <a:gd name="T12" fmla="*/ 435 w 780"/>
                <a:gd name="T13" fmla="*/ 55 h 224"/>
                <a:gd name="T14" fmla="*/ 390 w 780"/>
                <a:gd name="T15" fmla="*/ 67 h 224"/>
                <a:gd name="T16" fmla="*/ 390 w 780"/>
                <a:gd name="T17" fmla="*/ 67 h 224"/>
                <a:gd name="T18" fmla="*/ 344 w 780"/>
                <a:gd name="T19" fmla="*/ 55 h 224"/>
                <a:gd name="T20" fmla="*/ 252 w 780"/>
                <a:gd name="T21" fmla="*/ 0 h 224"/>
                <a:gd name="T22" fmla="*/ 0 w 780"/>
                <a:gd name="T23" fmla="*/ 150 h 224"/>
                <a:gd name="T24" fmla="*/ 0 w 780"/>
                <a:gd name="T25" fmla="*/ 17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0" h="224">
                  <a:moveTo>
                    <a:pt x="0" y="176"/>
                  </a:moveTo>
                  <a:cubicBezTo>
                    <a:pt x="0" y="203"/>
                    <a:pt x="21" y="224"/>
                    <a:pt x="48" y="224"/>
                  </a:cubicBezTo>
                  <a:cubicBezTo>
                    <a:pt x="732" y="224"/>
                    <a:pt x="732" y="224"/>
                    <a:pt x="732" y="224"/>
                  </a:cubicBezTo>
                  <a:cubicBezTo>
                    <a:pt x="758" y="224"/>
                    <a:pt x="780" y="203"/>
                    <a:pt x="780" y="176"/>
                  </a:cubicBezTo>
                  <a:cubicBezTo>
                    <a:pt x="780" y="150"/>
                    <a:pt x="780" y="150"/>
                    <a:pt x="780" y="15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435" y="55"/>
                    <a:pt x="435" y="55"/>
                    <a:pt x="435" y="55"/>
                  </a:cubicBezTo>
                  <a:cubicBezTo>
                    <a:pt x="423" y="63"/>
                    <a:pt x="407" y="67"/>
                    <a:pt x="390" y="67"/>
                  </a:cubicBezTo>
                  <a:cubicBezTo>
                    <a:pt x="390" y="67"/>
                    <a:pt x="390" y="67"/>
                    <a:pt x="390" y="67"/>
                  </a:cubicBezTo>
                  <a:cubicBezTo>
                    <a:pt x="373" y="67"/>
                    <a:pt x="357" y="63"/>
                    <a:pt x="344" y="55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0" y="150"/>
                    <a:pt x="0" y="150"/>
                    <a:pt x="0" y="150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740740"/>
              <a:endParaRPr lang="en-US" spc="-122">
                <a:solidFill>
                  <a:schemeClr val="tx1">
                    <a:lumMod val="50000"/>
                  </a:schemeClr>
                </a:solidFill>
                <a:latin typeface="Segoe Light" pitchFamily="34" charset="0"/>
              </a:endParaRPr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black">
            <a:xfrm>
              <a:off x="6494891" y="2673415"/>
              <a:ext cx="332677" cy="396353"/>
            </a:xfrm>
            <a:custGeom>
              <a:avLst/>
              <a:gdLst>
                <a:gd name="T0" fmla="*/ 512 w 512"/>
                <a:gd name="T1" fmla="*/ 305 h 610"/>
                <a:gd name="T2" fmla="*/ 0 w 512"/>
                <a:gd name="T3" fmla="*/ 0 h 610"/>
                <a:gd name="T4" fmla="*/ 0 w 512"/>
                <a:gd name="T5" fmla="*/ 610 h 610"/>
                <a:gd name="T6" fmla="*/ 512 w 512"/>
                <a:gd name="T7" fmla="*/ 30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610">
                  <a:moveTo>
                    <a:pt x="512" y="305"/>
                  </a:moveTo>
                  <a:lnTo>
                    <a:pt x="0" y="0"/>
                  </a:lnTo>
                  <a:lnTo>
                    <a:pt x="0" y="610"/>
                  </a:lnTo>
                  <a:lnTo>
                    <a:pt x="51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740740"/>
              <a:endParaRPr lang="en-US" spc="-122">
                <a:solidFill>
                  <a:schemeClr val="tx1">
                    <a:lumMod val="50000"/>
                  </a:schemeClr>
                </a:solidFill>
                <a:latin typeface="Segoe Light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21907" y="6396335"/>
            <a:ext cx="2448739" cy="461665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84A8D8"/>
              </a:buClr>
              <a:buSzPct val="100000"/>
            </a:pPr>
            <a:r>
              <a:rPr lang="nl-BE" sz="2000" dirty="0" smtClean="0">
                <a:solidFill>
                  <a:schemeClr val="tx1">
                    <a:alpha val="99000"/>
                  </a:schemeClr>
                </a:solidFill>
              </a:rPr>
              <a:t>http://kurtroggen.be</a:t>
            </a: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black">
          <a:xfrm>
            <a:off x="3400382" y="6438644"/>
            <a:ext cx="533400" cy="343156"/>
            <a:chOff x="9367396" y="4929486"/>
            <a:chExt cx="790590" cy="508749"/>
          </a:xfrm>
          <a:solidFill>
            <a:srgbClr val="FFFFFF"/>
          </a:solidFill>
        </p:grpSpPr>
        <p:grpSp>
          <p:nvGrpSpPr>
            <p:cNvPr id="21" name="Group 20"/>
            <p:cNvGrpSpPr/>
            <p:nvPr/>
          </p:nvGrpSpPr>
          <p:grpSpPr bwMode="black">
            <a:xfrm>
              <a:off x="9646128" y="5015621"/>
              <a:ext cx="233126" cy="226337"/>
              <a:chOff x="8754070" y="3848870"/>
              <a:chExt cx="195501" cy="189808"/>
            </a:xfrm>
            <a:grpFill/>
          </p:grpSpPr>
          <p:sp>
            <p:nvSpPr>
              <p:cNvPr id="23" name="Freeform 132"/>
              <p:cNvSpPr>
                <a:spLocks/>
              </p:cNvSpPr>
              <p:nvPr/>
            </p:nvSpPr>
            <p:spPr bwMode="black">
              <a:xfrm>
                <a:off x="8757866" y="3993124"/>
                <a:ext cx="47451" cy="45554"/>
              </a:xfrm>
              <a:custGeom>
                <a:avLst/>
                <a:gdLst/>
                <a:ahLst/>
                <a:cxnLst>
                  <a:cxn ang="0">
                    <a:pos x="29" y="55"/>
                  </a:cxn>
                  <a:cxn ang="0">
                    <a:pos x="1" y="28"/>
                  </a:cxn>
                  <a:cxn ang="0">
                    <a:pos x="25" y="0"/>
                  </a:cxn>
                  <a:cxn ang="0">
                    <a:pos x="54" y="28"/>
                  </a:cxn>
                  <a:cxn ang="0">
                    <a:pos x="29" y="55"/>
                  </a:cxn>
                </a:cxnLst>
                <a:rect l="0" t="0" r="r" b="b"/>
                <a:pathLst>
                  <a:path w="55" h="55">
                    <a:moveTo>
                      <a:pt x="29" y="55"/>
                    </a:moveTo>
                    <a:cubicBezTo>
                      <a:pt x="15" y="55"/>
                      <a:pt x="2" y="43"/>
                      <a:pt x="1" y="28"/>
                    </a:cubicBezTo>
                    <a:cubicBezTo>
                      <a:pt x="0" y="13"/>
                      <a:pt x="10" y="1"/>
                      <a:pt x="25" y="0"/>
                    </a:cubicBezTo>
                    <a:cubicBezTo>
                      <a:pt x="40" y="0"/>
                      <a:pt x="53" y="12"/>
                      <a:pt x="54" y="28"/>
                    </a:cubicBezTo>
                    <a:cubicBezTo>
                      <a:pt x="55" y="43"/>
                      <a:pt x="44" y="55"/>
                      <a:pt x="29" y="55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24" name="Freeform 133"/>
              <p:cNvSpPr>
                <a:spLocks/>
              </p:cNvSpPr>
              <p:nvPr/>
            </p:nvSpPr>
            <p:spPr bwMode="black">
              <a:xfrm>
                <a:off x="8754070" y="3848870"/>
                <a:ext cx="195501" cy="184114"/>
              </a:xfrm>
              <a:custGeom>
                <a:avLst/>
                <a:gdLst/>
                <a:ahLst/>
                <a:cxnLst>
                  <a:cxn ang="0">
                    <a:pos x="234" y="213"/>
                  </a:cxn>
                  <a:cxn ang="0">
                    <a:pos x="123" y="26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34"/>
                  </a:cxn>
                  <a:cxn ang="0">
                    <a:pos x="4" y="38"/>
                  </a:cxn>
                  <a:cxn ang="0">
                    <a:pos x="104" y="63"/>
                  </a:cxn>
                  <a:cxn ang="0">
                    <a:pos x="196" y="217"/>
                  </a:cxn>
                  <a:cxn ang="0">
                    <a:pos x="200" y="222"/>
                  </a:cxn>
                  <a:cxn ang="0">
                    <a:pos x="230" y="219"/>
                  </a:cxn>
                  <a:cxn ang="0">
                    <a:pos x="234" y="213"/>
                  </a:cxn>
                </a:cxnLst>
                <a:rect l="0" t="0" r="r" b="b"/>
                <a:pathLst>
                  <a:path w="234" h="222">
                    <a:moveTo>
                      <a:pt x="234" y="213"/>
                    </a:moveTo>
                    <a:cubicBezTo>
                      <a:pt x="231" y="110"/>
                      <a:pt x="177" y="53"/>
                      <a:pt x="123" y="26"/>
                    </a:cubicBezTo>
                    <a:cubicBezTo>
                      <a:pt x="71" y="0"/>
                      <a:pt x="19" y="1"/>
                      <a:pt x="5" y="2"/>
                    </a:cubicBezTo>
                    <a:cubicBezTo>
                      <a:pt x="3" y="2"/>
                      <a:pt x="2" y="3"/>
                      <a:pt x="2" y="6"/>
                    </a:cubicBezTo>
                    <a:cubicBezTo>
                      <a:pt x="1" y="8"/>
                      <a:pt x="1" y="32"/>
                      <a:pt x="0" y="34"/>
                    </a:cubicBezTo>
                    <a:cubicBezTo>
                      <a:pt x="0" y="38"/>
                      <a:pt x="2" y="38"/>
                      <a:pt x="4" y="38"/>
                    </a:cubicBezTo>
                    <a:cubicBezTo>
                      <a:pt x="17" y="37"/>
                      <a:pt x="61" y="39"/>
                      <a:pt x="104" y="63"/>
                    </a:cubicBezTo>
                    <a:cubicBezTo>
                      <a:pt x="149" y="87"/>
                      <a:pt x="192" y="134"/>
                      <a:pt x="196" y="217"/>
                    </a:cubicBezTo>
                    <a:cubicBezTo>
                      <a:pt x="196" y="220"/>
                      <a:pt x="197" y="222"/>
                      <a:pt x="200" y="222"/>
                    </a:cubicBezTo>
                    <a:cubicBezTo>
                      <a:pt x="201" y="222"/>
                      <a:pt x="228" y="219"/>
                      <a:pt x="230" y="219"/>
                    </a:cubicBezTo>
                    <a:cubicBezTo>
                      <a:pt x="233" y="219"/>
                      <a:pt x="234" y="217"/>
                      <a:pt x="234" y="213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25" name="Freeform 134"/>
              <p:cNvSpPr>
                <a:spLocks/>
              </p:cNvSpPr>
              <p:nvPr/>
            </p:nvSpPr>
            <p:spPr bwMode="black">
              <a:xfrm>
                <a:off x="8754070" y="3920997"/>
                <a:ext cx="125273" cy="117681"/>
              </a:xfrm>
              <a:custGeom>
                <a:avLst/>
                <a:gdLst/>
                <a:ahLst/>
                <a:cxnLst>
                  <a:cxn ang="0">
                    <a:pos x="151" y="133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1" y="35"/>
                  </a:cxn>
                  <a:cxn ang="0">
                    <a:pos x="5" y="40"/>
                  </a:cxn>
                  <a:cxn ang="0">
                    <a:pos x="110" y="135"/>
                  </a:cxn>
                  <a:cxn ang="0">
                    <a:pos x="115" y="141"/>
                  </a:cxn>
                  <a:cxn ang="0">
                    <a:pos x="146" y="139"/>
                  </a:cxn>
                  <a:cxn ang="0">
                    <a:pos x="151" y="133"/>
                  </a:cxn>
                </a:cxnLst>
                <a:rect l="0" t="0" r="r" b="b"/>
                <a:pathLst>
                  <a:path w="151" h="141">
                    <a:moveTo>
                      <a:pt x="151" y="133"/>
                    </a:moveTo>
                    <a:cubicBezTo>
                      <a:pt x="142" y="30"/>
                      <a:pt x="54" y="0"/>
                      <a:pt x="4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"/>
                      <a:pt x="0" y="33"/>
                      <a:pt x="1" y="35"/>
                    </a:cubicBezTo>
                    <a:cubicBezTo>
                      <a:pt x="1" y="38"/>
                      <a:pt x="2" y="40"/>
                      <a:pt x="5" y="40"/>
                    </a:cubicBezTo>
                    <a:cubicBezTo>
                      <a:pt x="31" y="42"/>
                      <a:pt x="100" y="55"/>
                      <a:pt x="110" y="135"/>
                    </a:cubicBezTo>
                    <a:cubicBezTo>
                      <a:pt x="111" y="139"/>
                      <a:pt x="111" y="141"/>
                      <a:pt x="115" y="141"/>
                    </a:cubicBezTo>
                    <a:cubicBezTo>
                      <a:pt x="117" y="141"/>
                      <a:pt x="145" y="139"/>
                      <a:pt x="146" y="139"/>
                    </a:cubicBezTo>
                    <a:cubicBezTo>
                      <a:pt x="150" y="139"/>
                      <a:pt x="151" y="137"/>
                      <a:pt x="151" y="133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</p:grpSp>
        <p:sp>
          <p:nvSpPr>
            <p:cNvPr id="22" name="Freeform 20"/>
            <p:cNvSpPr>
              <a:spLocks noEditPoints="1"/>
            </p:cNvSpPr>
            <p:nvPr/>
          </p:nvSpPr>
          <p:spPr bwMode="black">
            <a:xfrm>
              <a:off x="9367396" y="4929486"/>
              <a:ext cx="790590" cy="508749"/>
            </a:xfrm>
            <a:custGeom>
              <a:avLst/>
              <a:gdLst>
                <a:gd name="T0" fmla="*/ 2306 w 2516"/>
                <a:gd name="T1" fmla="*/ 1227 h 1619"/>
                <a:gd name="T2" fmla="*/ 2306 w 2516"/>
                <a:gd name="T3" fmla="*/ 108 h 1619"/>
                <a:gd name="T4" fmla="*/ 2197 w 2516"/>
                <a:gd name="T5" fmla="*/ 0 h 1619"/>
                <a:gd name="T6" fmla="*/ 319 w 2516"/>
                <a:gd name="T7" fmla="*/ 0 h 1619"/>
                <a:gd name="T8" fmla="*/ 211 w 2516"/>
                <a:gd name="T9" fmla="*/ 108 h 1619"/>
                <a:gd name="T10" fmla="*/ 211 w 2516"/>
                <a:gd name="T11" fmla="*/ 1227 h 1619"/>
                <a:gd name="T12" fmla="*/ 0 w 2516"/>
                <a:gd name="T13" fmla="*/ 1484 h 1619"/>
                <a:gd name="T14" fmla="*/ 129 w 2516"/>
                <a:gd name="T15" fmla="*/ 1619 h 1619"/>
                <a:gd name="T16" fmla="*/ 2387 w 2516"/>
                <a:gd name="T17" fmla="*/ 1619 h 1619"/>
                <a:gd name="T18" fmla="*/ 2516 w 2516"/>
                <a:gd name="T19" fmla="*/ 1484 h 1619"/>
                <a:gd name="T20" fmla="*/ 2306 w 2516"/>
                <a:gd name="T21" fmla="*/ 1227 h 1619"/>
                <a:gd name="T22" fmla="*/ 2306 w 2516"/>
                <a:gd name="T23" fmla="*/ 1227 h 1619"/>
                <a:gd name="T24" fmla="*/ 1431 w 2516"/>
                <a:gd name="T25" fmla="*/ 1518 h 1619"/>
                <a:gd name="T26" fmla="*/ 1045 w 2516"/>
                <a:gd name="T27" fmla="*/ 1518 h 1619"/>
                <a:gd name="T28" fmla="*/ 1004 w 2516"/>
                <a:gd name="T29" fmla="*/ 1497 h 1619"/>
                <a:gd name="T30" fmla="*/ 1051 w 2516"/>
                <a:gd name="T31" fmla="*/ 1410 h 1619"/>
                <a:gd name="T32" fmla="*/ 1085 w 2516"/>
                <a:gd name="T33" fmla="*/ 1396 h 1619"/>
                <a:gd name="T34" fmla="*/ 1390 w 2516"/>
                <a:gd name="T35" fmla="*/ 1396 h 1619"/>
                <a:gd name="T36" fmla="*/ 1424 w 2516"/>
                <a:gd name="T37" fmla="*/ 1410 h 1619"/>
                <a:gd name="T38" fmla="*/ 1472 w 2516"/>
                <a:gd name="T39" fmla="*/ 1497 h 1619"/>
                <a:gd name="T40" fmla="*/ 1431 w 2516"/>
                <a:gd name="T41" fmla="*/ 1518 h 1619"/>
                <a:gd name="T42" fmla="*/ 2136 w 2516"/>
                <a:gd name="T43" fmla="*/ 1200 h 1619"/>
                <a:gd name="T44" fmla="*/ 380 w 2516"/>
                <a:gd name="T45" fmla="*/ 1200 h 1619"/>
                <a:gd name="T46" fmla="*/ 380 w 2516"/>
                <a:gd name="T47" fmla="*/ 222 h 1619"/>
                <a:gd name="T48" fmla="*/ 428 w 2516"/>
                <a:gd name="T49" fmla="*/ 169 h 1619"/>
                <a:gd name="T50" fmla="*/ 2089 w 2516"/>
                <a:gd name="T51" fmla="*/ 169 h 1619"/>
                <a:gd name="T52" fmla="*/ 2136 w 2516"/>
                <a:gd name="T53" fmla="*/ 222 h 1619"/>
                <a:gd name="T54" fmla="*/ 2136 w 2516"/>
                <a:gd name="T55" fmla="*/ 1200 h 1619"/>
                <a:gd name="T56" fmla="*/ 2136 w 2516"/>
                <a:gd name="T57" fmla="*/ 120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16" h="1619">
                  <a:moveTo>
                    <a:pt x="2306" y="1227"/>
                  </a:moveTo>
                  <a:cubicBezTo>
                    <a:pt x="2306" y="108"/>
                    <a:pt x="2306" y="108"/>
                    <a:pt x="2306" y="108"/>
                  </a:cubicBezTo>
                  <a:cubicBezTo>
                    <a:pt x="2306" y="54"/>
                    <a:pt x="2258" y="0"/>
                    <a:pt x="219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258" y="0"/>
                    <a:pt x="211" y="54"/>
                    <a:pt x="211" y="108"/>
                  </a:cubicBezTo>
                  <a:cubicBezTo>
                    <a:pt x="211" y="1227"/>
                    <a:pt x="211" y="1227"/>
                    <a:pt x="211" y="1227"/>
                  </a:cubicBezTo>
                  <a:cubicBezTo>
                    <a:pt x="0" y="1484"/>
                    <a:pt x="0" y="1484"/>
                    <a:pt x="0" y="1484"/>
                  </a:cubicBezTo>
                  <a:cubicBezTo>
                    <a:pt x="0" y="1558"/>
                    <a:pt x="61" y="1619"/>
                    <a:pt x="129" y="1619"/>
                  </a:cubicBezTo>
                  <a:cubicBezTo>
                    <a:pt x="2387" y="1619"/>
                    <a:pt x="2387" y="1619"/>
                    <a:pt x="2387" y="1619"/>
                  </a:cubicBezTo>
                  <a:cubicBezTo>
                    <a:pt x="2455" y="1619"/>
                    <a:pt x="2516" y="1558"/>
                    <a:pt x="2516" y="1484"/>
                  </a:cubicBezTo>
                  <a:cubicBezTo>
                    <a:pt x="2306" y="1227"/>
                    <a:pt x="2306" y="1227"/>
                    <a:pt x="2306" y="1227"/>
                  </a:cubicBezTo>
                  <a:cubicBezTo>
                    <a:pt x="2306" y="1227"/>
                    <a:pt x="2306" y="1227"/>
                    <a:pt x="2306" y="1227"/>
                  </a:cubicBezTo>
                  <a:close/>
                  <a:moveTo>
                    <a:pt x="1431" y="1518"/>
                  </a:moveTo>
                  <a:cubicBezTo>
                    <a:pt x="1045" y="1518"/>
                    <a:pt x="1045" y="1518"/>
                    <a:pt x="1045" y="1518"/>
                  </a:cubicBezTo>
                  <a:cubicBezTo>
                    <a:pt x="1024" y="1518"/>
                    <a:pt x="1004" y="1504"/>
                    <a:pt x="1004" y="1497"/>
                  </a:cubicBezTo>
                  <a:cubicBezTo>
                    <a:pt x="1051" y="1410"/>
                    <a:pt x="1051" y="1410"/>
                    <a:pt x="1051" y="1410"/>
                  </a:cubicBezTo>
                  <a:cubicBezTo>
                    <a:pt x="1051" y="1403"/>
                    <a:pt x="1065" y="1396"/>
                    <a:pt x="1085" y="1396"/>
                  </a:cubicBezTo>
                  <a:cubicBezTo>
                    <a:pt x="1390" y="1396"/>
                    <a:pt x="1390" y="1396"/>
                    <a:pt x="1390" y="1396"/>
                  </a:cubicBezTo>
                  <a:cubicBezTo>
                    <a:pt x="1411" y="1396"/>
                    <a:pt x="1424" y="1403"/>
                    <a:pt x="1424" y="1410"/>
                  </a:cubicBezTo>
                  <a:cubicBezTo>
                    <a:pt x="1472" y="1497"/>
                    <a:pt x="1472" y="1497"/>
                    <a:pt x="1472" y="1497"/>
                  </a:cubicBezTo>
                  <a:cubicBezTo>
                    <a:pt x="1472" y="1504"/>
                    <a:pt x="1451" y="1518"/>
                    <a:pt x="1431" y="1518"/>
                  </a:cubicBezTo>
                  <a:close/>
                  <a:moveTo>
                    <a:pt x="2136" y="1200"/>
                  </a:moveTo>
                  <a:cubicBezTo>
                    <a:pt x="380" y="1200"/>
                    <a:pt x="380" y="1200"/>
                    <a:pt x="380" y="1200"/>
                  </a:cubicBezTo>
                  <a:cubicBezTo>
                    <a:pt x="380" y="222"/>
                    <a:pt x="380" y="222"/>
                    <a:pt x="380" y="222"/>
                  </a:cubicBezTo>
                  <a:cubicBezTo>
                    <a:pt x="380" y="189"/>
                    <a:pt x="400" y="169"/>
                    <a:pt x="428" y="169"/>
                  </a:cubicBezTo>
                  <a:cubicBezTo>
                    <a:pt x="2089" y="169"/>
                    <a:pt x="2089" y="169"/>
                    <a:pt x="2089" y="169"/>
                  </a:cubicBezTo>
                  <a:cubicBezTo>
                    <a:pt x="2116" y="169"/>
                    <a:pt x="2136" y="189"/>
                    <a:pt x="2136" y="222"/>
                  </a:cubicBezTo>
                  <a:cubicBezTo>
                    <a:pt x="2136" y="1200"/>
                    <a:pt x="2136" y="1200"/>
                    <a:pt x="2136" y="1200"/>
                  </a:cubicBezTo>
                  <a:cubicBezTo>
                    <a:pt x="2136" y="1200"/>
                    <a:pt x="2136" y="1200"/>
                    <a:pt x="2136" y="120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740740"/>
              <a:endParaRPr lang="en-US" spc="-122">
                <a:solidFill>
                  <a:schemeClr val="tx1">
                    <a:lumMod val="50000"/>
                  </a:schemeClr>
                </a:solidFill>
                <a:latin typeface="Segoe Light" pitchFamily="34" charset="0"/>
              </a:endParaRPr>
            </a:p>
          </p:txBody>
        </p:sp>
      </p:grpSp>
      <p:sp>
        <p:nvSpPr>
          <p:cNvPr id="26" name="Freeform 13"/>
          <p:cNvSpPr>
            <a:spLocks noEditPoints="1"/>
          </p:cNvSpPr>
          <p:nvPr/>
        </p:nvSpPr>
        <p:spPr bwMode="black">
          <a:xfrm>
            <a:off x="6628110" y="6400800"/>
            <a:ext cx="433574" cy="396552"/>
          </a:xfrm>
          <a:custGeom>
            <a:avLst/>
            <a:gdLst>
              <a:gd name="T0" fmla="*/ 344 w 414"/>
              <a:gd name="T1" fmla="*/ 55 h 353"/>
              <a:gd name="T2" fmla="*/ 296 w 414"/>
              <a:gd name="T3" fmla="*/ 9 h 353"/>
              <a:gd name="T4" fmla="*/ 206 w 414"/>
              <a:gd name="T5" fmla="*/ 45 h 353"/>
              <a:gd name="T6" fmla="*/ 0 w 414"/>
              <a:gd name="T7" fmla="*/ 174 h 353"/>
              <a:gd name="T8" fmla="*/ 158 w 414"/>
              <a:gd name="T9" fmla="*/ 278 h 353"/>
              <a:gd name="T10" fmla="*/ 160 w 414"/>
              <a:gd name="T11" fmla="*/ 278 h 353"/>
              <a:gd name="T12" fmla="*/ 160 w 414"/>
              <a:gd name="T13" fmla="*/ 332 h 353"/>
              <a:gd name="T14" fmla="*/ 133 w 414"/>
              <a:gd name="T15" fmla="*/ 337 h 353"/>
              <a:gd name="T16" fmla="*/ 128 w 414"/>
              <a:gd name="T17" fmla="*/ 347 h 353"/>
              <a:gd name="T18" fmla="*/ 137 w 414"/>
              <a:gd name="T19" fmla="*/ 352 h 353"/>
              <a:gd name="T20" fmla="*/ 137 w 414"/>
              <a:gd name="T21" fmla="*/ 352 h 353"/>
              <a:gd name="T22" fmla="*/ 176 w 414"/>
              <a:gd name="T23" fmla="*/ 346 h 353"/>
              <a:gd name="T24" fmla="*/ 215 w 414"/>
              <a:gd name="T25" fmla="*/ 352 h 353"/>
              <a:gd name="T26" fmla="*/ 218 w 414"/>
              <a:gd name="T27" fmla="*/ 352 h 353"/>
              <a:gd name="T28" fmla="*/ 224 w 414"/>
              <a:gd name="T29" fmla="*/ 347 h 353"/>
              <a:gd name="T30" fmla="*/ 245 w 414"/>
              <a:gd name="T31" fmla="*/ 352 h 353"/>
              <a:gd name="T32" fmla="*/ 248 w 414"/>
              <a:gd name="T33" fmla="*/ 352 h 353"/>
              <a:gd name="T34" fmla="*/ 255 w 414"/>
              <a:gd name="T35" fmla="*/ 347 h 353"/>
              <a:gd name="T36" fmla="*/ 250 w 414"/>
              <a:gd name="T37" fmla="*/ 337 h 353"/>
              <a:gd name="T38" fmla="*/ 207 w 414"/>
              <a:gd name="T39" fmla="*/ 331 h 353"/>
              <a:gd name="T40" fmla="*/ 207 w 414"/>
              <a:gd name="T41" fmla="*/ 271 h 353"/>
              <a:gd name="T42" fmla="*/ 343 w 414"/>
              <a:gd name="T43" fmla="*/ 112 h 353"/>
              <a:gd name="T44" fmla="*/ 414 w 414"/>
              <a:gd name="T45" fmla="*/ 83 h 353"/>
              <a:gd name="T46" fmla="*/ 344 w 414"/>
              <a:gd name="T47" fmla="*/ 55 h 353"/>
              <a:gd name="T48" fmla="*/ 192 w 414"/>
              <a:gd name="T49" fmla="*/ 332 h 353"/>
              <a:gd name="T50" fmla="*/ 192 w 414"/>
              <a:gd name="T51" fmla="*/ 332 h 353"/>
              <a:gd name="T52" fmla="*/ 191 w 414"/>
              <a:gd name="T53" fmla="*/ 332 h 353"/>
              <a:gd name="T54" fmla="*/ 176 w 414"/>
              <a:gd name="T55" fmla="*/ 331 h 353"/>
              <a:gd name="T56" fmla="*/ 175 w 414"/>
              <a:gd name="T57" fmla="*/ 331 h 353"/>
              <a:gd name="T58" fmla="*/ 175 w 414"/>
              <a:gd name="T59" fmla="*/ 277 h 353"/>
              <a:gd name="T60" fmla="*/ 192 w 414"/>
              <a:gd name="T61" fmla="*/ 275 h 353"/>
              <a:gd name="T62" fmla="*/ 192 w 414"/>
              <a:gd name="T63" fmla="*/ 332 h 353"/>
              <a:gd name="T64" fmla="*/ 286 w 414"/>
              <a:gd name="T65" fmla="*/ 82 h 353"/>
              <a:gd name="T66" fmla="*/ 271 w 414"/>
              <a:gd name="T67" fmla="*/ 67 h 353"/>
              <a:gd name="T68" fmla="*/ 286 w 414"/>
              <a:gd name="T69" fmla="*/ 52 h 353"/>
              <a:gd name="T70" fmla="*/ 301 w 414"/>
              <a:gd name="T71" fmla="*/ 67 h 353"/>
              <a:gd name="T72" fmla="*/ 286 w 414"/>
              <a:gd name="T73" fmla="*/ 8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4" h="353">
                <a:moveTo>
                  <a:pt x="344" y="55"/>
                </a:moveTo>
                <a:cubicBezTo>
                  <a:pt x="336" y="33"/>
                  <a:pt x="319" y="16"/>
                  <a:pt x="296" y="9"/>
                </a:cubicBezTo>
                <a:cubicBezTo>
                  <a:pt x="263" y="0"/>
                  <a:pt x="228" y="11"/>
                  <a:pt x="206" y="45"/>
                </a:cubicBezTo>
                <a:cubicBezTo>
                  <a:pt x="145" y="140"/>
                  <a:pt x="71" y="200"/>
                  <a:pt x="0" y="174"/>
                </a:cubicBezTo>
                <a:cubicBezTo>
                  <a:pt x="0" y="174"/>
                  <a:pt x="50" y="278"/>
                  <a:pt x="158" y="278"/>
                </a:cubicBezTo>
                <a:cubicBezTo>
                  <a:pt x="159" y="278"/>
                  <a:pt x="160" y="278"/>
                  <a:pt x="160" y="278"/>
                </a:cubicBezTo>
                <a:cubicBezTo>
                  <a:pt x="160" y="332"/>
                  <a:pt x="160" y="332"/>
                  <a:pt x="160" y="332"/>
                </a:cubicBezTo>
                <a:cubicBezTo>
                  <a:pt x="150" y="333"/>
                  <a:pt x="140" y="335"/>
                  <a:pt x="133" y="337"/>
                </a:cubicBezTo>
                <a:cubicBezTo>
                  <a:pt x="129" y="339"/>
                  <a:pt x="127" y="343"/>
                  <a:pt x="128" y="347"/>
                </a:cubicBezTo>
                <a:cubicBezTo>
                  <a:pt x="129" y="351"/>
                  <a:pt x="134" y="353"/>
                  <a:pt x="137" y="352"/>
                </a:cubicBezTo>
                <a:cubicBezTo>
                  <a:pt x="137" y="352"/>
                  <a:pt x="137" y="352"/>
                  <a:pt x="137" y="352"/>
                </a:cubicBezTo>
                <a:cubicBezTo>
                  <a:pt x="147" y="348"/>
                  <a:pt x="161" y="346"/>
                  <a:pt x="176" y="346"/>
                </a:cubicBezTo>
                <a:cubicBezTo>
                  <a:pt x="192" y="346"/>
                  <a:pt x="206" y="348"/>
                  <a:pt x="215" y="352"/>
                </a:cubicBezTo>
                <a:cubicBezTo>
                  <a:pt x="216" y="352"/>
                  <a:pt x="217" y="352"/>
                  <a:pt x="218" y="352"/>
                </a:cubicBezTo>
                <a:cubicBezTo>
                  <a:pt x="221" y="352"/>
                  <a:pt x="223" y="350"/>
                  <a:pt x="224" y="347"/>
                </a:cubicBezTo>
                <a:cubicBezTo>
                  <a:pt x="232" y="348"/>
                  <a:pt x="240" y="350"/>
                  <a:pt x="245" y="352"/>
                </a:cubicBezTo>
                <a:cubicBezTo>
                  <a:pt x="246" y="352"/>
                  <a:pt x="247" y="352"/>
                  <a:pt x="248" y="352"/>
                </a:cubicBezTo>
                <a:cubicBezTo>
                  <a:pt x="251" y="352"/>
                  <a:pt x="254" y="350"/>
                  <a:pt x="255" y="347"/>
                </a:cubicBezTo>
                <a:cubicBezTo>
                  <a:pt x="256" y="343"/>
                  <a:pt x="254" y="339"/>
                  <a:pt x="250" y="337"/>
                </a:cubicBezTo>
                <a:cubicBezTo>
                  <a:pt x="239" y="334"/>
                  <a:pt x="224" y="331"/>
                  <a:pt x="207" y="331"/>
                </a:cubicBezTo>
                <a:cubicBezTo>
                  <a:pt x="207" y="271"/>
                  <a:pt x="207" y="271"/>
                  <a:pt x="207" y="271"/>
                </a:cubicBezTo>
                <a:cubicBezTo>
                  <a:pt x="283" y="251"/>
                  <a:pt x="323" y="185"/>
                  <a:pt x="343" y="112"/>
                </a:cubicBezTo>
                <a:cubicBezTo>
                  <a:pt x="414" y="83"/>
                  <a:pt x="414" y="83"/>
                  <a:pt x="414" y="83"/>
                </a:cubicBezTo>
                <a:lnTo>
                  <a:pt x="344" y="55"/>
                </a:lnTo>
                <a:close/>
                <a:moveTo>
                  <a:pt x="192" y="332"/>
                </a:moveTo>
                <a:cubicBezTo>
                  <a:pt x="192" y="332"/>
                  <a:pt x="192" y="332"/>
                  <a:pt x="192" y="332"/>
                </a:cubicBezTo>
                <a:cubicBezTo>
                  <a:pt x="192" y="332"/>
                  <a:pt x="192" y="332"/>
                  <a:pt x="191" y="332"/>
                </a:cubicBezTo>
                <a:cubicBezTo>
                  <a:pt x="187" y="331"/>
                  <a:pt x="181" y="331"/>
                  <a:pt x="176" y="331"/>
                </a:cubicBezTo>
                <a:cubicBezTo>
                  <a:pt x="176" y="331"/>
                  <a:pt x="176" y="331"/>
                  <a:pt x="175" y="331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81" y="276"/>
                  <a:pt x="187" y="276"/>
                  <a:pt x="192" y="275"/>
                </a:cubicBezTo>
                <a:lnTo>
                  <a:pt x="192" y="332"/>
                </a:lnTo>
                <a:close/>
                <a:moveTo>
                  <a:pt x="286" y="82"/>
                </a:moveTo>
                <a:cubicBezTo>
                  <a:pt x="278" y="82"/>
                  <a:pt x="271" y="75"/>
                  <a:pt x="271" y="67"/>
                </a:cubicBezTo>
                <a:cubicBezTo>
                  <a:pt x="271" y="59"/>
                  <a:pt x="278" y="52"/>
                  <a:pt x="286" y="52"/>
                </a:cubicBezTo>
                <a:cubicBezTo>
                  <a:pt x="294" y="52"/>
                  <a:pt x="301" y="59"/>
                  <a:pt x="301" y="67"/>
                </a:cubicBezTo>
                <a:cubicBezTo>
                  <a:pt x="301" y="75"/>
                  <a:pt x="294" y="82"/>
                  <a:pt x="286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82302" tIns="41151" rIns="82302" bIns="41151" numCol="1" rtlCol="0" anchor="ctr" anchorCtr="0" compatLnSpc="1">
            <a:prstTxWarp prst="textNoShape">
              <a:avLst/>
            </a:prstTxWarp>
          </a:bodyPr>
          <a:lstStyle/>
          <a:p>
            <a:pPr defTabSz="740740"/>
            <a:endParaRPr lang="en-US" spc="-122">
              <a:solidFill>
                <a:schemeClr val="tx1">
                  <a:lumMod val="50000"/>
                </a:schemeClr>
              </a:solidFill>
              <a:latin typeface="Segoe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61684" y="6342322"/>
            <a:ext cx="1699761" cy="517065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84A8D8"/>
              </a:buClr>
              <a:buSzPct val="100000"/>
            </a:pPr>
            <a:r>
              <a:rPr lang="nl-BE" sz="2400" dirty="0" smtClean="0">
                <a:solidFill>
                  <a:schemeClr val="tx1">
                    <a:alpha val="99000"/>
                  </a:schemeClr>
                </a:solidFill>
              </a:rPr>
              <a:t>@roggenk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7108" y="6400800"/>
            <a:ext cx="2222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me@kurtroggen.be</a:t>
            </a:r>
            <a:endParaRPr lang="fr-FR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2374" y="4198763"/>
            <a:ext cx="4864581" cy="17656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4206" y="5386727"/>
            <a:ext cx="1586993" cy="1008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87" r="18967"/>
          <a:stretch/>
        </p:blipFill>
        <p:spPr>
          <a:xfrm>
            <a:off x="9037829" y="6349586"/>
            <a:ext cx="618468" cy="49917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605440" y="6353089"/>
            <a:ext cx="1981200" cy="517065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84A8D8"/>
              </a:buClr>
              <a:buSzPct val="100000"/>
            </a:pPr>
            <a:r>
              <a:rPr lang="nl-BE" sz="2400" dirty="0" err="1" smtClean="0">
                <a:solidFill>
                  <a:schemeClr val="tx1">
                    <a:alpha val="99000"/>
                  </a:schemeClr>
                </a:solidFill>
              </a:rPr>
              <a:t>roggenk</a:t>
            </a:r>
            <a:endParaRPr lang="nl-BE" sz="24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3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6" grpId="0" animBg="1"/>
      <p:bldP spid="27" grpId="0"/>
      <p:bldP spid="28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Consistency… Consistency… Consistency!</a:t>
            </a:r>
            <a:endParaRPr lang="en-US" dirty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Consistent behavior across all PowerShell cmdlets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Cmdlet naming</a:t>
            </a:r>
          </a:p>
          <a:p>
            <a:r>
              <a:rPr lang="en-US" sz="2800" dirty="0"/>
              <a:t>For Parameter </a:t>
            </a:r>
            <a:r>
              <a:rPr lang="en-US" sz="2800" dirty="0" smtClean="0"/>
              <a:t>usage and naming</a:t>
            </a:r>
            <a:endParaRPr lang="en-US" sz="2800" dirty="0"/>
          </a:p>
          <a:p>
            <a:r>
              <a:rPr lang="en-US" sz="2800" dirty="0" smtClean="0"/>
              <a:t>For Object (model) and Property/Method naming</a:t>
            </a:r>
          </a:p>
          <a:p>
            <a:endParaRPr lang="en-US" sz="2800" dirty="0"/>
          </a:p>
          <a:p>
            <a:r>
              <a:rPr lang="en-US" sz="2800" dirty="0" smtClean="0"/>
              <a:t>Makes learning and remembering faster and easier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8269" y="5397835"/>
            <a:ext cx="76434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6000" b="1" dirty="0" smtClean="0">
                <a:latin typeface="Calligraserif" panose="02000000000000000000" pitchFamily="50" charset="0"/>
                <a:cs typeface="Courier New" panose="02070309020205020404" pitchFamily="49" charset="0"/>
              </a:rPr>
              <a:t>“Think </a:t>
            </a:r>
            <a:r>
              <a:rPr lang="en-US" sz="6000" b="1" dirty="0">
                <a:latin typeface="Calligraserif" panose="02000000000000000000" pitchFamily="50" charset="0"/>
                <a:cs typeface="Courier New" panose="02070309020205020404" pitchFamily="49" charset="0"/>
              </a:rPr>
              <a:t>– Type – Get</a:t>
            </a:r>
            <a:r>
              <a:rPr lang="en-US" sz="6000" b="1" dirty="0" smtClean="0">
                <a:latin typeface="Calligraserif" panose="02000000000000000000" pitchFamily="50" charset="0"/>
                <a:cs typeface="Courier New" panose="02070309020205020404" pitchFamily="49" charset="0"/>
              </a:rPr>
              <a:t>”</a:t>
            </a:r>
            <a:endParaRPr lang="en-US" sz="6000" b="1" dirty="0">
              <a:latin typeface="Calligraserif" panose="02000000000000000000" pitchFamily="50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401" y="5352115"/>
            <a:ext cx="1114218" cy="11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288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Cmdlet</a:t>
            </a:r>
            <a:r>
              <a:rPr lang="nl-BE" dirty="0" smtClean="0"/>
              <a:t> </a:t>
            </a:r>
            <a:r>
              <a:rPr lang="nl-BE" dirty="0" err="1" smtClean="0"/>
              <a:t>Naming</a:t>
            </a:r>
            <a:endParaRPr lang="nl-BE" dirty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609599" y="1557866"/>
            <a:ext cx="11417559" cy="4525963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 strict </a:t>
            </a:r>
            <a:r>
              <a:rPr lang="en-US" sz="3200" b="1" dirty="0" smtClean="0"/>
              <a:t>Verb-&lt;Prefix&gt;</a:t>
            </a:r>
            <a:r>
              <a:rPr lang="en-US" sz="3200" b="1" dirty="0" err="1" smtClean="0"/>
              <a:t>SingularNoun</a:t>
            </a:r>
            <a:r>
              <a:rPr lang="en-US" sz="3200" dirty="0" smtClean="0"/>
              <a:t> convention</a:t>
            </a:r>
          </a:p>
          <a:p>
            <a:pPr lvl="1"/>
            <a:r>
              <a:rPr lang="en-US" sz="2800" dirty="0" smtClean="0"/>
              <a:t>Make guessing easy </a:t>
            </a:r>
            <a:r>
              <a:rPr lang="en-US" sz="2800" dirty="0" smtClean="0">
                <a:sym typeface="Wingdings" panose="05000000000000000000" pitchFamily="2" charset="2"/>
              </a:rPr>
              <a:t> </a:t>
            </a:r>
            <a:r>
              <a:rPr lang="en-US" sz="2800" dirty="0" smtClean="0"/>
              <a:t>“Think – Type – Get”</a:t>
            </a:r>
          </a:p>
          <a:p>
            <a:r>
              <a:rPr lang="en-US" sz="3200" dirty="0" smtClean="0"/>
              <a:t>Use only </a:t>
            </a:r>
            <a:r>
              <a:rPr lang="en-US" sz="3200" b="1" dirty="0" smtClean="0"/>
              <a:t>approved</a:t>
            </a:r>
            <a:r>
              <a:rPr lang="en-US" sz="3200" dirty="0" smtClean="0"/>
              <a:t> verbs</a:t>
            </a:r>
          </a:p>
          <a:p>
            <a:pPr lvl="1"/>
            <a:r>
              <a:rPr lang="en-US" sz="2800" dirty="0" smtClean="0"/>
              <a:t>PowerShell warns about unapproved verbs at module load time</a:t>
            </a:r>
          </a:p>
          <a:p>
            <a:pPr lvl="1"/>
            <a:r>
              <a:rPr lang="en-US" sz="2800" dirty="0" smtClean="0"/>
              <a:t>Approved verbs: Get-verb</a:t>
            </a:r>
          </a:p>
          <a:p>
            <a:r>
              <a:rPr lang="en-US" sz="3200" dirty="0" smtClean="0"/>
              <a:t>Workaround</a:t>
            </a:r>
          </a:p>
          <a:p>
            <a:pPr lvl="1"/>
            <a:r>
              <a:rPr lang="en-US" sz="2800" dirty="0" smtClean="0"/>
              <a:t>Define alias, using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New-Alias –Name 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VerbAlias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-Noun&gt; -Value &lt;cmdlet&gt;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45" y="5547875"/>
            <a:ext cx="10075566" cy="5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455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/>
          <a:p>
            <a:r>
              <a:rPr lang="en-US" dirty="0"/>
              <a:t>Parameter </a:t>
            </a:r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Use consistent parameter names across all cmdlets</a:t>
            </a:r>
          </a:p>
          <a:p>
            <a:r>
              <a:rPr lang="en-US" sz="3200" dirty="0" smtClean="0"/>
              <a:t>Examples:</a:t>
            </a:r>
          </a:p>
          <a:p>
            <a:pPr marL="609585" lvl="1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ComputerName</a:t>
            </a:r>
            <a:endParaRPr lang="en-US" sz="2000" dirty="0" smtClean="0"/>
          </a:p>
          <a:p>
            <a:pPr marL="609585" lvl="1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CimSession</a:t>
            </a:r>
            <a:endParaRPr lang="en-US" sz="2000" dirty="0" smtClean="0"/>
          </a:p>
          <a:p>
            <a:pPr marL="609585" lvl="1" indent="0">
              <a:buNone/>
            </a:pPr>
            <a:r>
              <a:rPr lang="en-US" sz="2000" dirty="0" smtClean="0"/>
              <a:t>-Name</a:t>
            </a:r>
            <a:endParaRPr lang="en-US" sz="2400" dirty="0" smtClean="0"/>
          </a:p>
          <a:p>
            <a:r>
              <a:rPr lang="en-US" sz="3200" dirty="0" smtClean="0"/>
              <a:t>Parameter name should match object names</a:t>
            </a:r>
          </a:p>
          <a:p>
            <a:r>
              <a:rPr lang="nl-BE" sz="2800" dirty="0" err="1" smtClean="0"/>
              <a:t>Workaround</a:t>
            </a:r>
            <a:endParaRPr lang="nl-BE" sz="2800" dirty="0"/>
          </a:p>
          <a:p>
            <a:pPr lvl="1"/>
            <a:r>
              <a:rPr lang="nl-BE" sz="2400" dirty="0" err="1"/>
              <a:t>Define</a:t>
            </a:r>
            <a:r>
              <a:rPr lang="nl-BE" sz="2400" dirty="0"/>
              <a:t> </a:t>
            </a:r>
            <a:r>
              <a:rPr lang="nl-BE" sz="2400" dirty="0" smtClean="0"/>
              <a:t>alias parameter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76" y="4458592"/>
            <a:ext cx="5318452" cy="22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279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Object Model </a:t>
            </a:r>
            <a:r>
              <a:rPr lang="nl-BE" dirty="0" err="1" smtClean="0"/>
              <a:t>and</a:t>
            </a:r>
            <a:r>
              <a:rPr lang="nl-BE" dirty="0" smtClean="0"/>
              <a:t> Property </a:t>
            </a:r>
            <a:r>
              <a:rPr lang="nl-BE" dirty="0" err="1"/>
              <a:t>N</a:t>
            </a:r>
            <a:r>
              <a:rPr lang="nl-BE" dirty="0" err="1" smtClean="0"/>
              <a:t>aming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en-US" dirty="0"/>
              <a:t>name should match object names</a:t>
            </a:r>
          </a:p>
          <a:p>
            <a:r>
              <a:rPr lang="nl-BE" dirty="0" err="1"/>
              <a:t>Workaround</a:t>
            </a:r>
            <a:endParaRPr lang="nl-BE" dirty="0"/>
          </a:p>
          <a:p>
            <a:pPr lvl="1"/>
            <a:r>
              <a:rPr lang="en-US" dirty="0" smtClean="0"/>
              <a:t>Define “Alias Property”</a:t>
            </a:r>
          </a:p>
          <a:p>
            <a:r>
              <a:rPr lang="nl-BE" dirty="0" err="1" smtClean="0"/>
              <a:t>Example</a:t>
            </a:r>
            <a:r>
              <a:rPr lang="nl-BE" dirty="0" smtClean="0"/>
              <a:t>: </a:t>
            </a:r>
          </a:p>
          <a:p>
            <a:pPr lvl="1"/>
            <a:r>
              <a:rPr lang="nl-BE" dirty="0" smtClean="0"/>
              <a:t>‘Name’ (alias)property</a:t>
            </a:r>
            <a:endParaRPr lang="nl-BE" dirty="0"/>
          </a:p>
          <a:p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7308" b="11435"/>
          <a:stretch/>
        </p:blipFill>
        <p:spPr>
          <a:xfrm>
            <a:off x="6422578" y="2477082"/>
            <a:ext cx="6350447" cy="4857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93752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590800"/>
            <a:ext cx="11428413" cy="1555106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GB" sz="6600" dirty="0">
              <a:latin typeface="Segoe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0700" y="2718939"/>
            <a:ext cx="10831512" cy="138499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2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Segoe"/>
                <a:ea typeface="+mn-ea"/>
                <a:cs typeface="Segoe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Module Anatomy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9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Module Anatomy</a:t>
            </a:r>
            <a:endParaRPr lang="en-US" dirty="0"/>
          </a:p>
        </p:txBody>
      </p:sp>
      <p:graphicFrame>
        <p:nvGraphicFramePr>
          <p:cNvPr id="32" name="Content Placeholder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87856"/>
              </p:ext>
            </p:extLst>
          </p:nvPr>
        </p:nvGraphicFramePr>
        <p:xfrm>
          <a:off x="966663" y="1773937"/>
          <a:ext cx="10033569" cy="476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1524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C8E11D8-A3A7-4446-8F83-EA7ACFEDD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graphicEl>
                                              <a:dgm id="{DC8E11D8-A3A7-4446-8F83-EA7ACFEDD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graphicEl>
                                              <a:dgm id="{DC8E11D8-A3A7-4446-8F83-EA7ACFEDD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AFE11DE3-4DFE-4C5A-943A-1F0C1E4D7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graphicEl>
                                              <a:dgm id="{AFE11DE3-4DFE-4C5A-943A-1F0C1E4D7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graphicEl>
                                              <a:dgm id="{AFE11DE3-4DFE-4C5A-943A-1F0C1E4D7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751D0D9C-9D18-404D-A542-2D505ED25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graphicEl>
                                              <a:dgm id="{751D0D9C-9D18-404D-A542-2D505ED25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>
                                            <p:graphicEl>
                                              <a:dgm id="{751D0D9C-9D18-404D-A542-2D505ED25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AA76D472-C03C-4DE2-ABF0-77884FAC4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>
                                            <p:graphicEl>
                                              <a:dgm id="{AA76D472-C03C-4DE2-ABF0-77884FAC4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>
                                            <p:graphicEl>
                                              <a:dgm id="{AA76D472-C03C-4DE2-ABF0-77884FAC4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A0F4CAB3-6E41-47EE-8FA3-72558C211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graphicEl>
                                              <a:dgm id="{A0F4CAB3-6E41-47EE-8FA3-72558C211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graphicEl>
                                              <a:dgm id="{A0F4CAB3-6E41-47EE-8FA3-72558C211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1F9CDF3-E36B-4608-B1C2-2913F7C5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>
                                            <p:graphicEl>
                                              <a:dgm id="{21F9CDF3-E36B-4608-B1C2-2913F7C5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>
                                            <p:graphicEl>
                                              <a:dgm id="{21F9CDF3-E36B-4608-B1C2-2913F7C5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A2EDA72-BE86-4D6E-97CF-28E93ABC0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graphicEl>
                                              <a:dgm id="{1A2EDA72-BE86-4D6E-97CF-28E93ABC0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graphicEl>
                                              <a:dgm id="{1A2EDA72-BE86-4D6E-97CF-28E93ABC0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8CDB5F14-82A3-49DC-8CA1-051BF4DF8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graphicEl>
                                              <a:dgm id="{8CDB5F14-82A3-49DC-8CA1-051BF4DF8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>
                                            <p:graphicEl>
                                              <a:dgm id="{8CDB5F14-82A3-49DC-8CA1-051BF4DF8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033176B6-9CEE-47D3-BBE1-35CDB9D0A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>
                                            <p:graphicEl>
                                              <a:dgm id="{033176B6-9CEE-47D3-BBE1-35CDB9D0A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>
                                            <p:graphicEl>
                                              <a:dgm id="{033176B6-9CEE-47D3-BBE1-35CDB9D0A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58E1CF-2CF4-4876-91D9-FA6968FF6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>
                                            <p:graphicEl>
                                              <a:dgm id="{B758E1CF-2CF4-4876-91D9-FA6968FF6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>
                                            <p:graphicEl>
                                              <a:dgm id="{B758E1CF-2CF4-4876-91D9-FA6968FF6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A7C703D-489D-47CC-BAE5-BCF62ED4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>
                                            <p:graphicEl>
                                              <a:dgm id="{DA7C703D-489D-47CC-BAE5-BCF62ED4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>
                                            <p:graphicEl>
                                              <a:dgm id="{DA7C703D-489D-47CC-BAE5-BCF62ED4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E9AE6BD2-81DF-4A5F-8650-32EE8DDC6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>
                                            <p:graphicEl>
                                              <a:dgm id="{E9AE6BD2-81DF-4A5F-8650-32EE8DDC6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>
                                            <p:graphicEl>
                                              <a:dgm id="{E9AE6BD2-81DF-4A5F-8650-32EE8DDC6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9E8520E8-5EBA-4782-BD2D-B44238CE5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>
                                            <p:graphicEl>
                                              <a:dgm id="{9E8520E8-5EBA-4782-BD2D-B44238CE5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>
                                            <p:graphicEl>
                                              <a:dgm id="{9E8520E8-5EBA-4782-BD2D-B44238CE5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PowerShell</a:t>
            </a:r>
            <a:r>
              <a:rPr lang="nl-BE" dirty="0" smtClean="0"/>
              <a:t> Module </a:t>
            </a:r>
            <a:r>
              <a:rPr lang="nl-BE" dirty="0" err="1" smtClean="0"/>
              <a:t>Components</a:t>
            </a:r>
            <a:endParaRPr lang="nl-B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Module Script - .PSM1</a:t>
            </a:r>
            <a:endParaRPr lang="nl-BE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Create</a:t>
            </a:r>
            <a:r>
              <a:rPr lang="nl-BE" dirty="0" smtClean="0"/>
              <a:t> PS module folder</a:t>
            </a:r>
          </a:p>
          <a:p>
            <a:r>
              <a:rPr lang="nl-BE" dirty="0" smtClean="0"/>
              <a:t>Save PS module as </a:t>
            </a:r>
            <a:br>
              <a:rPr lang="nl-BE" dirty="0" smtClean="0"/>
            </a:br>
            <a:r>
              <a:rPr lang="nl-BE" dirty="0" smtClean="0"/>
              <a:t>.PSM1 </a:t>
            </a:r>
            <a:r>
              <a:rPr lang="nl-BE" dirty="0" err="1" smtClean="0"/>
              <a:t>instead</a:t>
            </a:r>
            <a:r>
              <a:rPr lang="nl-BE" dirty="0" smtClean="0"/>
              <a:t> of .PS1</a:t>
            </a:r>
          </a:p>
          <a:p>
            <a:pPr lvl="1"/>
            <a:r>
              <a:rPr lang="nl-BE" dirty="0" smtClean="0"/>
              <a:t>PS module </a:t>
            </a:r>
            <a:r>
              <a:rPr lang="nl-BE" b="1" dirty="0" smtClean="0"/>
              <a:t>folder name</a:t>
            </a:r>
            <a:r>
              <a:rPr lang="nl-BE" dirty="0" smtClean="0"/>
              <a:t> must match PS module </a:t>
            </a:r>
            <a:r>
              <a:rPr lang="nl-BE" b="1" dirty="0" smtClean="0"/>
              <a:t>file name</a:t>
            </a:r>
          </a:p>
          <a:p>
            <a:r>
              <a:rPr lang="nl-BE" dirty="0" err="1" smtClean="0"/>
              <a:t>Locations</a:t>
            </a:r>
            <a:endParaRPr lang="nl-BE" dirty="0" smtClean="0"/>
          </a:p>
          <a:p>
            <a:pPr lvl="1"/>
            <a:r>
              <a:rPr lang="nl-BE" dirty="0" smtClean="0"/>
              <a:t>$</a:t>
            </a:r>
            <a:r>
              <a:rPr lang="nl-BE" dirty="0" err="1" smtClean="0"/>
              <a:t>env:PSModulePath</a:t>
            </a:r>
            <a:endParaRPr lang="nl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Module Manifest – .PSD1</a:t>
            </a:r>
            <a:endParaRPr lang="nl-BE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1" cy="3951288"/>
          </a:xfrm>
        </p:spPr>
        <p:txBody>
          <a:bodyPr>
            <a:normAutofit fontScale="85000" lnSpcReduction="10000"/>
          </a:bodyPr>
          <a:lstStyle/>
          <a:p>
            <a:r>
              <a:rPr lang="nl-BE" dirty="0" smtClean="0"/>
              <a:t>Metadata </a:t>
            </a:r>
            <a:r>
              <a:rPr lang="nl-BE" dirty="0" err="1" smtClean="0"/>
              <a:t>about</a:t>
            </a:r>
            <a:r>
              <a:rPr lang="nl-BE" dirty="0" smtClean="0"/>
              <a:t> module</a:t>
            </a:r>
          </a:p>
          <a:p>
            <a:pPr lvl="1"/>
            <a:r>
              <a:rPr lang="nl-BE" dirty="0" smtClean="0"/>
              <a:t>Version, Author, </a:t>
            </a:r>
          </a:p>
          <a:p>
            <a:pPr lvl="1"/>
            <a:r>
              <a:rPr lang="nl-BE" dirty="0" smtClean="0"/>
              <a:t>Formats, Types</a:t>
            </a:r>
          </a:p>
          <a:p>
            <a:pPr lvl="1"/>
            <a:r>
              <a:rPr lang="nl-BE" dirty="0" smtClean="0"/>
              <a:t>Export </a:t>
            </a:r>
            <a:r>
              <a:rPr lang="nl-BE" dirty="0" err="1" smtClean="0"/>
              <a:t>Aliases</a:t>
            </a:r>
            <a:r>
              <a:rPr lang="nl-BE" dirty="0" smtClean="0"/>
              <a:t>, Variables, </a:t>
            </a:r>
            <a:r>
              <a:rPr lang="nl-BE" dirty="0" err="1" smtClean="0"/>
              <a:t>Functions</a:t>
            </a:r>
            <a:r>
              <a:rPr lang="nl-BE" dirty="0" smtClean="0"/>
              <a:t>, …</a:t>
            </a:r>
          </a:p>
          <a:p>
            <a:pPr lvl="1"/>
            <a:r>
              <a:rPr lang="nl-BE" dirty="0" err="1" smtClean="0"/>
              <a:t>Requirements</a:t>
            </a:r>
            <a:endParaRPr lang="nl-BE" dirty="0" smtClean="0"/>
          </a:p>
          <a:p>
            <a:pPr lvl="2"/>
            <a:r>
              <a:rPr lang="nl-BE" dirty="0" smtClean="0"/>
              <a:t>PS Host, Version, .NET, CLR</a:t>
            </a:r>
            <a:endParaRPr lang="nl-BE" dirty="0"/>
          </a:p>
          <a:p>
            <a:r>
              <a:rPr lang="nl-BE" dirty="0" err="1" smtClean="0"/>
              <a:t>Required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publishing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PowerShell Gallery</a:t>
            </a:r>
          </a:p>
          <a:p>
            <a:r>
              <a:rPr lang="nl-BE" dirty="0" err="1" smtClean="0"/>
              <a:t>Cmdlet</a:t>
            </a:r>
            <a:r>
              <a:rPr lang="nl-BE" dirty="0" smtClean="0"/>
              <a:t>: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ModuleManifest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222" y="201282"/>
            <a:ext cx="780356" cy="7803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78073" y="895740"/>
            <a:ext cx="86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nl-BE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411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Module Script - .psm1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Advanced </a:t>
            </a:r>
            <a:r>
              <a:rPr lang="nl-BE" dirty="0" err="1" smtClean="0"/>
              <a:t>Functions</a:t>
            </a:r>
            <a:endParaRPr lang="nl-BE" dirty="0" smtClean="0"/>
          </a:p>
          <a:p>
            <a:r>
              <a:rPr lang="nl-BE" dirty="0" err="1" smtClean="0"/>
              <a:t>Aliases</a:t>
            </a:r>
            <a:endParaRPr lang="nl-BE" dirty="0" smtClean="0"/>
          </a:p>
          <a:p>
            <a:pPr lvl="1"/>
            <a:r>
              <a:rPr lang="nl-BE" dirty="0" smtClean="0"/>
              <a:t>Scope </a:t>
            </a:r>
            <a:r>
              <a:rPr lang="nl-BE" dirty="0"/>
              <a:t>(</a:t>
            </a:r>
            <a:r>
              <a:rPr lang="nl-BE" dirty="0" err="1"/>
              <a:t>global</a:t>
            </a:r>
            <a:r>
              <a:rPr lang="nl-BE" dirty="0"/>
              <a:t>, </a:t>
            </a:r>
            <a:r>
              <a:rPr lang="nl-BE" dirty="0" err="1"/>
              <a:t>local</a:t>
            </a:r>
            <a:r>
              <a:rPr lang="nl-BE" dirty="0"/>
              <a:t>, script</a:t>
            </a:r>
            <a:r>
              <a:rPr lang="nl-BE" dirty="0" smtClean="0"/>
              <a:t>)</a:t>
            </a:r>
          </a:p>
          <a:p>
            <a:r>
              <a:rPr lang="nl-BE" dirty="0" smtClean="0"/>
              <a:t>Variables </a:t>
            </a:r>
          </a:p>
          <a:p>
            <a:pPr lvl="1"/>
            <a:r>
              <a:rPr lang="nl-BE" dirty="0" smtClean="0"/>
              <a:t>Scope (</a:t>
            </a:r>
            <a:r>
              <a:rPr lang="nl-BE" dirty="0" err="1" smtClean="0"/>
              <a:t>global</a:t>
            </a:r>
            <a:r>
              <a:rPr lang="nl-BE" dirty="0"/>
              <a:t>, </a:t>
            </a:r>
            <a:r>
              <a:rPr lang="nl-BE" dirty="0" err="1" smtClean="0"/>
              <a:t>local</a:t>
            </a:r>
            <a:r>
              <a:rPr lang="nl-BE" dirty="0" smtClean="0"/>
              <a:t>, script)</a:t>
            </a:r>
          </a:p>
          <a:p>
            <a:pPr lvl="2"/>
            <a:r>
              <a:rPr lang="nl-BE" sz="2400" dirty="0"/>
              <a:t>$</a:t>
            </a:r>
            <a:r>
              <a:rPr lang="nl-BE" sz="2400" dirty="0" smtClean="0"/>
              <a:t>script:variable1</a:t>
            </a:r>
            <a:endParaRPr lang="nl-BE" sz="2400" dirty="0"/>
          </a:p>
          <a:p>
            <a:pPr lvl="2"/>
            <a:r>
              <a:rPr lang="nl-BE" sz="2400" dirty="0"/>
              <a:t>$global:variable2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03813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do </a:t>
            </a:r>
            <a:r>
              <a:rPr lang="nl-BE" dirty="0" err="1"/>
              <a:t>you</a:t>
            </a:r>
            <a:r>
              <a:rPr lang="nl-BE" dirty="0"/>
              <a:t> export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module?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3401240"/>
            <a:ext cx="5386917" cy="639763"/>
          </a:xfrm>
        </p:spPr>
        <p:txBody>
          <a:bodyPr/>
          <a:lstStyle/>
          <a:p>
            <a:r>
              <a:rPr lang="nl-BE" dirty="0" err="1" smtClean="0"/>
              <a:t>Defined</a:t>
            </a:r>
            <a:r>
              <a:rPr lang="nl-BE" dirty="0" smtClean="0"/>
              <a:t> in PSM1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" y="4041001"/>
            <a:ext cx="5386917" cy="2695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Using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Export-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ModuleMember</a:t>
            </a:r>
            <a:r>
              <a:rPr lang="nl-BE" sz="2800" dirty="0" smtClean="0"/>
              <a:t> </a:t>
            </a:r>
            <a:endParaRPr lang="nl-BE" sz="2800" dirty="0"/>
          </a:p>
          <a:p>
            <a:pPr marL="0" indent="0">
              <a:buNone/>
            </a:pPr>
            <a:r>
              <a:rPr lang="nl-BE" sz="2400" dirty="0"/>
              <a:t> </a:t>
            </a:r>
            <a:r>
              <a:rPr lang="nl-BE" sz="2400" dirty="0" smtClean="0"/>
              <a:t> 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Alias * </a:t>
            </a:r>
          </a:p>
          <a:p>
            <a:pPr marL="0" indent="0">
              <a:buNone/>
            </a:pP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DivaNET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*, DIVA* </a:t>
            </a:r>
          </a:p>
          <a:p>
            <a:pPr marL="0" indent="0">
              <a:buNone/>
            </a:pP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BE" sz="2800" dirty="0" err="1"/>
              <a:t>Overrides</a:t>
            </a:r>
            <a:r>
              <a:rPr lang="nl-BE" sz="2800" dirty="0"/>
              <a:t> psd1 </a:t>
            </a:r>
            <a:r>
              <a:rPr lang="nl-BE" sz="2800" dirty="0" err="1"/>
              <a:t>keywords</a:t>
            </a:r>
            <a:endParaRPr lang="nl-BE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93369" y="3396353"/>
            <a:ext cx="5389033" cy="639763"/>
          </a:xfrm>
        </p:spPr>
        <p:txBody>
          <a:bodyPr/>
          <a:lstStyle/>
          <a:p>
            <a:r>
              <a:rPr lang="nl-BE" dirty="0" err="1" smtClean="0"/>
              <a:t>Defined</a:t>
            </a:r>
            <a:r>
              <a:rPr lang="nl-BE" dirty="0" smtClean="0"/>
              <a:t> in PSD1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93369" y="4041001"/>
            <a:ext cx="5389033" cy="2695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Using </a:t>
            </a:r>
            <a:r>
              <a:rPr lang="nl-BE" sz="2800" b="1" dirty="0" err="1" smtClean="0"/>
              <a:t>keywords</a:t>
            </a:r>
            <a:r>
              <a:rPr lang="nl-BE" sz="2800" b="1" dirty="0" smtClean="0"/>
              <a:t> “</a:t>
            </a:r>
            <a:r>
              <a:rPr lang="nl-BE" sz="2800" dirty="0" smtClean="0"/>
              <a:t>*</a:t>
            </a:r>
            <a:r>
              <a:rPr lang="nl-BE" sz="2800" dirty="0" err="1" smtClean="0"/>
              <a:t>ToExport</a:t>
            </a:r>
            <a:r>
              <a:rPr lang="nl-BE" sz="2800" dirty="0" smtClean="0"/>
              <a:t>”:</a:t>
            </a:r>
            <a:endParaRPr lang="nl-BE" sz="2800" b="1" dirty="0" smtClean="0"/>
          </a:p>
          <a:p>
            <a:r>
              <a:rPr lang="nl-BE" sz="2800" dirty="0"/>
              <a:t> </a:t>
            </a:r>
            <a:r>
              <a:rPr lang="nl-BE" sz="2800" dirty="0" err="1"/>
              <a:t>FunctionsToExport</a:t>
            </a:r>
            <a:r>
              <a:rPr lang="nl-BE" sz="2800" dirty="0"/>
              <a:t> = '*' </a:t>
            </a:r>
          </a:p>
          <a:p>
            <a:r>
              <a:rPr lang="nl-BE" sz="2800" dirty="0"/>
              <a:t> </a:t>
            </a:r>
            <a:r>
              <a:rPr lang="nl-BE" sz="2800" dirty="0" err="1"/>
              <a:t>CmdletsToExport</a:t>
            </a:r>
            <a:r>
              <a:rPr lang="nl-BE" sz="2800" dirty="0"/>
              <a:t> = '*' </a:t>
            </a:r>
          </a:p>
          <a:p>
            <a:r>
              <a:rPr lang="nl-BE" sz="2800" dirty="0"/>
              <a:t> </a:t>
            </a:r>
            <a:r>
              <a:rPr lang="nl-BE" sz="2800" dirty="0" err="1"/>
              <a:t>AliasesToExport</a:t>
            </a:r>
            <a:r>
              <a:rPr lang="nl-BE" sz="2800" dirty="0"/>
              <a:t> = '*' </a:t>
            </a:r>
          </a:p>
          <a:p>
            <a:r>
              <a:rPr lang="nl-BE" sz="2800" dirty="0"/>
              <a:t> </a:t>
            </a:r>
            <a:r>
              <a:rPr lang="nl-BE" sz="2800" dirty="0" err="1"/>
              <a:t>VariablesToExport</a:t>
            </a:r>
            <a:r>
              <a:rPr lang="nl-BE" sz="2800" dirty="0"/>
              <a:t> = '*' </a:t>
            </a:r>
            <a:endParaRPr lang="nl-BE" dirty="0"/>
          </a:p>
          <a:p>
            <a:endParaRPr lang="nl-BE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501891"/>
            <a:ext cx="10972800" cy="18478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rgbClr val="0088D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b="1" kern="1200">
                <a:solidFill>
                  <a:srgbClr val="0088D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88D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rgbClr val="0088D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rgbClr val="0088D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5100" b="0" dirty="0" err="1" smtClean="0"/>
              <a:t>Decide</a:t>
            </a:r>
            <a:r>
              <a:rPr lang="nl-BE" sz="5100" b="0" dirty="0" smtClean="0"/>
              <a:t> </a:t>
            </a:r>
            <a:r>
              <a:rPr lang="nl-BE" sz="5100" b="0" dirty="0" err="1" smtClean="0"/>
              <a:t>what</a:t>
            </a:r>
            <a:r>
              <a:rPr lang="nl-BE" sz="5100" b="0" dirty="0" smtClean="0"/>
              <a:t> information </a:t>
            </a:r>
            <a:r>
              <a:rPr lang="nl-BE" sz="5100" b="0" dirty="0" err="1" smtClean="0"/>
              <a:t>to</a:t>
            </a:r>
            <a:r>
              <a:rPr lang="nl-BE" sz="5100" b="0" dirty="0" smtClean="0"/>
              <a:t> export </a:t>
            </a:r>
            <a:r>
              <a:rPr lang="nl-BE" sz="5100" b="0" dirty="0" err="1" smtClean="0"/>
              <a:t>from</a:t>
            </a:r>
            <a:r>
              <a:rPr lang="nl-BE" sz="5100" b="0" dirty="0" smtClean="0"/>
              <a:t> </a:t>
            </a:r>
            <a:r>
              <a:rPr lang="nl-BE" sz="5100" b="0" dirty="0" err="1" smtClean="0"/>
              <a:t>your</a:t>
            </a:r>
            <a:r>
              <a:rPr lang="nl-BE" sz="5100" b="0" dirty="0" smtClean="0"/>
              <a:t> module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BE" sz="4600" b="0" dirty="0" err="1" smtClean="0"/>
              <a:t>Function</a:t>
            </a:r>
            <a:endParaRPr lang="nl-BE" sz="4600" b="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BE" sz="4600" b="0" dirty="0" err="1" smtClean="0"/>
              <a:t>Aliases</a:t>
            </a:r>
            <a:endParaRPr lang="nl-BE" sz="4600" b="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BE" sz="4600" b="0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315386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590800"/>
            <a:ext cx="11428413" cy="1555106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GB" sz="6600" dirty="0">
              <a:latin typeface="Segoe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0700" y="2718939"/>
            <a:ext cx="10831512" cy="138499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2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Segoe"/>
                <a:ea typeface="+mn-ea"/>
                <a:cs typeface="Segoe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Help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31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about_KurtRoggen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06" y="1534862"/>
            <a:ext cx="10851030" cy="39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6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own</a:t>
            </a:r>
            <a:r>
              <a:rPr lang="nl-BE" dirty="0" smtClean="0"/>
              <a:t> Help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 smtClean="0"/>
              <a:t>Provide </a:t>
            </a:r>
            <a:r>
              <a:rPr lang="nl-BE" dirty="0" err="1" smtClean="0"/>
              <a:t>specific</a:t>
            </a:r>
            <a:r>
              <a:rPr lang="nl-BE" dirty="0" smtClean="0"/>
              <a:t> help information </a:t>
            </a:r>
            <a:r>
              <a:rPr lang="nl-BE" dirty="0" err="1" smtClean="0"/>
              <a:t>for</a:t>
            </a:r>
            <a:endParaRPr lang="nl-BE" dirty="0" smtClean="0"/>
          </a:p>
          <a:p>
            <a:r>
              <a:rPr lang="nl-BE" dirty="0" err="1" smtClean="0"/>
              <a:t>Function</a:t>
            </a:r>
            <a:r>
              <a:rPr lang="nl-BE" dirty="0" smtClean="0"/>
              <a:t> </a:t>
            </a:r>
            <a:r>
              <a:rPr lang="nl-BE" dirty="0" err="1" smtClean="0"/>
              <a:t>usage</a:t>
            </a:r>
            <a:r>
              <a:rPr lang="nl-BE" dirty="0" smtClean="0"/>
              <a:t> (</a:t>
            </a:r>
            <a:r>
              <a:rPr lang="nl-BE" dirty="0" err="1" smtClean="0"/>
              <a:t>Description</a:t>
            </a:r>
            <a:r>
              <a:rPr lang="nl-BE" dirty="0" smtClean="0"/>
              <a:t>, Synopsis)</a:t>
            </a:r>
          </a:p>
          <a:p>
            <a:r>
              <a:rPr lang="nl-BE" dirty="0" smtClean="0"/>
              <a:t>Parameters</a:t>
            </a:r>
          </a:p>
          <a:p>
            <a:r>
              <a:rPr lang="nl-BE" dirty="0" smtClean="0"/>
              <a:t>Examples</a:t>
            </a:r>
          </a:p>
          <a:p>
            <a:r>
              <a:rPr lang="nl-BE" dirty="0" err="1" smtClean="0"/>
              <a:t>Related</a:t>
            </a:r>
            <a:r>
              <a:rPr lang="nl-BE" dirty="0" smtClean="0"/>
              <a:t> </a:t>
            </a:r>
            <a:r>
              <a:rPr lang="nl-BE" dirty="0" err="1" smtClean="0"/>
              <a:t>functions</a:t>
            </a:r>
            <a:r>
              <a:rPr lang="nl-BE" dirty="0" smtClean="0"/>
              <a:t> (Link)</a:t>
            </a:r>
          </a:p>
          <a:p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Provide </a:t>
            </a:r>
            <a:r>
              <a:rPr lang="nl-BE" dirty="0" err="1" smtClean="0"/>
              <a:t>general</a:t>
            </a:r>
            <a:r>
              <a:rPr lang="nl-BE" dirty="0" smtClean="0"/>
              <a:t> help information </a:t>
            </a:r>
            <a:r>
              <a:rPr lang="nl-BE" dirty="0" err="1" smtClean="0"/>
              <a:t>for</a:t>
            </a:r>
            <a:r>
              <a:rPr lang="nl-BE" dirty="0" smtClean="0"/>
              <a:t> topics or modules</a:t>
            </a:r>
          </a:p>
          <a:p>
            <a:r>
              <a:rPr lang="nl-BE" dirty="0" err="1" smtClean="0"/>
              <a:t>about</a:t>
            </a:r>
            <a:r>
              <a:rPr lang="nl-BE" dirty="0" smtClean="0"/>
              <a:t>_&lt;topic&gt;.help.txt</a:t>
            </a:r>
          </a:p>
          <a:p>
            <a:r>
              <a:rPr lang="nl-BE" dirty="0" err="1" smtClean="0"/>
              <a:t>about</a:t>
            </a:r>
            <a:r>
              <a:rPr lang="nl-BE" dirty="0" smtClean="0"/>
              <a:t>_&lt;module&gt;.help.txt ()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4474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6777" y="5822306"/>
            <a:ext cx="1045028" cy="96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PowerShell</a:t>
            </a:r>
            <a:r>
              <a:rPr lang="nl-BE" dirty="0" smtClean="0"/>
              <a:t> Help Options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5188"/>
            <a:ext cx="5386917" cy="639763"/>
          </a:xfrm>
        </p:spPr>
        <p:txBody>
          <a:bodyPr>
            <a:normAutofit/>
          </a:bodyPr>
          <a:lstStyle/>
          <a:p>
            <a:r>
              <a:rPr lang="nl-BE" sz="2800" dirty="0" err="1" smtClean="0"/>
              <a:t>Comment</a:t>
            </a:r>
            <a:r>
              <a:rPr lang="nl-BE" sz="2800" dirty="0" smtClean="0"/>
              <a:t> </a:t>
            </a:r>
            <a:r>
              <a:rPr lang="nl-BE" sz="2800" dirty="0" err="1" smtClean="0"/>
              <a:t>Based</a:t>
            </a:r>
            <a:r>
              <a:rPr lang="nl-BE" sz="2800" dirty="0" smtClean="0"/>
              <a:t> Help </a:t>
            </a:r>
            <a:endParaRPr lang="nl-BE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32274"/>
            <a:ext cx="5386917" cy="3951288"/>
          </a:xfrm>
        </p:spPr>
        <p:txBody>
          <a:bodyPr/>
          <a:lstStyle/>
          <a:p>
            <a:r>
              <a:rPr lang="en-US" dirty="0" smtClean="0"/>
              <a:t>Internal help</a:t>
            </a:r>
          </a:p>
          <a:p>
            <a:pPr lvl="1"/>
            <a:r>
              <a:rPr lang="en-US" dirty="0" smtClean="0"/>
              <a:t>Included in script/module</a:t>
            </a:r>
          </a:p>
          <a:p>
            <a:pPr lvl="1"/>
            <a:r>
              <a:rPr lang="en-US" dirty="0" smtClean="0"/>
              <a:t>Based on .keywords inside comment block </a:t>
            </a:r>
          </a:p>
          <a:p>
            <a:r>
              <a:rPr lang="en-US" dirty="0" smtClean="0"/>
              <a:t>Simple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55188"/>
            <a:ext cx="5389033" cy="639763"/>
          </a:xfrm>
        </p:spPr>
        <p:txBody>
          <a:bodyPr>
            <a:normAutofit/>
          </a:bodyPr>
          <a:lstStyle/>
          <a:p>
            <a:r>
              <a:rPr lang="nl-BE" sz="2800" dirty="0" smtClean="0"/>
              <a:t>XML </a:t>
            </a:r>
            <a:r>
              <a:rPr lang="nl-BE" sz="2800" dirty="0" err="1" smtClean="0"/>
              <a:t>Based</a:t>
            </a:r>
            <a:r>
              <a:rPr lang="nl-BE" sz="2800" dirty="0" smtClean="0"/>
              <a:t> Help (MAML)</a:t>
            </a:r>
            <a:endParaRPr lang="nl-BE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935899"/>
            <a:ext cx="5734455" cy="3684588"/>
          </a:xfrm>
        </p:spPr>
        <p:txBody>
          <a:bodyPr>
            <a:noAutofit/>
          </a:bodyPr>
          <a:lstStyle/>
          <a:p>
            <a:r>
              <a:rPr lang="en-US" dirty="0" smtClean="0"/>
              <a:t>External help</a:t>
            </a:r>
          </a:p>
          <a:p>
            <a:pPr lvl="1"/>
            <a:r>
              <a:rPr lang="en-US" dirty="0" smtClean="0"/>
              <a:t>Separate help files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multi-language</a:t>
            </a:r>
          </a:p>
          <a:p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Tools: SAPIEN PowerShell Help Writer</a:t>
            </a:r>
          </a:p>
          <a:p>
            <a:r>
              <a:rPr lang="en-US" dirty="0" smtClean="0"/>
              <a:t>Supports updatable help</a:t>
            </a:r>
          </a:p>
          <a:p>
            <a:pPr lvl="1"/>
            <a:r>
              <a:rPr lang="en-US" dirty="0"/>
              <a:t>Requires </a:t>
            </a:r>
            <a:r>
              <a:rPr lang="en-US" dirty="0" err="1" smtClean="0"/>
              <a:t>HelpInfoURI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keyword in </a:t>
            </a:r>
            <a:r>
              <a:rPr lang="en-US" dirty="0"/>
              <a:t>module manifest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912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Comment Based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331887"/>
            <a:ext cx="11313097" cy="4201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1200" dirty="0"/>
              <a:t>Function Get-OS</a:t>
            </a:r>
          </a:p>
          <a:p>
            <a:pPr marL="0" indent="0">
              <a:buNone/>
            </a:pPr>
            <a:r>
              <a:rPr lang="nl-BE" sz="1050" dirty="0"/>
              <a:t>{</a:t>
            </a:r>
          </a:p>
          <a:p>
            <a:pPr marL="0" indent="0">
              <a:buNone/>
            </a:pPr>
            <a:r>
              <a:rPr lang="nl-BE" sz="1050" dirty="0"/>
              <a:t> </a:t>
            </a:r>
            <a:r>
              <a:rPr lang="nl-BE" sz="1050" dirty="0" smtClean="0"/>
              <a:t> </a:t>
            </a:r>
            <a:r>
              <a:rPr lang="nl-BE" sz="1600" b="1" dirty="0" smtClean="0">
                <a:solidFill>
                  <a:srgbClr val="00B050"/>
                </a:solidFill>
              </a:rPr>
              <a:t>&lt;# </a:t>
            </a:r>
            <a:endParaRPr lang="nl-BE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BE" sz="1600" b="1" dirty="0" smtClean="0">
                <a:solidFill>
                  <a:srgbClr val="00B050"/>
                </a:solidFill>
              </a:rPr>
              <a:t>    .SYNOPSIS</a:t>
            </a:r>
            <a:br>
              <a:rPr lang="nl-BE" sz="1600" b="1" dirty="0" smtClean="0">
                <a:solidFill>
                  <a:srgbClr val="00B050"/>
                </a:solidFill>
              </a:rPr>
            </a:br>
            <a:r>
              <a:rPr lang="nl-BE" sz="1600" b="1" dirty="0" smtClean="0">
                <a:solidFill>
                  <a:srgbClr val="00B050"/>
                </a:solidFill>
              </a:rPr>
              <a:t>       </a:t>
            </a:r>
            <a:r>
              <a:rPr lang="nl-BE" sz="1400" b="1" dirty="0" smtClean="0">
                <a:solidFill>
                  <a:srgbClr val="00B050"/>
                </a:solidFill>
              </a:rPr>
              <a:t>    &lt;</a:t>
            </a:r>
            <a:r>
              <a:rPr lang="nl-BE" sz="1400" b="1" dirty="0" err="1" smtClean="0">
                <a:solidFill>
                  <a:srgbClr val="00B050"/>
                </a:solidFill>
              </a:rPr>
              <a:t>This</a:t>
            </a:r>
            <a:r>
              <a:rPr lang="nl-BE" sz="1400" b="1" dirty="0" smtClean="0">
                <a:solidFill>
                  <a:srgbClr val="00B050"/>
                </a:solidFill>
              </a:rPr>
              <a:t> is </a:t>
            </a:r>
            <a:r>
              <a:rPr lang="nl-BE" sz="1400" b="1" dirty="0" err="1" smtClean="0">
                <a:solidFill>
                  <a:srgbClr val="00B050"/>
                </a:solidFill>
              </a:rPr>
              <a:t>what</a:t>
            </a:r>
            <a:r>
              <a:rPr lang="nl-BE" sz="1400" b="1" dirty="0" smtClean="0">
                <a:solidFill>
                  <a:srgbClr val="00B050"/>
                </a:solidFill>
              </a:rPr>
              <a:t> the </a:t>
            </a:r>
            <a:r>
              <a:rPr lang="nl-BE" sz="1400" b="1" dirty="0" err="1" smtClean="0">
                <a:solidFill>
                  <a:srgbClr val="00B050"/>
                </a:solidFill>
              </a:rPr>
              <a:t>function</a:t>
            </a:r>
            <a:r>
              <a:rPr lang="nl-BE" sz="1400" b="1" dirty="0" smtClean="0">
                <a:solidFill>
                  <a:srgbClr val="00B050"/>
                </a:solidFill>
              </a:rPr>
              <a:t> is does&gt;</a:t>
            </a:r>
          </a:p>
          <a:p>
            <a:pPr marL="0" indent="0">
              <a:buNone/>
            </a:pPr>
            <a:r>
              <a:rPr lang="nl-BE" sz="1600" b="1" dirty="0" smtClean="0">
                <a:solidFill>
                  <a:srgbClr val="00B050"/>
                </a:solidFill>
              </a:rPr>
              <a:t>    .</a:t>
            </a:r>
            <a:r>
              <a:rPr lang="nl-BE" sz="1600" b="1" dirty="0">
                <a:solidFill>
                  <a:srgbClr val="00B050"/>
                </a:solidFill>
              </a:rPr>
              <a:t>DESCRIPTION </a:t>
            </a:r>
            <a:r>
              <a:rPr lang="nl-BE" sz="1600" b="1" dirty="0" smtClean="0">
                <a:solidFill>
                  <a:srgbClr val="00B050"/>
                </a:solidFill>
              </a:rPr>
              <a:t/>
            </a:r>
            <a:br>
              <a:rPr lang="nl-BE" sz="1600" b="1" dirty="0" smtClean="0">
                <a:solidFill>
                  <a:srgbClr val="00B050"/>
                </a:solidFill>
              </a:rPr>
            </a:br>
            <a:r>
              <a:rPr lang="nl-BE" sz="1600" b="1" dirty="0" smtClean="0">
                <a:solidFill>
                  <a:srgbClr val="00B050"/>
                </a:solidFill>
              </a:rPr>
              <a:t>          &lt;</a:t>
            </a:r>
            <a:r>
              <a:rPr lang="nl-BE" sz="1600" b="1" dirty="0" err="1" smtClean="0">
                <a:solidFill>
                  <a:srgbClr val="00B050"/>
                </a:solidFill>
              </a:rPr>
              <a:t>This</a:t>
            </a:r>
            <a:r>
              <a:rPr lang="nl-BE" sz="1600" b="1" dirty="0" smtClean="0">
                <a:solidFill>
                  <a:srgbClr val="00B050"/>
                </a:solidFill>
              </a:rPr>
              <a:t> is </a:t>
            </a:r>
            <a:r>
              <a:rPr lang="nl-BE" sz="1600" b="1" dirty="0" err="1" smtClean="0">
                <a:solidFill>
                  <a:srgbClr val="00B050"/>
                </a:solidFill>
              </a:rPr>
              <a:t>what</a:t>
            </a:r>
            <a:r>
              <a:rPr lang="nl-BE" sz="1600" b="1" dirty="0" smtClean="0">
                <a:solidFill>
                  <a:srgbClr val="00B050"/>
                </a:solidFill>
              </a:rPr>
              <a:t> the </a:t>
            </a:r>
            <a:r>
              <a:rPr lang="nl-BE" sz="1600" b="1" dirty="0" err="1" smtClean="0">
                <a:solidFill>
                  <a:srgbClr val="00B050"/>
                </a:solidFill>
              </a:rPr>
              <a:t>function</a:t>
            </a:r>
            <a:r>
              <a:rPr lang="nl-BE" sz="1600" b="1" dirty="0" smtClean="0">
                <a:solidFill>
                  <a:srgbClr val="00B050"/>
                </a:solidFill>
              </a:rPr>
              <a:t> does but more </a:t>
            </a:r>
            <a:r>
              <a:rPr lang="nl-BE" sz="1600" b="1" dirty="0" err="1" smtClean="0">
                <a:solidFill>
                  <a:srgbClr val="00B050"/>
                </a:solidFill>
              </a:rPr>
              <a:t>detailed</a:t>
            </a:r>
            <a:r>
              <a:rPr lang="nl-BE" sz="1600" b="1" dirty="0" smtClean="0">
                <a:solidFill>
                  <a:srgbClr val="00B050"/>
                </a:solidFill>
              </a:rPr>
              <a:t>.&gt;</a:t>
            </a:r>
            <a:endParaRPr lang="nl-BE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BE" sz="1600" b="1" dirty="0" smtClean="0">
                <a:solidFill>
                  <a:srgbClr val="00B050"/>
                </a:solidFill>
              </a:rPr>
              <a:t>    .</a:t>
            </a:r>
            <a:r>
              <a:rPr lang="nl-BE" sz="1600" b="1" dirty="0">
                <a:solidFill>
                  <a:srgbClr val="00B050"/>
                </a:solidFill>
              </a:rPr>
              <a:t>PARAMETER </a:t>
            </a:r>
            <a:r>
              <a:rPr lang="nl-BE" sz="1600" b="1" dirty="0" err="1" smtClean="0">
                <a:solidFill>
                  <a:srgbClr val="00B050"/>
                </a:solidFill>
              </a:rPr>
              <a:t>ComputerName</a:t>
            </a:r>
            <a:r>
              <a:rPr lang="nl-BE" sz="1600" b="1" dirty="0" smtClean="0">
                <a:solidFill>
                  <a:srgbClr val="00B050"/>
                </a:solidFill>
              </a:rPr>
              <a:t/>
            </a:r>
            <a:br>
              <a:rPr lang="nl-BE" sz="1600" b="1" dirty="0" smtClean="0">
                <a:solidFill>
                  <a:srgbClr val="00B050"/>
                </a:solidFill>
              </a:rPr>
            </a:br>
            <a:r>
              <a:rPr lang="nl-BE" sz="1600" b="1" dirty="0" smtClean="0">
                <a:solidFill>
                  <a:srgbClr val="00B050"/>
                </a:solidFill>
              </a:rPr>
              <a:t>          &lt;</a:t>
            </a:r>
            <a:r>
              <a:rPr lang="nl-BE" sz="1600" b="1" dirty="0" err="1" smtClean="0">
                <a:solidFill>
                  <a:srgbClr val="00B050"/>
                </a:solidFill>
              </a:rPr>
              <a:t>Describe</a:t>
            </a:r>
            <a:r>
              <a:rPr lang="nl-BE" sz="1600" b="1" dirty="0" smtClean="0">
                <a:solidFill>
                  <a:srgbClr val="00B050"/>
                </a:solidFill>
              </a:rPr>
              <a:t> </a:t>
            </a:r>
            <a:r>
              <a:rPr lang="nl-BE" sz="1600" b="1" dirty="0" err="1" smtClean="0">
                <a:solidFill>
                  <a:srgbClr val="00B050"/>
                </a:solidFill>
              </a:rPr>
              <a:t>each</a:t>
            </a:r>
            <a:r>
              <a:rPr lang="nl-BE" sz="1600" b="1" dirty="0" smtClean="0">
                <a:solidFill>
                  <a:srgbClr val="00B050"/>
                </a:solidFill>
              </a:rPr>
              <a:t> parameter </a:t>
            </a:r>
            <a:r>
              <a:rPr lang="nl-BE" sz="1600" b="1" dirty="0" err="1" smtClean="0">
                <a:solidFill>
                  <a:srgbClr val="00B050"/>
                </a:solidFill>
              </a:rPr>
              <a:t>purpose</a:t>
            </a:r>
            <a:r>
              <a:rPr lang="nl-BE" sz="1600" b="1" dirty="0" smtClean="0">
                <a:solidFill>
                  <a:srgbClr val="00B050"/>
                </a:solidFill>
              </a:rPr>
              <a:t> </a:t>
            </a:r>
            <a:r>
              <a:rPr lang="nl-BE" sz="1600" b="1" dirty="0" err="1" smtClean="0">
                <a:solidFill>
                  <a:srgbClr val="00B050"/>
                </a:solidFill>
              </a:rPr>
              <a:t>and</a:t>
            </a:r>
            <a:r>
              <a:rPr lang="nl-BE" sz="1600" b="1" dirty="0" smtClean="0">
                <a:solidFill>
                  <a:srgbClr val="00B050"/>
                </a:solidFill>
              </a:rPr>
              <a:t> </a:t>
            </a:r>
            <a:r>
              <a:rPr lang="nl-BE" sz="1600" b="1" dirty="0" err="1" smtClean="0">
                <a:solidFill>
                  <a:srgbClr val="00B050"/>
                </a:solidFill>
              </a:rPr>
              <a:t>usage</a:t>
            </a:r>
            <a:r>
              <a:rPr lang="nl-BE" sz="1600" b="1" dirty="0" smtClean="0">
                <a:solidFill>
                  <a:srgbClr val="00B050"/>
                </a:solidFill>
              </a:rPr>
              <a:t>&gt;</a:t>
            </a:r>
            <a:endParaRPr lang="nl-BE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BE" sz="1600" b="1" dirty="0" smtClean="0">
                <a:solidFill>
                  <a:srgbClr val="00B050"/>
                </a:solidFill>
              </a:rPr>
              <a:t>    .EXAMPLE</a:t>
            </a:r>
            <a:br>
              <a:rPr lang="nl-BE" sz="1600" b="1" dirty="0" smtClean="0">
                <a:solidFill>
                  <a:srgbClr val="00B050"/>
                </a:solidFill>
              </a:rPr>
            </a:br>
            <a:r>
              <a:rPr lang="nl-BE" sz="1600" b="1" dirty="0" smtClean="0">
                <a:solidFill>
                  <a:srgbClr val="00B050"/>
                </a:solidFill>
              </a:rPr>
              <a:t>          Get-OS</a:t>
            </a:r>
          </a:p>
          <a:p>
            <a:pPr marL="0" indent="0">
              <a:buNone/>
            </a:pPr>
            <a:r>
              <a:rPr lang="nl-BE" sz="1600" b="1" dirty="0" smtClean="0">
                <a:solidFill>
                  <a:srgbClr val="00B050"/>
                </a:solidFill>
              </a:rPr>
              <a:t>          Will </a:t>
            </a:r>
            <a:r>
              <a:rPr lang="nl-BE" sz="1600" b="1" dirty="0" err="1" smtClean="0">
                <a:solidFill>
                  <a:srgbClr val="00B050"/>
                </a:solidFill>
              </a:rPr>
              <a:t>retrieve</a:t>
            </a:r>
            <a:r>
              <a:rPr lang="nl-BE" sz="1600" b="1" dirty="0" smtClean="0">
                <a:solidFill>
                  <a:srgbClr val="00B050"/>
                </a:solidFill>
              </a:rPr>
              <a:t> the OS </a:t>
            </a:r>
            <a:r>
              <a:rPr lang="nl-BE" sz="1600" b="1" dirty="0" err="1" smtClean="0">
                <a:solidFill>
                  <a:srgbClr val="00B050"/>
                </a:solidFill>
              </a:rPr>
              <a:t>version</a:t>
            </a:r>
            <a:r>
              <a:rPr lang="nl-BE" sz="1600" b="1" dirty="0" smtClean="0">
                <a:solidFill>
                  <a:srgbClr val="00B050"/>
                </a:solidFill>
              </a:rPr>
              <a:t> of the computer.</a:t>
            </a:r>
            <a:endParaRPr lang="nl-BE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BE" sz="1600" b="1" dirty="0" smtClean="0">
                <a:solidFill>
                  <a:srgbClr val="00B050"/>
                </a:solidFill>
              </a:rPr>
              <a:t>    .LINK</a:t>
            </a:r>
            <a:br>
              <a:rPr lang="nl-BE" sz="1600" b="1" dirty="0" smtClean="0">
                <a:solidFill>
                  <a:srgbClr val="00B050"/>
                </a:solidFill>
              </a:rPr>
            </a:br>
            <a:r>
              <a:rPr lang="nl-BE" sz="1600" b="1" dirty="0" smtClean="0">
                <a:solidFill>
                  <a:srgbClr val="00B050"/>
                </a:solidFill>
              </a:rPr>
              <a:t>          </a:t>
            </a:r>
            <a:r>
              <a:rPr lang="nl-BE" sz="1600" b="1" dirty="0" smtClean="0">
                <a:solidFill>
                  <a:srgbClr val="00B050"/>
                </a:solidFill>
                <a:hlinkClick r:id="rId2"/>
              </a:rPr>
              <a:t>http</a:t>
            </a:r>
            <a:r>
              <a:rPr lang="nl-BE" sz="1600" b="1" dirty="0">
                <a:solidFill>
                  <a:srgbClr val="00B050"/>
                </a:solidFill>
                <a:hlinkClick r:id="rId2"/>
              </a:rPr>
              <a:t>://mysite.com/get-os</a:t>
            </a:r>
            <a:r>
              <a:rPr lang="nl-BE" sz="1600" b="1" dirty="0" smtClean="0">
                <a:solidFill>
                  <a:srgbClr val="00B050"/>
                </a:solidFill>
                <a:hlinkClick r:id="rId2"/>
              </a:rPr>
              <a:t>/</a:t>
            </a:r>
            <a:endParaRPr lang="nl-BE" sz="1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BE" sz="1600" b="1" dirty="0" smtClean="0">
                <a:solidFill>
                  <a:srgbClr val="00B050"/>
                </a:solidFill>
              </a:rPr>
              <a:t>    .LINK</a:t>
            </a:r>
          </a:p>
          <a:p>
            <a:pPr marL="0" indent="0">
              <a:buNone/>
            </a:pPr>
            <a:r>
              <a:rPr lang="nl-BE" sz="1600" b="1" dirty="0" smtClean="0">
                <a:solidFill>
                  <a:srgbClr val="00B050"/>
                </a:solidFill>
              </a:rPr>
              <a:t>         Get-</a:t>
            </a:r>
            <a:r>
              <a:rPr lang="nl-BE" sz="1600" b="1" dirty="0" err="1" smtClean="0">
                <a:solidFill>
                  <a:srgbClr val="00B050"/>
                </a:solidFill>
              </a:rPr>
              <a:t>ServicePack</a:t>
            </a:r>
            <a:r>
              <a:rPr lang="nl-BE" sz="1600" b="1" dirty="0" smtClean="0">
                <a:solidFill>
                  <a:srgbClr val="00B050"/>
                </a:solidFill>
              </a:rPr>
              <a:t/>
            </a:r>
            <a:br>
              <a:rPr lang="nl-BE" sz="1600" b="1" dirty="0" smtClean="0">
                <a:solidFill>
                  <a:srgbClr val="00B050"/>
                </a:solidFill>
              </a:rPr>
            </a:br>
            <a:r>
              <a:rPr lang="nl-BE" sz="1600" b="1" dirty="0" smtClean="0">
                <a:solidFill>
                  <a:srgbClr val="00B050"/>
                </a:solidFill>
              </a:rPr>
              <a:t>         Get-BIOS</a:t>
            </a:r>
            <a:endParaRPr lang="nl-BE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BE" sz="1600" b="1" dirty="0" smtClean="0">
                <a:solidFill>
                  <a:srgbClr val="00B050"/>
                </a:solidFill>
              </a:rPr>
              <a:t>  #&gt;</a:t>
            </a:r>
            <a:endParaRPr lang="nl-BE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BE" sz="1050" dirty="0"/>
              <a:t>     </a:t>
            </a:r>
            <a:r>
              <a:rPr lang="nl-BE" sz="1050" dirty="0" err="1"/>
              <a:t>Param</a:t>
            </a:r>
            <a:r>
              <a:rPr lang="nl-BE" sz="1050" dirty="0"/>
              <a:t> </a:t>
            </a:r>
            <a:r>
              <a:rPr lang="nl-BE" sz="1050" dirty="0" smtClean="0"/>
              <a:t>(</a:t>
            </a:r>
            <a:br>
              <a:rPr lang="nl-BE" sz="1050" dirty="0" smtClean="0"/>
            </a:br>
            <a:r>
              <a:rPr lang="nl-BE" sz="1050" dirty="0" smtClean="0"/>
              <a:t>                [</a:t>
            </a:r>
            <a:r>
              <a:rPr lang="nl-BE" sz="1050" dirty="0"/>
              <a:t>string]$</a:t>
            </a:r>
            <a:r>
              <a:rPr lang="nl-BE" sz="1050" dirty="0" err="1"/>
              <a:t>ComputerName</a:t>
            </a:r>
            <a:r>
              <a:rPr lang="nl-BE" sz="1050" dirty="0" smtClean="0"/>
              <a:t>,</a:t>
            </a:r>
            <a:br>
              <a:rPr lang="nl-BE" sz="1050" dirty="0" smtClean="0"/>
            </a:br>
            <a:r>
              <a:rPr lang="nl-BE" sz="1050" dirty="0" smtClean="0"/>
              <a:t>                [</a:t>
            </a:r>
            <a:r>
              <a:rPr lang="nl-BE" sz="1050" dirty="0"/>
              <a:t>switch]$</a:t>
            </a:r>
            <a:r>
              <a:rPr lang="nl-BE" sz="1050" dirty="0" smtClean="0"/>
              <a:t>Details</a:t>
            </a:r>
            <a:br>
              <a:rPr lang="nl-BE" sz="1050" dirty="0" smtClean="0"/>
            </a:br>
            <a:r>
              <a:rPr lang="nl-BE" sz="1050" dirty="0" smtClean="0"/>
              <a:t>     </a:t>
            </a:r>
            <a:r>
              <a:rPr lang="nl-BE" sz="1050" dirty="0"/>
              <a:t>)</a:t>
            </a:r>
          </a:p>
          <a:p>
            <a:pPr marL="0" indent="0">
              <a:buNone/>
            </a:pPr>
            <a:r>
              <a:rPr lang="nl-BE" sz="105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0281" y="6027844"/>
            <a:ext cx="619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about_Comment_Based_Help</a:t>
            </a:r>
            <a:r>
              <a:rPr lang="nl-B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nl-BE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nl-B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technet.microsoft.com/en-us/library/hh847834.aspx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6345" y="5952080"/>
            <a:ext cx="533936" cy="7119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92481" y="1836652"/>
            <a:ext cx="327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 smtClean="0"/>
              <a:t>Use</a:t>
            </a:r>
            <a:r>
              <a:rPr lang="nl-BE" sz="2000" dirty="0" smtClean="0"/>
              <a:t> ISE Snippets (</a:t>
            </a:r>
            <a:r>
              <a:rPr lang="nl-BE" sz="2000" dirty="0" err="1" smtClean="0"/>
              <a:t>Control+J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8545" y="1680750"/>
            <a:ext cx="533936" cy="711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0106" y="1832482"/>
            <a:ext cx="7628281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288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Updatable</a:t>
            </a:r>
            <a:r>
              <a:rPr lang="nl-BE" dirty="0" smtClean="0"/>
              <a:t> XML </a:t>
            </a:r>
            <a:r>
              <a:rPr lang="nl-BE" dirty="0" err="1" smtClean="0"/>
              <a:t>based</a:t>
            </a:r>
            <a:r>
              <a:rPr lang="nl-BE" dirty="0" smtClean="0"/>
              <a:t> Help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557866"/>
            <a:ext cx="11426890" cy="4525963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XML 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smtClean="0"/>
              <a:t>– MAML</a:t>
            </a:r>
          </a:p>
          <a:p>
            <a:r>
              <a:rPr lang="nl-BE" dirty="0" err="1" smtClean="0"/>
              <a:t>Requires</a:t>
            </a:r>
            <a:r>
              <a:rPr lang="nl-BE" dirty="0" smtClean="0"/>
              <a:t> </a:t>
            </a:r>
            <a:r>
              <a:rPr lang="nl-BE" dirty="0" err="1" smtClean="0"/>
              <a:t>several</a:t>
            </a:r>
            <a:r>
              <a:rPr lang="nl-BE" dirty="0" smtClean="0"/>
              <a:t> </a:t>
            </a:r>
            <a:r>
              <a:rPr lang="nl-BE" dirty="0" err="1" smtClean="0"/>
              <a:t>components</a:t>
            </a:r>
            <a:endParaRPr lang="nl-BE" dirty="0" smtClean="0"/>
          </a:p>
          <a:p>
            <a:pPr lvl="1"/>
            <a:r>
              <a:rPr lang="nl-BE" b="1" dirty="0" smtClean="0"/>
              <a:t>.psd1 – </a:t>
            </a:r>
            <a:r>
              <a:rPr lang="nl-BE" dirty="0" err="1" smtClean="0"/>
              <a:t>keyword</a:t>
            </a:r>
            <a:r>
              <a:rPr lang="nl-BE" dirty="0" smtClean="0"/>
              <a:t> </a:t>
            </a:r>
            <a:r>
              <a:rPr lang="nl-BE" b="1" dirty="0" err="1" smtClean="0"/>
              <a:t>HelpInfoURI</a:t>
            </a:r>
            <a:endParaRPr lang="en-IE" dirty="0"/>
          </a:p>
          <a:p>
            <a:pPr lvl="1"/>
            <a:r>
              <a:rPr lang="nl-BE" dirty="0" smtClean="0"/>
              <a:t>HelpInfo.xml</a:t>
            </a:r>
          </a:p>
          <a:p>
            <a:pPr lvl="1"/>
            <a:r>
              <a:rPr lang="nl-BE" dirty="0" smtClean="0"/>
              <a:t>.psm1-Help.xml </a:t>
            </a:r>
            <a:r>
              <a:rPr lang="nl-BE" dirty="0"/>
              <a:t>file</a:t>
            </a:r>
            <a:endParaRPr lang="nl-BE" dirty="0" smtClean="0"/>
          </a:p>
          <a:p>
            <a:pPr lvl="1"/>
            <a:r>
              <a:rPr lang="nl-BE" dirty="0" smtClean="0"/>
              <a:t>CAB file</a:t>
            </a:r>
          </a:p>
          <a:p>
            <a:pPr lvl="2"/>
            <a:r>
              <a:rPr lang="nl-BE" sz="2400" dirty="0" smtClean="0"/>
              <a:t>Syntax:</a:t>
            </a:r>
            <a:r>
              <a:rPr lang="nl-BE" dirty="0" smtClean="0"/>
              <a:t>   </a:t>
            </a:r>
            <a:r>
              <a:rPr lang="nl-BE" sz="1800" dirty="0" smtClean="0"/>
              <a:t>ModuleName_ModuleGUID_UI-Culture_HelpContent.cab</a:t>
            </a:r>
          </a:p>
          <a:p>
            <a:pPr lvl="2"/>
            <a:r>
              <a:rPr lang="nl-BE" sz="2400" dirty="0" err="1" smtClean="0"/>
              <a:t>Example</a:t>
            </a:r>
            <a:r>
              <a:rPr lang="nl-BE" sz="2400" dirty="0" smtClean="0"/>
              <a:t>: </a:t>
            </a:r>
            <a:r>
              <a:rPr lang="nl-BE" sz="1800" dirty="0"/>
              <a:t>TestModule_d03c1cf3-f738-48a3-b845-5ead46a52671_en-US_HelpContent.cab</a:t>
            </a:r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875451" y="6027844"/>
            <a:ext cx="888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about_Updatable_Help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https://technet.microsoft.com/en-us/library/hh847735.aspx</a:t>
            </a:r>
          </a:p>
          <a:p>
            <a:r>
              <a:rPr lang="nl-BE" dirty="0" smtClean="0"/>
              <a:t>https</a:t>
            </a:r>
            <a:r>
              <a:rPr lang="nl-BE" dirty="0"/>
              <a:t>://msdn.microsoft.com/en-us/library/windows/desktop/hh852735(v=vs.85).</a:t>
            </a:r>
            <a:r>
              <a:rPr lang="nl-BE" dirty="0" smtClean="0"/>
              <a:t>aspx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1515" y="5952080"/>
            <a:ext cx="533936" cy="7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62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Updatable</a:t>
            </a:r>
            <a:r>
              <a:rPr lang="nl-BE" dirty="0"/>
              <a:t> </a:t>
            </a:r>
            <a:r>
              <a:rPr lang="nl-BE" dirty="0" smtClean="0"/>
              <a:t>Help </a:t>
            </a:r>
            <a:r>
              <a:rPr lang="en-US" dirty="0" smtClean="0"/>
              <a:t>Anatomy</a:t>
            </a:r>
            <a:endParaRPr lang="en-US" dirty="0"/>
          </a:p>
        </p:txBody>
      </p:sp>
      <p:graphicFrame>
        <p:nvGraphicFramePr>
          <p:cNvPr id="32" name="Content Placeholder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015270"/>
              </p:ext>
            </p:extLst>
          </p:nvPr>
        </p:nvGraphicFramePr>
        <p:xfrm>
          <a:off x="966663" y="1773937"/>
          <a:ext cx="10033569" cy="476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863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C8E11D8-A3A7-4446-8F83-EA7ACFEDD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graphicEl>
                                              <a:dgm id="{DC8E11D8-A3A7-4446-8F83-EA7ACFEDD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graphicEl>
                                              <a:dgm id="{DC8E11D8-A3A7-4446-8F83-EA7ACFEDD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AA76D472-C03C-4DE2-ABF0-77884FAC4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graphicEl>
                                              <a:dgm id="{AA76D472-C03C-4DE2-ABF0-77884FAC4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graphicEl>
                                              <a:dgm id="{AA76D472-C03C-4DE2-ABF0-77884FAC4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A0F4CAB3-6E41-47EE-8FA3-72558C211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graphicEl>
                                              <a:dgm id="{A0F4CAB3-6E41-47EE-8FA3-72558C211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>
                                            <p:graphicEl>
                                              <a:dgm id="{A0F4CAB3-6E41-47EE-8FA3-72558C211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4F88CDC-8CA9-44B3-9B67-1E0CB5D4E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>
                                            <p:graphicEl>
                                              <a:dgm id="{14F88CDC-8CA9-44B3-9B67-1E0CB5D4E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>
                                            <p:graphicEl>
                                              <a:dgm id="{14F88CDC-8CA9-44B3-9B67-1E0CB5D4E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66594A2F-B127-41B3-B510-215A05DDF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graphicEl>
                                              <a:dgm id="{66594A2F-B127-41B3-B510-215A05DDF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graphicEl>
                                              <a:dgm id="{66594A2F-B127-41B3-B510-215A05DDF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1F9CDF3-E36B-4608-B1C2-2913F7C5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>
                                            <p:graphicEl>
                                              <a:dgm id="{21F9CDF3-E36B-4608-B1C2-2913F7C5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>
                                            <p:graphicEl>
                                              <a:dgm id="{21F9CDF3-E36B-4608-B1C2-2913F7C5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A2EDA72-BE86-4D6E-97CF-28E93ABC0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graphicEl>
                                              <a:dgm id="{1A2EDA72-BE86-4D6E-97CF-28E93ABC0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graphicEl>
                                              <a:dgm id="{1A2EDA72-BE86-4D6E-97CF-28E93ABC0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8CDB5F14-82A3-49DC-8CA1-051BF4DF8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graphicEl>
                                              <a:dgm id="{8CDB5F14-82A3-49DC-8CA1-051BF4DF8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>
                                            <p:graphicEl>
                                              <a:dgm id="{8CDB5F14-82A3-49DC-8CA1-051BF4DF8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033176B6-9CEE-47D3-BBE1-35CDB9D0A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>
                                            <p:graphicEl>
                                              <a:dgm id="{033176B6-9CEE-47D3-BBE1-35CDB9D0A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>
                                            <p:graphicEl>
                                              <a:dgm id="{033176B6-9CEE-47D3-BBE1-35CDB9D0A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58E1CF-2CF4-4876-91D9-FA6968FF6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>
                                            <p:graphicEl>
                                              <a:dgm id="{B758E1CF-2CF4-4876-91D9-FA6968FF6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>
                                            <p:graphicEl>
                                              <a:dgm id="{B758E1CF-2CF4-4876-91D9-FA6968FF6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A7C703D-489D-47CC-BAE5-BCF62ED4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>
                                            <p:graphicEl>
                                              <a:dgm id="{DA7C703D-489D-47CC-BAE5-BCF62ED4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>
                                            <p:graphicEl>
                                              <a:dgm id="{DA7C703D-489D-47CC-BAE5-BCF62ED4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E9AE6BD2-81DF-4A5F-8650-32EE8DDC6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>
                                            <p:graphicEl>
                                              <a:dgm id="{E9AE6BD2-81DF-4A5F-8650-32EE8DDC6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>
                                            <p:graphicEl>
                                              <a:dgm id="{E9AE6BD2-81DF-4A5F-8650-32EE8DDC6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9E8520E8-5EBA-4782-BD2D-B44238CE5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>
                                            <p:graphicEl>
                                              <a:dgm id="{9E8520E8-5EBA-4782-BD2D-B44238CE5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>
                                            <p:graphicEl>
                                              <a:dgm id="{9E8520E8-5EBA-4782-BD2D-B44238CE5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SAPIEN PowerShell </a:t>
            </a:r>
            <a:r>
              <a:rPr lang="nl-BE" dirty="0" err="1" smtClean="0"/>
              <a:t>HelpWriter</a:t>
            </a:r>
            <a:r>
              <a:rPr lang="nl-BE" dirty="0" smtClean="0"/>
              <a:t> 2016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</a:t>
            </a:r>
            <a:r>
              <a:rPr lang="en-US" sz="2800" dirty="0" smtClean="0"/>
              <a:t>or </a:t>
            </a:r>
            <a:r>
              <a:rPr lang="en-US" sz="2800" dirty="0"/>
              <a:t>writing and editing Windows PowerShell help files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Can convert comment-based </a:t>
            </a:r>
            <a:r>
              <a:rPr lang="en-US" sz="2800" dirty="0"/>
              <a:t>help to </a:t>
            </a:r>
            <a:r>
              <a:rPr lang="en-US" sz="2800" dirty="0" smtClean="0"/>
              <a:t>MAML </a:t>
            </a:r>
            <a:r>
              <a:rPr lang="en-US" sz="2800" dirty="0"/>
              <a:t>files.</a:t>
            </a:r>
          </a:p>
          <a:p>
            <a:endParaRPr lang="nl-BE" dirty="0"/>
          </a:p>
        </p:txBody>
      </p:sp>
      <p:pic>
        <p:nvPicPr>
          <p:cNvPr id="1026" name="Picture 2" descr="Add help examples for comma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4249" y="2722255"/>
            <a:ext cx="7549583" cy="3983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Shell HelpWriter 2016 - Download by clicking a red 'TRY' button below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9731" y="141763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357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Mark Down </a:t>
            </a:r>
            <a:r>
              <a:rPr lang="nl-BE" dirty="0" err="1" smtClean="0"/>
              <a:t>based</a:t>
            </a:r>
            <a:r>
              <a:rPr lang="nl-BE" dirty="0" smtClean="0"/>
              <a:t>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866"/>
            <a:ext cx="10972800" cy="5122852"/>
          </a:xfrm>
        </p:spPr>
        <p:txBody>
          <a:bodyPr>
            <a:normAutofit fontScale="47500" lnSpcReduction="20000"/>
          </a:bodyPr>
          <a:lstStyle/>
          <a:p>
            <a:r>
              <a:rPr lang="nl-BE" sz="4600" dirty="0" err="1" smtClean="0"/>
              <a:t>Markup</a:t>
            </a:r>
            <a:r>
              <a:rPr lang="nl-BE" sz="4600" dirty="0" smtClean="0"/>
              <a:t> </a:t>
            </a:r>
            <a:r>
              <a:rPr lang="nl-BE" sz="4600" dirty="0" err="1" smtClean="0"/>
              <a:t>language</a:t>
            </a:r>
            <a:r>
              <a:rPr lang="nl-BE" sz="4600" dirty="0" smtClean="0"/>
              <a:t> </a:t>
            </a:r>
            <a:r>
              <a:rPr lang="nl-BE" sz="4600" dirty="0" err="1" smtClean="0"/>
              <a:t>used</a:t>
            </a:r>
            <a:r>
              <a:rPr lang="nl-BE" sz="4600" dirty="0" smtClean="0"/>
              <a:t> </a:t>
            </a:r>
            <a:r>
              <a:rPr lang="nl-BE" sz="4600" dirty="0" err="1" smtClean="0"/>
              <a:t>to</a:t>
            </a:r>
            <a:r>
              <a:rPr lang="nl-BE" sz="4600" dirty="0" smtClean="0"/>
              <a:t> </a:t>
            </a:r>
            <a:r>
              <a:rPr lang="nl-BE" sz="4600" dirty="0" err="1"/>
              <a:t>author</a:t>
            </a:r>
            <a:r>
              <a:rPr lang="nl-BE" sz="4600" dirty="0"/>
              <a:t> </a:t>
            </a:r>
            <a:r>
              <a:rPr lang="nl-BE" sz="4600" dirty="0" err="1" smtClean="0"/>
              <a:t>documentation</a:t>
            </a:r>
            <a:endParaRPr lang="nl-BE" sz="4600" dirty="0" smtClean="0"/>
          </a:p>
          <a:p>
            <a:pPr lvl="1"/>
            <a:r>
              <a:rPr lang="en-US" sz="4200" dirty="0"/>
              <a:t>Markdown (.MD) help system used for </a:t>
            </a:r>
            <a:r>
              <a:rPr lang="en-US" sz="4200" dirty="0" smtClean="0"/>
              <a:t>GitHub</a:t>
            </a:r>
            <a:endParaRPr lang="nl-BE" sz="4200" dirty="0" smtClean="0"/>
          </a:p>
          <a:p>
            <a:r>
              <a:rPr lang="en-US" sz="4600" dirty="0" smtClean="0"/>
              <a:t>Designed </a:t>
            </a:r>
            <a:r>
              <a:rPr lang="en-US" sz="4600" dirty="0"/>
              <a:t>to be human-readable without rendering</a:t>
            </a:r>
            <a:r>
              <a:rPr lang="en-US" sz="4400" dirty="0"/>
              <a:t> </a:t>
            </a:r>
            <a:endParaRPr lang="en-US" sz="4400" dirty="0" smtClean="0"/>
          </a:p>
          <a:p>
            <a:pPr lvl="1"/>
            <a:r>
              <a:rPr lang="fr-BE" sz="4200" dirty="0" err="1"/>
              <a:t>Focused</a:t>
            </a:r>
            <a:r>
              <a:rPr lang="fr-BE" sz="4200" dirty="0"/>
              <a:t> on </a:t>
            </a:r>
            <a:r>
              <a:rPr lang="fr-BE" sz="4200" dirty="0" err="1"/>
              <a:t>simplicity</a:t>
            </a:r>
            <a:endParaRPr lang="nl-BE" sz="4200" dirty="0"/>
          </a:p>
          <a:p>
            <a:pPr lvl="1"/>
            <a:r>
              <a:rPr lang="en-US" sz="4200" dirty="0" smtClean="0"/>
              <a:t>Easy to write and edit</a:t>
            </a:r>
            <a:endParaRPr lang="nl-BE" sz="3600" dirty="0"/>
          </a:p>
          <a:p>
            <a:pPr lvl="1"/>
            <a:endParaRPr lang="en-US" sz="4400" dirty="0" smtClean="0"/>
          </a:p>
          <a:p>
            <a:r>
              <a:rPr lang="en-US" sz="5100" dirty="0" smtClean="0"/>
              <a:t>Generate markdown (MD) files from PowerShell Help using</a:t>
            </a:r>
          </a:p>
          <a:p>
            <a:pPr lvl="1"/>
            <a:r>
              <a:rPr lang="en-US" sz="4200" dirty="0" smtClean="0"/>
              <a:t>Command/Function</a:t>
            </a:r>
          </a:p>
          <a:p>
            <a:pPr lvl="1"/>
            <a:r>
              <a:rPr lang="en-US" sz="4200" dirty="0" smtClean="0"/>
              <a:t>Module</a:t>
            </a:r>
          </a:p>
          <a:p>
            <a:pPr lvl="1"/>
            <a:r>
              <a:rPr lang="en-US" sz="4200" dirty="0" smtClean="0"/>
              <a:t>MAML based help file</a:t>
            </a:r>
          </a:p>
          <a:p>
            <a:endParaRPr lang="en-US" sz="4400" dirty="0" smtClean="0"/>
          </a:p>
          <a:p>
            <a:r>
              <a:rPr lang="en-US" sz="4400" dirty="0" smtClean="0"/>
              <a:t>Using PowerShell Module ‘</a:t>
            </a:r>
            <a:r>
              <a:rPr lang="en-US" sz="4400" b="1" dirty="0" err="1" smtClean="0"/>
              <a:t>PlatyPS</a:t>
            </a:r>
            <a:r>
              <a:rPr lang="en-US" sz="4400" dirty="0" smtClean="0"/>
              <a:t>’</a:t>
            </a:r>
          </a:p>
          <a:p>
            <a:pPr lvl="1"/>
            <a:r>
              <a:rPr lang="en-US" sz="3600" dirty="0" smtClean="0"/>
              <a:t>Available in PowerShell Gallery</a:t>
            </a:r>
          </a:p>
          <a:p>
            <a:r>
              <a:rPr lang="en-US" sz="4400" dirty="0" smtClean="0"/>
              <a:t>Examples: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MarkdownHelp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-Command &lt;cmdlet&gt;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OutputFolder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.\docs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MarkdownHelp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-Module  &lt;module&gt;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OutputFolder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.\docs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MarkdownHelp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MamlFile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MamlPath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OutputFolder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.\docs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7861" y="1632511"/>
            <a:ext cx="4294849" cy="1419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5767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590800"/>
            <a:ext cx="11428413" cy="1555106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GB" sz="6600" dirty="0">
              <a:latin typeface="Segoe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0700" y="2718939"/>
            <a:ext cx="10831512" cy="138499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2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Segoe"/>
                <a:ea typeface="+mn-ea"/>
                <a:cs typeface="Segoe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Objects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013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own</a:t>
            </a:r>
            <a:r>
              <a:rPr lang="nl-BE" dirty="0" smtClean="0"/>
              <a:t> </a:t>
            </a:r>
            <a:r>
              <a:rPr lang="nl-BE" dirty="0" err="1" smtClean="0"/>
              <a:t>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Naming</a:t>
            </a:r>
            <a:r>
              <a:rPr lang="nl-BE" dirty="0" smtClean="0"/>
              <a:t> of Property, Method</a:t>
            </a:r>
          </a:p>
          <a:p>
            <a:r>
              <a:rPr lang="nl-BE" dirty="0" err="1" smtClean="0"/>
              <a:t>Add</a:t>
            </a:r>
            <a:r>
              <a:rPr lang="nl-BE" dirty="0" smtClean="0"/>
              <a:t> </a:t>
            </a:r>
            <a:r>
              <a:rPr lang="nl-BE" dirty="0" err="1" smtClean="0"/>
              <a:t>additional</a:t>
            </a:r>
            <a:r>
              <a:rPr lang="nl-BE" dirty="0" smtClean="0"/>
              <a:t> members</a:t>
            </a:r>
          </a:p>
          <a:p>
            <a:pPr lvl="1"/>
            <a:r>
              <a:rPr lang="nl-BE" dirty="0" err="1" smtClean="0"/>
              <a:t>AliasProperty</a:t>
            </a:r>
            <a:endParaRPr lang="nl-BE" dirty="0" smtClean="0"/>
          </a:p>
          <a:p>
            <a:pPr lvl="1"/>
            <a:r>
              <a:rPr lang="nl-BE" dirty="0" err="1" smtClean="0"/>
              <a:t>ScriptProperty</a:t>
            </a:r>
            <a:endParaRPr lang="nl-BE" dirty="0" smtClean="0"/>
          </a:p>
          <a:p>
            <a:pPr lvl="1"/>
            <a:r>
              <a:rPr lang="nl-BE" dirty="0" err="1" smtClean="0"/>
              <a:t>ScriptMethod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87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own</a:t>
            </a:r>
            <a:r>
              <a:rPr lang="nl-BE" dirty="0" smtClean="0"/>
              <a:t> </a:t>
            </a:r>
            <a:r>
              <a:rPr lang="nl-BE" dirty="0" err="1"/>
              <a:t>O</a:t>
            </a:r>
            <a:r>
              <a:rPr lang="nl-BE" dirty="0" err="1" smtClean="0"/>
              <a:t>bjects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0487" y="1535113"/>
            <a:ext cx="5257800" cy="639763"/>
          </a:xfrm>
        </p:spPr>
        <p:txBody>
          <a:bodyPr>
            <a:normAutofit/>
          </a:bodyPr>
          <a:lstStyle/>
          <a:p>
            <a:r>
              <a:rPr lang="nl-BE" sz="2800" dirty="0" smtClean="0"/>
              <a:t>Using </a:t>
            </a:r>
            <a:r>
              <a:rPr lang="nl-BE" sz="2800" dirty="0" err="1" smtClean="0"/>
              <a:t>Add</a:t>
            </a:r>
            <a:r>
              <a:rPr lang="nl-BE" sz="2800" dirty="0" smtClean="0"/>
              <a:t>-Member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8715" y="2447019"/>
            <a:ext cx="4785048" cy="3951288"/>
          </a:xfrm>
        </p:spPr>
        <p:txBody>
          <a:bodyPr>
            <a:noAutofit/>
          </a:bodyPr>
          <a:lstStyle/>
          <a:p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New-Object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PSObject</a:t>
            </a:r>
            <a:endParaRPr lang="nl-BE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-Member `</a:t>
            </a:r>
            <a:b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-Name &lt;Name&gt; ` </a:t>
            </a:r>
            <a:b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-Value &lt;Value&gt; ` </a:t>
            </a:r>
            <a:b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&lt;Type&gt;</a:t>
            </a:r>
          </a:p>
          <a:p>
            <a:endParaRPr lang="nl-BE" sz="1400" dirty="0" smtClean="0"/>
          </a:p>
          <a:p>
            <a:r>
              <a:rPr lang="nl-BE" dirty="0" err="1" smtClean="0"/>
              <a:t>Allows</a:t>
            </a:r>
            <a:r>
              <a:rPr lang="nl-BE" dirty="0" smtClean="0"/>
              <a:t> </a:t>
            </a:r>
            <a:r>
              <a:rPr lang="nl-BE" dirty="0" err="1" smtClean="0"/>
              <a:t>AliasProperty</a:t>
            </a:r>
            <a:r>
              <a:rPr lang="nl-BE" dirty="0" smtClean="0"/>
              <a:t>, </a:t>
            </a:r>
            <a:r>
              <a:rPr lang="nl-BE" dirty="0" err="1" smtClean="0"/>
              <a:t>ScriptProperty</a:t>
            </a:r>
            <a:r>
              <a:rPr lang="nl-BE" dirty="0" smtClean="0"/>
              <a:t>, </a:t>
            </a:r>
            <a:r>
              <a:rPr lang="nl-BE" dirty="0" err="1" smtClean="0"/>
              <a:t>ScriptMethod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754824" y="1535113"/>
            <a:ext cx="5922431" cy="639763"/>
          </a:xfrm>
        </p:spPr>
        <p:txBody>
          <a:bodyPr>
            <a:noAutofit/>
          </a:bodyPr>
          <a:lstStyle/>
          <a:p>
            <a:r>
              <a:rPr lang="nl-BE" sz="2800" dirty="0" smtClean="0"/>
              <a:t>Using New-Object </a:t>
            </a:r>
            <a:r>
              <a:rPr lang="nl-BE" sz="2800" dirty="0" err="1" smtClean="0"/>
              <a:t>with</a:t>
            </a:r>
            <a:r>
              <a:rPr lang="nl-BE" sz="2800" dirty="0" smtClean="0"/>
              <a:t> </a:t>
            </a:r>
            <a:r>
              <a:rPr lang="nl-BE" sz="2800" dirty="0" err="1" smtClean="0"/>
              <a:t>HashTable</a:t>
            </a:r>
            <a:endParaRPr lang="nl-BE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733655" y="2472417"/>
            <a:ext cx="5724332" cy="3925890"/>
          </a:xfrm>
        </p:spPr>
        <p:txBody>
          <a:bodyPr>
            <a:normAutofit/>
          </a:bodyPr>
          <a:lstStyle/>
          <a:p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New-Object –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PSObject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–Property $&lt;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BE" dirty="0" smtClean="0"/>
              <a:t>Using Type casting</a:t>
            </a:r>
            <a:br>
              <a:rPr lang="nl-BE" dirty="0" smtClean="0"/>
            </a:br>
            <a: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B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pscustomobject</a:t>
            </a:r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ordered</a:t>
            </a:r>
            <a:r>
              <a:rPr lang="nl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]@{</a:t>
            </a:r>
            <a: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lang="nl-B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Value </a:t>
            </a:r>
            <a:r>
              <a:rPr lang="nl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 ‘abc</a:t>
            </a:r>
            <a: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b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nl-BE" dirty="0" err="1" smtClean="0"/>
              <a:t>Makes</a:t>
            </a:r>
            <a:r>
              <a:rPr lang="nl-BE" dirty="0" smtClean="0"/>
              <a:t> code more </a:t>
            </a:r>
            <a:r>
              <a:rPr lang="nl-BE" dirty="0" err="1" smtClean="0"/>
              <a:t>readable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7397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Modules… Modules… Modules</a:t>
            </a:r>
          </a:p>
          <a:p>
            <a:r>
              <a:rPr lang="en-US" dirty="0" smtClean="0"/>
              <a:t>Module Creation</a:t>
            </a:r>
          </a:p>
          <a:p>
            <a:r>
              <a:rPr lang="en-US" dirty="0" smtClean="0"/>
              <a:t>Module Management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8608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BE" sz="4900" dirty="0" smtClean="0"/>
              <a:t>Create PS Object</a:t>
            </a:r>
            <a:br>
              <a:rPr lang="nl-BE" sz="4900" dirty="0" smtClean="0"/>
            </a:br>
            <a:r>
              <a:rPr lang="nl-BE" sz="3100" dirty="0" smtClean="0"/>
              <a:t>Using New-Object </a:t>
            </a:r>
            <a:r>
              <a:rPr lang="nl-BE" sz="3100" dirty="0" err="1" smtClean="0"/>
              <a:t>and</a:t>
            </a:r>
            <a:r>
              <a:rPr lang="nl-BE" sz="3100" dirty="0" smtClean="0"/>
              <a:t> </a:t>
            </a:r>
            <a:r>
              <a:rPr lang="nl-BE" sz="3100" dirty="0" err="1" smtClean="0"/>
              <a:t>Add</a:t>
            </a:r>
            <a:r>
              <a:rPr lang="nl-BE" sz="3100" dirty="0" smtClean="0"/>
              <a:t>-Member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866"/>
            <a:ext cx="1124960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$Obj = New-Object </a:t>
            </a:r>
            <a:r>
              <a:rPr lang="nl-BE" b="1" dirty="0" smtClean="0">
                <a:latin typeface="Courier New" pitchFamily="49" charset="0"/>
                <a:cs typeface="Courier New" pitchFamily="49" charset="0"/>
              </a:rPr>
              <a:t>–Type PSObject</a:t>
            </a:r>
          </a:p>
          <a:p>
            <a:pPr marL="0" indent="0">
              <a:buNone/>
            </a:pPr>
            <a:r>
              <a:rPr lang="nl-BE" sz="1863" dirty="0">
                <a:latin typeface="Courier New" pitchFamily="49" charset="0"/>
                <a:cs typeface="Courier New" pitchFamily="49" charset="0"/>
              </a:rPr>
              <a:t>$Obj | Add-Member –Name ComputerName –Value $ComputerName –Type NoteProperty</a:t>
            </a:r>
            <a:br>
              <a:rPr lang="nl-BE" sz="1863" dirty="0">
                <a:latin typeface="Courier New" pitchFamily="49" charset="0"/>
                <a:cs typeface="Courier New" pitchFamily="49" charset="0"/>
              </a:rPr>
            </a:br>
            <a:r>
              <a:rPr lang="nl-BE" sz="1863" dirty="0">
                <a:latin typeface="Courier New" pitchFamily="49" charset="0"/>
                <a:cs typeface="Courier New" pitchFamily="49" charset="0"/>
              </a:rPr>
              <a:t>$Obj | Add-Member –Name OS           –Value $OS           –Type NoteProperty </a:t>
            </a:r>
            <a:br>
              <a:rPr lang="nl-BE" sz="1863" dirty="0">
                <a:latin typeface="Courier New" pitchFamily="49" charset="0"/>
                <a:cs typeface="Courier New" pitchFamily="49" charset="0"/>
              </a:rPr>
            </a:br>
            <a:r>
              <a:rPr lang="nl-BE" sz="1863" dirty="0">
                <a:latin typeface="Courier New" pitchFamily="49" charset="0"/>
                <a:cs typeface="Courier New" pitchFamily="49" charset="0"/>
              </a:rPr>
              <a:t>$Obj | Add-Member –Name ServicePack  –Value $ServicePack  –Type NoteProperty </a:t>
            </a:r>
            <a:br>
              <a:rPr lang="nl-BE" sz="1863" dirty="0">
                <a:latin typeface="Courier New" pitchFamily="49" charset="0"/>
                <a:cs typeface="Courier New" pitchFamily="49" charset="0"/>
              </a:rPr>
            </a:br>
            <a:r>
              <a:rPr lang="nl-BE" sz="1863" dirty="0">
                <a:latin typeface="Courier New" pitchFamily="49" charset="0"/>
                <a:cs typeface="Courier New" pitchFamily="49" charset="0"/>
              </a:rPr>
              <a:t>$Obj | Add-Member –Name Version      –Value $ComputerName –Type </a:t>
            </a:r>
            <a:r>
              <a:rPr lang="nl-BE" sz="1863" dirty="0" err="1" smtClean="0">
                <a:latin typeface="Courier New" pitchFamily="49" charset="0"/>
                <a:cs typeface="Courier New" pitchFamily="49" charset="0"/>
              </a:rPr>
              <a:t>NoteProperty</a:t>
            </a:r>
            <a:endParaRPr lang="nl-BE" sz="1863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BE" sz="1863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nl-BE" sz="1863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nl-BE" sz="1863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nl-BE" sz="1863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sz="1863" dirty="0">
                <a:latin typeface="Courier New" pitchFamily="49" charset="0"/>
                <a:cs typeface="Courier New" pitchFamily="49" charset="0"/>
              </a:rPr>
              <a:t>-Member –Name </a:t>
            </a:r>
            <a:r>
              <a:rPr lang="nl-BE" sz="1863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nl-BE" sz="1863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1863" dirty="0">
                <a:latin typeface="Courier New" pitchFamily="49" charset="0"/>
                <a:cs typeface="Courier New" pitchFamily="49" charset="0"/>
              </a:rPr>
              <a:t>–Value </a:t>
            </a:r>
            <a:r>
              <a:rPr lang="nl-BE" sz="1863" dirty="0" smtClean="0">
                <a:latin typeface="Courier New" pitchFamily="49" charset="0"/>
                <a:cs typeface="Courier New" pitchFamily="49" charset="0"/>
              </a:rPr>
              <a:t>Version       </a:t>
            </a:r>
            <a:r>
              <a:rPr lang="nl-BE" sz="1863" dirty="0">
                <a:latin typeface="Courier New" pitchFamily="49" charset="0"/>
                <a:cs typeface="Courier New" pitchFamily="49" charset="0"/>
              </a:rPr>
              <a:t>–Type </a:t>
            </a:r>
            <a:r>
              <a:rPr lang="nl-BE" sz="1863" b="1" dirty="0" err="1" smtClean="0">
                <a:latin typeface="Courier New" pitchFamily="49" charset="0"/>
                <a:cs typeface="Courier New" pitchFamily="49" charset="0"/>
              </a:rPr>
              <a:t>AliasProperty</a:t>
            </a:r>
            <a:endParaRPr lang="nl-BE" sz="1863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BE" sz="1863" dirty="0">
              <a:latin typeface="Courier New" pitchFamily="49" charset="0"/>
              <a:cs typeface="Courier New" pitchFamily="49" charset="0"/>
            </a:endParaRP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BE" sz="4000" dirty="0"/>
              <a:t>Return PS Object (to pipeline)</a:t>
            </a:r>
          </a:p>
          <a:p>
            <a:pPr marL="0" indent="0"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</a:rPr>
              <a:t>$Obj</a:t>
            </a:r>
          </a:p>
        </p:txBody>
      </p:sp>
    </p:spTree>
    <p:extLst>
      <p:ext uri="{BB962C8B-B14F-4D97-AF65-F5344CB8AC3E}">
        <p14:creationId xmlns:p14="http://schemas.microsoft.com/office/powerpoint/2010/main" val="8586539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4900" dirty="0" err="1"/>
              <a:t>Create</a:t>
            </a:r>
            <a:r>
              <a:rPr lang="nl-BE" sz="4900" dirty="0"/>
              <a:t> PS </a:t>
            </a:r>
            <a:r>
              <a:rPr lang="nl-BE" sz="4900" dirty="0" smtClean="0"/>
              <a:t>Object</a:t>
            </a:r>
            <a:br>
              <a:rPr lang="nl-BE" sz="4900" dirty="0" smtClean="0"/>
            </a:br>
            <a:r>
              <a:rPr lang="nl-BE" sz="3100" dirty="0" smtClean="0"/>
              <a:t>Using </a:t>
            </a:r>
            <a:r>
              <a:rPr lang="nl-BE" sz="3100" dirty="0" err="1" smtClean="0"/>
              <a:t>Hashtable</a:t>
            </a:r>
            <a:endParaRPr lang="nl-BE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1644954"/>
            <a:ext cx="10972800" cy="4853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@{</a:t>
            </a:r>
          </a:p>
          <a:p>
            <a:pPr marL="0" indent="0">
              <a:buNone/>
            </a:pP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“Kurt”</a:t>
            </a:r>
          </a:p>
          <a:p>
            <a:pPr marL="0" indent="0">
              <a:buNone/>
            </a:pP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“Roggen”</a:t>
            </a:r>
          </a:p>
          <a:p>
            <a:pPr marL="0" indent="0">
              <a:buNone/>
            </a:pP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“Kurt Roggen”</a:t>
            </a:r>
          </a:p>
          <a:p>
            <a:pPr marL="0" indent="0">
              <a:buNone/>
            </a:pP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“$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env:COMPUTERNAME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New-Object –Type 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PSObject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–Property $</a:t>
            </a:r>
            <a:r>
              <a:rPr lang="nl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endParaRPr lang="nl-B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2400" dirty="0" smtClean="0"/>
          </a:p>
          <a:p>
            <a:pPr marL="0" indent="0">
              <a:buNone/>
            </a:pPr>
            <a:r>
              <a:rPr lang="nl-BE" sz="4000" dirty="0" smtClean="0">
                <a:latin typeface="+mj-lt"/>
              </a:rPr>
              <a:t>Return </a:t>
            </a:r>
            <a:r>
              <a:rPr lang="nl-BE" sz="4000" dirty="0">
                <a:latin typeface="+mj-lt"/>
              </a:rPr>
              <a:t>PS Object (</a:t>
            </a:r>
            <a:r>
              <a:rPr lang="nl-BE" sz="4000" dirty="0" err="1">
                <a:latin typeface="+mj-lt"/>
              </a:rPr>
              <a:t>to</a:t>
            </a:r>
            <a:r>
              <a:rPr lang="nl-BE" sz="4000" dirty="0">
                <a:latin typeface="+mj-lt"/>
              </a:rPr>
              <a:t> pipeline)</a:t>
            </a:r>
          </a:p>
          <a:p>
            <a:pPr marL="0" indent="0"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Obj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43342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err="1" smtClean="0"/>
              <a:t>Create</a:t>
            </a:r>
            <a:r>
              <a:rPr lang="nl-BE" sz="4400" dirty="0" smtClean="0"/>
              <a:t> </a:t>
            </a:r>
            <a:r>
              <a:rPr lang="nl-BE" sz="4400" dirty="0" err="1" smtClean="0"/>
              <a:t>your</a:t>
            </a:r>
            <a:r>
              <a:rPr lang="nl-BE" sz="4400" dirty="0" smtClean="0"/>
              <a:t> </a:t>
            </a:r>
            <a:r>
              <a:rPr lang="nl-BE" sz="4400" dirty="0" err="1" smtClean="0"/>
              <a:t>own</a:t>
            </a:r>
            <a:r>
              <a:rPr lang="nl-BE" sz="4400" dirty="0" smtClean="0"/>
              <a:t> Object Type</a:t>
            </a:r>
            <a:endParaRPr lang="nl-BE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nl-BE" sz="28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nl-BE" sz="2800" dirty="0">
                <a:latin typeface="Courier New" pitchFamily="49" charset="0"/>
                <a:cs typeface="Courier New" pitchFamily="49" charset="0"/>
              </a:rPr>
              <a:t> = New-Object –Type </a:t>
            </a:r>
            <a:r>
              <a:rPr lang="nl-BE" sz="2800" dirty="0" err="1">
                <a:latin typeface="Courier New" pitchFamily="49" charset="0"/>
                <a:cs typeface="Courier New" pitchFamily="49" charset="0"/>
              </a:rPr>
              <a:t>PSObject</a:t>
            </a:r>
            <a:endParaRPr lang="nl-BE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Obj.PSTypeNames.</a:t>
            </a:r>
            <a:r>
              <a:rPr lang="nl-BE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(0,’myModule.Computer’) </a:t>
            </a:r>
          </a:p>
          <a:p>
            <a:endParaRPr lang="nl-BE" dirty="0" smtClean="0"/>
          </a:p>
          <a:p>
            <a:pPr marL="0" indent="0">
              <a:buNone/>
            </a:pPr>
            <a:r>
              <a:rPr lang="nl-BE" dirty="0" err="1" smtClean="0"/>
              <a:t>Related</a:t>
            </a:r>
            <a:r>
              <a:rPr lang="nl-BE" dirty="0" smtClean="0"/>
              <a:t> </a:t>
            </a:r>
            <a:r>
              <a:rPr lang="nl-BE" dirty="0" err="1" smtClean="0"/>
              <a:t>methods</a:t>
            </a:r>
            <a:r>
              <a:rPr lang="nl-BE" dirty="0" smtClean="0"/>
              <a:t>:</a:t>
            </a:r>
            <a:endParaRPr lang="nl-BE" dirty="0"/>
          </a:p>
          <a:p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Object.PSTypeNames.Add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myModule.Computer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Object.PSTypeNames.Remove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myModule.Computer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860901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Extend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</a:t>
            </a:r>
            <a:r>
              <a:rPr lang="nl-BE" dirty="0" err="1" smtClean="0"/>
              <a:t>Objects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sz="2800" dirty="0" err="1" smtClean="0"/>
              <a:t>Using</a:t>
            </a:r>
            <a:r>
              <a:rPr lang="fr-BE" sz="2800" dirty="0" smtClean="0"/>
              <a:t> </a:t>
            </a:r>
            <a:r>
              <a:rPr lang="fr-BE" sz="2800" dirty="0" err="1" smtClean="0"/>
              <a:t>Add-Member</a:t>
            </a:r>
            <a:endParaRPr lang="nl-BE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smtClean="0"/>
              <a:t>Simple</a:t>
            </a:r>
          </a:p>
          <a:p>
            <a:r>
              <a:rPr lang="fr-BE" dirty="0" smtClean="0"/>
              <a:t>Explicit</a:t>
            </a:r>
          </a:p>
          <a:p>
            <a:r>
              <a:rPr lang="fr-BE" dirty="0" smtClean="0"/>
              <a:t>Straight </a:t>
            </a:r>
            <a:r>
              <a:rPr lang="fr-BE" dirty="0" err="1" smtClean="0"/>
              <a:t>forward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563202" cy="639763"/>
          </a:xfrm>
        </p:spPr>
        <p:txBody>
          <a:bodyPr>
            <a:noAutofit/>
          </a:bodyPr>
          <a:lstStyle/>
          <a:p>
            <a:r>
              <a:rPr lang="nl-BE" sz="2800" dirty="0" smtClean="0"/>
              <a:t>Using</a:t>
            </a:r>
            <a:r>
              <a:rPr lang="nl-BE" sz="2800" b="0" i="1" dirty="0" smtClean="0"/>
              <a:t> </a:t>
            </a:r>
            <a:r>
              <a:rPr lang="nl-BE" sz="2800" i="1" dirty="0" smtClean="0"/>
              <a:t>&lt;Module&gt;</a:t>
            </a:r>
            <a:r>
              <a:rPr lang="nl-BE" sz="2800" dirty="0" smtClean="0"/>
              <a:t>.types.PS1XML</a:t>
            </a:r>
            <a:endParaRPr lang="nl-BE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760054" cy="3951288"/>
          </a:xfrm>
        </p:spPr>
        <p:txBody>
          <a:bodyPr/>
          <a:lstStyle/>
          <a:p>
            <a:r>
              <a:rPr lang="en-US" dirty="0" smtClean="0"/>
              <a:t>Advanced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Requires </a:t>
            </a:r>
            <a:r>
              <a:rPr lang="en-US" b="1" dirty="0" err="1" smtClean="0"/>
              <a:t>TypesToProcess</a:t>
            </a:r>
            <a:r>
              <a:rPr lang="en-US" b="1" dirty="0" smtClean="0"/>
              <a:t> </a:t>
            </a:r>
            <a:r>
              <a:rPr lang="en-US" dirty="0" smtClean="0"/>
              <a:t>keyword in module manifest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427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Extend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own</a:t>
            </a:r>
            <a:r>
              <a:rPr lang="nl-BE" dirty="0" smtClean="0"/>
              <a:t> </a:t>
            </a:r>
            <a:r>
              <a:rPr lang="nl-BE" dirty="0" err="1"/>
              <a:t>O</a:t>
            </a:r>
            <a:r>
              <a:rPr lang="nl-BE" dirty="0" err="1" smtClean="0"/>
              <a:t>bjects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3100" dirty="0" smtClean="0"/>
              <a:t>Using </a:t>
            </a:r>
            <a:r>
              <a:rPr lang="nl-BE" sz="3100" dirty="0" err="1" smtClean="0"/>
              <a:t>Add</a:t>
            </a:r>
            <a:r>
              <a:rPr lang="nl-BE" sz="3100" dirty="0" smtClean="0"/>
              <a:t>-Member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1564372"/>
            <a:ext cx="11318031" cy="4621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bj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pscustomobject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]@{Name=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'Kurt Roggen';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='Kurt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='Roggen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000" b="1" dirty="0" smtClean="0"/>
              <a:t>With </a:t>
            </a:r>
            <a:r>
              <a:rPr lang="en-US" sz="2000" b="1" dirty="0" err="1" smtClean="0"/>
              <a:t>AliasProperty</a:t>
            </a:r>
            <a:endParaRPr lang="en-US" sz="2000" b="1" dirty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Add-Member 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InputObject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AliasProperty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-Value Name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With </a:t>
            </a:r>
            <a:r>
              <a:rPr lang="en-US" sz="1800" b="1" dirty="0" err="1" smtClean="0"/>
              <a:t>ScriptProperty</a:t>
            </a:r>
            <a:endParaRPr lang="en-US" sz="1800" b="1" dirty="0"/>
          </a:p>
          <a:p>
            <a:pPr marL="0" indent="0">
              <a:buNone/>
            </a:pPr>
            <a:r>
              <a:rPr lang="nl-B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-Member -</a:t>
            </a:r>
            <a:r>
              <a:rPr lang="nl-B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InputObject</a:t>
            </a: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nl-B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nl-B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ScriptProperty</a:t>
            </a: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nl-B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MyFullName</a:t>
            </a: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-Value { </a:t>
            </a:r>
            <a:r>
              <a:rPr lang="nl-BE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BE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B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' ' + $</a:t>
            </a:r>
            <a:r>
              <a:rPr lang="nl-B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this.LastName.ToUpper</a:t>
            </a: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}</a:t>
            </a:r>
          </a:p>
          <a:p>
            <a:pPr marL="0" indent="0">
              <a:buNone/>
            </a:pPr>
            <a:endParaRPr lang="nl-B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/>
              <a:t>With </a:t>
            </a:r>
            <a:r>
              <a:rPr lang="en-US" sz="1800" b="1" dirty="0" err="1" smtClean="0"/>
              <a:t>ScriptMethod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Add-Member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InputObject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ScriptMethod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function:GetAddress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bj.GetAddress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951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78073" y="895740"/>
            <a:ext cx="86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nl-BE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222" y="201282"/>
            <a:ext cx="780356" cy="780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Extend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own</a:t>
            </a:r>
            <a:r>
              <a:rPr lang="nl-BE" dirty="0" smtClean="0"/>
              <a:t> </a:t>
            </a:r>
            <a:r>
              <a:rPr lang="nl-BE" dirty="0" err="1"/>
              <a:t>O</a:t>
            </a:r>
            <a:r>
              <a:rPr lang="nl-BE" dirty="0" err="1" smtClean="0"/>
              <a:t>bjects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3100" dirty="0" smtClean="0"/>
              <a:t>Using types.ps1xml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866"/>
            <a:ext cx="11436220" cy="4525963"/>
          </a:xfrm>
        </p:spPr>
        <p:txBody>
          <a:bodyPr>
            <a:normAutofit/>
          </a:bodyPr>
          <a:lstStyle/>
          <a:p>
            <a:r>
              <a:rPr lang="nl-BE" dirty="0" err="1" smtClean="0"/>
              <a:t>Extends</a:t>
            </a:r>
            <a:r>
              <a:rPr lang="nl-BE" dirty="0" smtClean="0"/>
              <a:t> object type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additional </a:t>
            </a:r>
            <a:r>
              <a:rPr lang="en-US" dirty="0" smtClean="0"/>
              <a:t>members (properties </a:t>
            </a:r>
            <a:r>
              <a:rPr lang="en-US" dirty="0"/>
              <a:t>and </a:t>
            </a:r>
            <a:r>
              <a:rPr lang="en-US" dirty="0" smtClean="0"/>
              <a:t>methods)</a:t>
            </a:r>
          </a:p>
          <a:p>
            <a:r>
              <a:rPr lang="nl-BE" dirty="0" smtClean="0"/>
              <a:t>Using XML file </a:t>
            </a:r>
            <a:r>
              <a:rPr lang="nl-BE" i="1" dirty="0" smtClean="0"/>
              <a:t>&lt;</a:t>
            </a:r>
            <a:r>
              <a:rPr lang="nl-BE" i="1" dirty="0" err="1" smtClean="0"/>
              <a:t>ModuleName</a:t>
            </a:r>
            <a:r>
              <a:rPr lang="nl-BE" i="1" dirty="0" smtClean="0"/>
              <a:t>&gt;</a:t>
            </a:r>
            <a:r>
              <a:rPr lang="nl-BE" dirty="0" smtClean="0"/>
              <a:t>.types.PS1XML</a:t>
            </a:r>
          </a:p>
          <a:p>
            <a:pPr lvl="1"/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default PowerShell type files as template</a:t>
            </a:r>
          </a:p>
          <a:p>
            <a:r>
              <a:rPr lang="en-US" dirty="0"/>
              <a:t>Requires </a:t>
            </a:r>
            <a:r>
              <a:rPr lang="en-US" dirty="0" smtClean="0"/>
              <a:t>“</a:t>
            </a:r>
            <a:r>
              <a:rPr lang="en-US" dirty="0" err="1" smtClean="0"/>
              <a:t>TypesToProcess</a:t>
            </a:r>
            <a:r>
              <a:rPr lang="en-US" dirty="0" smtClean="0"/>
              <a:t>”</a:t>
            </a:r>
            <a:r>
              <a:rPr lang="en-US" b="1" dirty="0" smtClean="0"/>
              <a:t> </a:t>
            </a:r>
            <a:r>
              <a:rPr lang="en-US" dirty="0"/>
              <a:t>keyword in </a:t>
            </a:r>
            <a:r>
              <a:rPr lang="en-US" dirty="0" smtClean="0"/>
              <a:t>module </a:t>
            </a:r>
            <a:r>
              <a:rPr lang="en-US" dirty="0"/>
              <a:t>manifest</a:t>
            </a:r>
          </a:p>
          <a:p>
            <a:endParaRPr lang="nl-BE" dirty="0"/>
          </a:p>
          <a:p>
            <a:endParaRPr lang="nl-B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55757" y="6000117"/>
            <a:ext cx="683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about_Types</a:t>
            </a:r>
            <a:r>
              <a:rPr lang="nl-B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nl-BE" dirty="0" smtClean="0"/>
              <a:t>https</a:t>
            </a:r>
            <a:r>
              <a:rPr lang="nl-BE" dirty="0"/>
              <a:t>://</a:t>
            </a:r>
            <a:r>
              <a:rPr lang="nl-BE" dirty="0" smtClean="0"/>
              <a:t>technet.microsoft.com/en-us/library/hh847881.aspx</a:t>
            </a:r>
            <a:endParaRPr lang="nl-BE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2529" y="5952080"/>
            <a:ext cx="533936" cy="7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68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BE" sz="4900" dirty="0" smtClean="0"/>
              <a:t>Support the Pipeline</a:t>
            </a:r>
            <a:br>
              <a:rPr lang="nl-BE" sz="4900" dirty="0" smtClean="0"/>
            </a:br>
            <a:r>
              <a:rPr lang="nl-BE" sz="3200" dirty="0" smtClean="0"/>
              <a:t>Accept Pipeline Input </a:t>
            </a:r>
            <a:r>
              <a:rPr lang="nl-BE" sz="3200" dirty="0" err="1" smtClean="0"/>
              <a:t>using</a:t>
            </a:r>
            <a:r>
              <a:rPr lang="nl-BE" sz="3200" dirty="0" smtClean="0"/>
              <a:t> “</a:t>
            </a:r>
            <a:r>
              <a:rPr lang="nl-BE" sz="3200" dirty="0" err="1" smtClean="0"/>
              <a:t>ValueFromPipeline</a:t>
            </a:r>
            <a:r>
              <a:rPr lang="nl-BE" sz="3200" dirty="0" smtClean="0"/>
              <a:t>”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460"/>
            <a:ext cx="11480800" cy="4525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function Get-OS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  param(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   [</a:t>
            </a:r>
            <a:r>
              <a:rPr lang="nl-BE" sz="2353" dirty="0" smtClean="0">
                <a:latin typeface="Courier New" pitchFamily="49" charset="0"/>
                <a:cs typeface="Courier New" pitchFamily="49" charset="0"/>
              </a:rPr>
              <a:t>Parameter(</a:t>
            </a:r>
            <a:r>
              <a:rPr lang="nl-BE" sz="2353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ValueFromPipeLine</a:t>
            </a:r>
            <a:r>
              <a:rPr lang="nl-BE" sz="2353" dirty="0" smtClean="0">
                <a:latin typeface="Courier New" pitchFamily="49" charset="0"/>
                <a:cs typeface="Courier New" pitchFamily="49" charset="0"/>
              </a:rPr>
              <a:t>)]</a:t>
            </a:r>
            <a:endParaRPr lang="nl-BE" sz="2353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   [string</a:t>
            </a:r>
            <a:r>
              <a:rPr lang="nl-BE" sz="2353" b="1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nl-BE" sz="2353" dirty="0">
                <a:latin typeface="Courier New" pitchFamily="49" charset="0"/>
                <a:cs typeface="Courier New" pitchFamily="49" charset="0"/>
              </a:rPr>
              <a:t>]$ComputerName = $</a:t>
            </a:r>
            <a:r>
              <a:rPr lang="nl-BE" sz="2353" dirty="0" err="1" smtClean="0">
                <a:latin typeface="Courier New" pitchFamily="49" charset="0"/>
                <a:cs typeface="Courier New" pitchFamily="49" charset="0"/>
              </a:rPr>
              <a:t>env:COMPUTERNAME</a:t>
            </a:r>
            <a:r>
              <a:rPr lang="nl-BE" sz="2353" dirty="0" smtClean="0">
                <a:latin typeface="Courier New" pitchFamily="49" charset="0"/>
                <a:cs typeface="Courier New" pitchFamily="49" charset="0"/>
              </a:rPr>
              <a:t>      </a:t>
            </a:r>
            <a:endParaRPr lang="nl-BE" sz="2353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sz="2353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PROCESS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2353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nl-BE" sz="2353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nl-BE" sz="2353" dirty="0" smtClean="0">
                <a:latin typeface="Courier New" pitchFamily="49" charset="0"/>
                <a:cs typeface="Courier New" pitchFamily="49" charset="0"/>
              </a:rPr>
              <a:t> $Computer in $</a:t>
            </a:r>
            <a:r>
              <a:rPr lang="nl-BE" sz="2353" dirty="0" err="1" smtClean="0">
                <a:latin typeface="Courier New" pitchFamily="49" charset="0"/>
                <a:cs typeface="Courier New" pitchFamily="49" charset="0"/>
              </a:rPr>
              <a:t>ComputerName</a:t>
            </a:r>
            <a:r>
              <a:rPr lang="nl-BE" sz="2353" dirty="0" smtClean="0">
                <a:latin typeface="Courier New" pitchFamily="49" charset="0"/>
                <a:cs typeface="Courier New" pitchFamily="49" charset="0"/>
              </a:rPr>
              <a:t>…&gt;</a:t>
            </a:r>
            <a:endParaRPr lang="nl-BE" sz="2353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71418" y="4766288"/>
            <a:ext cx="0" cy="1028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64734" y="2153909"/>
            <a:ext cx="9032" cy="4126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993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4900" dirty="0" smtClean="0"/>
              <a:t>Support the Pipeline</a:t>
            </a:r>
            <a:br>
              <a:rPr lang="nl-BE" sz="4900" dirty="0" smtClean="0"/>
            </a:br>
            <a:r>
              <a:rPr lang="nl-BE" sz="3200" dirty="0" smtClean="0"/>
              <a:t>Accept Pipeline Input </a:t>
            </a:r>
            <a:r>
              <a:rPr lang="nl-BE" sz="3200" dirty="0" err="1" smtClean="0"/>
              <a:t>using</a:t>
            </a:r>
            <a:r>
              <a:rPr lang="nl-BE" sz="3200" dirty="0" smtClean="0"/>
              <a:t> “</a:t>
            </a:r>
            <a:r>
              <a:rPr lang="nl-BE" sz="3200" dirty="0" err="1" smtClean="0"/>
              <a:t>ValueFromPipelineByPropertyName</a:t>
            </a:r>
            <a:r>
              <a:rPr lang="nl-BE" sz="3200" dirty="0" smtClean="0"/>
              <a:t>”</a:t>
            </a:r>
            <a:endParaRPr lang="nl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460"/>
            <a:ext cx="11480800" cy="4525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function Get-OS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  param(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   [</a:t>
            </a:r>
            <a:r>
              <a:rPr lang="nl-BE" sz="2353" dirty="0" smtClean="0">
                <a:latin typeface="Courier New" pitchFamily="49" charset="0"/>
                <a:cs typeface="Courier New" pitchFamily="49" charset="0"/>
              </a:rPr>
              <a:t>Parameter(</a:t>
            </a:r>
            <a:r>
              <a:rPr lang="nl-BE" sz="2353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ValueFromPipeLineByPropertyName</a:t>
            </a:r>
            <a:r>
              <a:rPr lang="nl-BE" sz="2353" dirty="0" smtClean="0">
                <a:latin typeface="Courier New" pitchFamily="49" charset="0"/>
                <a:cs typeface="Courier New" pitchFamily="49" charset="0"/>
              </a:rPr>
              <a:t>)]</a:t>
            </a:r>
            <a:endParaRPr lang="nl-BE" sz="2353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   [string[]]$ComputerName = $</a:t>
            </a:r>
            <a:r>
              <a:rPr lang="nl-BE" sz="2353" dirty="0" err="1" smtClean="0">
                <a:latin typeface="Courier New" pitchFamily="49" charset="0"/>
                <a:cs typeface="Courier New" pitchFamily="49" charset="0"/>
              </a:rPr>
              <a:t>env:COMPUTERNAME</a:t>
            </a:r>
            <a:r>
              <a:rPr lang="nl-BE" sz="2353" dirty="0" smtClean="0">
                <a:latin typeface="Courier New" pitchFamily="49" charset="0"/>
                <a:cs typeface="Courier New" pitchFamily="49" charset="0"/>
              </a:rPr>
              <a:t>      </a:t>
            </a:r>
            <a:endParaRPr lang="nl-BE" sz="2353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sz="2353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PROCESS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2353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nl-BE" sz="2353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nl-BE" sz="2353" dirty="0">
                <a:latin typeface="Courier New" pitchFamily="49" charset="0"/>
                <a:cs typeface="Courier New" pitchFamily="49" charset="0"/>
              </a:rPr>
              <a:t> $Computer in $</a:t>
            </a:r>
            <a:r>
              <a:rPr lang="nl-BE" sz="2353" dirty="0" err="1" smtClean="0">
                <a:latin typeface="Courier New" pitchFamily="49" charset="0"/>
                <a:cs typeface="Courier New" pitchFamily="49" charset="0"/>
              </a:rPr>
              <a:t>ComputerName</a:t>
            </a:r>
            <a:r>
              <a:rPr lang="nl-BE" sz="2353" dirty="0" smtClean="0">
                <a:latin typeface="Courier New" pitchFamily="49" charset="0"/>
                <a:cs typeface="Courier New" pitchFamily="49" charset="0"/>
              </a:rPr>
              <a:t>…&gt;</a:t>
            </a:r>
            <a:endParaRPr lang="nl-BE" sz="2353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None/>
            </a:pPr>
            <a:r>
              <a:rPr lang="nl-BE" sz="2353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71418" y="4766288"/>
            <a:ext cx="0" cy="1028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64734" y="2153909"/>
            <a:ext cx="9032" cy="4126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080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590800"/>
            <a:ext cx="11428413" cy="1555106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GB" sz="6600" dirty="0">
              <a:latin typeface="Segoe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0700" y="2718939"/>
            <a:ext cx="10831512" cy="138499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2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Segoe"/>
                <a:ea typeface="+mn-ea"/>
                <a:cs typeface="Segoe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Views/Formats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37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own</a:t>
            </a:r>
            <a:r>
              <a:rPr lang="nl-BE" dirty="0" smtClean="0"/>
              <a:t> view/format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866"/>
            <a:ext cx="11362978" cy="4525963"/>
          </a:xfrm>
        </p:spPr>
        <p:txBody>
          <a:bodyPr>
            <a:normAutofit fontScale="92500" lnSpcReduction="10000"/>
          </a:bodyPr>
          <a:lstStyle/>
          <a:p>
            <a:r>
              <a:rPr lang="nl-BE" dirty="0" err="1" smtClean="0"/>
              <a:t>Apply</a:t>
            </a:r>
            <a:r>
              <a:rPr lang="nl-BE" dirty="0" smtClean="0"/>
              <a:t> </a:t>
            </a:r>
            <a:r>
              <a:rPr lang="nl-BE" dirty="0" err="1" smtClean="0"/>
              <a:t>custom</a:t>
            </a:r>
            <a:r>
              <a:rPr lang="nl-BE" dirty="0" smtClean="0"/>
              <a:t> view/format </a:t>
            </a:r>
            <a:r>
              <a:rPr lang="nl-BE" dirty="0" err="1" smtClean="0"/>
              <a:t>onto</a:t>
            </a:r>
            <a:r>
              <a:rPr lang="nl-BE" dirty="0" smtClean="0"/>
              <a:t> </a:t>
            </a:r>
            <a:r>
              <a:rPr lang="nl-BE" dirty="0" err="1" smtClean="0"/>
              <a:t>objects</a:t>
            </a:r>
            <a:endParaRPr lang="nl-BE" dirty="0" smtClean="0"/>
          </a:p>
          <a:p>
            <a:r>
              <a:rPr lang="nl-BE" dirty="0" smtClean="0"/>
              <a:t>format.PS1XML file</a:t>
            </a:r>
          </a:p>
          <a:p>
            <a:pPr lvl="1"/>
            <a:r>
              <a:rPr lang="nl-BE" dirty="0" err="1" smtClean="0"/>
              <a:t>Formatting</a:t>
            </a:r>
            <a:r>
              <a:rPr lang="nl-BE" dirty="0" smtClean="0"/>
              <a:t> </a:t>
            </a:r>
            <a:r>
              <a:rPr lang="nl-BE" dirty="0" err="1" smtClean="0"/>
              <a:t>definitions</a:t>
            </a:r>
            <a:endParaRPr lang="nl-BE" dirty="0" smtClean="0"/>
          </a:p>
          <a:p>
            <a:pPr lvl="1"/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default PowerShell (format) views</a:t>
            </a:r>
          </a:p>
          <a:p>
            <a:r>
              <a:rPr lang="nl-BE" dirty="0" smtClean="0"/>
              <a:t>View Types</a:t>
            </a:r>
          </a:p>
          <a:p>
            <a:pPr lvl="1"/>
            <a:r>
              <a:rPr lang="nl-BE" b="1" dirty="0" err="1" smtClean="0"/>
              <a:t>Table</a:t>
            </a:r>
            <a:r>
              <a:rPr lang="nl-BE" dirty="0" smtClean="0"/>
              <a:t> view (format-</a:t>
            </a:r>
            <a:r>
              <a:rPr lang="nl-BE" dirty="0" err="1" smtClean="0"/>
              <a:t>table</a:t>
            </a:r>
            <a:r>
              <a:rPr lang="nl-BE" dirty="0" smtClean="0"/>
              <a:t>)</a:t>
            </a:r>
          </a:p>
          <a:p>
            <a:pPr lvl="1"/>
            <a:r>
              <a:rPr lang="nl-BE" b="1" dirty="0" smtClean="0"/>
              <a:t>List</a:t>
            </a:r>
            <a:r>
              <a:rPr lang="nl-BE" dirty="0" smtClean="0"/>
              <a:t> view (format-list)</a:t>
            </a:r>
          </a:p>
          <a:p>
            <a:r>
              <a:rPr lang="nl-BE" dirty="0" err="1" smtClean="0"/>
              <a:t>Requires</a:t>
            </a:r>
            <a:r>
              <a:rPr lang="nl-BE" dirty="0" smtClean="0"/>
              <a:t> </a:t>
            </a:r>
            <a:r>
              <a:rPr lang="nl-BE" dirty="0" err="1" smtClean="0"/>
              <a:t>keyword</a:t>
            </a:r>
            <a:r>
              <a:rPr lang="nl-BE" dirty="0"/>
              <a:t> </a:t>
            </a:r>
            <a:r>
              <a:rPr lang="nl-BE" b="1" dirty="0" err="1" smtClean="0"/>
              <a:t>FormatsToProcess</a:t>
            </a:r>
            <a:r>
              <a:rPr lang="nl-BE" b="1" dirty="0" smtClean="0"/>
              <a:t> </a:t>
            </a:r>
            <a:r>
              <a:rPr lang="nl-BE" dirty="0" smtClean="0"/>
              <a:t>in module manifest</a:t>
            </a:r>
          </a:p>
          <a:p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222" y="201282"/>
            <a:ext cx="780356" cy="780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1823" y="6074765"/>
            <a:ext cx="781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about_Format.ps1xml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technet.microsoft.com/en-us/library/hh847831.aspx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5319" y="5973265"/>
            <a:ext cx="533936" cy="7119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78073" y="895740"/>
            <a:ext cx="86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nl-BE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510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590800"/>
            <a:ext cx="11428413" cy="1555106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GB" sz="6600" dirty="0">
              <a:latin typeface="Segoe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0700" y="2718939"/>
            <a:ext cx="10831512" cy="138499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2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Segoe"/>
                <a:ea typeface="+mn-ea"/>
                <a:cs typeface="Segoe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Module Creation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89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590800"/>
            <a:ext cx="11428413" cy="1555106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GB" sz="6600" dirty="0">
              <a:latin typeface="Segoe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0700" y="2718939"/>
            <a:ext cx="10831512" cy="138499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2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Segoe"/>
                <a:ea typeface="+mn-ea"/>
                <a:cs typeface="Segoe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Parameters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02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Advanced Functions with Common Parameters</a:t>
            </a:r>
          </a:p>
          <a:p>
            <a:r>
              <a:rPr lang="en-US" dirty="0" smtClean="0"/>
              <a:t>Use Parameter Sets</a:t>
            </a:r>
          </a:p>
          <a:p>
            <a:r>
              <a:rPr lang="en-US" dirty="0" smtClean="0"/>
              <a:t>Use Validation Sets</a:t>
            </a:r>
          </a:p>
        </p:txBody>
      </p:sp>
    </p:spTree>
    <p:extLst>
      <p:ext uri="{BB962C8B-B14F-4D97-AF65-F5344CB8AC3E}">
        <p14:creationId xmlns:p14="http://schemas.microsoft.com/office/powerpoint/2010/main" val="2052375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 “Common Parameters”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Parameters </a:t>
            </a:r>
            <a:r>
              <a:rPr lang="nl-BE" dirty="0" err="1" smtClean="0"/>
              <a:t>provided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PowerShell</a:t>
            </a:r>
          </a:p>
          <a:p>
            <a:r>
              <a:rPr lang="nl-BE" dirty="0"/>
              <a:t>Using [</a:t>
            </a:r>
            <a:r>
              <a:rPr lang="nl-BE" dirty="0" err="1"/>
              <a:t>CmdletBinding</a:t>
            </a:r>
            <a:r>
              <a:rPr lang="nl-BE" dirty="0"/>
              <a:t>()]</a:t>
            </a:r>
          </a:p>
          <a:p>
            <a:r>
              <a:rPr lang="nl-BE" dirty="0" smtClean="0"/>
              <a:t>-</a:t>
            </a:r>
            <a:r>
              <a:rPr lang="nl-BE" dirty="0" err="1" smtClean="0"/>
              <a:t>Verbose</a:t>
            </a:r>
            <a:r>
              <a:rPr lang="nl-BE" dirty="0" smtClean="0"/>
              <a:t>, -</a:t>
            </a:r>
            <a:r>
              <a:rPr lang="nl-BE" dirty="0" err="1" smtClean="0"/>
              <a:t>Debug</a:t>
            </a:r>
            <a:r>
              <a:rPr lang="nl-BE" dirty="0" smtClean="0"/>
              <a:t>, -</a:t>
            </a:r>
            <a:r>
              <a:rPr lang="nl-BE" dirty="0" err="1" smtClean="0"/>
              <a:t>ErrorAction</a:t>
            </a:r>
            <a:r>
              <a:rPr lang="nl-BE" dirty="0" smtClean="0"/>
              <a:t>, -</a:t>
            </a:r>
            <a:r>
              <a:rPr lang="nl-BE" dirty="0" err="1" smtClean="0"/>
              <a:t>OutVariable</a:t>
            </a:r>
            <a:r>
              <a:rPr lang="nl-BE" dirty="0" smtClean="0"/>
              <a:t>, …</a:t>
            </a:r>
          </a:p>
          <a:p>
            <a:pPr lvl="2"/>
            <a:r>
              <a:rPr lang="nl-BE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nl-BE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BE" dirty="0" smtClean="0"/>
          </a:p>
          <a:p>
            <a:pPr marL="609585" lvl="1" indent="0">
              <a:buNone/>
            </a:pPr>
            <a:r>
              <a:rPr lang="nl-BE" dirty="0" smtClean="0"/>
              <a:t>-</a:t>
            </a:r>
            <a:r>
              <a:rPr lang="nl-BE" dirty="0" err="1" smtClean="0"/>
              <a:t>WhatIf</a:t>
            </a:r>
            <a:r>
              <a:rPr lang="nl-BE" dirty="0" smtClean="0"/>
              <a:t>, -</a:t>
            </a:r>
            <a:r>
              <a:rPr lang="nl-BE" dirty="0" err="1" smtClean="0"/>
              <a:t>Confirm</a:t>
            </a:r>
            <a:endParaRPr lang="nl-BE" dirty="0" smtClean="0"/>
          </a:p>
          <a:p>
            <a:pPr lvl="2"/>
            <a:r>
              <a:rPr lang="nl-BE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 smtClean="0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nl-BE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SupportsShouldProcess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ConfirmImpact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'High</a:t>
            </a:r>
            <a:r>
              <a:rPr lang="nl-BE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nl-BE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26971" y="6027844"/>
            <a:ext cx="607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about_CommonParameters</a:t>
            </a:r>
            <a:endParaRPr lang="nl-BE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BE" dirty="0"/>
              <a:t>https://</a:t>
            </a:r>
            <a:r>
              <a:rPr lang="nl-BE" dirty="0" smtClean="0"/>
              <a:t>technet.microsoft.com/en-us/library/hh847884.aspx 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3035" y="5952080"/>
            <a:ext cx="533936" cy="7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51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verbose</a:t>
            </a:r>
            <a:r>
              <a:rPr lang="nl-BE" dirty="0" smtClean="0"/>
              <a:t> output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troubleshooting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Write-</a:t>
            </a:r>
            <a:r>
              <a:rPr lang="nl-BE" dirty="0" err="1" smtClean="0"/>
              <a:t>Verbose</a:t>
            </a:r>
            <a:r>
              <a:rPr lang="nl-BE" dirty="0" smtClean="0"/>
              <a:t> –Message &lt;</a:t>
            </a:r>
            <a:r>
              <a:rPr lang="nl-BE" dirty="0" err="1" smtClean="0"/>
              <a:t>message</a:t>
            </a:r>
            <a:r>
              <a:rPr lang="nl-BE" dirty="0" smtClean="0"/>
              <a:t>&gt;</a:t>
            </a:r>
          </a:p>
          <a:p>
            <a:r>
              <a:rPr lang="nl-BE" dirty="0" smtClean="0"/>
              <a:t>Write-</a:t>
            </a:r>
            <a:r>
              <a:rPr lang="nl-BE" dirty="0" err="1" smtClean="0"/>
              <a:t>Warning</a:t>
            </a:r>
            <a:r>
              <a:rPr lang="nl-BE" dirty="0" smtClean="0"/>
              <a:t> –Message &lt;</a:t>
            </a:r>
            <a:r>
              <a:rPr lang="nl-BE" dirty="0" err="1" smtClean="0"/>
              <a:t>message</a:t>
            </a:r>
            <a:r>
              <a:rPr lang="nl-BE" dirty="0" smtClean="0"/>
              <a:t>&gt;</a:t>
            </a:r>
          </a:p>
          <a:p>
            <a:r>
              <a:rPr lang="nl-BE" dirty="0" smtClean="0"/>
              <a:t>Write-Error –Message &lt;</a:t>
            </a:r>
            <a:r>
              <a:rPr lang="nl-BE" dirty="0" err="1" smtClean="0"/>
              <a:t>message</a:t>
            </a:r>
            <a:r>
              <a:rPr lang="nl-BE" dirty="0" smtClean="0"/>
              <a:t>&gt;</a:t>
            </a:r>
          </a:p>
          <a:p>
            <a:r>
              <a:rPr lang="nl-BE" dirty="0" smtClean="0"/>
              <a:t>Write-</a:t>
            </a:r>
            <a:r>
              <a:rPr lang="nl-BE" dirty="0" err="1" smtClean="0"/>
              <a:t>Debug</a:t>
            </a:r>
            <a:r>
              <a:rPr lang="nl-BE" dirty="0" smtClean="0"/>
              <a:t> –Message &lt;</a:t>
            </a:r>
            <a:r>
              <a:rPr lang="nl-BE" dirty="0" err="1" smtClean="0"/>
              <a:t>message</a:t>
            </a:r>
            <a:r>
              <a:rPr lang="nl-BE" dirty="0" smtClean="0"/>
              <a:t>&gt;</a:t>
            </a:r>
          </a:p>
          <a:p>
            <a:r>
              <a:rPr lang="nl-BE" dirty="0" smtClean="0"/>
              <a:t>Write-Information –Message &lt;</a:t>
            </a:r>
            <a:r>
              <a:rPr lang="nl-BE" dirty="0" err="1" smtClean="0"/>
              <a:t>message</a:t>
            </a:r>
            <a:r>
              <a:rPr lang="nl-BE" dirty="0" smtClean="0"/>
              <a:t>&gt;</a:t>
            </a:r>
          </a:p>
          <a:p>
            <a:endParaRPr lang="nl-BE" dirty="0" smtClean="0"/>
          </a:p>
          <a:p>
            <a:r>
              <a:rPr lang="nl-BE" dirty="0" smtClean="0"/>
              <a:t>Write-Output *</a:t>
            </a:r>
          </a:p>
          <a:p>
            <a:pPr lvl="1"/>
            <a:r>
              <a:rPr lang="nl-BE" dirty="0" err="1" smtClean="0"/>
              <a:t>Behaviour</a:t>
            </a:r>
            <a:r>
              <a:rPr lang="nl-BE" dirty="0" smtClean="0"/>
              <a:t> </a:t>
            </a:r>
            <a:r>
              <a:rPr lang="nl-BE" dirty="0" err="1" smtClean="0"/>
              <a:t>changed</a:t>
            </a:r>
            <a:r>
              <a:rPr lang="nl-BE" dirty="0" smtClean="0"/>
              <a:t> in </a:t>
            </a:r>
            <a:r>
              <a:rPr lang="nl-BE" dirty="0" err="1" smtClean="0"/>
              <a:t>PowerShell</a:t>
            </a:r>
            <a:r>
              <a:rPr lang="nl-BE" dirty="0" smtClean="0"/>
              <a:t> 5.0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4064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 “Switch” parameters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Provide -</a:t>
            </a:r>
            <a:r>
              <a:rPr lang="nl-BE" dirty="0" err="1" smtClean="0"/>
              <a:t>Passthru</a:t>
            </a:r>
            <a:r>
              <a:rPr lang="nl-BE" dirty="0" smtClean="0"/>
              <a:t> switch </a:t>
            </a:r>
            <a:r>
              <a:rPr lang="nl-BE" dirty="0" err="1" smtClean="0"/>
              <a:t>for</a:t>
            </a:r>
            <a:r>
              <a:rPr lang="nl-BE" dirty="0" smtClean="0"/>
              <a:t> Set-*, </a:t>
            </a:r>
            <a:r>
              <a:rPr lang="nl-BE" dirty="0" err="1" smtClean="0"/>
              <a:t>Add</a:t>
            </a:r>
            <a:r>
              <a:rPr lang="nl-BE" dirty="0" smtClean="0"/>
              <a:t>-* </a:t>
            </a:r>
            <a:r>
              <a:rPr lang="nl-BE" dirty="0" err="1" smtClean="0"/>
              <a:t>alike</a:t>
            </a:r>
            <a:r>
              <a:rPr lang="nl-BE" dirty="0" smtClean="0"/>
              <a:t> </a:t>
            </a:r>
            <a:r>
              <a:rPr lang="nl-BE" dirty="0" err="1" smtClean="0"/>
              <a:t>cmdlets</a:t>
            </a:r>
            <a:endParaRPr lang="nl-BE" dirty="0" smtClean="0"/>
          </a:p>
          <a:p>
            <a:pPr marL="0" indent="0">
              <a:buNone/>
            </a:pPr>
            <a:endParaRPr lang="nl-BE" sz="2400" dirty="0" smtClean="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l-BE" sz="24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sz="2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 </a:t>
            </a:r>
            <a:r>
              <a:rPr lang="nl-BE" sz="24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Unregister-MySoftwarePackage</a:t>
            </a:r>
            <a:r>
              <a:rPr lang="nl-BE" sz="2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 </a:t>
            </a:r>
            <a:br>
              <a:rPr lang="nl-BE" sz="2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</a:br>
            <a:r>
              <a:rPr lang="nl-BE" sz="2400" dirty="0" smtClean="0"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nl-BE" sz="20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b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2000" dirty="0" smtClean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sz="20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sz="20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/>
            </a:r>
            <a:b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2000" dirty="0" smtClean="0">
                <a:solidFill>
                  <a:srgbClr val="00BFFF"/>
                </a:solidFill>
                <a:latin typeface="Lucida Console" panose="020B0609040504020204" pitchFamily="49" charset="0"/>
              </a:rPr>
              <a:t>Alias</a:t>
            </a:r>
            <a:r>
              <a:rPr lang="nl-BE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sz="20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'Name'</a:t>
            </a:r>
            <a: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b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</a:b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	[</a:t>
            </a:r>
            <a:r>
              <a:rPr lang="nl-BE" sz="20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20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sz="20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PackageName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b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</a:br>
            <a:endParaRPr lang="nl-BE" sz="2000" dirty="0" smtClean="0">
              <a:solidFill>
                <a:srgbClr val="A9A9A9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nl-BE" sz="2000" b="1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sz="2000" b="1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2000" b="1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switch</a:t>
            </a:r>
            <a:r>
              <a:rPr lang="nl-BE" sz="2000" b="1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2000" b="1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$Force,</a:t>
            </a:r>
          </a:p>
          <a:p>
            <a:pPr marL="457200" lvl="1" indent="0">
              <a:buNone/>
            </a:pPr>
            <a:r>
              <a:rPr lang="nl-BE" sz="2000" b="1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nl-BE" sz="2000" b="1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2000" b="1" dirty="0">
                <a:solidFill>
                  <a:srgbClr val="008080"/>
                </a:solidFill>
                <a:latin typeface="Lucida Console" panose="020B0609040504020204" pitchFamily="49" charset="0"/>
              </a:rPr>
              <a:t>switch</a:t>
            </a:r>
            <a:r>
              <a:rPr lang="nl-BE" sz="2000" b="1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2000" b="1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sz="2000" b="1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Passthru</a:t>
            </a:r>
            <a:endParaRPr lang="nl-BE" sz="2000" b="1" dirty="0" smtClean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lvl="1" indent="0">
              <a:buNone/>
            </a:pPr>
            <a:endParaRPr lang="nl-BE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2800" dirty="0"/>
              <a:t>Rename-Item -Path $</a:t>
            </a:r>
            <a:r>
              <a:rPr lang="en-US" sz="2800" dirty="0" err="1"/>
              <a:t>FilePath</a:t>
            </a:r>
            <a:r>
              <a:rPr lang="en-US" sz="2800" dirty="0"/>
              <a:t> -</a:t>
            </a:r>
            <a:r>
              <a:rPr lang="en-US" sz="2800" dirty="0" err="1"/>
              <a:t>NewName</a:t>
            </a:r>
            <a:r>
              <a:rPr lang="en-US" sz="2800" dirty="0"/>
              <a:t> </a:t>
            </a:r>
            <a:r>
              <a:rPr lang="en-US" sz="2800" dirty="0" smtClean="0"/>
              <a:t>$</a:t>
            </a:r>
            <a:r>
              <a:rPr lang="en-US" sz="2800" dirty="0" err="1" smtClean="0"/>
              <a:t>NewName</a:t>
            </a:r>
            <a:r>
              <a:rPr lang="en-US" sz="2800" dirty="0" smtClean="0"/>
              <a:t> </a:t>
            </a:r>
            <a:r>
              <a:rPr lang="en-US" sz="2800" b="1" dirty="0"/>
              <a:t>-</a:t>
            </a:r>
            <a:r>
              <a:rPr lang="en-US" sz="2800" b="1" dirty="0" err="1"/>
              <a:t>PassThru</a:t>
            </a:r>
            <a:r>
              <a:rPr lang="en-US" sz="2800" b="1" dirty="0"/>
              <a:t>:$</a:t>
            </a:r>
            <a:r>
              <a:rPr lang="en-US" sz="2800" b="1" dirty="0" err="1" smtClean="0"/>
              <a:t>PassThru</a:t>
            </a:r>
            <a:endParaRPr lang="nl-BE" b="1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877229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Support wildcards (</a:t>
            </a:r>
            <a:r>
              <a:rPr lang="nl-BE" dirty="0" err="1" smtClean="0"/>
              <a:t>globbing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</a:t>
            </a:r>
            <a:r>
              <a:rPr lang="en-US" dirty="0"/>
              <a:t>run against a group of resources rather than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Use –like “criteria*”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38" y="3480321"/>
            <a:ext cx="9697912" cy="2379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4157" y="6074765"/>
            <a:ext cx="857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about_wildcards</a:t>
            </a:r>
            <a:r>
              <a:rPr lang="nl-B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 </a:t>
            </a:r>
            <a:r>
              <a:rPr lang="nl-BE" dirty="0" smtClean="0">
                <a:hlinkClick r:id="rId4"/>
              </a:rPr>
              <a:t>https</a:t>
            </a:r>
            <a:r>
              <a:rPr lang="nl-BE" dirty="0">
                <a:hlinkClick r:id="rId4"/>
              </a:rPr>
              <a:t>://</a:t>
            </a:r>
            <a:r>
              <a:rPr lang="nl-BE" dirty="0" smtClean="0">
                <a:hlinkClick r:id="rId4"/>
              </a:rPr>
              <a:t>technet.microsoft.com/en-us/library/hh847812.aspx</a:t>
            </a:r>
            <a:endParaRPr lang="nl-BE" dirty="0" smtClean="0"/>
          </a:p>
          <a:p>
            <a:r>
              <a:rPr lang="nl-BE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Globbing</a:t>
            </a:r>
            <a:r>
              <a:rPr lang="nl-B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 </a:t>
            </a:r>
            <a:r>
              <a:rPr lang="nl-BE" dirty="0">
                <a:hlinkClick r:id="rId5"/>
              </a:rPr>
              <a:t>https://msdn.microsoft.com/en-us/library/aa717088(v=vs.85).</a:t>
            </a:r>
            <a:r>
              <a:rPr lang="nl-BE" dirty="0" smtClean="0">
                <a:hlinkClick r:id="rId5"/>
              </a:rPr>
              <a:t>aspx</a:t>
            </a:r>
            <a:r>
              <a:rPr lang="nl-BE" dirty="0" smtClean="0"/>
              <a:t> </a:t>
            </a:r>
            <a:endParaRPr lang="nl-BE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929" y="6017397"/>
            <a:ext cx="533936" cy="7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35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1461" y="5495731"/>
            <a:ext cx="1063690" cy="1250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 Parameter 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866"/>
            <a:ext cx="1134291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Allows to </a:t>
            </a:r>
            <a:r>
              <a:rPr lang="en-US" dirty="0"/>
              <a:t>perform </a:t>
            </a:r>
            <a:r>
              <a:rPr lang="en-US" dirty="0" smtClean="0"/>
              <a:t>different scenarios from 1 cmdlet.</a:t>
            </a:r>
          </a:p>
          <a:p>
            <a:r>
              <a:rPr lang="en-US" dirty="0" smtClean="0"/>
              <a:t>“Parameter Sets” allow to </a:t>
            </a:r>
            <a:r>
              <a:rPr lang="en-US" dirty="0"/>
              <a:t>expose different </a:t>
            </a:r>
            <a:r>
              <a:rPr lang="en-US" dirty="0" smtClean="0"/>
              <a:t>groups of parameters based </a:t>
            </a:r>
            <a:r>
              <a:rPr lang="en-US" dirty="0"/>
              <a:t>on the parameters specified by the user.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54" y="3996456"/>
            <a:ext cx="10309805" cy="244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0676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smtClean="0"/>
              <a:t> parameter </a:t>
            </a:r>
            <a:r>
              <a:rPr lang="nl-BE" dirty="0" err="1" smtClean="0"/>
              <a:t>Aliases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Improves</a:t>
            </a:r>
            <a:r>
              <a:rPr lang="nl-BE" dirty="0" smtClean="0"/>
              <a:t> parameters </a:t>
            </a:r>
            <a:r>
              <a:rPr lang="nl-BE" dirty="0" err="1" smtClean="0"/>
              <a:t>self-discovery</a:t>
            </a:r>
            <a:endParaRPr lang="nl-BE" dirty="0" smtClean="0"/>
          </a:p>
          <a:p>
            <a:r>
              <a:rPr lang="nl-BE" dirty="0" err="1" smtClean="0"/>
              <a:t>Allows</a:t>
            </a:r>
            <a:r>
              <a:rPr lang="nl-BE" dirty="0" smtClean="0"/>
              <a:t> object matching </a:t>
            </a:r>
            <a:r>
              <a:rPr lang="nl-BE" dirty="0" err="1" smtClean="0"/>
              <a:t>from</a:t>
            </a:r>
            <a:r>
              <a:rPr lang="nl-BE" dirty="0" smtClean="0"/>
              <a:t> pipeline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sz="24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BE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	[</a:t>
            </a:r>
            <a:r>
              <a:rPr lang="nl-BE" sz="2400" dirty="0" smtClean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nl-BE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sz="24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nl-BE" sz="2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=$</a:t>
            </a:r>
            <a:r>
              <a:rPr lang="nl-BE" sz="2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nl-BE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sz="2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/>
            </a:r>
            <a:br>
              <a:rPr lang="nl-BE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nl-BE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nl-BE" sz="2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2400" dirty="0" smtClean="0">
                <a:solidFill>
                  <a:srgbClr val="00BFFF"/>
                </a:solidFill>
                <a:latin typeface="Lucida Console" panose="020B0609040504020204" pitchFamily="49" charset="0"/>
              </a:rPr>
              <a:t>Alias</a:t>
            </a:r>
            <a:r>
              <a:rPr lang="nl-BE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sz="24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'Name'</a:t>
            </a:r>
            <a:r>
              <a:rPr lang="nl-BE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sz="2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br>
              <a:rPr lang="nl-BE" sz="2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</a:br>
            <a:r>
              <a:rPr lang="nl-BE" sz="2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	[</a:t>
            </a:r>
            <a:r>
              <a:rPr lang="nl-BE" sz="24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sz="24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2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sz="2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PackageName</a:t>
            </a:r>
            <a:endParaRPr lang="nl-BE" sz="2400" dirty="0" smtClean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l-BE" sz="2400" dirty="0" smtClean="0">
                <a:latin typeface="Lucida Console" panose="020B0609040504020204" pitchFamily="49" charset="0"/>
              </a:rPr>
              <a:t>)</a:t>
            </a:r>
            <a:r>
              <a:rPr lang="nl-BE" sz="2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1048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 Parameter </a:t>
            </a:r>
            <a:r>
              <a:rPr lang="nl-BE" dirty="0" err="1" smtClean="0"/>
              <a:t>Validation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5225"/>
            <a:ext cx="11380237" cy="5178836"/>
          </a:xfrm>
        </p:spPr>
        <p:txBody>
          <a:bodyPr>
            <a:noAutofit/>
          </a:bodyPr>
          <a:lstStyle/>
          <a:p>
            <a:pPr marL="457189" lvl="1" indent="-457189">
              <a:buFont typeface="Arial" pitchFamily="34" charset="0"/>
              <a:buChar char="•"/>
            </a:pPr>
            <a:r>
              <a:rPr lang="nl-BE" sz="2800" dirty="0"/>
              <a:t>[</a:t>
            </a:r>
            <a:r>
              <a:rPr lang="nl-BE" sz="2800" dirty="0" err="1"/>
              <a:t>ValidateSet</a:t>
            </a:r>
            <a:r>
              <a:rPr lang="nl-BE" sz="2800" dirty="0"/>
              <a:t>(&lt;</a:t>
            </a:r>
            <a:r>
              <a:rPr lang="nl-BE" sz="2800" dirty="0" err="1"/>
              <a:t>ValidationSet</a:t>
            </a:r>
            <a:r>
              <a:rPr lang="nl-BE" sz="2800" dirty="0"/>
              <a:t>&gt;)]</a:t>
            </a:r>
          </a:p>
          <a:p>
            <a:pPr lvl="1"/>
            <a:r>
              <a:rPr lang="nl-BE" sz="2000" dirty="0" err="1" smtClean="0"/>
              <a:t>Provides</a:t>
            </a:r>
            <a:r>
              <a:rPr lang="nl-BE" sz="2000" dirty="0" smtClean="0"/>
              <a:t> </a:t>
            </a:r>
            <a:r>
              <a:rPr lang="nl-BE" sz="2000" dirty="0" err="1" smtClean="0"/>
              <a:t>validation</a:t>
            </a:r>
            <a:r>
              <a:rPr lang="nl-BE" sz="2000" dirty="0" smtClean="0"/>
              <a:t> </a:t>
            </a:r>
            <a:r>
              <a:rPr lang="nl-BE" sz="2000" dirty="0" err="1" smtClean="0"/>
              <a:t>using</a:t>
            </a:r>
            <a:r>
              <a:rPr lang="nl-BE" sz="2000" dirty="0" smtClean="0"/>
              <a:t> </a:t>
            </a:r>
            <a:r>
              <a:rPr lang="nl-BE" sz="2000" dirty="0" err="1" smtClean="0"/>
              <a:t>defined</a:t>
            </a:r>
            <a:r>
              <a:rPr lang="nl-BE" sz="2000" dirty="0" smtClean="0"/>
              <a:t> ‘</a:t>
            </a:r>
            <a:r>
              <a:rPr lang="nl-BE" sz="2000" dirty="0" err="1" smtClean="0"/>
              <a:t>Validation</a:t>
            </a:r>
            <a:r>
              <a:rPr lang="nl-BE" sz="2000" dirty="0" smtClean="0"/>
              <a:t> Set’</a:t>
            </a:r>
          </a:p>
          <a:p>
            <a:pPr lvl="1"/>
            <a:r>
              <a:rPr lang="nl-BE" sz="2000" dirty="0" err="1" smtClean="0"/>
              <a:t>Validated</a:t>
            </a:r>
            <a:r>
              <a:rPr lang="nl-BE" sz="2000" dirty="0" smtClean="0"/>
              <a:t> at </a:t>
            </a:r>
            <a:r>
              <a:rPr lang="nl-BE" sz="2000" dirty="0" err="1" smtClean="0"/>
              <a:t>execution</a:t>
            </a:r>
            <a:r>
              <a:rPr lang="nl-BE" sz="2000" dirty="0" smtClean="0"/>
              <a:t> </a:t>
            </a:r>
            <a:r>
              <a:rPr lang="nl-BE" sz="2000" dirty="0" err="1" smtClean="0"/>
              <a:t>by</a:t>
            </a:r>
            <a:r>
              <a:rPr lang="nl-BE" sz="2000" dirty="0" smtClean="0"/>
              <a:t> PowerShell</a:t>
            </a:r>
          </a:p>
          <a:p>
            <a:pPr lvl="1"/>
            <a:r>
              <a:rPr lang="nl-BE" sz="2000" dirty="0" err="1" smtClean="0"/>
              <a:t>Provides</a:t>
            </a:r>
            <a:r>
              <a:rPr lang="nl-BE" sz="2000" dirty="0" smtClean="0"/>
              <a:t> information </a:t>
            </a:r>
            <a:r>
              <a:rPr lang="nl-BE" sz="2000" dirty="0" err="1" smtClean="0"/>
              <a:t>to</a:t>
            </a:r>
            <a:r>
              <a:rPr lang="nl-BE" sz="2000" dirty="0" smtClean="0"/>
              <a:t> </a:t>
            </a:r>
            <a:r>
              <a:rPr lang="nl-BE" sz="2000" dirty="0" err="1" smtClean="0"/>
              <a:t>intellisense</a:t>
            </a:r>
            <a:r>
              <a:rPr lang="nl-BE" sz="2000" dirty="0" smtClean="0"/>
              <a:t> auto-</a:t>
            </a:r>
            <a:r>
              <a:rPr lang="nl-BE" sz="2000" dirty="0" err="1" smtClean="0"/>
              <a:t>completion</a:t>
            </a:r>
            <a:endParaRPr lang="nl-BE" sz="1600" dirty="0" smtClean="0">
              <a:solidFill>
                <a:srgbClr val="A9A9A9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nl-BE" sz="20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BE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	[</a:t>
            </a:r>
            <a:r>
              <a:rPr lang="nl-BE" sz="2000" dirty="0" err="1" smtClean="0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nl-BE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sz="20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'Information'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sz="20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nl-BE" sz="20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Warning</a:t>
            </a:r>
            <a:r>
              <a:rPr lang="nl-BE" sz="20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sz="20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'Error'</a:t>
            </a:r>
            <a:r>
              <a:rPr lang="nl-BE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BE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	[</a:t>
            </a:r>
            <a:r>
              <a:rPr lang="nl-BE" sz="20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20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sz="20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EventType</a:t>
            </a:r>
            <a:r>
              <a:rPr lang="nl-BE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20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'Information‘  </a:t>
            </a:r>
            <a:r>
              <a:rPr lang="nl-BE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nl-BE" sz="2000" dirty="0" smtClean="0">
              <a:solidFill>
                <a:schemeClr val="tx1"/>
              </a:solidFill>
            </a:endParaRPr>
          </a:p>
          <a:p>
            <a:r>
              <a:rPr lang="nl-BE" sz="2800" dirty="0" smtClean="0"/>
              <a:t>[</a:t>
            </a:r>
            <a:r>
              <a:rPr lang="nl-BE" sz="2800" dirty="0" err="1"/>
              <a:t>ValidateScript</a:t>
            </a:r>
            <a:r>
              <a:rPr lang="nl-BE" sz="2800" dirty="0"/>
              <a:t>(&lt;scriptblock&gt;)]</a:t>
            </a:r>
          </a:p>
          <a:p>
            <a:pPr lvl="1"/>
            <a:r>
              <a:rPr lang="nl-BE" sz="2000" dirty="0" err="1" smtClean="0"/>
              <a:t>Provides</a:t>
            </a:r>
            <a:r>
              <a:rPr lang="nl-BE" sz="2000" dirty="0" smtClean="0"/>
              <a:t> </a:t>
            </a:r>
            <a:r>
              <a:rPr lang="nl-BE" sz="2000" dirty="0" err="1" smtClean="0"/>
              <a:t>validation</a:t>
            </a:r>
            <a:r>
              <a:rPr lang="nl-BE" sz="2000" dirty="0" smtClean="0"/>
              <a:t> </a:t>
            </a:r>
            <a:r>
              <a:rPr lang="nl-BE" sz="2000" dirty="0" err="1" smtClean="0"/>
              <a:t>using</a:t>
            </a:r>
            <a:r>
              <a:rPr lang="nl-BE" sz="2000" dirty="0" smtClean="0"/>
              <a:t> script block</a:t>
            </a:r>
          </a:p>
          <a:p>
            <a:pPr marL="457200" lvl="1" indent="0">
              <a:buNone/>
            </a:pPr>
            <a:r>
              <a:rPr lang="nl-BE" sz="20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BE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nl-BE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	[</a:t>
            </a:r>
            <a:r>
              <a:rPr lang="nl-BE" sz="2000" dirty="0" err="1" smtClean="0">
                <a:solidFill>
                  <a:srgbClr val="00BFFF"/>
                </a:solidFill>
                <a:latin typeface="Lucida Console" panose="020B0609040504020204" pitchFamily="49" charset="0"/>
              </a:rPr>
              <a:t>ValidateScript</a:t>
            </a:r>
            <a: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({Test-</a:t>
            </a:r>
            <a:r>
              <a:rPr lang="nl-BE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Path</a:t>
            </a:r>
            <a: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–</a:t>
            </a:r>
            <a:r>
              <a:rPr lang="nl-BE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Path</a:t>
            </a:r>
            <a: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$</a:t>
            </a:r>
            <a:r>
              <a:rPr lang="nl-BE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Path</a:t>
            </a:r>
            <a:r>
              <a:rPr lang="nl-BE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BE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nl-BE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	[</a:t>
            </a:r>
            <a:r>
              <a:rPr lang="nl-BE" sz="2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sz="20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20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sz="20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Path</a:t>
            </a:r>
            <a:r>
              <a:rPr lang="nl-BE" sz="20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   </a:t>
            </a:r>
            <a:r>
              <a:rPr lang="nl-BE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381014" indent="-457200"/>
            <a:r>
              <a:rPr lang="nl-BE" sz="2800" dirty="0" smtClean="0"/>
              <a:t>[</a:t>
            </a:r>
            <a:r>
              <a:rPr lang="nl-BE" sz="2800" dirty="0" err="1" smtClean="0"/>
              <a:t>ValidatePattern</a:t>
            </a:r>
            <a:r>
              <a:rPr lang="nl-BE" sz="2800" dirty="0" smtClean="0"/>
              <a:t>(&lt;</a:t>
            </a:r>
            <a:r>
              <a:rPr lang="nl-BE" sz="2800" dirty="0" err="1" smtClean="0"/>
              <a:t>regex</a:t>
            </a:r>
            <a:r>
              <a:rPr lang="nl-BE" sz="2800" dirty="0" smtClean="0"/>
              <a:t>&gt;)]</a:t>
            </a:r>
            <a:endParaRPr lang="nl-BE" sz="2800" dirty="0"/>
          </a:p>
          <a:p>
            <a:pPr marL="457200" lvl="1" indent="0">
              <a:buNone/>
            </a:pPr>
            <a:endParaRPr lang="nl-BE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93849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Argument Completion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PowerShell Syntax:</a:t>
            </a:r>
          </a:p>
          <a:p>
            <a:pPr marL="0" indent="0">
              <a:buNone/>
            </a:pPr>
            <a:r>
              <a:rPr lang="nl-BE" dirty="0" smtClean="0"/>
              <a:t>&lt;</a:t>
            </a:r>
            <a:r>
              <a:rPr lang="nl-BE" dirty="0" err="1" smtClean="0"/>
              <a:t>Cmdlet</a:t>
            </a:r>
            <a:r>
              <a:rPr lang="nl-BE" dirty="0"/>
              <a:t>&gt;</a:t>
            </a:r>
            <a:r>
              <a:rPr lang="nl-BE" dirty="0" smtClean="0"/>
              <a:t> -Parameter </a:t>
            </a:r>
            <a:r>
              <a:rPr lang="nl-BE" b="1" dirty="0" smtClean="0"/>
              <a:t>&lt;argument&gt;</a:t>
            </a:r>
            <a:endParaRPr lang="nl-BE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00" y="3274973"/>
            <a:ext cx="8639827" cy="29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cmdlets to know/remember!!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PowerShell is </a:t>
            </a:r>
            <a:r>
              <a:rPr lang="en-US" b="1" dirty="0" smtClean="0"/>
              <a:t>self-discoverable</a:t>
            </a:r>
            <a:r>
              <a:rPr lang="en-US" dirty="0" smtClean="0"/>
              <a:t> using</a:t>
            </a:r>
          </a:p>
          <a:p>
            <a:pPr marL="668934" indent="-624524">
              <a:buFont typeface="+mj-lt"/>
              <a:buAutoNum type="arabicPeriod"/>
            </a:pPr>
            <a:r>
              <a:rPr lang="en-US" sz="3200" dirty="0" smtClean="0"/>
              <a:t>Get-Command</a:t>
            </a:r>
          </a:p>
          <a:p>
            <a:pPr marL="668934" indent="-624524">
              <a:buFont typeface="+mj-lt"/>
              <a:buAutoNum type="arabicPeriod"/>
            </a:pPr>
            <a:r>
              <a:rPr lang="en-US" sz="3200" dirty="0" smtClean="0"/>
              <a:t>Get-Help</a:t>
            </a:r>
          </a:p>
          <a:p>
            <a:pPr marL="668934" indent="-624524">
              <a:buFont typeface="+mj-lt"/>
              <a:buAutoNum type="arabicPeriod"/>
            </a:pPr>
            <a:r>
              <a:rPr lang="en-US" sz="3200" dirty="0" smtClean="0"/>
              <a:t>Get-Member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353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590800"/>
            <a:ext cx="11428413" cy="1555106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GB" sz="6600" dirty="0">
              <a:latin typeface="Segoe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0700" y="2718939"/>
            <a:ext cx="10831512" cy="138499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2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Segoe"/>
                <a:ea typeface="+mn-ea"/>
                <a:cs typeface="Segoe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Argument Completion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526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Argument </a:t>
            </a:r>
            <a:r>
              <a:rPr lang="nl-BE" dirty="0" err="1" smtClean="0"/>
              <a:t>Completion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57866"/>
            <a:ext cx="11296261" cy="4525963"/>
          </a:xfrm>
        </p:spPr>
        <p:txBody>
          <a:bodyPr/>
          <a:lstStyle/>
          <a:p>
            <a:r>
              <a:rPr lang="nl-BE" dirty="0" smtClean="0"/>
              <a:t>Syntax: </a:t>
            </a:r>
            <a:r>
              <a:rPr lang="nl-BE" dirty="0" err="1" smtClean="0"/>
              <a:t>Verb</a:t>
            </a:r>
            <a:r>
              <a:rPr lang="nl-BE" dirty="0" smtClean="0"/>
              <a:t>-&lt;Prefix&gt;</a:t>
            </a:r>
            <a:r>
              <a:rPr lang="nl-BE" dirty="0" err="1" smtClean="0"/>
              <a:t>Noun</a:t>
            </a:r>
            <a:r>
              <a:rPr lang="nl-BE" dirty="0" smtClean="0"/>
              <a:t> –Parameter &lt;argument&gt;</a:t>
            </a:r>
          </a:p>
          <a:p>
            <a:endParaRPr lang="nl-BE" dirty="0" smtClean="0"/>
          </a:p>
          <a:p>
            <a:r>
              <a:rPr lang="nl-BE" dirty="0" err="1" smtClean="0"/>
              <a:t>Available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both</a:t>
            </a:r>
            <a:r>
              <a:rPr lang="nl-BE" dirty="0" smtClean="0"/>
              <a:t> PS ISE </a:t>
            </a:r>
            <a:r>
              <a:rPr lang="nl-BE" dirty="0" err="1" smtClean="0"/>
              <a:t>and</a:t>
            </a:r>
            <a:r>
              <a:rPr lang="nl-BE" dirty="0" smtClean="0"/>
              <a:t> PS CLI*</a:t>
            </a:r>
          </a:p>
          <a:p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2" y="3685520"/>
            <a:ext cx="8639827" cy="29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8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Building Argument </a:t>
            </a:r>
            <a:r>
              <a:rPr lang="nl-BE" dirty="0" err="1" smtClean="0"/>
              <a:t>Completion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3200" dirty="0" smtClean="0"/>
              <a:t>Approaches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83567"/>
            <a:ext cx="5386917" cy="728633"/>
          </a:xfrm>
        </p:spPr>
        <p:txBody>
          <a:bodyPr>
            <a:noAutofit/>
          </a:bodyPr>
          <a:lstStyle/>
          <a:p>
            <a:r>
              <a:rPr lang="nl-BE" sz="2400" dirty="0" smtClean="0"/>
              <a:t>#1 </a:t>
            </a:r>
            <a:r>
              <a:rPr lang="nl-BE" sz="2000" dirty="0" smtClean="0"/>
              <a:t>Using module ‘</a:t>
            </a:r>
            <a:r>
              <a:rPr lang="nl-BE" sz="2000" dirty="0" err="1" smtClean="0"/>
              <a:t>TabExpansionPlusPlus</a:t>
            </a:r>
            <a:r>
              <a:rPr lang="nl-BE" sz="2000" dirty="0" smtClean="0"/>
              <a:t>’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" y="2212199"/>
            <a:ext cx="5455298" cy="3951288"/>
          </a:xfrm>
        </p:spPr>
        <p:txBody>
          <a:bodyPr>
            <a:noAutofit/>
          </a:bodyPr>
          <a:lstStyle/>
          <a:p>
            <a:r>
              <a:rPr lang="nl-BE" sz="2800" dirty="0" smtClean="0"/>
              <a:t>Module: </a:t>
            </a:r>
            <a:r>
              <a:rPr lang="nl-BE" sz="2800" dirty="0" err="1" smtClean="0"/>
              <a:t>TabExpansionPlusPlus</a:t>
            </a:r>
            <a:endParaRPr lang="nl-BE" sz="2800" dirty="0" smtClean="0"/>
          </a:p>
          <a:p>
            <a:r>
              <a:rPr lang="nl-BE" sz="2800" dirty="0" err="1" smtClean="0"/>
              <a:t>Cmdlets</a:t>
            </a:r>
            <a:endParaRPr lang="nl-BE" sz="2800" dirty="0" smtClean="0"/>
          </a:p>
          <a:p>
            <a:pPr lvl="1"/>
            <a:r>
              <a:rPr lang="nl-BE" sz="2400" dirty="0" smtClean="0"/>
              <a:t>Register-</a:t>
            </a:r>
            <a:r>
              <a:rPr lang="nl-BE" sz="2400" dirty="0" err="1" smtClean="0"/>
              <a:t>ArgumentCompleter</a:t>
            </a:r>
            <a:endParaRPr lang="nl-BE" sz="2400" dirty="0" smtClean="0"/>
          </a:p>
          <a:p>
            <a:pPr lvl="1"/>
            <a:r>
              <a:rPr lang="nl-BE" sz="2400" dirty="0" smtClean="0"/>
              <a:t>New-</a:t>
            </a:r>
            <a:r>
              <a:rPr lang="nl-BE" sz="2400" dirty="0" err="1" smtClean="0"/>
              <a:t>CompletionResult</a:t>
            </a:r>
            <a:endParaRPr lang="nl-BE" sz="2400" dirty="0" smtClean="0"/>
          </a:p>
          <a:p>
            <a:pPr marL="0" indent="0">
              <a:buNone/>
            </a:pPr>
            <a:r>
              <a:rPr lang="nl-BE" sz="2800" dirty="0" smtClean="0"/>
              <a:t>PS </a:t>
            </a:r>
            <a:r>
              <a:rPr lang="nl-BE" sz="2800" dirty="0" err="1" smtClean="0"/>
              <a:t>compat</a:t>
            </a:r>
            <a:r>
              <a:rPr lang="nl-BE" sz="2800" dirty="0" smtClean="0"/>
              <a:t>: PS v3 - v5</a:t>
            </a:r>
          </a:p>
          <a:p>
            <a:r>
              <a:rPr lang="nl-BE" sz="2800" dirty="0" smtClean="0"/>
              <a:t>Installation: </a:t>
            </a:r>
            <a:r>
              <a:rPr lang="nl-BE" sz="2800" dirty="0" err="1" smtClean="0"/>
              <a:t>PowerShellGet</a:t>
            </a:r>
            <a:endParaRPr lang="nl-BE" sz="2800" dirty="0"/>
          </a:p>
          <a:p>
            <a:pPr marL="0" indent="0">
              <a:buNone/>
            </a:pPr>
            <a:r>
              <a:rPr lang="nl-B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B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-Module </a:t>
            </a:r>
            <a:r>
              <a:rPr lang="nl-B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TabExpansionPlusPlus</a:t>
            </a:r>
            <a:endParaRPr lang="nl-B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93369" y="1483567"/>
            <a:ext cx="5389033" cy="728633"/>
          </a:xfrm>
        </p:spPr>
        <p:txBody>
          <a:bodyPr>
            <a:noAutofit/>
          </a:bodyPr>
          <a:lstStyle/>
          <a:p>
            <a:r>
              <a:rPr lang="nl-BE" sz="2400" dirty="0" smtClean="0"/>
              <a:t>#2 </a:t>
            </a:r>
            <a:r>
              <a:rPr lang="nl-BE" sz="2000" dirty="0" smtClean="0"/>
              <a:t>Using native PowerShell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93369" y="2212199"/>
            <a:ext cx="5833790" cy="3951288"/>
          </a:xfrm>
        </p:spPr>
        <p:txBody>
          <a:bodyPr>
            <a:normAutofit/>
          </a:bodyPr>
          <a:lstStyle/>
          <a:p>
            <a:r>
              <a:rPr lang="nl-BE" sz="2800" dirty="0" smtClean="0"/>
              <a:t>Module: n/a</a:t>
            </a:r>
          </a:p>
          <a:p>
            <a:r>
              <a:rPr lang="nl-BE" sz="2800" dirty="0" err="1" smtClean="0"/>
              <a:t>Cmdlets</a:t>
            </a:r>
            <a:endParaRPr lang="nl-BE" sz="2800" dirty="0" smtClean="0"/>
          </a:p>
          <a:p>
            <a:pPr lvl="1"/>
            <a:r>
              <a:rPr lang="nl-BE" sz="2400" dirty="0" smtClean="0"/>
              <a:t>Register-</a:t>
            </a:r>
            <a:r>
              <a:rPr lang="nl-BE" sz="2400" dirty="0" err="1" smtClean="0"/>
              <a:t>ArgumentCompleter</a:t>
            </a:r>
            <a:endParaRPr lang="nl-BE" sz="2400" dirty="0" smtClean="0"/>
          </a:p>
          <a:p>
            <a:pPr lvl="1"/>
            <a:r>
              <a:rPr lang="nl-BE" sz="2400" dirty="0"/>
              <a:t>New-Object  </a:t>
            </a:r>
            <a:r>
              <a:rPr lang="nl-BE" sz="1400" dirty="0" err="1" smtClean="0"/>
              <a:t>System.Management.Automation.CompletionResult</a:t>
            </a:r>
            <a:endParaRPr lang="nl-BE" sz="2400" dirty="0" smtClean="0"/>
          </a:p>
          <a:p>
            <a:r>
              <a:rPr lang="nl-BE" sz="2800" dirty="0"/>
              <a:t>PS </a:t>
            </a:r>
            <a:r>
              <a:rPr lang="nl-BE" sz="2800" dirty="0" err="1" smtClean="0"/>
              <a:t>compat</a:t>
            </a:r>
            <a:r>
              <a:rPr lang="nl-BE" sz="2800" dirty="0" smtClean="0"/>
              <a:t>: PS v5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7634965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Building Argument </a:t>
            </a:r>
            <a:r>
              <a:rPr lang="nl-BE" dirty="0" err="1"/>
              <a:t>Completion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3100" dirty="0" smtClean="0"/>
              <a:t>Using </a:t>
            </a:r>
            <a:r>
              <a:rPr lang="nl-BE" sz="3100" dirty="0"/>
              <a:t>native </a:t>
            </a:r>
            <a:r>
              <a:rPr lang="nl-BE" sz="3100" dirty="0" smtClean="0"/>
              <a:t>PowerShell</a:t>
            </a:r>
            <a:endParaRPr lang="nl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9" y="1870658"/>
            <a:ext cx="10508891" cy="18137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4382" y="1492894"/>
            <a:ext cx="75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Helper </a:t>
            </a:r>
            <a:r>
              <a:rPr lang="nl-BE" b="1" dirty="0" err="1" smtClean="0"/>
              <a:t>function</a:t>
            </a:r>
            <a:endParaRPr lang="nl-B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0403" y="5327241"/>
            <a:ext cx="75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Register Argument completer</a:t>
            </a:r>
            <a:endParaRPr lang="nl-B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3788773"/>
            <a:ext cx="75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Argument completer </a:t>
            </a:r>
            <a:r>
              <a:rPr lang="nl-BE" b="1" dirty="0" err="1" smtClean="0"/>
              <a:t>function</a:t>
            </a:r>
            <a:endParaRPr lang="nl-BE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74" y="5725911"/>
            <a:ext cx="8969517" cy="4038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73" y="4167927"/>
            <a:ext cx="7750212" cy="10973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42" y="4169193"/>
            <a:ext cx="8687553" cy="1082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222" y="201282"/>
            <a:ext cx="780356" cy="78035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178073" y="895740"/>
            <a:ext cx="86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nl-BE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4066" y="1198236"/>
            <a:ext cx="5452762" cy="1861224"/>
          </a:xfrm>
          <a:prstGeom prst="rect">
            <a:avLst/>
          </a:prstGeom>
        </p:spPr>
      </p:pic>
      <p:pic>
        <p:nvPicPr>
          <p:cNvPr id="10244" name="Picture 4" descr="C:\Users\T00KROGG\AppData\Local\Temp\SNAGHTML29c0e47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807" y="1491447"/>
            <a:ext cx="4095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T00KROGG\AppData\Local\Temp\SNAGHTML29c1332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756" y="3788773"/>
            <a:ext cx="4095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:\Users\T00KROGG\AppData\Local\Temp\SNAGHTML29c17d9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426" y="5327241"/>
            <a:ext cx="4095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83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74637"/>
            <a:ext cx="11212286" cy="1143000"/>
          </a:xfrm>
        </p:spPr>
        <p:txBody>
          <a:bodyPr>
            <a:noAutofit/>
          </a:bodyPr>
          <a:lstStyle/>
          <a:p>
            <a:r>
              <a:rPr lang="nl-BE" sz="4000" dirty="0"/>
              <a:t>Building Argument </a:t>
            </a:r>
            <a:r>
              <a:rPr lang="nl-BE" sz="4000" dirty="0" err="1"/>
              <a:t>Completion</a:t>
            </a:r>
            <a:r>
              <a:rPr lang="nl-BE" sz="4000" dirty="0"/>
              <a:t> </a:t>
            </a:r>
            <a:r>
              <a:rPr lang="nl-BE" sz="4000" dirty="0" smtClean="0"/>
              <a:t/>
            </a:r>
            <a:br>
              <a:rPr lang="nl-BE" sz="4000" dirty="0" smtClean="0"/>
            </a:br>
            <a:r>
              <a:rPr lang="nl-BE" sz="2800" dirty="0" smtClean="0"/>
              <a:t>Using [</a:t>
            </a:r>
            <a:r>
              <a:rPr lang="nl-BE" sz="2800" dirty="0" err="1" smtClean="0"/>
              <a:t>System.Management.Automation.CompletionResult</a:t>
            </a:r>
            <a:r>
              <a:rPr lang="nl-BE" sz="2800" dirty="0" smtClean="0"/>
              <a:t>]</a:t>
            </a:r>
            <a:endParaRPr lang="nl-BE" sz="3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599" y="1557866"/>
            <a:ext cx="11296261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New-</a:t>
            </a:r>
            <a:r>
              <a:rPr lang="en-US" sz="2800" dirty="0" err="1" smtClean="0"/>
              <a:t>CompletionResult</a:t>
            </a:r>
            <a:r>
              <a:rPr lang="en-US" sz="2800" dirty="0" smtClean="0"/>
              <a:t> command takes three parameters:</a:t>
            </a:r>
          </a:p>
          <a:p>
            <a:pPr marL="1066785" lvl="1" indent="-457200">
              <a:buFont typeface="+mj-lt"/>
              <a:buAutoNum type="arabicPeriod"/>
            </a:pPr>
            <a:r>
              <a:rPr lang="en-US" sz="2400" dirty="0" err="1" smtClean="0"/>
              <a:t>CompletionText</a:t>
            </a:r>
            <a:r>
              <a:rPr lang="en-US" sz="2400" dirty="0" smtClean="0"/>
              <a:t>: The text inserted on completion</a:t>
            </a:r>
          </a:p>
          <a:p>
            <a:pPr marL="1066785" lvl="1" indent="-457200">
              <a:buFont typeface="+mj-lt"/>
              <a:buAutoNum type="arabicPeriod"/>
            </a:pPr>
            <a:r>
              <a:rPr lang="en-US" sz="2400" dirty="0" err="1" smtClean="0"/>
              <a:t>ListItemText</a:t>
            </a:r>
            <a:r>
              <a:rPr lang="en-US" sz="2400" dirty="0" smtClean="0"/>
              <a:t>: The text displayed in completion dropdown</a:t>
            </a:r>
          </a:p>
          <a:p>
            <a:pPr marL="1066785" lvl="1" indent="-457200">
              <a:buFont typeface="+mj-lt"/>
              <a:buAutoNum type="arabicPeriod"/>
            </a:pPr>
            <a:r>
              <a:rPr lang="en-US" sz="2400" dirty="0" smtClean="0"/>
              <a:t>Tooltip : The tooltip for items in ISE completion dropdown.</a:t>
            </a:r>
          </a:p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3328" y="3592287"/>
            <a:ext cx="4514386" cy="29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167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Building Argument </a:t>
            </a:r>
            <a:r>
              <a:rPr lang="nl-BE" dirty="0" err="1"/>
              <a:t>Completion</a:t>
            </a:r>
            <a:r>
              <a:rPr lang="nl-BE" dirty="0"/>
              <a:t/>
            </a:r>
            <a:br>
              <a:rPr lang="nl-BE" dirty="0"/>
            </a:br>
            <a:r>
              <a:rPr lang="nl-BE" sz="3100" dirty="0"/>
              <a:t>Using native </a:t>
            </a:r>
            <a:r>
              <a:rPr lang="nl-BE" sz="3100" dirty="0" smtClean="0"/>
              <a:t>PowerShell -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866"/>
            <a:ext cx="10972800" cy="5160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" dirty="0"/>
              <a:t> # Helper function to create argument completion results</a:t>
            </a:r>
          </a:p>
          <a:p>
            <a:pPr marL="0" indent="0">
              <a:buNone/>
            </a:pPr>
            <a:r>
              <a:rPr lang="nl-BE" sz="600" dirty="0" err="1"/>
              <a:t>function</a:t>
            </a:r>
            <a:r>
              <a:rPr lang="nl-BE" sz="600" dirty="0"/>
              <a:t> New-</a:t>
            </a:r>
            <a:r>
              <a:rPr lang="nl-BE" sz="600" dirty="0" err="1"/>
              <a:t>CompletionResult</a:t>
            </a:r>
            <a:endParaRPr lang="nl-BE" sz="600" dirty="0"/>
          </a:p>
          <a:p>
            <a:pPr marL="0" indent="0">
              <a:buNone/>
            </a:pPr>
            <a:r>
              <a:rPr lang="nl-BE" sz="600" dirty="0"/>
              <a:t>{</a:t>
            </a:r>
          </a:p>
          <a:p>
            <a:pPr marL="0" indent="0">
              <a:buNone/>
            </a:pPr>
            <a:r>
              <a:rPr lang="nl-BE" sz="600" dirty="0"/>
              <a:t>   </a:t>
            </a:r>
            <a:r>
              <a:rPr lang="nl-BE" sz="600" dirty="0" err="1"/>
              <a:t>param</a:t>
            </a:r>
            <a:r>
              <a:rPr lang="nl-BE" sz="600" dirty="0"/>
              <a:t>(</a:t>
            </a:r>
          </a:p>
          <a:p>
            <a:pPr marL="0" indent="0">
              <a:buNone/>
            </a:pPr>
            <a:r>
              <a:rPr lang="nl-BE" sz="600" dirty="0"/>
              <a:t>        [Parameter(</a:t>
            </a:r>
            <a:r>
              <a:rPr lang="nl-BE" sz="600" dirty="0" err="1"/>
              <a:t>Mandatory</a:t>
            </a:r>
            <a:r>
              <a:rPr lang="nl-BE" sz="600" dirty="0"/>
              <a:t>)]</a:t>
            </a:r>
          </a:p>
          <a:p>
            <a:pPr marL="0" indent="0">
              <a:buNone/>
            </a:pPr>
            <a:r>
              <a:rPr lang="nl-BE" sz="600" dirty="0"/>
              <a:t>        [string]$</a:t>
            </a:r>
            <a:r>
              <a:rPr lang="nl-BE" sz="600" dirty="0" err="1"/>
              <a:t>CompletionText</a:t>
            </a:r>
            <a:r>
              <a:rPr lang="nl-BE" sz="600" dirty="0"/>
              <a:t>,</a:t>
            </a:r>
          </a:p>
          <a:p>
            <a:pPr marL="0" indent="0">
              <a:buNone/>
            </a:pPr>
            <a:r>
              <a:rPr lang="nl-BE" sz="600" dirty="0"/>
              <a:t>        [string]$</a:t>
            </a:r>
            <a:r>
              <a:rPr lang="nl-BE" sz="600" dirty="0" err="1"/>
              <a:t>ListItemText</a:t>
            </a:r>
            <a:r>
              <a:rPr lang="nl-BE" sz="600" dirty="0"/>
              <a:t> = $</a:t>
            </a:r>
            <a:r>
              <a:rPr lang="nl-BE" sz="600" dirty="0" err="1"/>
              <a:t>CompletionText</a:t>
            </a:r>
            <a:r>
              <a:rPr lang="nl-BE" sz="600" dirty="0"/>
              <a:t>,</a:t>
            </a:r>
          </a:p>
          <a:p>
            <a:pPr marL="0" indent="0">
              <a:buNone/>
            </a:pPr>
            <a:r>
              <a:rPr lang="nl-BE" sz="600" dirty="0"/>
              <a:t>        [string]$</a:t>
            </a:r>
            <a:r>
              <a:rPr lang="nl-BE" sz="600" dirty="0" err="1"/>
              <a:t>ToolTip</a:t>
            </a:r>
            <a:r>
              <a:rPr lang="nl-BE" sz="600" dirty="0"/>
              <a:t> = $</a:t>
            </a:r>
            <a:r>
              <a:rPr lang="nl-BE" sz="600" dirty="0" err="1"/>
              <a:t>CompletionText</a:t>
            </a:r>
            <a:endParaRPr lang="nl-BE" sz="600" dirty="0"/>
          </a:p>
          <a:p>
            <a:pPr marL="0" indent="0">
              <a:buNone/>
            </a:pPr>
            <a:r>
              <a:rPr lang="nl-BE" sz="600" dirty="0"/>
              <a:t>    )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    New-Object </a:t>
            </a:r>
            <a:r>
              <a:rPr lang="nl-BE" sz="600" dirty="0" err="1"/>
              <a:t>System.Management.Automation.CompletionResult</a:t>
            </a:r>
            <a:r>
              <a:rPr lang="nl-BE" sz="600" dirty="0"/>
              <a:t> $</a:t>
            </a:r>
            <a:r>
              <a:rPr lang="nl-BE" sz="600" dirty="0" err="1"/>
              <a:t>CompletionText</a:t>
            </a:r>
            <a:r>
              <a:rPr lang="nl-BE" sz="600" dirty="0"/>
              <a:t>, $</a:t>
            </a:r>
            <a:r>
              <a:rPr lang="nl-BE" sz="600" dirty="0" err="1"/>
              <a:t>ListItemText</a:t>
            </a:r>
            <a:r>
              <a:rPr lang="nl-BE" sz="600" dirty="0"/>
              <a:t>, '</a:t>
            </a:r>
            <a:r>
              <a:rPr lang="nl-BE" sz="600" dirty="0" err="1"/>
              <a:t>ParameterValue</a:t>
            </a:r>
            <a:r>
              <a:rPr lang="nl-BE" sz="600" dirty="0"/>
              <a:t>', $</a:t>
            </a:r>
            <a:r>
              <a:rPr lang="nl-BE" sz="600" dirty="0" err="1"/>
              <a:t>ToolTip</a:t>
            </a:r>
            <a:endParaRPr lang="nl-BE" sz="600" dirty="0"/>
          </a:p>
          <a:p>
            <a:pPr marL="0" indent="0">
              <a:buNone/>
            </a:pPr>
            <a:r>
              <a:rPr lang="nl-BE" sz="600" dirty="0"/>
              <a:t>}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# VM Name ############################################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en-US" sz="600" dirty="0"/>
              <a:t># Function that populates Argument completion results for 'Get-VM -Name'</a:t>
            </a:r>
          </a:p>
          <a:p>
            <a:pPr marL="0" indent="0">
              <a:buNone/>
            </a:pPr>
            <a:r>
              <a:rPr lang="nl-BE" sz="600" dirty="0" err="1"/>
              <a:t>function</a:t>
            </a:r>
            <a:r>
              <a:rPr lang="nl-BE" sz="600" dirty="0"/>
              <a:t> </a:t>
            </a:r>
            <a:r>
              <a:rPr lang="nl-BE" sz="600" dirty="0" err="1"/>
              <a:t>VMNameCompletion</a:t>
            </a:r>
            <a:endParaRPr lang="nl-BE" sz="600" dirty="0"/>
          </a:p>
          <a:p>
            <a:pPr marL="0" indent="0">
              <a:buNone/>
            </a:pPr>
            <a:r>
              <a:rPr lang="nl-BE" sz="600" dirty="0"/>
              <a:t>{</a:t>
            </a:r>
          </a:p>
          <a:p>
            <a:pPr marL="0" indent="0">
              <a:buNone/>
            </a:pPr>
            <a:r>
              <a:rPr lang="en-US" sz="600" dirty="0"/>
              <a:t>    </a:t>
            </a:r>
            <a:r>
              <a:rPr lang="en-US" sz="600" dirty="0" err="1"/>
              <a:t>param</a:t>
            </a:r>
            <a:r>
              <a:rPr lang="en-US" sz="600" dirty="0"/>
              <a:t>($</a:t>
            </a:r>
            <a:r>
              <a:rPr lang="en-US" sz="600" dirty="0" err="1"/>
              <a:t>commandName</a:t>
            </a:r>
            <a:r>
              <a:rPr lang="en-US" sz="600" dirty="0"/>
              <a:t>, $</a:t>
            </a:r>
            <a:r>
              <a:rPr lang="en-US" sz="600" dirty="0" err="1"/>
              <a:t>parameterName</a:t>
            </a:r>
            <a:r>
              <a:rPr lang="en-US" sz="600" dirty="0"/>
              <a:t>, $</a:t>
            </a:r>
            <a:r>
              <a:rPr lang="en-US" sz="600" dirty="0" err="1"/>
              <a:t>wordToComplete</a:t>
            </a:r>
            <a:r>
              <a:rPr lang="en-US" sz="600" dirty="0"/>
              <a:t>, $</a:t>
            </a:r>
            <a:r>
              <a:rPr lang="en-US" sz="600" dirty="0" err="1"/>
              <a:t>commandAst</a:t>
            </a:r>
            <a:r>
              <a:rPr lang="en-US" sz="600" dirty="0"/>
              <a:t>, $</a:t>
            </a:r>
            <a:r>
              <a:rPr lang="en-US" sz="600" dirty="0" err="1"/>
              <a:t>fakeBoundParameter</a:t>
            </a:r>
            <a:r>
              <a:rPr lang="en-US" sz="600" dirty="0"/>
              <a:t>)    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en-US" sz="600" dirty="0"/>
              <a:t>    Hyper-V\Get-VM -Name "$</a:t>
            </a:r>
            <a:r>
              <a:rPr lang="en-US" sz="600" dirty="0" err="1"/>
              <a:t>wordToComplete</a:t>
            </a:r>
            <a:r>
              <a:rPr lang="en-US" sz="600" dirty="0"/>
              <a:t>*" | </a:t>
            </a:r>
            <a:r>
              <a:rPr lang="en-US" sz="600" dirty="0" err="1"/>
              <a:t>ForEach</a:t>
            </a:r>
            <a:r>
              <a:rPr lang="en-US" sz="600" dirty="0"/>
              <a:t>-Object { New-</a:t>
            </a:r>
            <a:r>
              <a:rPr lang="en-US" sz="600" dirty="0" err="1"/>
              <a:t>CompletionResult</a:t>
            </a:r>
            <a:r>
              <a:rPr lang="en-US" sz="600" dirty="0"/>
              <a:t> -</a:t>
            </a:r>
            <a:r>
              <a:rPr lang="en-US" sz="600" dirty="0" err="1"/>
              <a:t>CompletionText</a:t>
            </a:r>
            <a:r>
              <a:rPr lang="en-US" sz="600" dirty="0"/>
              <a:t> $_.Name }</a:t>
            </a:r>
          </a:p>
          <a:p>
            <a:pPr marL="0" indent="0">
              <a:buNone/>
            </a:pPr>
            <a:r>
              <a:rPr lang="nl-BE" sz="600" dirty="0"/>
              <a:t>} 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# Register Argument Completer</a:t>
            </a:r>
          </a:p>
          <a:p>
            <a:pPr marL="0" indent="0">
              <a:buNone/>
            </a:pPr>
            <a:r>
              <a:rPr lang="en-US" sz="600" dirty="0"/>
              <a:t>Register-</a:t>
            </a:r>
            <a:r>
              <a:rPr lang="en-US" sz="600" dirty="0" err="1"/>
              <a:t>ArgumentCompleter</a:t>
            </a:r>
            <a:r>
              <a:rPr lang="en-US" sz="600" dirty="0"/>
              <a:t> -</a:t>
            </a:r>
            <a:r>
              <a:rPr lang="en-US" sz="600" dirty="0" err="1"/>
              <a:t>CommandName</a:t>
            </a:r>
            <a:r>
              <a:rPr lang="en-US" sz="600" dirty="0"/>
              <a:t> Get-VM -</a:t>
            </a:r>
            <a:r>
              <a:rPr lang="en-US" sz="600" dirty="0" err="1"/>
              <a:t>ParameterName</a:t>
            </a:r>
            <a:r>
              <a:rPr lang="en-US" sz="600" dirty="0"/>
              <a:t> Name -</a:t>
            </a:r>
            <a:r>
              <a:rPr lang="en-US" sz="600" dirty="0" err="1"/>
              <a:t>ScriptBlock</a:t>
            </a:r>
            <a:r>
              <a:rPr lang="en-US" sz="600" dirty="0"/>
              <a:t> $</a:t>
            </a:r>
            <a:r>
              <a:rPr lang="en-US" sz="600" dirty="0" err="1"/>
              <a:t>function:VMNameCompletion</a:t>
            </a:r>
            <a:endParaRPr lang="en-US" sz="600" dirty="0"/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# </a:t>
            </a:r>
            <a:r>
              <a:rPr lang="nl-BE" sz="600" dirty="0" err="1"/>
              <a:t>Experience</a:t>
            </a:r>
            <a:r>
              <a:rPr lang="nl-BE" sz="600" dirty="0"/>
              <a:t> argument </a:t>
            </a:r>
            <a:r>
              <a:rPr lang="nl-BE" sz="600" dirty="0" err="1"/>
              <a:t>completion</a:t>
            </a:r>
            <a:r>
              <a:rPr lang="nl-BE" sz="600" dirty="0"/>
              <a:t> </a:t>
            </a:r>
            <a:r>
              <a:rPr lang="nl-BE" sz="600" dirty="0" err="1"/>
              <a:t>for</a:t>
            </a:r>
            <a:r>
              <a:rPr lang="nl-BE" sz="600" dirty="0"/>
              <a:t> -</a:t>
            </a:r>
            <a:r>
              <a:rPr lang="nl-BE" sz="600" dirty="0" err="1"/>
              <a:t>VMName</a:t>
            </a:r>
            <a:r>
              <a:rPr lang="nl-BE" sz="600" dirty="0"/>
              <a:t> &lt;TAB&gt;</a:t>
            </a:r>
          </a:p>
          <a:p>
            <a:pPr marL="0" indent="0">
              <a:buNone/>
            </a:pPr>
            <a:r>
              <a:rPr lang="nl-BE" sz="600" dirty="0"/>
              <a:t>Get-VM -Name 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# VM </a:t>
            </a:r>
            <a:r>
              <a:rPr lang="nl-BE" sz="600" dirty="0" err="1"/>
              <a:t>Id</a:t>
            </a:r>
            <a:r>
              <a:rPr lang="nl-BE" sz="600" dirty="0"/>
              <a:t> ##############################################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en-US" sz="600" dirty="0"/>
              <a:t># Function that populates Argument completion results for 'Get-VM -Id'</a:t>
            </a:r>
          </a:p>
          <a:p>
            <a:pPr marL="0" indent="0">
              <a:buNone/>
            </a:pPr>
            <a:r>
              <a:rPr lang="nl-BE" sz="600" dirty="0" err="1"/>
              <a:t>function</a:t>
            </a:r>
            <a:r>
              <a:rPr lang="nl-BE" sz="600" dirty="0"/>
              <a:t> </a:t>
            </a:r>
            <a:r>
              <a:rPr lang="nl-BE" sz="600" dirty="0" err="1"/>
              <a:t>VMIdCompletion</a:t>
            </a:r>
            <a:endParaRPr lang="nl-BE" sz="600" dirty="0"/>
          </a:p>
          <a:p>
            <a:pPr marL="0" indent="0">
              <a:buNone/>
            </a:pPr>
            <a:r>
              <a:rPr lang="nl-BE" sz="600" dirty="0"/>
              <a:t>{</a:t>
            </a:r>
          </a:p>
          <a:p>
            <a:pPr marL="0" indent="0">
              <a:buNone/>
            </a:pPr>
            <a:r>
              <a:rPr lang="en-US" sz="600" dirty="0"/>
              <a:t>    </a:t>
            </a:r>
            <a:r>
              <a:rPr lang="en-US" sz="600" dirty="0" err="1"/>
              <a:t>param</a:t>
            </a:r>
            <a:r>
              <a:rPr lang="en-US" sz="600" dirty="0"/>
              <a:t>($</a:t>
            </a:r>
            <a:r>
              <a:rPr lang="en-US" sz="600" dirty="0" err="1"/>
              <a:t>commandName</a:t>
            </a:r>
            <a:r>
              <a:rPr lang="en-US" sz="600" dirty="0"/>
              <a:t>, $</a:t>
            </a:r>
            <a:r>
              <a:rPr lang="en-US" sz="600" dirty="0" err="1"/>
              <a:t>parameterName</a:t>
            </a:r>
            <a:r>
              <a:rPr lang="en-US" sz="600" dirty="0"/>
              <a:t>, $</a:t>
            </a:r>
            <a:r>
              <a:rPr lang="en-US" sz="600" dirty="0" err="1"/>
              <a:t>wordToComplete</a:t>
            </a:r>
            <a:r>
              <a:rPr lang="en-US" sz="600" dirty="0"/>
              <a:t>, $</a:t>
            </a:r>
            <a:r>
              <a:rPr lang="en-US" sz="600" dirty="0" err="1"/>
              <a:t>commandAst</a:t>
            </a:r>
            <a:r>
              <a:rPr lang="en-US" sz="600" dirty="0"/>
              <a:t>, $</a:t>
            </a:r>
            <a:r>
              <a:rPr lang="en-US" sz="600" dirty="0" err="1"/>
              <a:t>fakeBoundParameter</a:t>
            </a:r>
            <a:r>
              <a:rPr lang="en-US" sz="600" dirty="0"/>
              <a:t>)    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    Hyper-V\Get-VM -Name "$</a:t>
            </a:r>
            <a:r>
              <a:rPr lang="nl-BE" sz="600" dirty="0" err="1"/>
              <a:t>wordToComplete</a:t>
            </a:r>
            <a:r>
              <a:rPr lang="nl-BE" sz="600" dirty="0"/>
              <a:t>*" | </a:t>
            </a:r>
            <a:r>
              <a:rPr lang="nl-BE" sz="600" dirty="0" err="1"/>
              <a:t>ForEach</a:t>
            </a:r>
            <a:r>
              <a:rPr lang="nl-BE" sz="600" dirty="0"/>
              <a:t>-Object { New-</a:t>
            </a:r>
            <a:r>
              <a:rPr lang="nl-BE" sz="600" dirty="0" err="1"/>
              <a:t>CompletionResult</a:t>
            </a:r>
            <a:r>
              <a:rPr lang="nl-BE" sz="600" dirty="0"/>
              <a:t> -</a:t>
            </a:r>
            <a:r>
              <a:rPr lang="nl-BE" sz="600" dirty="0" err="1"/>
              <a:t>CompletionText</a:t>
            </a:r>
            <a:r>
              <a:rPr lang="nl-BE" sz="600" dirty="0"/>
              <a:t> $_.</a:t>
            </a:r>
            <a:r>
              <a:rPr lang="nl-BE" sz="600" dirty="0" err="1"/>
              <a:t>Id</a:t>
            </a:r>
            <a:r>
              <a:rPr lang="nl-BE" sz="600" dirty="0"/>
              <a:t> -</a:t>
            </a:r>
            <a:r>
              <a:rPr lang="nl-BE" sz="600" dirty="0" err="1"/>
              <a:t>ListItemText</a:t>
            </a:r>
            <a:r>
              <a:rPr lang="nl-BE" sz="600" dirty="0"/>
              <a:t> $_.Name -</a:t>
            </a:r>
            <a:r>
              <a:rPr lang="nl-BE" sz="600" dirty="0" err="1"/>
              <a:t>ToolTip</a:t>
            </a:r>
            <a:r>
              <a:rPr lang="nl-BE" sz="600" dirty="0"/>
              <a:t> $_.Status }</a:t>
            </a:r>
          </a:p>
          <a:p>
            <a:pPr marL="0" indent="0">
              <a:buNone/>
            </a:pPr>
            <a:r>
              <a:rPr lang="nl-BE" sz="600" dirty="0"/>
              <a:t>}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# Register Argument Completer</a:t>
            </a:r>
          </a:p>
          <a:p>
            <a:pPr marL="0" indent="0">
              <a:buNone/>
            </a:pPr>
            <a:r>
              <a:rPr lang="nl-BE" sz="600" dirty="0"/>
              <a:t>Register-</a:t>
            </a:r>
            <a:r>
              <a:rPr lang="nl-BE" sz="600" dirty="0" err="1"/>
              <a:t>ArgumentCompleter</a:t>
            </a:r>
            <a:r>
              <a:rPr lang="nl-BE" sz="600" dirty="0"/>
              <a:t> -</a:t>
            </a:r>
            <a:r>
              <a:rPr lang="nl-BE" sz="600" dirty="0" err="1"/>
              <a:t>CommandName</a:t>
            </a:r>
            <a:r>
              <a:rPr lang="nl-BE" sz="600" dirty="0"/>
              <a:t> Get-VM -</a:t>
            </a:r>
            <a:r>
              <a:rPr lang="nl-BE" sz="600" dirty="0" err="1"/>
              <a:t>ParameterName</a:t>
            </a:r>
            <a:r>
              <a:rPr lang="nl-BE" sz="600" dirty="0"/>
              <a:t> </a:t>
            </a:r>
            <a:r>
              <a:rPr lang="nl-BE" sz="600" dirty="0" err="1"/>
              <a:t>Id</a:t>
            </a:r>
            <a:r>
              <a:rPr lang="nl-BE" sz="600" dirty="0"/>
              <a:t> -</a:t>
            </a:r>
            <a:r>
              <a:rPr lang="nl-BE" sz="600" dirty="0" err="1"/>
              <a:t>ScriptBlock</a:t>
            </a:r>
            <a:r>
              <a:rPr lang="nl-BE" sz="600" dirty="0"/>
              <a:t> $</a:t>
            </a:r>
            <a:r>
              <a:rPr lang="nl-BE" sz="600" dirty="0" err="1"/>
              <a:t>function:VMIdCompletion</a:t>
            </a:r>
            <a:endParaRPr lang="nl-BE" sz="600" dirty="0"/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en-US" sz="600" dirty="0"/>
              <a:t># Experience argument completion for -Id &lt;TAB&gt;</a:t>
            </a:r>
          </a:p>
          <a:p>
            <a:pPr marL="0" indent="0">
              <a:buNone/>
            </a:pPr>
            <a:r>
              <a:rPr lang="nl-BE" sz="600" dirty="0"/>
              <a:t>Get-VM -</a:t>
            </a:r>
            <a:r>
              <a:rPr lang="nl-BE" sz="600" dirty="0" err="1"/>
              <a:t>Id</a:t>
            </a:r>
            <a:endParaRPr lang="nl-BE" sz="600" dirty="0"/>
          </a:p>
          <a:p>
            <a:pPr marL="0" indent="0">
              <a:buNone/>
            </a:pPr>
            <a:r>
              <a:rPr lang="nl-BE" sz="600" dirty="0"/>
              <a:t> </a:t>
            </a:r>
          </a:p>
          <a:p>
            <a:pPr marL="0" indent="0">
              <a:buNone/>
            </a:pPr>
            <a:endParaRPr lang="nl-BE" sz="600" dirty="0"/>
          </a:p>
        </p:txBody>
      </p:sp>
    </p:spTree>
    <p:extLst>
      <p:ext uri="{BB962C8B-B14F-4D97-AF65-F5344CB8AC3E}">
        <p14:creationId xmlns:p14="http://schemas.microsoft.com/office/powerpoint/2010/main" val="37434285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Building Argument </a:t>
            </a:r>
            <a:r>
              <a:rPr lang="nl-BE" dirty="0" err="1"/>
              <a:t>Completion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3100" dirty="0" smtClean="0"/>
              <a:t>Using </a:t>
            </a:r>
            <a:r>
              <a:rPr lang="nl-BE" sz="3100" dirty="0" err="1" smtClean="0"/>
              <a:t>TabExpansionPlusPlus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Provides</a:t>
            </a:r>
            <a:r>
              <a:rPr lang="nl-BE" dirty="0" smtClean="0"/>
              <a:t> Argument </a:t>
            </a:r>
            <a:r>
              <a:rPr lang="nl-BE" dirty="0" err="1" smtClean="0"/>
              <a:t>Completers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most common PowerShell modules</a:t>
            </a:r>
          </a:p>
          <a:p>
            <a:pPr lvl="1"/>
            <a:endParaRPr lang="nl-BE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8744" y="2693585"/>
            <a:ext cx="3422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dirty="0" err="1" smtClean="0">
                <a:solidFill>
                  <a:srgbClr val="0088DA"/>
                </a:solidFill>
              </a:rPr>
              <a:t>Appx</a:t>
            </a:r>
            <a:endParaRPr lang="nl-BE" sz="2400" dirty="0" smtClean="0">
              <a:solidFill>
                <a:srgbClr val="0088D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dirty="0" err="1" smtClean="0">
                <a:solidFill>
                  <a:srgbClr val="0088DA"/>
                </a:solidFill>
              </a:rPr>
              <a:t>Azure</a:t>
            </a:r>
            <a:endParaRPr lang="nl-BE" sz="2400" dirty="0" smtClean="0">
              <a:solidFill>
                <a:srgbClr val="0088D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dirty="0" err="1" smtClean="0">
                <a:solidFill>
                  <a:srgbClr val="0088DA"/>
                </a:solidFill>
              </a:rPr>
              <a:t>CimCmdlets</a:t>
            </a:r>
            <a:endParaRPr lang="nl-BE" sz="2400" dirty="0" smtClean="0">
              <a:solidFill>
                <a:srgbClr val="0088D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dirty="0" err="1" smtClean="0">
                <a:solidFill>
                  <a:srgbClr val="0088DA"/>
                </a:solidFill>
              </a:rPr>
              <a:t>Dism</a:t>
            </a:r>
            <a:endParaRPr lang="nl-BE" sz="2400" dirty="0" smtClean="0">
              <a:solidFill>
                <a:srgbClr val="0088D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b="1" dirty="0" smtClean="0">
                <a:solidFill>
                  <a:srgbClr val="0088DA"/>
                </a:solidFill>
              </a:rPr>
              <a:t>DFS-N, DFS-R</a:t>
            </a:r>
            <a:endParaRPr lang="nl-BE" sz="2400" b="1" dirty="0">
              <a:solidFill>
                <a:srgbClr val="0088D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rgbClr val="0088DA"/>
                </a:solidFill>
              </a:rPr>
              <a:t>DHCP </a:t>
            </a:r>
            <a:r>
              <a:rPr lang="nl-BE" sz="2400" b="1" dirty="0" smtClean="0">
                <a:solidFill>
                  <a:srgbClr val="0088DA"/>
                </a:solidFill>
              </a:rPr>
              <a:t>Server</a:t>
            </a:r>
            <a:endParaRPr lang="nl-BE" sz="2400" b="1" dirty="0">
              <a:solidFill>
                <a:srgbClr val="0088D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1576" y="2693585"/>
            <a:ext cx="4124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dirty="0">
                <a:solidFill>
                  <a:srgbClr val="0088DA"/>
                </a:solidFill>
              </a:rPr>
              <a:t>DNS Client, </a:t>
            </a:r>
            <a:r>
              <a:rPr lang="nl-BE" sz="2400" b="1" dirty="0">
                <a:solidFill>
                  <a:srgbClr val="0088DA"/>
                </a:solidFill>
              </a:rPr>
              <a:t>DNS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rgbClr val="0088DA"/>
                </a:solidFill>
              </a:rPr>
              <a:t>FailoverClustering</a:t>
            </a:r>
            <a:endParaRPr lang="nl-BE" sz="2400" b="1" dirty="0">
              <a:solidFill>
                <a:srgbClr val="0088D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rgbClr val="0088DA"/>
                </a:solidFill>
              </a:rPr>
              <a:t>Group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b="1" dirty="0" err="1" smtClean="0">
                <a:solidFill>
                  <a:srgbClr val="0088DA"/>
                </a:solidFill>
              </a:rPr>
              <a:t>LocalAccounts</a:t>
            </a:r>
            <a:endParaRPr lang="nl-BE" sz="2400" b="1" dirty="0">
              <a:solidFill>
                <a:srgbClr val="0088D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dirty="0" err="1" smtClean="0">
                <a:solidFill>
                  <a:srgbClr val="0088DA"/>
                </a:solidFill>
              </a:rPr>
              <a:t>NetAdapter</a:t>
            </a:r>
            <a:r>
              <a:rPr lang="nl-BE" sz="2400" dirty="0">
                <a:solidFill>
                  <a:srgbClr val="0088DA"/>
                </a:solidFill>
              </a:rPr>
              <a:t>, </a:t>
            </a:r>
            <a:r>
              <a:rPr lang="nl-BE" sz="2400" dirty="0" err="1" smtClean="0">
                <a:solidFill>
                  <a:srgbClr val="0088DA"/>
                </a:solidFill>
              </a:rPr>
              <a:t>NetSecurity</a:t>
            </a:r>
            <a:endParaRPr lang="nl-BE" sz="2400" dirty="0" smtClean="0">
              <a:solidFill>
                <a:srgbClr val="0088D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b="1" dirty="0" err="1" smtClean="0">
                <a:solidFill>
                  <a:srgbClr val="0088DA"/>
                </a:solidFill>
              </a:rPr>
              <a:t>NetLBFO</a:t>
            </a:r>
            <a:r>
              <a:rPr lang="nl-BE" sz="2400" b="1" dirty="0">
                <a:solidFill>
                  <a:srgbClr val="0088DA"/>
                </a:solidFill>
              </a:rPr>
              <a:t>, </a:t>
            </a:r>
            <a:r>
              <a:rPr lang="nl-BE" sz="2400" b="1" dirty="0" err="1" smtClean="0">
                <a:solidFill>
                  <a:srgbClr val="0088DA"/>
                </a:solidFill>
              </a:rPr>
              <a:t>NetQoS</a:t>
            </a:r>
            <a:endParaRPr lang="nl-BE" sz="2400" b="1" dirty="0" smtClean="0">
              <a:solidFill>
                <a:srgbClr val="0088D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400" dirty="0" err="1" smtClean="0">
                <a:solidFill>
                  <a:srgbClr val="0088DA"/>
                </a:solidFill>
              </a:rPr>
              <a:t>PrintManagement</a:t>
            </a:r>
            <a:endParaRPr lang="nl-BE" sz="2400" dirty="0">
              <a:solidFill>
                <a:srgbClr val="0088D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sz="2400" b="1" dirty="0" smtClean="0">
              <a:solidFill>
                <a:srgbClr val="0088D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99230" y="2693585"/>
            <a:ext cx="41678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b="1" dirty="0" err="1" smtClean="0">
                <a:solidFill>
                  <a:srgbClr val="0088DA"/>
                </a:solidFill>
              </a:rPr>
              <a:t>PnPDevice</a:t>
            </a:r>
            <a:endParaRPr lang="nl-BE" sz="2400" b="1" dirty="0">
              <a:solidFill>
                <a:srgbClr val="0088D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 err="1" smtClean="0">
                <a:solidFill>
                  <a:srgbClr val="0088DA"/>
                </a:solidFill>
              </a:rPr>
              <a:t>PackageManagement</a:t>
            </a:r>
            <a:endParaRPr lang="nl-BE" sz="2400" dirty="0" smtClean="0">
              <a:solidFill>
                <a:srgbClr val="0088D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rgbClr val="0088DA"/>
                </a:solidFill>
              </a:rPr>
              <a:t>PowerShell </a:t>
            </a:r>
            <a:r>
              <a:rPr lang="nl-BE" sz="2400" dirty="0" err="1" smtClean="0">
                <a:solidFill>
                  <a:srgbClr val="0088DA"/>
                </a:solidFill>
              </a:rPr>
              <a:t>Core</a:t>
            </a:r>
            <a:endParaRPr lang="nl-BE" sz="2400" dirty="0" smtClean="0">
              <a:solidFill>
                <a:srgbClr val="0088D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b="1" dirty="0" err="1" smtClean="0">
                <a:solidFill>
                  <a:srgbClr val="0088DA"/>
                </a:solidFill>
              </a:rPr>
              <a:t>PowerShellGet</a:t>
            </a:r>
            <a:endParaRPr lang="nl-BE" sz="2400" b="1" dirty="0" smtClean="0">
              <a:solidFill>
                <a:srgbClr val="0088D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b="1" dirty="0" err="1" smtClean="0">
                <a:solidFill>
                  <a:srgbClr val="0088DA"/>
                </a:solidFill>
              </a:rPr>
              <a:t>PowerShellDirect</a:t>
            </a:r>
            <a:endParaRPr lang="nl-BE" sz="2400" b="1" dirty="0" smtClean="0">
              <a:solidFill>
                <a:srgbClr val="0088D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 err="1" smtClean="0">
                <a:solidFill>
                  <a:srgbClr val="0088DA"/>
                </a:solidFill>
              </a:rPr>
              <a:t>SmbShare</a:t>
            </a:r>
            <a:endParaRPr lang="nl-BE" sz="2400" dirty="0" smtClean="0">
              <a:solidFill>
                <a:srgbClr val="0088D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b="1" dirty="0" smtClean="0">
                <a:solidFill>
                  <a:srgbClr val="0088DA"/>
                </a:solidFill>
              </a:rPr>
              <a:t>SCVMM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b="1" dirty="0" err="1" smtClean="0">
                <a:solidFill>
                  <a:srgbClr val="0088DA"/>
                </a:solidFill>
              </a:rPr>
              <a:t>DataONTAP</a:t>
            </a:r>
            <a:endParaRPr lang="nl-BE" sz="2400" b="1" dirty="0">
              <a:solidFill>
                <a:srgbClr val="0088D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7927" y="5785166"/>
            <a:ext cx="645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>
                <a:solidFill>
                  <a:srgbClr val="0088DA"/>
                </a:solidFill>
              </a:rPr>
              <a:t>Available</a:t>
            </a:r>
            <a:r>
              <a:rPr lang="nl-BE" sz="2400" dirty="0" smtClean="0">
                <a:solidFill>
                  <a:srgbClr val="0088DA"/>
                </a:solidFill>
              </a:rPr>
              <a:t> on </a:t>
            </a:r>
            <a:r>
              <a:rPr lang="nl-BE" sz="2400" dirty="0" err="1" smtClean="0">
                <a:solidFill>
                  <a:srgbClr val="0088DA"/>
                </a:solidFill>
              </a:rPr>
              <a:t>GitHub</a:t>
            </a:r>
            <a:r>
              <a:rPr lang="nl-BE" sz="2400" dirty="0" smtClean="0">
                <a:solidFill>
                  <a:srgbClr val="0088DA"/>
                </a:solidFill>
              </a:rPr>
              <a:t> </a:t>
            </a:r>
            <a:r>
              <a:rPr lang="nl-BE" sz="2400" dirty="0">
                <a:solidFill>
                  <a:srgbClr val="0088DA"/>
                </a:solidFill>
              </a:rPr>
              <a:t>at </a:t>
            </a:r>
            <a:r>
              <a:rPr lang="nl-BE" sz="2400" dirty="0" smtClean="0">
                <a:solidFill>
                  <a:srgbClr val="0088DA"/>
                </a:solidFill>
                <a:hlinkClick r:id="rId2"/>
              </a:rPr>
              <a:t>http://github.com/lzybkr/TabExpansionPlusPlus</a:t>
            </a:r>
            <a:r>
              <a:rPr lang="nl-BE" sz="2400" dirty="0" smtClean="0">
                <a:solidFill>
                  <a:srgbClr val="0088DA"/>
                </a:solidFill>
              </a:rPr>
              <a:t> </a:t>
            </a:r>
            <a:endParaRPr lang="nl-BE" sz="2400" dirty="0">
              <a:solidFill>
                <a:srgbClr val="0088D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87" r="18967"/>
          <a:stretch/>
        </p:blipFill>
        <p:spPr>
          <a:xfrm>
            <a:off x="2502857" y="5827366"/>
            <a:ext cx="905070" cy="730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222" y="201282"/>
            <a:ext cx="780356" cy="7803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78073" y="895740"/>
            <a:ext cx="86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nl-BE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259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Building Argument </a:t>
            </a:r>
            <a:r>
              <a:rPr lang="nl-BE" dirty="0" err="1"/>
              <a:t>Completion</a:t>
            </a:r>
            <a:r>
              <a:rPr lang="nl-BE" dirty="0"/>
              <a:t/>
            </a:r>
            <a:br>
              <a:rPr lang="nl-BE" dirty="0"/>
            </a:br>
            <a:r>
              <a:rPr lang="nl-BE" sz="3100" dirty="0"/>
              <a:t>Using </a:t>
            </a:r>
            <a:r>
              <a:rPr lang="nl-BE" sz="3100" dirty="0" err="1" smtClean="0"/>
              <a:t>TabExpansionPlusPlus</a:t>
            </a:r>
            <a:r>
              <a:rPr lang="nl-BE" sz="3100" dirty="0" smtClean="0"/>
              <a:t> -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866"/>
            <a:ext cx="10972800" cy="5160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" dirty="0"/>
              <a:t> # Helper function to create argument completion results</a:t>
            </a:r>
          </a:p>
          <a:p>
            <a:pPr marL="0" indent="0">
              <a:buNone/>
            </a:pPr>
            <a:r>
              <a:rPr lang="nl-BE" sz="600" dirty="0" err="1"/>
              <a:t>function</a:t>
            </a:r>
            <a:r>
              <a:rPr lang="nl-BE" sz="600" dirty="0"/>
              <a:t> New-</a:t>
            </a:r>
            <a:r>
              <a:rPr lang="nl-BE" sz="600" dirty="0" err="1"/>
              <a:t>CompletionResult</a:t>
            </a:r>
            <a:endParaRPr lang="nl-BE" sz="600" dirty="0"/>
          </a:p>
          <a:p>
            <a:pPr marL="0" indent="0">
              <a:buNone/>
            </a:pPr>
            <a:r>
              <a:rPr lang="nl-BE" sz="600" dirty="0"/>
              <a:t>{</a:t>
            </a:r>
          </a:p>
          <a:p>
            <a:pPr marL="0" indent="0">
              <a:buNone/>
            </a:pPr>
            <a:r>
              <a:rPr lang="nl-BE" sz="600" dirty="0"/>
              <a:t>   </a:t>
            </a:r>
            <a:r>
              <a:rPr lang="nl-BE" sz="600" dirty="0" err="1"/>
              <a:t>param</a:t>
            </a:r>
            <a:r>
              <a:rPr lang="nl-BE" sz="600" dirty="0"/>
              <a:t>(</a:t>
            </a:r>
          </a:p>
          <a:p>
            <a:pPr marL="0" indent="0">
              <a:buNone/>
            </a:pPr>
            <a:r>
              <a:rPr lang="nl-BE" sz="600" dirty="0"/>
              <a:t>        [Parameter(</a:t>
            </a:r>
            <a:r>
              <a:rPr lang="nl-BE" sz="600" dirty="0" err="1"/>
              <a:t>Mandatory</a:t>
            </a:r>
            <a:r>
              <a:rPr lang="nl-BE" sz="600" dirty="0"/>
              <a:t>)]</a:t>
            </a:r>
          </a:p>
          <a:p>
            <a:pPr marL="0" indent="0">
              <a:buNone/>
            </a:pPr>
            <a:r>
              <a:rPr lang="nl-BE" sz="600" dirty="0"/>
              <a:t>        [string]$</a:t>
            </a:r>
            <a:r>
              <a:rPr lang="nl-BE" sz="600" dirty="0" err="1"/>
              <a:t>CompletionText</a:t>
            </a:r>
            <a:r>
              <a:rPr lang="nl-BE" sz="600" dirty="0"/>
              <a:t>,</a:t>
            </a:r>
          </a:p>
          <a:p>
            <a:pPr marL="0" indent="0">
              <a:buNone/>
            </a:pPr>
            <a:r>
              <a:rPr lang="nl-BE" sz="600" dirty="0"/>
              <a:t>        [string]$</a:t>
            </a:r>
            <a:r>
              <a:rPr lang="nl-BE" sz="600" dirty="0" err="1"/>
              <a:t>ListItemText</a:t>
            </a:r>
            <a:r>
              <a:rPr lang="nl-BE" sz="600" dirty="0"/>
              <a:t> = $</a:t>
            </a:r>
            <a:r>
              <a:rPr lang="nl-BE" sz="600" dirty="0" err="1"/>
              <a:t>CompletionText</a:t>
            </a:r>
            <a:r>
              <a:rPr lang="nl-BE" sz="600" dirty="0"/>
              <a:t>,</a:t>
            </a:r>
          </a:p>
          <a:p>
            <a:pPr marL="0" indent="0">
              <a:buNone/>
            </a:pPr>
            <a:r>
              <a:rPr lang="nl-BE" sz="600" dirty="0"/>
              <a:t>        [string]$</a:t>
            </a:r>
            <a:r>
              <a:rPr lang="nl-BE" sz="600" dirty="0" err="1"/>
              <a:t>ToolTip</a:t>
            </a:r>
            <a:r>
              <a:rPr lang="nl-BE" sz="600" dirty="0"/>
              <a:t> = $</a:t>
            </a:r>
            <a:r>
              <a:rPr lang="nl-BE" sz="600" dirty="0" err="1"/>
              <a:t>CompletionText</a:t>
            </a:r>
            <a:endParaRPr lang="nl-BE" sz="600" dirty="0"/>
          </a:p>
          <a:p>
            <a:pPr marL="0" indent="0">
              <a:buNone/>
            </a:pPr>
            <a:r>
              <a:rPr lang="nl-BE" sz="600" dirty="0"/>
              <a:t>    )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    New-Object </a:t>
            </a:r>
            <a:r>
              <a:rPr lang="nl-BE" sz="600" dirty="0" err="1"/>
              <a:t>System.Management.Automation.CompletionResult</a:t>
            </a:r>
            <a:r>
              <a:rPr lang="nl-BE" sz="600" dirty="0"/>
              <a:t> $</a:t>
            </a:r>
            <a:r>
              <a:rPr lang="nl-BE" sz="600" dirty="0" err="1"/>
              <a:t>CompletionText</a:t>
            </a:r>
            <a:r>
              <a:rPr lang="nl-BE" sz="600" dirty="0"/>
              <a:t>, $</a:t>
            </a:r>
            <a:r>
              <a:rPr lang="nl-BE" sz="600" dirty="0" err="1"/>
              <a:t>ListItemText</a:t>
            </a:r>
            <a:r>
              <a:rPr lang="nl-BE" sz="600" dirty="0"/>
              <a:t>, '</a:t>
            </a:r>
            <a:r>
              <a:rPr lang="nl-BE" sz="600" dirty="0" err="1"/>
              <a:t>ParameterValue</a:t>
            </a:r>
            <a:r>
              <a:rPr lang="nl-BE" sz="600" dirty="0"/>
              <a:t>', $</a:t>
            </a:r>
            <a:r>
              <a:rPr lang="nl-BE" sz="600" dirty="0" err="1"/>
              <a:t>ToolTip</a:t>
            </a:r>
            <a:endParaRPr lang="nl-BE" sz="600" dirty="0"/>
          </a:p>
          <a:p>
            <a:pPr marL="0" indent="0">
              <a:buNone/>
            </a:pPr>
            <a:r>
              <a:rPr lang="nl-BE" sz="600" dirty="0"/>
              <a:t>}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# VM Name ############################################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en-US" sz="600" dirty="0"/>
              <a:t># Function that populates Argument completion results for 'Get-VM -Name'</a:t>
            </a:r>
          </a:p>
          <a:p>
            <a:pPr marL="0" indent="0">
              <a:buNone/>
            </a:pPr>
            <a:r>
              <a:rPr lang="nl-BE" sz="600" dirty="0" err="1"/>
              <a:t>function</a:t>
            </a:r>
            <a:r>
              <a:rPr lang="nl-BE" sz="600" dirty="0"/>
              <a:t> </a:t>
            </a:r>
            <a:r>
              <a:rPr lang="nl-BE" sz="600" dirty="0" err="1"/>
              <a:t>VMNameCompletion</a:t>
            </a:r>
            <a:endParaRPr lang="nl-BE" sz="600" dirty="0"/>
          </a:p>
          <a:p>
            <a:pPr marL="0" indent="0">
              <a:buNone/>
            </a:pPr>
            <a:r>
              <a:rPr lang="nl-BE" sz="600" dirty="0"/>
              <a:t>{</a:t>
            </a:r>
          </a:p>
          <a:p>
            <a:pPr marL="0" indent="0">
              <a:buNone/>
            </a:pPr>
            <a:r>
              <a:rPr lang="en-US" sz="600" dirty="0"/>
              <a:t>    </a:t>
            </a:r>
            <a:r>
              <a:rPr lang="en-US" sz="600" dirty="0" err="1"/>
              <a:t>param</a:t>
            </a:r>
            <a:r>
              <a:rPr lang="en-US" sz="600" dirty="0"/>
              <a:t>($</a:t>
            </a:r>
            <a:r>
              <a:rPr lang="en-US" sz="600" dirty="0" err="1"/>
              <a:t>commandName</a:t>
            </a:r>
            <a:r>
              <a:rPr lang="en-US" sz="600" dirty="0"/>
              <a:t>, $</a:t>
            </a:r>
            <a:r>
              <a:rPr lang="en-US" sz="600" dirty="0" err="1"/>
              <a:t>parameterName</a:t>
            </a:r>
            <a:r>
              <a:rPr lang="en-US" sz="600" dirty="0"/>
              <a:t>, $</a:t>
            </a:r>
            <a:r>
              <a:rPr lang="en-US" sz="600" dirty="0" err="1"/>
              <a:t>wordToComplete</a:t>
            </a:r>
            <a:r>
              <a:rPr lang="en-US" sz="600" dirty="0"/>
              <a:t>, $</a:t>
            </a:r>
            <a:r>
              <a:rPr lang="en-US" sz="600" dirty="0" err="1"/>
              <a:t>commandAst</a:t>
            </a:r>
            <a:r>
              <a:rPr lang="en-US" sz="600" dirty="0"/>
              <a:t>, $</a:t>
            </a:r>
            <a:r>
              <a:rPr lang="en-US" sz="600" dirty="0" err="1"/>
              <a:t>fakeBoundParameter</a:t>
            </a:r>
            <a:r>
              <a:rPr lang="en-US" sz="600" dirty="0"/>
              <a:t>)    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en-US" sz="600" dirty="0"/>
              <a:t>    Hyper-V\Get-VM -Name "$</a:t>
            </a:r>
            <a:r>
              <a:rPr lang="en-US" sz="600" dirty="0" err="1"/>
              <a:t>wordToComplete</a:t>
            </a:r>
            <a:r>
              <a:rPr lang="en-US" sz="600" dirty="0"/>
              <a:t>*" | </a:t>
            </a:r>
            <a:r>
              <a:rPr lang="en-US" sz="600" dirty="0" err="1"/>
              <a:t>ForEach</a:t>
            </a:r>
            <a:r>
              <a:rPr lang="en-US" sz="600" dirty="0"/>
              <a:t>-Object { New-</a:t>
            </a:r>
            <a:r>
              <a:rPr lang="en-US" sz="600" dirty="0" err="1"/>
              <a:t>CompletionResult</a:t>
            </a:r>
            <a:r>
              <a:rPr lang="en-US" sz="600" dirty="0"/>
              <a:t> -</a:t>
            </a:r>
            <a:r>
              <a:rPr lang="en-US" sz="600" dirty="0" err="1"/>
              <a:t>CompletionText</a:t>
            </a:r>
            <a:r>
              <a:rPr lang="en-US" sz="600" dirty="0"/>
              <a:t> $_.Name }</a:t>
            </a:r>
          </a:p>
          <a:p>
            <a:pPr marL="0" indent="0">
              <a:buNone/>
            </a:pPr>
            <a:r>
              <a:rPr lang="nl-BE" sz="600" dirty="0"/>
              <a:t>} 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# Register Argument Completer</a:t>
            </a:r>
          </a:p>
          <a:p>
            <a:pPr marL="0" indent="0">
              <a:buNone/>
            </a:pPr>
            <a:r>
              <a:rPr lang="en-US" sz="600" dirty="0"/>
              <a:t>Register-</a:t>
            </a:r>
            <a:r>
              <a:rPr lang="en-US" sz="600" dirty="0" err="1"/>
              <a:t>ArgumentCompleter</a:t>
            </a:r>
            <a:r>
              <a:rPr lang="en-US" sz="600" dirty="0"/>
              <a:t> -</a:t>
            </a:r>
            <a:r>
              <a:rPr lang="en-US" sz="600" dirty="0" err="1"/>
              <a:t>CommandName</a:t>
            </a:r>
            <a:r>
              <a:rPr lang="en-US" sz="600" dirty="0"/>
              <a:t> Get-VM -</a:t>
            </a:r>
            <a:r>
              <a:rPr lang="en-US" sz="600" dirty="0" err="1"/>
              <a:t>ParameterName</a:t>
            </a:r>
            <a:r>
              <a:rPr lang="en-US" sz="600" dirty="0"/>
              <a:t> Name -</a:t>
            </a:r>
            <a:r>
              <a:rPr lang="en-US" sz="600" dirty="0" err="1"/>
              <a:t>ScriptBlock</a:t>
            </a:r>
            <a:r>
              <a:rPr lang="en-US" sz="600" dirty="0"/>
              <a:t> $</a:t>
            </a:r>
            <a:r>
              <a:rPr lang="en-US" sz="600" dirty="0" err="1"/>
              <a:t>function:VMNameCompletion</a:t>
            </a:r>
            <a:endParaRPr lang="en-US" sz="600" dirty="0"/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# </a:t>
            </a:r>
            <a:r>
              <a:rPr lang="nl-BE" sz="600" dirty="0" err="1"/>
              <a:t>Experience</a:t>
            </a:r>
            <a:r>
              <a:rPr lang="nl-BE" sz="600" dirty="0"/>
              <a:t> argument </a:t>
            </a:r>
            <a:r>
              <a:rPr lang="nl-BE" sz="600" dirty="0" err="1"/>
              <a:t>completion</a:t>
            </a:r>
            <a:r>
              <a:rPr lang="nl-BE" sz="600" dirty="0"/>
              <a:t> </a:t>
            </a:r>
            <a:r>
              <a:rPr lang="nl-BE" sz="600" dirty="0" err="1"/>
              <a:t>for</a:t>
            </a:r>
            <a:r>
              <a:rPr lang="nl-BE" sz="600" dirty="0"/>
              <a:t> -</a:t>
            </a:r>
            <a:r>
              <a:rPr lang="nl-BE" sz="600" dirty="0" err="1"/>
              <a:t>VMName</a:t>
            </a:r>
            <a:r>
              <a:rPr lang="nl-BE" sz="600" dirty="0"/>
              <a:t> &lt;TAB&gt;</a:t>
            </a:r>
          </a:p>
          <a:p>
            <a:pPr marL="0" indent="0">
              <a:buNone/>
            </a:pPr>
            <a:r>
              <a:rPr lang="nl-BE" sz="600" dirty="0"/>
              <a:t>Get-VM -Name 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# VM </a:t>
            </a:r>
            <a:r>
              <a:rPr lang="nl-BE" sz="600" dirty="0" err="1"/>
              <a:t>Id</a:t>
            </a:r>
            <a:r>
              <a:rPr lang="nl-BE" sz="600" dirty="0"/>
              <a:t> ##############################################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en-US" sz="600" dirty="0"/>
              <a:t># Function that populates Argument completion results for 'Get-VM -Id'</a:t>
            </a:r>
          </a:p>
          <a:p>
            <a:pPr marL="0" indent="0">
              <a:buNone/>
            </a:pPr>
            <a:r>
              <a:rPr lang="nl-BE" sz="600" dirty="0" err="1"/>
              <a:t>function</a:t>
            </a:r>
            <a:r>
              <a:rPr lang="nl-BE" sz="600" dirty="0"/>
              <a:t> </a:t>
            </a:r>
            <a:r>
              <a:rPr lang="nl-BE" sz="600" dirty="0" err="1"/>
              <a:t>VMIdCompletion</a:t>
            </a:r>
            <a:endParaRPr lang="nl-BE" sz="600" dirty="0"/>
          </a:p>
          <a:p>
            <a:pPr marL="0" indent="0">
              <a:buNone/>
            </a:pPr>
            <a:r>
              <a:rPr lang="nl-BE" sz="600" dirty="0"/>
              <a:t>{</a:t>
            </a:r>
          </a:p>
          <a:p>
            <a:pPr marL="0" indent="0">
              <a:buNone/>
            </a:pPr>
            <a:r>
              <a:rPr lang="en-US" sz="600" dirty="0"/>
              <a:t>    </a:t>
            </a:r>
            <a:r>
              <a:rPr lang="en-US" sz="600" dirty="0" err="1"/>
              <a:t>param</a:t>
            </a:r>
            <a:r>
              <a:rPr lang="en-US" sz="600" dirty="0"/>
              <a:t>($</a:t>
            </a:r>
            <a:r>
              <a:rPr lang="en-US" sz="600" dirty="0" err="1"/>
              <a:t>commandName</a:t>
            </a:r>
            <a:r>
              <a:rPr lang="en-US" sz="600" dirty="0"/>
              <a:t>, $</a:t>
            </a:r>
            <a:r>
              <a:rPr lang="en-US" sz="600" dirty="0" err="1"/>
              <a:t>parameterName</a:t>
            </a:r>
            <a:r>
              <a:rPr lang="en-US" sz="600" dirty="0"/>
              <a:t>, $</a:t>
            </a:r>
            <a:r>
              <a:rPr lang="en-US" sz="600" dirty="0" err="1"/>
              <a:t>wordToComplete</a:t>
            </a:r>
            <a:r>
              <a:rPr lang="en-US" sz="600" dirty="0"/>
              <a:t>, $</a:t>
            </a:r>
            <a:r>
              <a:rPr lang="en-US" sz="600" dirty="0" err="1"/>
              <a:t>commandAst</a:t>
            </a:r>
            <a:r>
              <a:rPr lang="en-US" sz="600" dirty="0"/>
              <a:t>, $</a:t>
            </a:r>
            <a:r>
              <a:rPr lang="en-US" sz="600" dirty="0" err="1"/>
              <a:t>fakeBoundParameter</a:t>
            </a:r>
            <a:r>
              <a:rPr lang="en-US" sz="600" dirty="0"/>
              <a:t>)    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    Hyper-V\Get-VM -Name "$</a:t>
            </a:r>
            <a:r>
              <a:rPr lang="nl-BE" sz="600" dirty="0" err="1"/>
              <a:t>wordToComplete</a:t>
            </a:r>
            <a:r>
              <a:rPr lang="nl-BE" sz="600" dirty="0"/>
              <a:t>*" | </a:t>
            </a:r>
            <a:r>
              <a:rPr lang="nl-BE" sz="600" dirty="0" err="1"/>
              <a:t>ForEach</a:t>
            </a:r>
            <a:r>
              <a:rPr lang="nl-BE" sz="600" dirty="0"/>
              <a:t>-Object { New-</a:t>
            </a:r>
            <a:r>
              <a:rPr lang="nl-BE" sz="600" dirty="0" err="1"/>
              <a:t>CompletionResult</a:t>
            </a:r>
            <a:r>
              <a:rPr lang="nl-BE" sz="600" dirty="0"/>
              <a:t> -</a:t>
            </a:r>
            <a:r>
              <a:rPr lang="nl-BE" sz="600" dirty="0" err="1"/>
              <a:t>CompletionText</a:t>
            </a:r>
            <a:r>
              <a:rPr lang="nl-BE" sz="600" dirty="0"/>
              <a:t> $_.</a:t>
            </a:r>
            <a:r>
              <a:rPr lang="nl-BE" sz="600" dirty="0" err="1"/>
              <a:t>Id</a:t>
            </a:r>
            <a:r>
              <a:rPr lang="nl-BE" sz="600" dirty="0"/>
              <a:t> -</a:t>
            </a:r>
            <a:r>
              <a:rPr lang="nl-BE" sz="600" dirty="0" err="1"/>
              <a:t>ListItemText</a:t>
            </a:r>
            <a:r>
              <a:rPr lang="nl-BE" sz="600" dirty="0"/>
              <a:t> $_.Name -</a:t>
            </a:r>
            <a:r>
              <a:rPr lang="nl-BE" sz="600" dirty="0" err="1"/>
              <a:t>ToolTip</a:t>
            </a:r>
            <a:r>
              <a:rPr lang="nl-BE" sz="600" dirty="0"/>
              <a:t> $_.Status }</a:t>
            </a:r>
          </a:p>
          <a:p>
            <a:pPr marL="0" indent="0">
              <a:buNone/>
            </a:pPr>
            <a:r>
              <a:rPr lang="nl-BE" sz="600" dirty="0"/>
              <a:t>}</a:t>
            </a:r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nl-BE" sz="600" dirty="0"/>
              <a:t># Register Argument Completer</a:t>
            </a:r>
          </a:p>
          <a:p>
            <a:pPr marL="0" indent="0">
              <a:buNone/>
            </a:pPr>
            <a:r>
              <a:rPr lang="nl-BE" sz="600" dirty="0"/>
              <a:t>Register-</a:t>
            </a:r>
            <a:r>
              <a:rPr lang="nl-BE" sz="600" dirty="0" err="1"/>
              <a:t>ArgumentCompleter</a:t>
            </a:r>
            <a:r>
              <a:rPr lang="nl-BE" sz="600" dirty="0"/>
              <a:t> -</a:t>
            </a:r>
            <a:r>
              <a:rPr lang="nl-BE" sz="600" dirty="0" err="1"/>
              <a:t>CommandName</a:t>
            </a:r>
            <a:r>
              <a:rPr lang="nl-BE" sz="600" dirty="0"/>
              <a:t> Get-VM -</a:t>
            </a:r>
            <a:r>
              <a:rPr lang="nl-BE" sz="600" dirty="0" err="1"/>
              <a:t>ParameterName</a:t>
            </a:r>
            <a:r>
              <a:rPr lang="nl-BE" sz="600" dirty="0"/>
              <a:t> </a:t>
            </a:r>
            <a:r>
              <a:rPr lang="nl-BE" sz="600" dirty="0" err="1"/>
              <a:t>Id</a:t>
            </a:r>
            <a:r>
              <a:rPr lang="nl-BE" sz="600" dirty="0"/>
              <a:t> -</a:t>
            </a:r>
            <a:r>
              <a:rPr lang="nl-BE" sz="600" dirty="0" err="1"/>
              <a:t>ScriptBlock</a:t>
            </a:r>
            <a:r>
              <a:rPr lang="nl-BE" sz="600" dirty="0"/>
              <a:t> $</a:t>
            </a:r>
            <a:r>
              <a:rPr lang="nl-BE" sz="600" dirty="0" err="1"/>
              <a:t>function:VMIdCompletion</a:t>
            </a:r>
            <a:endParaRPr lang="nl-BE" sz="600" dirty="0"/>
          </a:p>
          <a:p>
            <a:pPr marL="0" indent="0">
              <a:buNone/>
            </a:pPr>
            <a:endParaRPr lang="nl-BE" sz="600" dirty="0"/>
          </a:p>
          <a:p>
            <a:pPr marL="0" indent="0">
              <a:buNone/>
            </a:pPr>
            <a:r>
              <a:rPr lang="en-US" sz="600" dirty="0"/>
              <a:t># Experience argument completion for -Id &lt;TAB&gt;</a:t>
            </a:r>
          </a:p>
          <a:p>
            <a:pPr marL="0" indent="0">
              <a:buNone/>
            </a:pPr>
            <a:r>
              <a:rPr lang="nl-BE" sz="600" dirty="0"/>
              <a:t>Get-VM -</a:t>
            </a:r>
            <a:r>
              <a:rPr lang="nl-BE" sz="600" dirty="0" err="1"/>
              <a:t>Id</a:t>
            </a:r>
            <a:endParaRPr lang="nl-BE" sz="600" dirty="0"/>
          </a:p>
          <a:p>
            <a:pPr marL="0" indent="0">
              <a:buNone/>
            </a:pPr>
            <a:r>
              <a:rPr lang="nl-BE" sz="600" dirty="0"/>
              <a:t> </a:t>
            </a:r>
          </a:p>
          <a:p>
            <a:pPr marL="0" indent="0">
              <a:buNone/>
            </a:pPr>
            <a:endParaRPr lang="nl-BE" sz="600" dirty="0"/>
          </a:p>
        </p:txBody>
      </p:sp>
    </p:spTree>
    <p:extLst>
      <p:ext uri="{BB962C8B-B14F-4D97-AF65-F5344CB8AC3E}">
        <p14:creationId xmlns:p14="http://schemas.microsoft.com/office/powerpoint/2010/main" val="41865950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590800"/>
            <a:ext cx="11428413" cy="1555106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GB" sz="6600" dirty="0">
              <a:latin typeface="Segoe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0700" y="2718939"/>
            <a:ext cx="10831512" cy="138499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2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Segoe"/>
                <a:ea typeface="+mn-ea"/>
                <a:cs typeface="Segoe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888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Building Snippets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Include</a:t>
            </a:r>
            <a:r>
              <a:rPr lang="nl-BE" dirty="0" smtClean="0"/>
              <a:t> code snippets in module</a:t>
            </a:r>
          </a:p>
          <a:p>
            <a:pPr lvl="1"/>
            <a:r>
              <a:rPr lang="nl-BE" dirty="0" err="1" smtClean="0"/>
              <a:t>Subfolder</a:t>
            </a:r>
            <a:r>
              <a:rPr lang="nl-BE" dirty="0" smtClean="0"/>
              <a:t> “Snippets”</a:t>
            </a:r>
          </a:p>
          <a:p>
            <a:pPr lvl="1"/>
            <a:r>
              <a:rPr lang="nl-BE" dirty="0" smtClean="0"/>
              <a:t>Files syntax: &lt;module&gt;.snippets.ps1xml</a:t>
            </a:r>
          </a:p>
          <a:p>
            <a:endParaRPr lang="nl-BE" dirty="0"/>
          </a:p>
          <a:p>
            <a:r>
              <a:rPr lang="nl-BE" dirty="0" smtClean="0"/>
              <a:t>Cmdlets</a:t>
            </a:r>
          </a:p>
          <a:p>
            <a:pPr lvl="1"/>
            <a:r>
              <a:rPr lang="nl-BE" dirty="0" smtClean="0"/>
              <a:t>New-</a:t>
            </a:r>
            <a:r>
              <a:rPr lang="nl-BE" dirty="0" err="1" smtClean="0"/>
              <a:t>ISESnippet</a:t>
            </a:r>
            <a:endParaRPr lang="nl-BE" dirty="0" smtClean="0"/>
          </a:p>
          <a:p>
            <a:pPr lvl="1"/>
            <a:r>
              <a:rPr lang="nl-BE" dirty="0" smtClean="0"/>
              <a:t>Import-</a:t>
            </a:r>
            <a:r>
              <a:rPr lang="nl-BE" dirty="0" err="1" smtClean="0"/>
              <a:t>ISESnippet</a:t>
            </a:r>
            <a:r>
              <a:rPr lang="nl-BE" dirty="0" smtClean="0"/>
              <a:t> –Module &lt;module&gt; -</a:t>
            </a:r>
            <a:r>
              <a:rPr lang="nl-BE" dirty="0" err="1" smtClean="0"/>
              <a:t>ListAvailable</a:t>
            </a:r>
            <a:endParaRPr lang="nl-BE" dirty="0" smtClean="0"/>
          </a:p>
          <a:p>
            <a:pPr lvl="1"/>
            <a:r>
              <a:rPr lang="nl-BE" dirty="0" smtClean="0"/>
              <a:t>Get-</a:t>
            </a:r>
            <a:r>
              <a:rPr lang="nl-BE" dirty="0" err="1" smtClean="0"/>
              <a:t>ISESnippet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#1. Get-Command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866"/>
            <a:ext cx="10972800" cy="5076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800" dirty="0" smtClean="0"/>
              <a:t>Displays all commands (cmdlet, function, alias)</a:t>
            </a:r>
          </a:p>
          <a:p>
            <a:r>
              <a:rPr lang="nl-BE" sz="2800" dirty="0" smtClean="0"/>
              <a:t>Get-Command</a:t>
            </a:r>
          </a:p>
          <a:p>
            <a:r>
              <a:rPr lang="nl-BE" sz="2800" dirty="0" smtClean="0"/>
              <a:t>Get-</a:t>
            </a:r>
            <a:r>
              <a:rPr lang="nl-BE" sz="2800" dirty="0" err="1" smtClean="0"/>
              <a:t>Command</a:t>
            </a:r>
            <a:r>
              <a:rPr lang="nl-BE" sz="2800" dirty="0" smtClean="0"/>
              <a:t> </a:t>
            </a:r>
            <a:r>
              <a:rPr lang="nl-BE" sz="2800" dirty="0" smtClean="0">
                <a:solidFill>
                  <a:srgbClr val="FFC000"/>
                </a:solidFill>
              </a:rPr>
              <a:t>-</a:t>
            </a:r>
            <a:r>
              <a:rPr lang="nl-BE" sz="2800" dirty="0" err="1" smtClean="0">
                <a:solidFill>
                  <a:srgbClr val="FFC000"/>
                </a:solidFill>
              </a:rPr>
              <a:t>Verb</a:t>
            </a:r>
            <a:r>
              <a:rPr lang="nl-BE" sz="2800" dirty="0" smtClean="0"/>
              <a:t> get</a:t>
            </a:r>
          </a:p>
          <a:p>
            <a:r>
              <a:rPr lang="nl-BE" sz="2800" dirty="0" smtClean="0"/>
              <a:t>Get-</a:t>
            </a:r>
            <a:r>
              <a:rPr lang="nl-BE" sz="2800" dirty="0" err="1" smtClean="0"/>
              <a:t>Command</a:t>
            </a:r>
            <a:r>
              <a:rPr lang="nl-BE" sz="2800" dirty="0" smtClean="0"/>
              <a:t> </a:t>
            </a:r>
            <a:r>
              <a:rPr lang="nl-BE" sz="2800" dirty="0" smtClean="0">
                <a:solidFill>
                  <a:srgbClr val="FFC000"/>
                </a:solidFill>
              </a:rPr>
              <a:t>-</a:t>
            </a:r>
            <a:r>
              <a:rPr lang="nl-BE" sz="2800" dirty="0" err="1" smtClean="0">
                <a:solidFill>
                  <a:srgbClr val="FFC000"/>
                </a:solidFill>
              </a:rPr>
              <a:t>Noun</a:t>
            </a:r>
            <a:r>
              <a:rPr lang="nl-BE" sz="2800" dirty="0" smtClean="0"/>
              <a:t> service</a:t>
            </a:r>
          </a:p>
          <a:p>
            <a:r>
              <a:rPr lang="nl-BE" sz="2800" dirty="0" smtClean="0"/>
              <a:t>Get-</a:t>
            </a:r>
            <a:r>
              <a:rPr lang="nl-BE" sz="2800" dirty="0" err="1" smtClean="0"/>
              <a:t>Command</a:t>
            </a:r>
            <a:r>
              <a:rPr lang="nl-BE" sz="2800" dirty="0" smtClean="0"/>
              <a:t> </a:t>
            </a:r>
            <a:r>
              <a:rPr lang="nl-BE" sz="2800" dirty="0" smtClean="0">
                <a:solidFill>
                  <a:srgbClr val="FFC000"/>
                </a:solidFill>
              </a:rPr>
              <a:t>-Module</a:t>
            </a:r>
            <a:r>
              <a:rPr lang="nl-BE" sz="2800" dirty="0" smtClean="0"/>
              <a:t> ActiveDirectory</a:t>
            </a:r>
          </a:p>
          <a:p>
            <a:r>
              <a:rPr lang="nl-BE" sz="2800" dirty="0"/>
              <a:t>Get-Command </a:t>
            </a:r>
            <a:r>
              <a:rPr lang="nl-BE" sz="2800" dirty="0" smtClean="0">
                <a:solidFill>
                  <a:srgbClr val="FFC000"/>
                </a:solidFill>
              </a:rPr>
              <a:t>-</a:t>
            </a:r>
            <a:r>
              <a:rPr lang="nl-BE" sz="2800" dirty="0" err="1" smtClean="0">
                <a:solidFill>
                  <a:srgbClr val="FFC000"/>
                </a:solidFill>
              </a:rPr>
              <a:t>CmdType</a:t>
            </a:r>
            <a:r>
              <a:rPr lang="nl-BE" sz="2800" dirty="0" smtClean="0"/>
              <a:t> </a:t>
            </a:r>
            <a:r>
              <a:rPr lang="nl-BE" sz="2800" dirty="0" err="1" smtClean="0"/>
              <a:t>cmdlet</a:t>
            </a:r>
            <a:endParaRPr lang="nl-BE" sz="2800" dirty="0" smtClean="0"/>
          </a:p>
          <a:p>
            <a:r>
              <a:rPr lang="nl-BE" sz="2800" dirty="0"/>
              <a:t>Get-</a:t>
            </a:r>
            <a:r>
              <a:rPr lang="nl-BE" sz="2800" dirty="0" err="1"/>
              <a:t>Command</a:t>
            </a:r>
            <a:r>
              <a:rPr lang="nl-BE" sz="2800" dirty="0"/>
              <a:t> </a:t>
            </a:r>
            <a:r>
              <a:rPr lang="nl-BE" sz="2800" dirty="0">
                <a:solidFill>
                  <a:srgbClr val="FFC000"/>
                </a:solidFill>
              </a:rPr>
              <a:t>-</a:t>
            </a:r>
            <a:r>
              <a:rPr lang="nl-BE" sz="2800" dirty="0" smtClean="0">
                <a:solidFill>
                  <a:srgbClr val="FFC000"/>
                </a:solidFill>
              </a:rPr>
              <a:t>Syntax</a:t>
            </a:r>
            <a:endParaRPr lang="nl-BE" sz="2800" dirty="0" smtClean="0"/>
          </a:p>
          <a:p>
            <a:pPr marL="0" indent="0">
              <a:buNone/>
            </a:pPr>
            <a:r>
              <a:rPr lang="nl-BE" sz="2800" dirty="0" smtClean="0"/>
              <a:t/>
            </a:r>
            <a:br>
              <a:rPr lang="nl-BE" sz="2800" dirty="0" smtClean="0"/>
            </a:br>
            <a:r>
              <a:rPr lang="nl-BE" sz="2800" dirty="0" smtClean="0"/>
              <a:t>Alias: gcm</a:t>
            </a:r>
            <a:endParaRPr lang="nl-BE" sz="2800" dirty="0"/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5143840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Building “Proxy </a:t>
            </a:r>
            <a:r>
              <a:rPr lang="nl-BE" dirty="0" err="1" smtClean="0"/>
              <a:t>Functions</a:t>
            </a:r>
            <a:r>
              <a:rPr lang="nl-BE" dirty="0" smtClean="0"/>
              <a:t>”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Complex – </a:t>
            </a:r>
            <a:r>
              <a:rPr lang="nl-BE" dirty="0" err="1" smtClean="0"/>
              <a:t>Modify</a:t>
            </a:r>
            <a:r>
              <a:rPr lang="nl-BE" dirty="0" smtClean="0"/>
              <a:t> default </a:t>
            </a:r>
            <a:r>
              <a:rPr lang="nl-BE" dirty="0" err="1" smtClean="0"/>
              <a:t>behaviour</a:t>
            </a:r>
            <a:r>
              <a:rPr lang="nl-BE" dirty="0" smtClean="0"/>
              <a:t> of </a:t>
            </a:r>
            <a:r>
              <a:rPr lang="nl-BE" dirty="0" err="1" smtClean="0"/>
              <a:t>cmdlets</a:t>
            </a:r>
            <a:endParaRPr lang="nl-BE" dirty="0" smtClean="0"/>
          </a:p>
          <a:p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needed</a:t>
            </a:r>
            <a:r>
              <a:rPr lang="nl-BE" dirty="0" smtClean="0"/>
              <a:t>.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44" y="2992667"/>
            <a:ext cx="8714219" cy="34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55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590800"/>
            <a:ext cx="11428413" cy="1555106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GB" sz="6600" dirty="0">
              <a:latin typeface="Segoe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0700" y="2718939"/>
            <a:ext cx="10831512" cy="138499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2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Segoe"/>
                <a:ea typeface="+mn-ea"/>
                <a:cs typeface="Segoe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Module 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62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Public PowerShell Gallery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2549"/>
            <a:ext cx="10972800" cy="4525963"/>
          </a:xfrm>
        </p:spPr>
        <p:txBody>
          <a:bodyPr>
            <a:normAutofit/>
          </a:bodyPr>
          <a:lstStyle/>
          <a:p>
            <a:r>
              <a:rPr lang="nl-BE" sz="3200" dirty="0" err="1"/>
              <a:t>External</a:t>
            </a:r>
            <a:r>
              <a:rPr lang="nl-BE" sz="3200" dirty="0"/>
              <a:t> </a:t>
            </a:r>
            <a:r>
              <a:rPr lang="nl-BE" sz="3200" dirty="0" err="1"/>
              <a:t>repository</a:t>
            </a:r>
            <a:r>
              <a:rPr lang="nl-BE" sz="3200" dirty="0"/>
              <a:t> </a:t>
            </a:r>
            <a:r>
              <a:rPr lang="nl-BE" sz="3200" dirty="0" err="1"/>
              <a:t>for</a:t>
            </a:r>
            <a:r>
              <a:rPr lang="nl-BE" sz="3200" dirty="0"/>
              <a:t> PowerShell </a:t>
            </a:r>
            <a:r>
              <a:rPr lang="nl-BE" sz="3200" dirty="0" smtClean="0"/>
              <a:t>resources</a:t>
            </a:r>
          </a:p>
          <a:p>
            <a:pPr lvl="1"/>
            <a:r>
              <a:rPr lang="nl-BE" sz="2800" dirty="0" smtClean="0"/>
              <a:t>Modules, scripts, DSC resources</a:t>
            </a:r>
            <a:endParaRPr lang="nl-BE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8298"/>
            <a:ext cx="10150720" cy="589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394298" y="6393412"/>
            <a:ext cx="438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URL: http://www.powershellgallery.com </a:t>
            </a:r>
            <a:endParaRPr lang="nl-BE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4381" y="6310396"/>
            <a:ext cx="480341" cy="4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04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4900" dirty="0" smtClean="0"/>
              <a:t>Module </a:t>
            </a:r>
            <a:r>
              <a:rPr lang="nl-BE" sz="4900" dirty="0"/>
              <a:t>Management</a:t>
            </a:r>
            <a:br>
              <a:rPr lang="nl-BE" sz="4900" dirty="0"/>
            </a:br>
            <a:r>
              <a:rPr lang="nl-BE" sz="3200" dirty="0"/>
              <a:t>Package Management (</a:t>
            </a:r>
            <a:r>
              <a:rPr lang="nl-BE" sz="3200" dirty="0" err="1"/>
              <a:t>OneGet</a:t>
            </a:r>
            <a:r>
              <a:rPr lang="nl-BE" sz="3200" dirty="0"/>
              <a:t>) </a:t>
            </a:r>
            <a:r>
              <a:rPr lang="nl-BE" sz="3200" dirty="0" smtClean="0"/>
              <a:t>versus </a:t>
            </a:r>
            <a:r>
              <a:rPr lang="nl-BE" sz="3200" dirty="0" err="1"/>
              <a:t>PowerShellGet</a:t>
            </a:r>
            <a:r>
              <a:rPr lang="nl-BE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00" y="1825625"/>
            <a:ext cx="1159639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BE" b="1" dirty="0" smtClean="0"/>
              <a:t>Package Management</a:t>
            </a:r>
          </a:p>
          <a:p>
            <a:pPr marL="0" indent="0">
              <a:buNone/>
            </a:pPr>
            <a:r>
              <a:rPr lang="nl-BE" dirty="0" err="1" smtClean="0"/>
              <a:t>Allows</a:t>
            </a:r>
            <a:r>
              <a:rPr lang="nl-BE" dirty="0" smtClean="0"/>
              <a:t> </a:t>
            </a:r>
            <a:r>
              <a:rPr lang="nl-BE" dirty="0" err="1" smtClean="0"/>
              <a:t>automation</a:t>
            </a:r>
            <a:r>
              <a:rPr lang="nl-BE" dirty="0" smtClean="0"/>
              <a:t> of SDII (Software Discovery, Installation &amp; Inventory)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b="1" dirty="0" err="1" smtClean="0"/>
              <a:t>PowerShellGet</a:t>
            </a:r>
            <a:endParaRPr lang="nl-BE" b="1" dirty="0" smtClean="0"/>
          </a:p>
          <a:p>
            <a:pPr marL="0" indent="0">
              <a:buNone/>
            </a:pPr>
            <a:r>
              <a:rPr lang="nl-BE" dirty="0" smtClean="0"/>
              <a:t>Package management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nl-BE" dirty="0" smtClean="0"/>
              <a:t>PowerShell resources</a:t>
            </a:r>
          </a:p>
          <a:p>
            <a:r>
              <a:rPr lang="nl-BE" dirty="0" smtClean="0"/>
              <a:t>Modules</a:t>
            </a:r>
          </a:p>
          <a:p>
            <a:r>
              <a:rPr lang="nl-BE" dirty="0" smtClean="0"/>
              <a:t>Scripts</a:t>
            </a:r>
          </a:p>
          <a:p>
            <a:r>
              <a:rPr lang="nl-BE" dirty="0" smtClean="0"/>
              <a:t>DSC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056" y="2901821"/>
            <a:ext cx="6897971" cy="38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48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4900" dirty="0" smtClean="0"/>
              <a:t>Module Management</a:t>
            </a:r>
            <a:br>
              <a:rPr lang="nl-BE" sz="4900" dirty="0" smtClean="0"/>
            </a:br>
            <a:r>
              <a:rPr lang="nl-BE" sz="3200" dirty="0" smtClean="0"/>
              <a:t>SDII (Software Discovery</a:t>
            </a:r>
            <a:r>
              <a:rPr lang="nl-BE" sz="3200" dirty="0"/>
              <a:t>, </a:t>
            </a:r>
            <a:r>
              <a:rPr lang="nl-BE" sz="3200" dirty="0" smtClean="0"/>
              <a:t>Installation </a:t>
            </a:r>
            <a:r>
              <a:rPr lang="nl-BE" sz="3200" dirty="0"/>
              <a:t>&amp; Inventory</a:t>
            </a:r>
            <a:r>
              <a:rPr lang="nl-BE" sz="3200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Find resources</a:t>
            </a:r>
          </a:p>
          <a:p>
            <a:pPr lvl="1"/>
            <a:r>
              <a:rPr lang="en-US" dirty="0" smtClean="0"/>
              <a:t>Find-Module</a:t>
            </a:r>
          </a:p>
          <a:p>
            <a:pPr lvl="1"/>
            <a:r>
              <a:rPr lang="en-US" dirty="0" smtClean="0"/>
              <a:t>Find-Script</a:t>
            </a:r>
          </a:p>
          <a:p>
            <a:pPr lvl="1"/>
            <a:r>
              <a:rPr lang="en-US" dirty="0" smtClean="0"/>
              <a:t>Find-</a:t>
            </a:r>
            <a:r>
              <a:rPr lang="en-US" dirty="0" err="1" smtClean="0"/>
              <a:t>DscResource</a:t>
            </a:r>
            <a:endParaRPr lang="en-US" dirty="0" smtClean="0"/>
          </a:p>
          <a:p>
            <a:r>
              <a:rPr lang="en-US" dirty="0" smtClean="0"/>
              <a:t>Install resources</a:t>
            </a:r>
          </a:p>
          <a:p>
            <a:pPr lvl="1"/>
            <a:r>
              <a:rPr lang="en-US" dirty="0" smtClean="0"/>
              <a:t>Install-Module</a:t>
            </a:r>
          </a:p>
          <a:p>
            <a:pPr lvl="1"/>
            <a:r>
              <a:rPr lang="en-US" dirty="0" smtClean="0"/>
              <a:t>Install-Script</a:t>
            </a:r>
          </a:p>
          <a:p>
            <a:r>
              <a:rPr lang="en-US" dirty="0" smtClean="0"/>
              <a:t>Get resources</a:t>
            </a:r>
          </a:p>
          <a:p>
            <a:pPr lvl="1"/>
            <a:r>
              <a:rPr lang="en-US" dirty="0" smtClean="0"/>
              <a:t>Installed-Module</a:t>
            </a:r>
          </a:p>
          <a:p>
            <a:pPr lvl="1"/>
            <a:r>
              <a:rPr lang="en-US" dirty="0" smtClean="0"/>
              <a:t>Installed-Script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926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Module Management</a:t>
            </a:r>
            <a:br>
              <a:rPr lang="nl-BE" dirty="0" smtClean="0"/>
            </a:br>
            <a:r>
              <a:rPr lang="nl-BE" sz="3200" dirty="0" smtClean="0"/>
              <a:t>Publishing PowerShell resources</a:t>
            </a:r>
            <a:endParaRPr lang="nl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Publish</a:t>
            </a:r>
            <a:r>
              <a:rPr lang="nl-BE" dirty="0" smtClean="0"/>
              <a:t> resources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PSGallery</a:t>
            </a:r>
            <a:endParaRPr lang="nl-BE" dirty="0" smtClean="0"/>
          </a:p>
          <a:p>
            <a:pPr lvl="1"/>
            <a:r>
              <a:rPr lang="nl-BE" dirty="0" err="1" smtClean="0"/>
              <a:t>Publish</a:t>
            </a:r>
            <a:r>
              <a:rPr lang="nl-BE" dirty="0" smtClean="0"/>
              <a:t>-Module</a:t>
            </a:r>
          </a:p>
          <a:p>
            <a:pPr lvl="1"/>
            <a:r>
              <a:rPr lang="nl-BE" dirty="0" err="1" smtClean="0"/>
              <a:t>Publish</a:t>
            </a:r>
            <a:r>
              <a:rPr lang="nl-BE" dirty="0" smtClean="0"/>
              <a:t>-Script</a:t>
            </a:r>
          </a:p>
          <a:p>
            <a:endParaRPr lang="nl-BE" dirty="0" smtClean="0"/>
          </a:p>
          <a:p>
            <a:r>
              <a:rPr lang="nl-BE" dirty="0" err="1" smtClean="0"/>
              <a:t>Requires</a:t>
            </a:r>
            <a:endParaRPr lang="nl-BE" dirty="0" smtClean="0"/>
          </a:p>
          <a:p>
            <a:pPr lvl="1"/>
            <a:r>
              <a:rPr lang="nl-BE" dirty="0" smtClean="0"/>
              <a:t>(</a:t>
            </a:r>
            <a:r>
              <a:rPr lang="nl-BE" dirty="0" err="1" smtClean="0"/>
              <a:t>NuGet</a:t>
            </a:r>
            <a:r>
              <a:rPr lang="nl-BE" dirty="0" smtClean="0"/>
              <a:t>) API </a:t>
            </a:r>
            <a:r>
              <a:rPr lang="nl-BE" dirty="0" err="1" smtClean="0"/>
              <a:t>key</a:t>
            </a:r>
            <a:endParaRPr lang="nl-BE" dirty="0" smtClean="0"/>
          </a:p>
          <a:p>
            <a:pPr lvl="1"/>
            <a:r>
              <a:rPr lang="nl-BE" dirty="0" smtClean="0"/>
              <a:t>Module manifest (Version, Author, </a:t>
            </a:r>
            <a:r>
              <a:rPr lang="nl-BE" dirty="0" err="1" smtClean="0"/>
              <a:t>LicenseURI</a:t>
            </a:r>
            <a:r>
              <a:rPr lang="nl-BE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27260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Private PowerShell </a:t>
            </a:r>
            <a:r>
              <a:rPr lang="nl-BE" dirty="0"/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Internal trusted repository for PowerShell resources</a:t>
            </a:r>
          </a:p>
          <a:p>
            <a:r>
              <a:rPr lang="en-GB" sz="3200" dirty="0" smtClean="0"/>
              <a:t>Currently in preview on GitHub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9" y="2818609"/>
            <a:ext cx="9457240" cy="3917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0748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Summary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57866"/>
            <a:ext cx="1125893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Provide consistent behavior </a:t>
            </a:r>
            <a:r>
              <a:rPr lang="en-US" dirty="0"/>
              <a:t>across all PowerShell </a:t>
            </a:r>
            <a:r>
              <a:rPr lang="en-US" dirty="0" smtClean="0"/>
              <a:t>cmdlets</a:t>
            </a:r>
          </a:p>
          <a:p>
            <a:r>
              <a:rPr lang="en-US" dirty="0" smtClean="0"/>
              <a:t>Provide consistency for</a:t>
            </a:r>
            <a:endParaRPr lang="en-US" dirty="0"/>
          </a:p>
          <a:p>
            <a:pPr lvl="1"/>
            <a:r>
              <a:rPr lang="en-US" dirty="0"/>
              <a:t>For Cmdlet naming</a:t>
            </a:r>
          </a:p>
          <a:p>
            <a:pPr lvl="1"/>
            <a:r>
              <a:rPr lang="en-US" dirty="0"/>
              <a:t>For Parameter usage and naming</a:t>
            </a:r>
          </a:p>
          <a:p>
            <a:pPr lvl="1"/>
            <a:r>
              <a:rPr lang="en-US" dirty="0"/>
              <a:t>For Object (model) and Property/Method </a:t>
            </a:r>
            <a:r>
              <a:rPr lang="en-US" dirty="0" smtClean="0"/>
              <a:t>naming</a:t>
            </a:r>
            <a:endParaRPr lang="en-US" dirty="0"/>
          </a:p>
          <a:p>
            <a:r>
              <a:rPr lang="en-US" dirty="0"/>
              <a:t>Makes learning and remembering faster and easier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17566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ITPROceed</a:t>
            </a:r>
            <a:r>
              <a:rPr lang="nl-BE" dirty="0" smtClean="0"/>
              <a:t> Demo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presentation</a:t>
            </a:r>
            <a:r>
              <a:rPr lang="nl-BE" dirty="0" smtClean="0"/>
              <a:t> demo code is </a:t>
            </a:r>
            <a:r>
              <a:rPr lang="nl-BE" dirty="0" err="1" smtClean="0"/>
              <a:t>available</a:t>
            </a:r>
            <a:r>
              <a:rPr lang="nl-BE" dirty="0" smtClean="0"/>
              <a:t> at </a:t>
            </a:r>
            <a:r>
              <a:rPr lang="nl-BE" dirty="0" smtClean="0">
                <a:hlinkClick r:id="rId3"/>
              </a:rPr>
              <a:t>https</a:t>
            </a:r>
            <a:r>
              <a:rPr lang="nl-BE" dirty="0">
                <a:hlinkClick r:id="rId3"/>
              </a:rPr>
              <a:t>://</a:t>
            </a:r>
            <a:r>
              <a:rPr lang="nl-BE" dirty="0" smtClean="0">
                <a:hlinkClick r:id="rId3"/>
              </a:rPr>
              <a:t>github.com/roggenk/ITPROceed2016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r>
              <a:rPr lang="nl-BE" dirty="0" err="1" smtClean="0"/>
              <a:t>Enjoy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112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364" y="1834397"/>
            <a:ext cx="11364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Follow </a:t>
            </a:r>
            <a:r>
              <a:rPr lang="en-US" sz="4800" dirty="0" err="1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Technet</a:t>
            </a:r>
            <a:r>
              <a:rPr lang="en-US" sz="4800" dirty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Belgium</a:t>
            </a:r>
          </a:p>
          <a:p>
            <a:r>
              <a:rPr lang="en-US" sz="4800" dirty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@</a:t>
            </a:r>
            <a:r>
              <a:rPr lang="en-US" sz="4800" dirty="0" err="1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technetbelux</a:t>
            </a:r>
            <a:endParaRPr lang="en-US" sz="4800" dirty="0">
              <a:solidFill>
                <a:srgbClr val="0088D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800" dirty="0">
              <a:solidFill>
                <a:srgbClr val="0088D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800" dirty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Subscribe to the TechNet newsletter</a:t>
            </a:r>
          </a:p>
          <a:p>
            <a:r>
              <a:rPr lang="en-US" sz="4800" dirty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aka.ms/</a:t>
            </a:r>
            <a:r>
              <a:rPr lang="en-US" sz="4800" dirty="0" err="1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benews</a:t>
            </a:r>
            <a:endParaRPr lang="en-US" sz="4800" dirty="0">
              <a:solidFill>
                <a:srgbClr val="0088D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800" dirty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endParaRPr lang="en-US" sz="5400" dirty="0">
              <a:solidFill>
                <a:srgbClr val="0088D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8514" y="338970"/>
            <a:ext cx="1393699" cy="867775"/>
          </a:xfrm>
          <a:prstGeom prst="rect">
            <a:avLst/>
          </a:prstGeom>
        </p:spPr>
      </p:pic>
      <p:sp>
        <p:nvSpPr>
          <p:cNvPr id="6" name="Freeform 5"/>
          <p:cNvSpPr>
            <a:spLocks noEditPoints="1"/>
          </p:cNvSpPr>
          <p:nvPr/>
        </p:nvSpPr>
        <p:spPr bwMode="black">
          <a:xfrm>
            <a:off x="511436" y="4881288"/>
            <a:ext cx="756851" cy="743272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BAC6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black">
          <a:xfrm>
            <a:off x="457364" y="2684145"/>
            <a:ext cx="756851" cy="743272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BAC6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80689" y="122278"/>
            <a:ext cx="80457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rgbClr val="0088D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the first to know</a:t>
            </a:r>
          </a:p>
        </p:txBody>
      </p:sp>
    </p:spTree>
    <p:extLst>
      <p:ext uri="{BB962C8B-B14F-4D97-AF65-F5344CB8AC3E}">
        <p14:creationId xmlns:p14="http://schemas.microsoft.com/office/powerpoint/2010/main" val="657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BE" dirty="0" smtClean="0"/>
              <a:t>#2. Get-Help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460"/>
            <a:ext cx="11296691" cy="5108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BE" dirty="0" smtClean="0"/>
              <a:t>Displays help information</a:t>
            </a:r>
          </a:p>
          <a:p>
            <a:r>
              <a:rPr lang="nl-BE" dirty="0" smtClean="0"/>
              <a:t>Get-Help</a:t>
            </a:r>
          </a:p>
          <a:p>
            <a:r>
              <a:rPr lang="nl-BE" dirty="0" smtClean="0"/>
              <a:t>Get-Help get-service</a:t>
            </a:r>
          </a:p>
          <a:p>
            <a:r>
              <a:rPr lang="nl-BE" dirty="0" smtClean="0"/>
              <a:t>Get-Help get-service </a:t>
            </a:r>
            <a:r>
              <a:rPr lang="nl-BE" dirty="0" smtClean="0">
                <a:solidFill>
                  <a:srgbClr val="FFC000"/>
                </a:solidFill>
              </a:rPr>
              <a:t>-Examples</a:t>
            </a:r>
          </a:p>
          <a:p>
            <a:r>
              <a:rPr lang="nl-BE" dirty="0"/>
              <a:t>Get-Help get-service </a:t>
            </a:r>
            <a:r>
              <a:rPr lang="nl-BE" dirty="0" smtClean="0">
                <a:solidFill>
                  <a:srgbClr val="FFC000"/>
                </a:solidFill>
              </a:rPr>
              <a:t>-Detailed</a:t>
            </a:r>
          </a:p>
          <a:p>
            <a:r>
              <a:rPr lang="nl-BE" dirty="0" smtClean="0"/>
              <a:t>Get-Help get-service </a:t>
            </a:r>
            <a:r>
              <a:rPr lang="nl-BE" dirty="0" smtClean="0">
                <a:solidFill>
                  <a:srgbClr val="FFC000"/>
                </a:solidFill>
              </a:rPr>
              <a:t>-Full</a:t>
            </a:r>
          </a:p>
          <a:p>
            <a:r>
              <a:rPr lang="nl-BE" dirty="0"/>
              <a:t>Get-Help get-service </a:t>
            </a:r>
            <a:r>
              <a:rPr lang="nl-BE" dirty="0" smtClean="0">
                <a:solidFill>
                  <a:srgbClr val="FFC000"/>
                </a:solidFill>
              </a:rPr>
              <a:t>-</a:t>
            </a:r>
            <a:r>
              <a:rPr lang="nl-BE" dirty="0">
                <a:solidFill>
                  <a:srgbClr val="FFC000"/>
                </a:solidFill>
              </a:rPr>
              <a:t>O</a:t>
            </a:r>
            <a:r>
              <a:rPr lang="nl-BE" dirty="0" smtClean="0">
                <a:solidFill>
                  <a:srgbClr val="FFC000"/>
                </a:solidFill>
              </a:rPr>
              <a:t>nline</a:t>
            </a:r>
          </a:p>
          <a:p>
            <a:r>
              <a:rPr lang="nl-BE" dirty="0" smtClean="0"/>
              <a:t>Get-Help get-service </a:t>
            </a:r>
            <a:r>
              <a:rPr lang="nl-BE" dirty="0" smtClean="0">
                <a:solidFill>
                  <a:srgbClr val="FFC000"/>
                </a:solidFill>
              </a:rPr>
              <a:t>-Parameter</a:t>
            </a:r>
            <a:r>
              <a:rPr lang="nl-BE" dirty="0" smtClean="0"/>
              <a:t> ComputerName</a:t>
            </a:r>
            <a:endParaRPr lang="nl-BE" dirty="0" smtClean="0">
              <a:solidFill>
                <a:srgbClr val="FFC000"/>
              </a:solidFill>
            </a:endParaRPr>
          </a:p>
          <a:p>
            <a:r>
              <a:rPr lang="nl-BE" dirty="0"/>
              <a:t>Get-Help * </a:t>
            </a:r>
            <a:r>
              <a:rPr lang="nl-BE" dirty="0" smtClean="0">
                <a:solidFill>
                  <a:srgbClr val="FFC000"/>
                </a:solidFill>
              </a:rPr>
              <a:t>-Parameter</a:t>
            </a:r>
            <a:r>
              <a:rPr lang="nl-BE" dirty="0" smtClean="0"/>
              <a:t> ComputerName</a:t>
            </a:r>
          </a:p>
          <a:p>
            <a:r>
              <a:rPr lang="nl-BE" dirty="0"/>
              <a:t>Get-Help </a:t>
            </a:r>
            <a:r>
              <a:rPr lang="nl-BE" dirty="0" smtClean="0">
                <a:solidFill>
                  <a:srgbClr val="FFC000"/>
                </a:solidFill>
              </a:rPr>
              <a:t>about_wildcards</a:t>
            </a:r>
          </a:p>
          <a:p>
            <a:pPr marL="0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Alias: help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65801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2730" y="3485015"/>
            <a:ext cx="1408136" cy="545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0307" y="1675410"/>
            <a:ext cx="2911893" cy="624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9963" y="1550960"/>
            <a:ext cx="3942984" cy="663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637" y="2607211"/>
            <a:ext cx="3844020" cy="485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5607" y="3554555"/>
            <a:ext cx="1485900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885" y="1480203"/>
            <a:ext cx="2312477" cy="2312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0307" y="2652036"/>
            <a:ext cx="2401291" cy="6633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884" y="4101169"/>
            <a:ext cx="2312477" cy="2312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0307" y="4968230"/>
            <a:ext cx="19812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709" y="4968230"/>
            <a:ext cx="866775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1507" y="5715968"/>
            <a:ext cx="1000125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398" y="5757683"/>
            <a:ext cx="1285875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527" y="5489475"/>
            <a:ext cx="1428194" cy="723618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9094" y="4769666"/>
            <a:ext cx="684266" cy="6842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3791" y="5640122"/>
            <a:ext cx="1769569" cy="4246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7763" y="4819446"/>
            <a:ext cx="2279024" cy="58470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80689" y="122278"/>
            <a:ext cx="111987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88D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Special thanks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17974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878201"/>
            <a:ext cx="12192000" cy="1733873"/>
          </a:xfrm>
          <a:prstGeom prst="rect">
            <a:avLst/>
          </a:prstGeom>
          <a:solidFill>
            <a:srgbClr val="0088DA">
              <a:alpha val="89000"/>
            </a:srgbClr>
          </a:solidFill>
        </p:spPr>
        <p:txBody>
          <a:bodyPr wrap="square" rtlCol="0">
            <a:spAutoFit/>
          </a:bodyPr>
          <a:lstStyle/>
          <a:p>
            <a:endParaRPr lang="nl-BE" sz="3200" dirty="0" smtClean="0">
              <a:solidFill>
                <a:prstClr val="white">
                  <a:lumMod val="95000"/>
                </a:prstClr>
              </a:solidFill>
            </a:endParaRPr>
          </a:p>
          <a:p>
            <a:r>
              <a:rPr lang="nl-BE" sz="3200" dirty="0" smtClean="0">
                <a:solidFill>
                  <a:prstClr val="white">
                    <a:lumMod val="95000"/>
                  </a:prstClr>
                </a:solidFill>
              </a:rPr>
              <a:t>    </a:t>
            </a:r>
            <a:r>
              <a:rPr lang="nl-BE" sz="4267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Belgiums’ biggest IT PRO </a:t>
            </a:r>
            <a:r>
              <a:rPr lang="nl-BE" sz="4267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Conference</a:t>
            </a:r>
          </a:p>
          <a:p>
            <a:endParaRPr lang="en-US" sz="320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57599"/>
            <a:ext cx="12255126" cy="22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#3. Get-Member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Displays object model </a:t>
            </a:r>
            <a:r>
              <a:rPr lang="nl-BE" sz="2800" dirty="0" err="1" smtClean="0"/>
              <a:t>with</a:t>
            </a:r>
            <a:r>
              <a:rPr lang="nl-BE" sz="2800" dirty="0" smtClean="0"/>
              <a:t> </a:t>
            </a:r>
            <a:r>
              <a:rPr lang="nl-BE" sz="2800" dirty="0" err="1" smtClean="0"/>
              <a:t>all</a:t>
            </a:r>
            <a:r>
              <a:rPr lang="nl-BE" sz="2800" dirty="0" smtClean="0"/>
              <a:t> </a:t>
            </a:r>
            <a:r>
              <a:rPr lang="nl-BE" sz="2800" b="1" dirty="0" err="1" smtClean="0"/>
              <a:t>MemberTypes</a:t>
            </a:r>
            <a:r>
              <a:rPr lang="nl-BE" sz="2800" b="1" dirty="0" smtClean="0"/>
              <a:t> </a:t>
            </a:r>
          </a:p>
          <a:p>
            <a:pPr marL="0" indent="0">
              <a:buNone/>
            </a:pPr>
            <a:r>
              <a:rPr lang="nl-BE" sz="2800" dirty="0" smtClean="0"/>
              <a:t>(Property, Method, </a:t>
            </a:r>
            <a:r>
              <a:rPr lang="nl-BE" sz="2800" dirty="0" err="1" smtClean="0"/>
              <a:t>AliasProperty</a:t>
            </a:r>
            <a:r>
              <a:rPr lang="nl-BE" sz="2800" dirty="0" smtClean="0"/>
              <a:t>, </a:t>
            </a:r>
            <a:r>
              <a:rPr lang="nl-BE" sz="2800" dirty="0" err="1" smtClean="0"/>
              <a:t>ScriptMethod</a:t>
            </a:r>
            <a:r>
              <a:rPr lang="nl-BE" sz="2800" dirty="0" smtClean="0"/>
              <a:t>, ...)</a:t>
            </a:r>
          </a:p>
          <a:p>
            <a:r>
              <a:rPr lang="nl-BE" sz="2800" dirty="0" smtClean="0"/>
              <a:t>Get-Service | Get-Member</a:t>
            </a:r>
          </a:p>
          <a:p>
            <a:r>
              <a:rPr lang="nl-BE" sz="2800" dirty="0" smtClean="0"/>
              <a:t>Get-Member –InputType (Get-Service)</a:t>
            </a:r>
          </a:p>
          <a:p>
            <a:r>
              <a:rPr lang="nl-BE" sz="2800" dirty="0" smtClean="0"/>
              <a:t>Get-Member –MemberType </a:t>
            </a:r>
            <a:r>
              <a:rPr lang="nl-BE" sz="2800" dirty="0" smtClean="0">
                <a:solidFill>
                  <a:srgbClr val="FFC000"/>
                </a:solidFill>
              </a:rPr>
              <a:t>Method</a:t>
            </a:r>
          </a:p>
          <a:p>
            <a:r>
              <a:rPr lang="nl-BE" sz="2800" dirty="0"/>
              <a:t>Get-Member –</a:t>
            </a:r>
            <a:r>
              <a:rPr lang="nl-BE" sz="2800" dirty="0" smtClean="0"/>
              <a:t>MemberType </a:t>
            </a:r>
            <a:r>
              <a:rPr lang="nl-BE" sz="2800" dirty="0" smtClean="0">
                <a:solidFill>
                  <a:srgbClr val="FFC000"/>
                </a:solidFill>
              </a:rPr>
              <a:t>Property</a:t>
            </a:r>
          </a:p>
          <a:p>
            <a:pPr marL="0" indent="0">
              <a:buNone/>
            </a:pPr>
            <a:r>
              <a:rPr lang="nl-BE" sz="2800" dirty="0" smtClean="0"/>
              <a:t/>
            </a:r>
            <a:br>
              <a:rPr lang="nl-BE" sz="2800" dirty="0" smtClean="0"/>
            </a:br>
            <a:r>
              <a:rPr lang="nl-BE" sz="2800" dirty="0" smtClean="0"/>
              <a:t>Alias: gm </a:t>
            </a:r>
          </a:p>
        </p:txBody>
      </p:sp>
    </p:spTree>
    <p:extLst>
      <p:ext uri="{BB962C8B-B14F-4D97-AF65-F5344CB8AC3E}">
        <p14:creationId xmlns:p14="http://schemas.microsoft.com/office/powerpoint/2010/main" val="8234841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55975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nl-BE" dirty="0" smtClean="0"/>
              <a:t>Get-Member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52" y="1208119"/>
            <a:ext cx="8736042" cy="5484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28466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04DDEFEC72348BADA4AA0112F8CE8" ma:contentTypeVersion="0" ma:contentTypeDescription="Create a new document." ma:contentTypeScope="" ma:versionID="7073698f7e3dbba86d60bdf5d51f79d2">
  <xsd:schema xmlns:xsd="http://www.w3.org/2001/XMLSchema" xmlns:xs="http://www.w3.org/2001/XMLSchema" xmlns:p="http://schemas.microsoft.com/office/2006/metadata/properties" xmlns:ns2="230e9df3-be65-4c73-a93b-d1236ebd677e" targetNamespace="http://schemas.microsoft.com/office/2006/metadata/properties" ma:root="true" ma:fieldsID="4b978bc3e4e8430e1e6a45b7772c15dc" ns2:_=""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20027227-a993-4821-8e34-5097aa612d7b}" ma:internalName="TaxCatchAll" ma:showField="CatchAllData" ma:web="ba332980-afbd-48e2-8f0e-d1efb52403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20027227-a993-4821-8e34-5097aa612d7b}" ma:internalName="TaxCatchAllLabel" ma:readOnly="true" ma:showField="CatchAllDataLabel" ma:web="ba332980-afbd-48e2-8f0e-d1efb52403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PS</TermName>
          <TermId xmlns="http://schemas.microsoft.com/office/infopath/2007/PartnerControls">11111111-1111-1111-1111-111111111111</TermId>
        </TermInfo>
      </Terms>
    </TaxKeywordTaxHTField>
    <TaxCatchAll xmlns="230e9df3-be65-4c73-a93b-d1236ebd677e"/>
  </documentManagement>
</p:properties>
</file>

<file path=customXml/itemProps1.xml><?xml version="1.0" encoding="utf-8"?>
<ds:datastoreItem xmlns:ds="http://schemas.openxmlformats.org/officeDocument/2006/customXml" ds:itemID="{953A1255-6598-456D-9562-769F3CB577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659A5D-0149-4F25-B77B-B34AED733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80AFC8-83A7-46FD-B833-B9D25BE88D4C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230e9df3-be65-4c73-a93b-d1236ebd677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12532</TotalTime>
  <Words>2184</Words>
  <Application>Microsoft Office PowerPoint</Application>
  <PresentationFormat>Widescreen</PresentationFormat>
  <Paragraphs>639</Paragraphs>
  <Slides>71</Slides>
  <Notes>14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Calibri</vt:lpstr>
      <vt:lpstr>Calligraserif</vt:lpstr>
      <vt:lpstr>Courier New</vt:lpstr>
      <vt:lpstr>Lucida Console</vt:lpstr>
      <vt:lpstr>Segoe</vt:lpstr>
      <vt:lpstr>Segoe Light</vt:lpstr>
      <vt:lpstr>Segoe UI</vt:lpstr>
      <vt:lpstr>Segoe UI Light</vt:lpstr>
      <vt:lpstr>Wingdings</vt:lpstr>
      <vt:lpstr>2_Office Theme</vt:lpstr>
      <vt:lpstr>PowerPoint Presentation</vt:lpstr>
      <vt:lpstr>about_KurtRoggen</vt:lpstr>
      <vt:lpstr>Agenda</vt:lpstr>
      <vt:lpstr>PowerPoint Presentation</vt:lpstr>
      <vt:lpstr>3 cmdlets to know/remember!!</vt:lpstr>
      <vt:lpstr>#1. Get-Command</vt:lpstr>
      <vt:lpstr>#2. Get-Help</vt:lpstr>
      <vt:lpstr>#3. Get-Member</vt:lpstr>
      <vt:lpstr>Get-Member</vt:lpstr>
      <vt:lpstr>Consistency… Consistency… Consistency!</vt:lpstr>
      <vt:lpstr>Cmdlet Naming</vt:lpstr>
      <vt:lpstr>Parameter Naming</vt:lpstr>
      <vt:lpstr>Object Model and Property Naming</vt:lpstr>
      <vt:lpstr>PowerPoint Presentation</vt:lpstr>
      <vt:lpstr>PowerShell Module Anatomy</vt:lpstr>
      <vt:lpstr>PowerShell Module Components</vt:lpstr>
      <vt:lpstr>Module Script - .psm1</vt:lpstr>
      <vt:lpstr>What do you export from your module?</vt:lpstr>
      <vt:lpstr>PowerPoint Presentation</vt:lpstr>
      <vt:lpstr>Create your own Help</vt:lpstr>
      <vt:lpstr>PowerShell Help Options</vt:lpstr>
      <vt:lpstr>Comment Based Help</vt:lpstr>
      <vt:lpstr>Updatable XML based Help</vt:lpstr>
      <vt:lpstr>Updatable Help Anatomy</vt:lpstr>
      <vt:lpstr>SAPIEN PowerShell HelpWriter 2016</vt:lpstr>
      <vt:lpstr>Mark Down based Help</vt:lpstr>
      <vt:lpstr>PowerPoint Presentation</vt:lpstr>
      <vt:lpstr>Create your own objects</vt:lpstr>
      <vt:lpstr>Create your own Objects</vt:lpstr>
      <vt:lpstr>Create PS Object Using New-Object and Add-Member</vt:lpstr>
      <vt:lpstr>Create PS Object Using Hashtable</vt:lpstr>
      <vt:lpstr>Create your own Object Type</vt:lpstr>
      <vt:lpstr>Extend your own Objects</vt:lpstr>
      <vt:lpstr>Extend your own Objects Using Add-Member</vt:lpstr>
      <vt:lpstr>Extend your own Objects Using types.ps1xml file</vt:lpstr>
      <vt:lpstr>Support the Pipeline Accept Pipeline Input using “ValueFromPipeline”</vt:lpstr>
      <vt:lpstr>Support the Pipeline Accept Pipeline Input using “ValueFromPipelineByPropertyName”</vt:lpstr>
      <vt:lpstr>PowerPoint Presentation</vt:lpstr>
      <vt:lpstr>Create your own view/format </vt:lpstr>
      <vt:lpstr>PowerPoint Presentation</vt:lpstr>
      <vt:lpstr>Parameter Usage</vt:lpstr>
      <vt:lpstr>Use “Common Parameters”</vt:lpstr>
      <vt:lpstr>Create verbose output for troubleshooting</vt:lpstr>
      <vt:lpstr>Use “Switch” parameters</vt:lpstr>
      <vt:lpstr>Support wildcards (globbing)</vt:lpstr>
      <vt:lpstr>Use Parameter Sets</vt:lpstr>
      <vt:lpstr>Use parameter Aliases</vt:lpstr>
      <vt:lpstr>Use Parameter Validation</vt:lpstr>
      <vt:lpstr>Build Argument Completion</vt:lpstr>
      <vt:lpstr>PowerPoint Presentation</vt:lpstr>
      <vt:lpstr>Argument Completion</vt:lpstr>
      <vt:lpstr>Building Argument Completion Approaches</vt:lpstr>
      <vt:lpstr>Building Argument Completion Using native PowerShell</vt:lpstr>
      <vt:lpstr>Building Argument Completion  Using [System.Management.Automation.CompletionResult]</vt:lpstr>
      <vt:lpstr>Building Argument Completion Using native PowerShell - Code</vt:lpstr>
      <vt:lpstr>Building Argument Completion Using TabExpansionPlusPlus</vt:lpstr>
      <vt:lpstr>Building Argument Completion Using TabExpansionPlusPlus - Code</vt:lpstr>
      <vt:lpstr>PowerPoint Presentation</vt:lpstr>
      <vt:lpstr>Building Snippets</vt:lpstr>
      <vt:lpstr>Building “Proxy Functions”</vt:lpstr>
      <vt:lpstr>PowerPoint Presentation</vt:lpstr>
      <vt:lpstr>Public PowerShell Gallery</vt:lpstr>
      <vt:lpstr>Module Management Package Management (OneGet) versus PowerShellGet </vt:lpstr>
      <vt:lpstr>Module Management SDII (Software Discovery, Installation &amp; Inventory)</vt:lpstr>
      <vt:lpstr>Module Management Publishing PowerShell resources</vt:lpstr>
      <vt:lpstr>Private PowerShell Gallery</vt:lpstr>
      <vt:lpstr>Summary</vt:lpstr>
      <vt:lpstr>ITPROceed Demo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PowerShell Toolmaking</dc:title>
  <dc:creator>Sigrid Vandenweghe;Kurt Roggen</dc:creator>
  <cp:keywords>PS</cp:keywords>
  <cp:lastModifiedBy>ROGGEN Kurt</cp:lastModifiedBy>
  <cp:revision>303</cp:revision>
  <dcterms:created xsi:type="dcterms:W3CDTF">2014-03-21T09:41:23Z</dcterms:created>
  <dcterms:modified xsi:type="dcterms:W3CDTF">2016-06-17T22:57:47Z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0x01010036204DDEFEC72348BADA4AA0112F8CE8</vt:lpwstr>
  </property>
  <property fmtid="{D5CDD505-2E9C-101B-9397-08002B2CF9AE}" pid="3" name="TaxKeyword">
    <vt:lpwstr/>
  </property>
</Properties>
</file>