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[Turnover Analysis.xlsx]Sheet1!PivotTable1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Turnover</a:t>
            </a:r>
            <a:r>
              <a:rPr lang="en-IN" baseline="0"/>
              <a:t>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913648293963254"/>
          <c:y val="0.19226851851851851"/>
          <c:w val="0.55703893263342086"/>
          <c:h val="0.58444006999125109"/>
        </c:manualLayout>
      </c:layout>
      <c:areaChart>
        <c:grouping val="stacked"/>
        <c:varyColors val="0"/>
        <c:ser>
          <c:idx val="0"/>
          <c:order val="0"/>
          <c:tx>
            <c:strRef>
              <c:f>Sheet1!$B$3:$B$7</c:f>
              <c:strCache>
                <c:ptCount val="1"/>
                <c:pt idx="0">
                  <c:v>Full-Time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Sheet1!$B$8:$B$13</c:f>
              <c:numCache>
                <c:formatCode>General</c:formatCode>
                <c:ptCount val="5"/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F-4F49-ABB3-8691E2FAF2F8}"/>
            </c:ext>
          </c:extLst>
        </c:ser>
        <c:ser>
          <c:idx val="1"/>
          <c:order val="1"/>
          <c:tx>
            <c:strRef>
              <c:f>Sheet1!$C$3:$C$7</c:f>
              <c:strCache>
                <c:ptCount val="1"/>
                <c:pt idx="0">
                  <c:v>Full-Time - 2018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5"/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F-4F49-ABB3-8691E2FAF2F8}"/>
            </c:ext>
          </c:extLst>
        </c:ser>
        <c:ser>
          <c:idx val="2"/>
          <c:order val="2"/>
          <c:tx>
            <c:strRef>
              <c:f>Sheet1!$D$3:$D$7</c:f>
              <c:strCache>
                <c:ptCount val="1"/>
                <c:pt idx="0">
                  <c:v>Full-Time - 2019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Sheet1!$D$8:$D$13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5F-4F49-ABB3-8691E2FAF2F8}"/>
            </c:ext>
          </c:extLst>
        </c:ser>
        <c:ser>
          <c:idx val="3"/>
          <c:order val="3"/>
          <c:tx>
            <c:strRef>
              <c:f>Sheet1!$E$3:$E$7</c:f>
              <c:strCache>
                <c:ptCount val="1"/>
                <c:pt idx="0">
                  <c:v>Full-Time - 2020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Sheet1!$E$8:$E$13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5F-4F49-ABB3-8691E2FAF2F8}"/>
            </c:ext>
          </c:extLst>
        </c:ser>
        <c:ser>
          <c:idx val="4"/>
          <c:order val="4"/>
          <c:tx>
            <c:strRef>
              <c:f>Sheet1!$F$3:$F$7</c:f>
              <c:strCache>
                <c:ptCount val="1"/>
                <c:pt idx="0">
                  <c:v>Full-Time - 2021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Sheet1!$F$8:$F$13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13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5F-4F49-ABB3-8691E2FAF2F8}"/>
            </c:ext>
          </c:extLst>
        </c:ser>
        <c:ser>
          <c:idx val="5"/>
          <c:order val="5"/>
          <c:tx>
            <c:strRef>
              <c:f>Sheet1!$G$3:$G$7</c:f>
              <c:strCache>
                <c:ptCount val="1"/>
                <c:pt idx="0">
                  <c:v>Full-Time - 2022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Sheet1!$G$8:$G$13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44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5F-4F49-ABB3-8691E2FAF2F8}"/>
            </c:ext>
          </c:extLst>
        </c:ser>
        <c:ser>
          <c:idx val="6"/>
          <c:order val="6"/>
          <c:tx>
            <c:strRef>
              <c:f>Sheet1!$H$3:$H$7</c:f>
              <c:strCache>
                <c:ptCount val="1"/>
                <c:pt idx="0">
                  <c:v>Full-Time - 2023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Sheet1!$H$8:$H$13</c:f>
              <c:numCache>
                <c:formatCode>General</c:formatCode>
                <c:ptCount val="5"/>
                <c:pt idx="0">
                  <c:v>58</c:v>
                </c:pt>
                <c:pt idx="1">
                  <c:v>47</c:v>
                </c:pt>
                <c:pt idx="2">
                  <c:v>43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5F-4F49-ABB3-8691E2FAF2F8}"/>
            </c:ext>
          </c:extLst>
        </c:ser>
        <c:ser>
          <c:idx val="7"/>
          <c:order val="7"/>
          <c:tx>
            <c:strRef>
              <c:f>Sheet1!$J$3:$J$7</c:f>
              <c:strCache>
                <c:ptCount val="1"/>
                <c:pt idx="0">
                  <c:v>Part-Time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Sheet1!$J$8:$J$13</c:f>
              <c:numCache>
                <c:formatCode>General</c:formatCode>
                <c:ptCount val="5"/>
                <c:pt idx="3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5F-4F49-ABB3-8691E2FAF2F8}"/>
            </c:ext>
          </c:extLst>
        </c:ser>
        <c:ser>
          <c:idx val="8"/>
          <c:order val="8"/>
          <c:tx>
            <c:strRef>
              <c:f>Sheet1!$K$3:$K$7</c:f>
              <c:strCache>
                <c:ptCount val="1"/>
                <c:pt idx="0">
                  <c:v>Part-Time - 2018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Sheet1!$K$8:$K$13</c:f>
              <c:numCache>
                <c:formatCode>General</c:formatCode>
                <c:ptCount val="5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5F-4F49-ABB3-8691E2FAF2F8}"/>
            </c:ext>
          </c:extLst>
        </c:ser>
        <c:ser>
          <c:idx val="9"/>
          <c:order val="9"/>
          <c:tx>
            <c:strRef>
              <c:f>Sheet1!$L$3:$L$7</c:f>
              <c:strCache>
                <c:ptCount val="1"/>
                <c:pt idx="0">
                  <c:v>Part-Time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Sheet1!$L$8:$L$13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5F-4F49-ABB3-8691E2FAF2F8}"/>
            </c:ext>
          </c:extLst>
        </c:ser>
        <c:ser>
          <c:idx val="10"/>
          <c:order val="10"/>
          <c:tx>
            <c:strRef>
              <c:f>Sheet1!$M$3:$M$7</c:f>
              <c:strCache>
                <c:ptCount val="1"/>
                <c:pt idx="0">
                  <c:v>Part-Time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Sheet1!$M$8:$M$13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12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5F-4F49-ABB3-8691E2FAF2F8}"/>
            </c:ext>
          </c:extLst>
        </c:ser>
        <c:ser>
          <c:idx val="11"/>
          <c:order val="11"/>
          <c:tx>
            <c:strRef>
              <c:f>Sheet1!$N$3:$N$7</c:f>
              <c:strCache>
                <c:ptCount val="1"/>
                <c:pt idx="0">
                  <c:v>Part-Time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Sheet1!$N$8:$N$13</c:f>
              <c:numCache>
                <c:formatCode>General</c:formatCode>
                <c:ptCount val="5"/>
                <c:pt idx="0">
                  <c:v>27</c:v>
                </c:pt>
                <c:pt idx="1">
                  <c:v>24</c:v>
                </c:pt>
                <c:pt idx="2">
                  <c:v>22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A5F-4F49-ABB3-8691E2FAF2F8}"/>
            </c:ext>
          </c:extLst>
        </c:ser>
        <c:ser>
          <c:idx val="12"/>
          <c:order val="12"/>
          <c:tx>
            <c:strRef>
              <c:f>Sheet1!$O$3:$O$7</c:f>
              <c:strCache>
                <c:ptCount val="1"/>
                <c:pt idx="0">
                  <c:v>Part-Time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Sheet1!$O$8:$O$13</c:f>
              <c:numCache>
                <c:formatCode>General</c:formatCode>
                <c:ptCount val="5"/>
                <c:pt idx="0">
                  <c:v>29</c:v>
                </c:pt>
                <c:pt idx="1">
                  <c:v>42</c:v>
                </c:pt>
                <c:pt idx="2">
                  <c:v>42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A5F-4F49-ABB3-8691E2FAF2F8}"/>
            </c:ext>
          </c:extLst>
        </c:ser>
        <c:ser>
          <c:idx val="13"/>
          <c:order val="13"/>
          <c:tx>
            <c:strRef>
              <c:f>Sheet1!$P$3:$P$7</c:f>
              <c:strCache>
                <c:ptCount val="1"/>
                <c:pt idx="0">
                  <c:v>Part-Time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Sheet1!$P$8:$P$13</c:f>
              <c:numCache>
                <c:formatCode>General</c:formatCode>
                <c:ptCount val="5"/>
                <c:pt idx="0">
                  <c:v>43</c:v>
                </c:pt>
                <c:pt idx="1">
                  <c:v>38</c:v>
                </c:pt>
                <c:pt idx="2">
                  <c:v>42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A5F-4F49-ABB3-8691E2FAF2F8}"/>
            </c:ext>
          </c:extLst>
        </c:ser>
        <c:ser>
          <c:idx val="14"/>
          <c:order val="14"/>
          <c:tx>
            <c:strRef>
              <c:f>Sheet1!$R$3:$R$7</c:f>
              <c:strCache>
                <c:ptCount val="1"/>
                <c:pt idx="0">
                  <c:v>Temporary - &lt;19-11-2018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Sheet1!$R$8:$R$13</c:f>
              <c:numCache>
                <c:formatCode>General</c:formatCode>
                <c:ptCount val="5"/>
                <c:pt idx="3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A5F-4F49-ABB3-8691E2FAF2F8}"/>
            </c:ext>
          </c:extLst>
        </c:ser>
        <c:ser>
          <c:idx val="15"/>
          <c:order val="15"/>
          <c:tx>
            <c:strRef>
              <c:f>Sheet1!$S$3:$S$7</c:f>
              <c:strCache>
                <c:ptCount val="1"/>
                <c:pt idx="0">
                  <c:v>Temporary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Sheet1!$S$8:$S$13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A5F-4F49-ABB3-8691E2FAF2F8}"/>
            </c:ext>
          </c:extLst>
        </c:ser>
        <c:ser>
          <c:idx val="16"/>
          <c:order val="16"/>
          <c:tx>
            <c:strRef>
              <c:f>Sheet1!$T$3:$T$7</c:f>
              <c:strCache>
                <c:ptCount val="1"/>
                <c:pt idx="0">
                  <c:v>Temporary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Sheet1!$T$8:$T$13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A5F-4F49-ABB3-8691E2FAF2F8}"/>
            </c:ext>
          </c:extLst>
        </c:ser>
        <c:ser>
          <c:idx val="17"/>
          <c:order val="17"/>
          <c:tx>
            <c:strRef>
              <c:f>Sheet1!$U$3:$U$7</c:f>
              <c:strCache>
                <c:ptCount val="1"/>
                <c:pt idx="0">
                  <c:v>Temporary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Sheet1!$U$8:$U$13</c:f>
              <c:numCache>
                <c:formatCode>General</c:formatCode>
                <c:ptCount val="5"/>
                <c:pt idx="0">
                  <c:v>22</c:v>
                </c:pt>
                <c:pt idx="1">
                  <c:v>33</c:v>
                </c:pt>
                <c:pt idx="2">
                  <c:v>25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A5F-4F49-ABB3-8691E2FAF2F8}"/>
            </c:ext>
          </c:extLst>
        </c:ser>
        <c:ser>
          <c:idx val="18"/>
          <c:order val="18"/>
          <c:tx>
            <c:strRef>
              <c:f>Sheet1!$V$3:$V$7</c:f>
              <c:strCache>
                <c:ptCount val="1"/>
                <c:pt idx="0">
                  <c:v>Temporary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Sheet1!$V$8:$V$13</c:f>
              <c:numCache>
                <c:formatCode>General</c:formatCode>
                <c:ptCount val="5"/>
                <c:pt idx="0">
                  <c:v>35</c:v>
                </c:pt>
                <c:pt idx="1">
                  <c:v>46</c:v>
                </c:pt>
                <c:pt idx="2">
                  <c:v>41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A5F-4F49-ABB3-8691E2FAF2F8}"/>
            </c:ext>
          </c:extLst>
        </c:ser>
        <c:ser>
          <c:idx val="19"/>
          <c:order val="19"/>
          <c:tx>
            <c:strRef>
              <c:f>Sheet1!$W$3:$W$7</c:f>
              <c:strCache>
                <c:ptCount val="1"/>
                <c:pt idx="0">
                  <c:v>Temporary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Sheet1!$W$8:$W$13</c:f>
              <c:numCache>
                <c:formatCode>General</c:formatCode>
                <c:ptCount val="5"/>
                <c:pt idx="0">
                  <c:v>69</c:v>
                </c:pt>
                <c:pt idx="1">
                  <c:v>53</c:v>
                </c:pt>
                <c:pt idx="2">
                  <c:v>49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A5F-4F49-ABB3-8691E2FAF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497040"/>
        <c:axId val="347492880"/>
      </c:areaChart>
      <c:catAx>
        <c:axId val="3474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2880"/>
        <c:crosses val="autoZero"/>
        <c:auto val="1"/>
        <c:lblAlgn val="ctr"/>
        <c:lblOffset val="100"/>
        <c:noMultiLvlLbl val="0"/>
      </c:catAx>
      <c:valAx>
        <c:axId val="34749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NAME:THAMIL ARASAN.P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NO:122203457</a:t>
            </a:r>
          </a:p>
          <a:p>
            <a:r>
              <a:rPr lang="en-US" sz="2400"/>
              <a:t>3C1F3330D8E909DAE6349882C4FBE430</a:t>
            </a:r>
            <a:endParaRPr lang="en-US" sz="2400" dirty="0"/>
          </a:p>
          <a:p>
            <a:r>
              <a:rPr lang="en-US" sz="2400" dirty="0" smtClean="0"/>
              <a:t>DEPARTMENT: B com.(CS)</a:t>
            </a:r>
            <a:endParaRPr lang="en-US" sz="2400" dirty="0"/>
          </a:p>
          <a:p>
            <a:r>
              <a:rPr lang="en-US" sz="2400" dirty="0" smtClean="0"/>
              <a:t>COLLEGE: ST. Thomas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MODELING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/>
          <a:lstStyle/>
          <a:p>
            <a:r>
              <a:rPr lang="en-GB" sz="2400" b="1" i="1" dirty="0" smtClean="0">
                <a:latin typeface="Bell MT" panose="02020503060305020303" pitchFamily="18" charset="0"/>
              </a:rPr>
              <a:t>In </a:t>
            </a:r>
            <a:r>
              <a:rPr lang="en-GB" sz="2400" b="1" i="1" dirty="0">
                <a:latin typeface="Bell MT" panose="02020503060305020303" pitchFamily="18" charset="0"/>
              </a:rPr>
              <a:t>the "Using Pivot Tables For Employee Turnover Analysis Excel" project, the modelling phase involves setting up the Excel workbook with various tools and techniques to analyse and visualize the data </a:t>
            </a:r>
            <a:r>
              <a:rPr lang="en-GB" sz="2400" b="1" i="1" dirty="0" err="1">
                <a:latin typeface="Bell MT" panose="02020503060305020303" pitchFamily="18" charset="0"/>
              </a:rPr>
              <a:t>effectively.Here's</a:t>
            </a:r>
            <a:r>
              <a:rPr lang="en-GB" sz="2400" b="1" i="1" dirty="0">
                <a:latin typeface="Bell MT" panose="02020503060305020303" pitchFamily="18" charset="0"/>
              </a:rPr>
              <a:t> how each component will be </a:t>
            </a:r>
            <a:r>
              <a:rPr lang="en-GB" sz="2400" b="1" i="1" dirty="0" err="1">
                <a:latin typeface="Bell MT" panose="02020503060305020303" pitchFamily="18" charset="0"/>
              </a:rPr>
              <a:t>used:Data</a:t>
            </a:r>
            <a:r>
              <a:rPr lang="en-GB" sz="2400" b="1" i="1" dirty="0">
                <a:latin typeface="Bell MT" panose="02020503060305020303" pitchFamily="18" charset="0"/>
              </a:rPr>
              <a:t> 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 </a:t>
            </a:r>
            <a:r>
              <a:rPr lang="en-GB" sz="2400" b="1" i="1" dirty="0" err="1">
                <a:latin typeface="Bell MT" panose="02020503060305020303" pitchFamily="18" charset="0"/>
              </a:rPr>
              <a:t>Pivot:Tables</a:t>
            </a:r>
            <a:r>
              <a:rPr lang="en-GB" sz="2400" b="1" i="1" dirty="0">
                <a:latin typeface="Bell MT" panose="02020503060305020303" pitchFamily="18" charset="0"/>
              </a:rPr>
              <a:t> Purpose: To summarize and analyse large datasets by grouping and aggregating data based on different turnover </a:t>
            </a:r>
            <a:r>
              <a:rPr lang="en-GB" sz="2400" b="1" i="1" dirty="0" err="1">
                <a:latin typeface="Bell MT" panose="02020503060305020303" pitchFamily="18" charset="0"/>
              </a:rPr>
              <a:t>records.Implementation</a:t>
            </a:r>
            <a:r>
              <a:rPr lang="en-GB" sz="2400" b="1" i="1" dirty="0">
                <a:latin typeface="Bell MT" panose="02020503060305020303" pitchFamily="18" charset="0"/>
              </a:rPr>
              <a:t>: Pivot tables will be used to dynamically calculate and display key termination Types (KTTs) such as loss on attrition, reason for leaving, voluntary or involuntary . This will allow users to view turnover      rates metrics by different categories, like employee types, employee status.</a:t>
            </a:r>
            <a:endParaRPr lang="en-IN" sz="2400" b="1" i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08020"/>
              </p:ext>
            </p:extLst>
          </p:nvPr>
        </p:nvGraphicFramePr>
        <p:xfrm>
          <a:off x="2124074" y="1600200"/>
          <a:ext cx="63341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1.Turnlover analysis is a crucial tool for organisation.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2.The dynamics of employee </a:t>
            </a:r>
            <a:r>
              <a:rPr lang="en-GB" sz="3200" i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turnover,identify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areas for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improvement.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3.Turnover analysis develop effective retention strategies.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4.Uncover hidden patterns and trends in turnover data.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5.Predict high-risk employees and proactively engage them.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6.Develop personalized retention strategies to improve employee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satisfaction and retention.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7.Reduce turnover-related costs and enhance overall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                           </a:t>
            </a:r>
            <a:r>
              <a:rPr lang="en-GB" sz="3200" b="1" i="1" dirty="0" smtClean="0">
                <a:latin typeface="Algerian" panose="04020705040A02060702" pitchFamily="82" charset="0"/>
              </a:rPr>
              <a:t>Creating Pivot Table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Image of pivot table fields(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Rows,Columns,Values</a:t>
            </a:r>
            <a:r>
              <a:rPr lang="en-GB" sz="3200" i="1" dirty="0" smtClean="0"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Unlocking insights into Employee Turnover.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Pivot tables can facilitate turnover analysis.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Step-by-step introductions on inserting a pivot table.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Insights gained from pivot table analysis. </a:t>
            </a:r>
            <a:endParaRPr lang="en-IN" sz="3200" i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77766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</a:t>
            </a:r>
            <a:r>
              <a:rPr lang="en-GB" sz="4000" b="1" dirty="0" smtClean="0">
                <a:latin typeface="Algerian" panose="04020705040A02060702" pitchFamily="82" charset="0"/>
              </a:rPr>
              <a:t>Examples of pivot table analysis</a:t>
            </a:r>
          </a:p>
          <a:p>
            <a:r>
              <a:rPr lang="en-GB" sz="3200" i="1" dirty="0" err="1" smtClean="0"/>
              <a:t>i</a:t>
            </a:r>
            <a:r>
              <a:rPr lang="en-GB" sz="3200" i="1" dirty="0" smtClean="0">
                <a:latin typeface="Baskerville Old Face" panose="02020602080505020303" pitchFamily="18" charset="0"/>
              </a:rPr>
              <a:t>)  Turnover by time period(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Monthly,quarterly</a:t>
            </a:r>
            <a:r>
              <a:rPr lang="en-GB" sz="3200" i="1" dirty="0" smtClean="0">
                <a:latin typeface="Baskerville Old Face" panose="02020602080505020303" pitchFamily="18" charset="0"/>
              </a:rPr>
              <a:t>).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ii) Turnover by reason for leaving.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iii)Turnover by department or team.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iv)Turnover by location</a:t>
            </a:r>
            <a:r>
              <a:rPr lang="en-GB" sz="3200" dirty="0" smtClean="0"/>
              <a:t>.</a:t>
            </a:r>
          </a:p>
          <a:p>
            <a:pPr marL="571500" indent="-571500">
              <a:buAutoNum type="romanLcParenR"/>
            </a:pP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9388" y="21319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599" y="1529555"/>
            <a:ext cx="10972800" cy="3447098"/>
          </a:xfrm>
        </p:spPr>
        <p:txBody>
          <a:bodyPr/>
          <a:lstStyle/>
          <a:p>
            <a:r>
              <a:rPr lang="en-GB" sz="3200" i="1" dirty="0" err="1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Employees.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Line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iii)Department Heads.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iv)HR Business partners.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Operations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vi)Team Leads.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vii)Supervisors.</a:t>
            </a:r>
            <a:endParaRPr lang="en-IN" sz="3200" b="1" i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b="1" i="1" dirty="0" err="1" smtClean="0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Data-Driven Insights.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Predictive Analysis.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iii)Personalized Retention Strategies.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iv)Cost Savings.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Enhanced Employee Experience.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vi)Competitive Advantages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Employee ID</a:t>
            </a:r>
            <a:r>
              <a:rPr lang="en-GB" sz="3200" dirty="0" smtClean="0">
                <a:latin typeface="Baskerville Old Face" panose="020206020805050203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Name.                          *Date</a:t>
            </a:r>
            <a:r>
              <a:rPr lang="en-GB" sz="3200" i="1" dirty="0" smtClean="0">
                <a:latin typeface="Baskerville Old Face" panose="02020602080505020303" pitchFamily="18" charset="0"/>
              </a:rPr>
              <a:t>(e.g., hire 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date,termination</a:t>
            </a:r>
            <a:r>
              <a:rPr lang="en-GB" sz="3200" i="1" dirty="0" smtClean="0">
                <a:latin typeface="Baskerville Old Face" panose="02020602080505020303" pitchFamily="18" charset="0"/>
              </a:rPr>
              <a:t> date). 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Department.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Job Title.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Hire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Termination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Reason for Leaving.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Age.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Performance Rating.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25518" y="238655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2413338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Bell MT" panose="02020503060305020303" pitchFamily="18" charset="0"/>
              </a:rPr>
              <a:t>Predictive </a:t>
            </a:r>
            <a:r>
              <a:rPr lang="en-GB" sz="2800" b="1" i="1" dirty="0">
                <a:latin typeface="Bell MT" panose="02020503060305020303" pitchFamily="18" charset="0"/>
              </a:rPr>
              <a:t>analytics: Integrating predictive methods to forecast future employee turnover based on historical data, giving      managers a proactive Approach to workplace planning</a:t>
            </a:r>
            <a:r>
              <a:rPr lang="en-GB" sz="2800" b="1" i="1" dirty="0" smtClean="0">
                <a:latin typeface="Bell MT" panose="02020503060305020303" pitchFamily="18" charset="0"/>
              </a:rPr>
              <a:t>. Automated </a:t>
            </a:r>
            <a:r>
              <a:rPr lang="en-GB" sz="2800" b="1" i="1" dirty="0">
                <a:latin typeface="Bell MT" panose="02020503060305020303" pitchFamily="18" charset="0"/>
              </a:rPr>
              <a:t>alerts: the tool can be set up to send automated alerts for critical employee turnover issues, ensuring that managers are      immediately notified when attention needed</a:t>
            </a:r>
            <a:r>
              <a:rPr lang="en-GB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552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Baskerville Old Face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2024-09-10T12:15:29Z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