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412B20-1165-4FE9-8FE6-0DFAF0812402}" type="datetimeFigureOut">
              <a:rPr lang="en-GB" smtClean="0"/>
              <a:t>13/04/2023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547E14-A79E-4515-9C3C-1E242BAF4A16}" type="slidenum">
              <a:rPr lang="en-GB" smtClean="0"/>
              <a:t>‹#›</a:t>
            </a:fld>
            <a:endParaRPr lang="en-GB"/>
          </a:p>
        </p:txBody>
      </p:sp>
    </p:spTree>
    <p:extLst>
      <p:ext uri="{BB962C8B-B14F-4D97-AF65-F5344CB8AC3E}">
        <p14:creationId xmlns:p14="http://schemas.microsoft.com/office/powerpoint/2010/main" val="3473460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1412B20-1165-4FE9-8FE6-0DFAF0812402}" type="datetimeFigureOut">
              <a:rPr lang="en-GB" smtClean="0"/>
              <a:t>13/04/2023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547E14-A79E-4515-9C3C-1E242BAF4A16}" type="slidenum">
              <a:rPr lang="en-GB" smtClean="0"/>
              <a:t>‹#›</a:t>
            </a:fld>
            <a:endParaRPr lang="en-GB"/>
          </a:p>
        </p:txBody>
      </p:sp>
    </p:spTree>
    <p:extLst>
      <p:ext uri="{BB962C8B-B14F-4D97-AF65-F5344CB8AC3E}">
        <p14:creationId xmlns:p14="http://schemas.microsoft.com/office/powerpoint/2010/main" val="4175424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1412B20-1165-4FE9-8FE6-0DFAF0812402}" type="datetimeFigureOut">
              <a:rPr lang="en-GB" smtClean="0"/>
              <a:t>13/04/2023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547E14-A79E-4515-9C3C-1E242BAF4A16}" type="slidenum">
              <a:rPr lang="en-GB" smtClean="0"/>
              <a:t>‹#›</a:t>
            </a:fld>
            <a:endParaRPr lang="en-GB"/>
          </a:p>
        </p:txBody>
      </p:sp>
    </p:spTree>
    <p:extLst>
      <p:ext uri="{BB962C8B-B14F-4D97-AF65-F5344CB8AC3E}">
        <p14:creationId xmlns:p14="http://schemas.microsoft.com/office/powerpoint/2010/main" val="3243045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1412B20-1165-4FE9-8FE6-0DFAF0812402}" type="datetimeFigureOut">
              <a:rPr lang="en-GB" smtClean="0"/>
              <a:t>13/04/2023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547E14-A79E-4515-9C3C-1E242BAF4A16}"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99752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412B20-1165-4FE9-8FE6-0DFAF0812402}" type="datetimeFigureOut">
              <a:rPr lang="en-GB" smtClean="0"/>
              <a:t>13/04/2023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547E14-A79E-4515-9C3C-1E242BAF4A16}" type="slidenum">
              <a:rPr lang="en-GB" smtClean="0"/>
              <a:t>‹#›</a:t>
            </a:fld>
            <a:endParaRPr lang="en-GB"/>
          </a:p>
        </p:txBody>
      </p:sp>
    </p:spTree>
    <p:extLst>
      <p:ext uri="{BB962C8B-B14F-4D97-AF65-F5344CB8AC3E}">
        <p14:creationId xmlns:p14="http://schemas.microsoft.com/office/powerpoint/2010/main" val="788259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412B20-1165-4FE9-8FE6-0DFAF0812402}" type="datetimeFigureOut">
              <a:rPr lang="en-GB" smtClean="0"/>
              <a:t>13/04/2023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547E14-A79E-4515-9C3C-1E242BAF4A16}" type="slidenum">
              <a:rPr lang="en-GB" smtClean="0"/>
              <a:t>‹#›</a:t>
            </a:fld>
            <a:endParaRPr lang="en-GB"/>
          </a:p>
        </p:txBody>
      </p:sp>
    </p:spTree>
    <p:extLst>
      <p:ext uri="{BB962C8B-B14F-4D97-AF65-F5344CB8AC3E}">
        <p14:creationId xmlns:p14="http://schemas.microsoft.com/office/powerpoint/2010/main" val="84518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412B20-1165-4FE9-8FE6-0DFAF0812402}" type="datetimeFigureOut">
              <a:rPr lang="en-GB" smtClean="0"/>
              <a:t>13/04/2023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547E14-A79E-4515-9C3C-1E242BAF4A16}" type="slidenum">
              <a:rPr lang="en-GB" smtClean="0"/>
              <a:t>‹#›</a:t>
            </a:fld>
            <a:endParaRPr lang="en-GB"/>
          </a:p>
        </p:txBody>
      </p:sp>
    </p:spTree>
    <p:extLst>
      <p:ext uri="{BB962C8B-B14F-4D97-AF65-F5344CB8AC3E}">
        <p14:creationId xmlns:p14="http://schemas.microsoft.com/office/powerpoint/2010/main" val="3712926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412B20-1165-4FE9-8FE6-0DFAF0812402}" type="datetimeFigureOut">
              <a:rPr lang="en-GB" smtClean="0"/>
              <a:t>13/04/2023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547E14-A79E-4515-9C3C-1E242BAF4A16}" type="slidenum">
              <a:rPr lang="en-GB" smtClean="0"/>
              <a:t>‹#›</a:t>
            </a:fld>
            <a:endParaRPr lang="en-GB"/>
          </a:p>
        </p:txBody>
      </p:sp>
    </p:spTree>
    <p:extLst>
      <p:ext uri="{BB962C8B-B14F-4D97-AF65-F5344CB8AC3E}">
        <p14:creationId xmlns:p14="http://schemas.microsoft.com/office/powerpoint/2010/main" val="1188769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412B20-1165-4FE9-8FE6-0DFAF0812402}" type="datetimeFigureOut">
              <a:rPr lang="en-GB" smtClean="0"/>
              <a:t>13/04/2023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547E14-A79E-4515-9C3C-1E242BAF4A16}" type="slidenum">
              <a:rPr lang="en-GB" smtClean="0"/>
              <a:t>‹#›</a:t>
            </a:fld>
            <a:endParaRPr lang="en-GB"/>
          </a:p>
        </p:txBody>
      </p:sp>
    </p:spTree>
    <p:extLst>
      <p:ext uri="{BB962C8B-B14F-4D97-AF65-F5344CB8AC3E}">
        <p14:creationId xmlns:p14="http://schemas.microsoft.com/office/powerpoint/2010/main" val="2163921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1412B20-1165-4FE9-8FE6-0DFAF0812402}" type="datetimeFigureOut">
              <a:rPr lang="en-GB" smtClean="0"/>
              <a:t>13/04/2023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547E14-A79E-4515-9C3C-1E242BAF4A16}" type="slidenum">
              <a:rPr lang="en-GB" smtClean="0"/>
              <a:t>‹#›</a:t>
            </a:fld>
            <a:endParaRPr lang="en-GB"/>
          </a:p>
        </p:txBody>
      </p:sp>
    </p:spTree>
    <p:extLst>
      <p:ext uri="{BB962C8B-B14F-4D97-AF65-F5344CB8AC3E}">
        <p14:creationId xmlns:p14="http://schemas.microsoft.com/office/powerpoint/2010/main" val="4285056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412B20-1165-4FE9-8FE6-0DFAF0812402}" type="datetimeFigureOut">
              <a:rPr lang="en-GB" smtClean="0"/>
              <a:t>13/04/2023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547E14-A79E-4515-9C3C-1E242BAF4A16}" type="slidenum">
              <a:rPr lang="en-GB" smtClean="0"/>
              <a:t>‹#›</a:t>
            </a:fld>
            <a:endParaRPr lang="en-GB"/>
          </a:p>
        </p:txBody>
      </p:sp>
    </p:spTree>
    <p:extLst>
      <p:ext uri="{BB962C8B-B14F-4D97-AF65-F5344CB8AC3E}">
        <p14:creationId xmlns:p14="http://schemas.microsoft.com/office/powerpoint/2010/main" val="2145750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412B20-1165-4FE9-8FE6-0DFAF0812402}" type="datetimeFigureOut">
              <a:rPr lang="en-GB" smtClean="0"/>
              <a:t>13/04/2023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547E14-A79E-4515-9C3C-1E242BAF4A16}" type="slidenum">
              <a:rPr lang="en-GB" smtClean="0"/>
              <a:t>‹#›</a:t>
            </a:fld>
            <a:endParaRPr lang="en-GB"/>
          </a:p>
        </p:txBody>
      </p:sp>
    </p:spTree>
    <p:extLst>
      <p:ext uri="{BB962C8B-B14F-4D97-AF65-F5344CB8AC3E}">
        <p14:creationId xmlns:p14="http://schemas.microsoft.com/office/powerpoint/2010/main" val="27790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412B20-1165-4FE9-8FE6-0DFAF0812402}" type="datetimeFigureOut">
              <a:rPr lang="en-GB" smtClean="0"/>
              <a:t>13/04/2023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7547E14-A79E-4515-9C3C-1E242BAF4A16}" type="slidenum">
              <a:rPr lang="en-GB" smtClean="0"/>
              <a:t>‹#›</a:t>
            </a:fld>
            <a:endParaRPr lang="en-GB"/>
          </a:p>
        </p:txBody>
      </p:sp>
    </p:spTree>
    <p:extLst>
      <p:ext uri="{BB962C8B-B14F-4D97-AF65-F5344CB8AC3E}">
        <p14:creationId xmlns:p14="http://schemas.microsoft.com/office/powerpoint/2010/main" val="1686637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1412B20-1165-4FE9-8FE6-0DFAF0812402}" type="datetimeFigureOut">
              <a:rPr lang="en-GB" smtClean="0"/>
              <a:t>13/04/2023</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A7547E14-A79E-4515-9C3C-1E242BAF4A16}" type="slidenum">
              <a:rPr lang="en-GB" smtClean="0"/>
              <a:t>‹#›</a:t>
            </a:fld>
            <a:endParaRPr lang="en-GB"/>
          </a:p>
        </p:txBody>
      </p:sp>
    </p:spTree>
    <p:extLst>
      <p:ext uri="{BB962C8B-B14F-4D97-AF65-F5344CB8AC3E}">
        <p14:creationId xmlns:p14="http://schemas.microsoft.com/office/powerpoint/2010/main" val="3687940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412B20-1165-4FE9-8FE6-0DFAF0812402}" type="datetimeFigureOut">
              <a:rPr lang="en-GB" smtClean="0"/>
              <a:t>13/04/2023</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A7547E14-A79E-4515-9C3C-1E242BAF4A16}" type="slidenum">
              <a:rPr lang="en-GB" smtClean="0"/>
              <a:t>‹#›</a:t>
            </a:fld>
            <a:endParaRPr lang="en-GB"/>
          </a:p>
        </p:txBody>
      </p:sp>
    </p:spTree>
    <p:extLst>
      <p:ext uri="{BB962C8B-B14F-4D97-AF65-F5344CB8AC3E}">
        <p14:creationId xmlns:p14="http://schemas.microsoft.com/office/powerpoint/2010/main" val="431896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21412B20-1165-4FE9-8FE6-0DFAF0812402}" type="datetimeFigureOut">
              <a:rPr lang="en-GB" smtClean="0"/>
              <a:t>13/04/2023</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A7547E14-A79E-4515-9C3C-1E242BAF4A16}" type="slidenum">
              <a:rPr lang="en-GB" smtClean="0"/>
              <a:t>‹#›</a:t>
            </a:fld>
            <a:endParaRPr lang="en-GB"/>
          </a:p>
        </p:txBody>
      </p:sp>
    </p:spTree>
    <p:extLst>
      <p:ext uri="{BB962C8B-B14F-4D97-AF65-F5344CB8AC3E}">
        <p14:creationId xmlns:p14="http://schemas.microsoft.com/office/powerpoint/2010/main" val="212171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1412B20-1165-4FE9-8FE6-0DFAF0812402}" type="datetimeFigureOut">
              <a:rPr lang="en-GB" smtClean="0"/>
              <a:t>13/04/2023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547E14-A79E-4515-9C3C-1E242BAF4A16}" type="slidenum">
              <a:rPr lang="en-GB" smtClean="0"/>
              <a:t>‹#›</a:t>
            </a:fld>
            <a:endParaRPr lang="en-GB"/>
          </a:p>
        </p:txBody>
      </p:sp>
    </p:spTree>
    <p:extLst>
      <p:ext uri="{BB962C8B-B14F-4D97-AF65-F5344CB8AC3E}">
        <p14:creationId xmlns:p14="http://schemas.microsoft.com/office/powerpoint/2010/main" val="896806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412B20-1165-4FE9-8FE6-0DFAF0812402}" type="datetimeFigureOut">
              <a:rPr lang="en-GB" smtClean="0"/>
              <a:t>13/04/2023</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7547E14-A79E-4515-9C3C-1E242BAF4A16}" type="slidenum">
              <a:rPr lang="en-GB" smtClean="0"/>
              <a:t>‹#›</a:t>
            </a:fld>
            <a:endParaRPr lang="en-GB"/>
          </a:p>
        </p:txBody>
      </p:sp>
    </p:spTree>
    <p:extLst>
      <p:ext uri="{BB962C8B-B14F-4D97-AF65-F5344CB8AC3E}">
        <p14:creationId xmlns:p14="http://schemas.microsoft.com/office/powerpoint/2010/main" val="1110567399"/>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railblazer.me/id/samayakaruppan" TargetMode="External"/><Relationship Id="rId2" Type="http://schemas.openxmlformats.org/officeDocument/2006/relationships/hyperlink" Target="https://trailblazer.me/id/thamk10" TargetMode="External"/><Relationship Id="rId1" Type="http://schemas.openxmlformats.org/officeDocument/2006/relationships/slideLayout" Target="../slideLayouts/slideLayout2.xml"/><Relationship Id="rId6" Type="http://schemas.openxmlformats.org/officeDocument/2006/relationships/hyperlink" Target="https://trailblazer.me/id/nnatchimuthu" TargetMode="External"/><Relationship Id="rId5" Type="http://schemas.openxmlformats.org/officeDocument/2006/relationships/hyperlink" Target="https://trailblazer.me/id/gayac7" TargetMode="External"/><Relationship Id="rId4" Type="http://schemas.openxmlformats.org/officeDocument/2006/relationships/hyperlink" Target="https://trailblazer.me/id/nivem27"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393700"/>
            <a:ext cx="8825658" cy="4127499"/>
          </a:xfrm>
        </p:spPr>
        <p:txBody>
          <a:bodyPr/>
          <a:lstStyle/>
          <a:p>
            <a:r>
              <a:rPr lang="en-GB" b="1" dirty="0" smtClean="0"/>
              <a:t>VEHICLE MANAGEMENT SYSTEM USING SALESFORCE</a:t>
            </a:r>
            <a:endParaRPr lang="en-GB" b="1" dirty="0"/>
          </a:p>
        </p:txBody>
      </p:sp>
      <p:sp>
        <p:nvSpPr>
          <p:cNvPr id="3" name="Subtitle 2"/>
          <p:cNvSpPr>
            <a:spLocks noGrp="1"/>
          </p:cNvSpPr>
          <p:nvPr>
            <p:ph type="subTitle" idx="1"/>
          </p:nvPr>
        </p:nvSpPr>
        <p:spPr>
          <a:xfrm>
            <a:off x="1295400" y="4991100"/>
            <a:ext cx="9245600" cy="1714500"/>
          </a:xfrm>
        </p:spPr>
        <p:txBody>
          <a:bodyPr>
            <a:normAutofit fontScale="85000" lnSpcReduction="20000"/>
          </a:bodyPr>
          <a:lstStyle/>
          <a:p>
            <a:r>
              <a:rPr lang="en-GB" dirty="0" smtClean="0"/>
              <a:t>       </a:t>
            </a:r>
            <a:r>
              <a:rPr lang="en-GB" b="1" dirty="0" smtClean="0"/>
              <a:t>Team </a:t>
            </a:r>
            <a:r>
              <a:rPr lang="en-GB" b="1" dirty="0" smtClean="0"/>
              <a:t>leader: </a:t>
            </a:r>
            <a:r>
              <a:rPr lang="en-GB" b="1" dirty="0" err="1" smtClean="0"/>
              <a:t>K.Thamirabharani</a:t>
            </a:r>
            <a:endParaRPr lang="en-GB" b="1" dirty="0" smtClean="0"/>
          </a:p>
          <a:p>
            <a:r>
              <a:rPr lang="en-GB" dirty="0" smtClean="0"/>
              <a:t>Team member 1: </a:t>
            </a:r>
            <a:r>
              <a:rPr lang="en-GB" dirty="0" err="1" smtClean="0"/>
              <a:t>S.Karthika</a:t>
            </a:r>
            <a:endParaRPr lang="en-GB" dirty="0" smtClean="0"/>
          </a:p>
          <a:p>
            <a:r>
              <a:rPr lang="en-GB" dirty="0" smtClean="0"/>
              <a:t>Team member 2: </a:t>
            </a:r>
            <a:r>
              <a:rPr lang="en-GB" dirty="0" err="1" smtClean="0"/>
              <a:t>M.Nivetha</a:t>
            </a:r>
            <a:endParaRPr lang="en-GB" dirty="0" smtClean="0"/>
          </a:p>
          <a:p>
            <a:r>
              <a:rPr lang="en-GB" dirty="0" smtClean="0"/>
              <a:t>Team member 3: </a:t>
            </a:r>
            <a:r>
              <a:rPr lang="en-GB" dirty="0" err="1" smtClean="0"/>
              <a:t>C.Gayathri</a:t>
            </a:r>
            <a:endParaRPr lang="en-GB" dirty="0" smtClean="0"/>
          </a:p>
          <a:p>
            <a:r>
              <a:rPr lang="en-GB" dirty="0" smtClean="0"/>
              <a:t>        Team </a:t>
            </a:r>
            <a:r>
              <a:rPr lang="en-GB" dirty="0" smtClean="0"/>
              <a:t>member 4: </a:t>
            </a:r>
            <a:r>
              <a:rPr lang="en-GB" dirty="0" err="1" smtClean="0"/>
              <a:t>N.Nagalakshmi</a:t>
            </a:r>
            <a:endParaRPr lang="en-GB" dirty="0"/>
          </a:p>
        </p:txBody>
      </p:sp>
    </p:spTree>
    <p:extLst>
      <p:ext uri="{BB962C8B-B14F-4D97-AF65-F5344CB8AC3E}">
        <p14:creationId xmlns:p14="http://schemas.microsoft.com/office/powerpoint/2010/main" val="294867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                FIELDS AND RELATIONSHIPS</a:t>
            </a:r>
            <a:endParaRPr lang="en-GB"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2860" y="1508125"/>
            <a:ext cx="8806279" cy="4351338"/>
          </a:xfrm>
        </p:spPr>
      </p:pic>
      <p:sp>
        <p:nvSpPr>
          <p:cNvPr id="3" name="TextBox 2"/>
          <p:cNvSpPr txBox="1"/>
          <p:nvPr/>
        </p:nvSpPr>
        <p:spPr>
          <a:xfrm>
            <a:off x="1816100" y="6045200"/>
            <a:ext cx="8001000" cy="369332"/>
          </a:xfrm>
          <a:prstGeom prst="rect">
            <a:avLst/>
          </a:prstGeom>
          <a:noFill/>
        </p:spPr>
        <p:txBody>
          <a:bodyPr wrap="square" rtlCol="0">
            <a:spAutoFit/>
          </a:bodyPr>
          <a:lstStyle/>
          <a:p>
            <a:r>
              <a:rPr lang="en-GB" dirty="0" smtClean="0"/>
              <a:t>An object relationship in Salesforce is a two-way association between two objects.</a:t>
            </a:r>
            <a:endParaRPr lang="en-GB" dirty="0"/>
          </a:p>
        </p:txBody>
      </p:sp>
    </p:spTree>
    <p:extLst>
      <p:ext uri="{BB962C8B-B14F-4D97-AF65-F5344CB8AC3E}">
        <p14:creationId xmlns:p14="http://schemas.microsoft.com/office/powerpoint/2010/main" val="1399228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                           LIGHTNING APP</a:t>
            </a:r>
            <a:endParaRPr lang="en-GB"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690688"/>
            <a:ext cx="7739489" cy="4351338"/>
          </a:xfrm>
        </p:spPr>
      </p:pic>
      <p:sp>
        <p:nvSpPr>
          <p:cNvPr id="6" name="TextBox 5"/>
          <p:cNvSpPr txBox="1"/>
          <p:nvPr/>
        </p:nvSpPr>
        <p:spPr>
          <a:xfrm>
            <a:off x="2095500" y="6134100"/>
            <a:ext cx="7708900" cy="369332"/>
          </a:xfrm>
          <a:prstGeom prst="rect">
            <a:avLst/>
          </a:prstGeom>
          <a:noFill/>
        </p:spPr>
        <p:txBody>
          <a:bodyPr wrap="square" rtlCol="0">
            <a:spAutoFit/>
          </a:bodyPr>
          <a:lstStyle/>
          <a:p>
            <a:r>
              <a:rPr lang="en-GB" dirty="0" smtClean="0"/>
              <a:t>It has a name logo.</a:t>
            </a:r>
            <a:endParaRPr lang="en-GB" dirty="0"/>
          </a:p>
        </p:txBody>
      </p:sp>
    </p:spTree>
    <p:extLst>
      <p:ext uri="{BB962C8B-B14F-4D97-AF65-F5344CB8AC3E}">
        <p14:creationId xmlns:p14="http://schemas.microsoft.com/office/powerpoint/2010/main" val="1623477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                                  PROFILE</a:t>
            </a:r>
            <a:endParaRPr lang="en-GB"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4209" y="1508125"/>
            <a:ext cx="10359591" cy="4351338"/>
          </a:xfrm>
        </p:spPr>
      </p:pic>
      <p:sp>
        <p:nvSpPr>
          <p:cNvPr id="3" name="TextBox 2"/>
          <p:cNvSpPr txBox="1"/>
          <p:nvPr/>
        </p:nvSpPr>
        <p:spPr>
          <a:xfrm>
            <a:off x="1104900" y="6184900"/>
            <a:ext cx="7531100" cy="646331"/>
          </a:xfrm>
          <a:prstGeom prst="rect">
            <a:avLst/>
          </a:prstGeom>
          <a:noFill/>
        </p:spPr>
        <p:txBody>
          <a:bodyPr wrap="square" rtlCol="0">
            <a:spAutoFit/>
          </a:bodyPr>
          <a:lstStyle/>
          <a:p>
            <a:r>
              <a:rPr lang="en-GB" dirty="0" smtClean="0"/>
              <a:t>A Profile is a group/collection of setting and permission that define a user can do in salesforce.</a:t>
            </a:r>
            <a:endParaRPr lang="en-GB" dirty="0"/>
          </a:p>
        </p:txBody>
      </p:sp>
    </p:spTree>
    <p:extLst>
      <p:ext uri="{BB962C8B-B14F-4D97-AF65-F5344CB8AC3E}">
        <p14:creationId xmlns:p14="http://schemas.microsoft.com/office/powerpoint/2010/main" val="2405340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                                   USERS</a:t>
            </a:r>
            <a:endParaRPr lang="en-GB"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7834" y="1690688"/>
            <a:ext cx="8396331" cy="4351338"/>
          </a:xfrm>
        </p:spPr>
      </p:pic>
      <p:sp>
        <p:nvSpPr>
          <p:cNvPr id="3" name="TextBox 2"/>
          <p:cNvSpPr txBox="1"/>
          <p:nvPr/>
        </p:nvSpPr>
        <p:spPr>
          <a:xfrm>
            <a:off x="1473200" y="6042026"/>
            <a:ext cx="8153400" cy="369332"/>
          </a:xfrm>
          <a:prstGeom prst="rect">
            <a:avLst/>
          </a:prstGeom>
          <a:noFill/>
        </p:spPr>
        <p:txBody>
          <a:bodyPr wrap="square" rtlCol="0">
            <a:spAutoFit/>
          </a:bodyPr>
          <a:lstStyle/>
          <a:p>
            <a:r>
              <a:rPr lang="en-GB" dirty="0" smtClean="0"/>
              <a:t>Every user in Salesforce has a user account </a:t>
            </a:r>
            <a:endParaRPr lang="en-GB" dirty="0"/>
          </a:p>
        </p:txBody>
      </p:sp>
    </p:spTree>
    <p:extLst>
      <p:ext uri="{BB962C8B-B14F-4D97-AF65-F5344CB8AC3E}">
        <p14:creationId xmlns:p14="http://schemas.microsoft.com/office/powerpoint/2010/main" val="2425531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                                REPORTS</a:t>
            </a:r>
            <a:endParaRPr lang="en-GB"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0229" y="1690688"/>
            <a:ext cx="9571541" cy="4351338"/>
          </a:xfrm>
        </p:spPr>
      </p:pic>
      <p:sp>
        <p:nvSpPr>
          <p:cNvPr id="3" name="TextBox 2"/>
          <p:cNvSpPr txBox="1"/>
          <p:nvPr/>
        </p:nvSpPr>
        <p:spPr>
          <a:xfrm>
            <a:off x="1016000" y="6042026"/>
            <a:ext cx="8115300" cy="369332"/>
          </a:xfrm>
          <a:prstGeom prst="rect">
            <a:avLst/>
          </a:prstGeom>
          <a:noFill/>
        </p:spPr>
        <p:txBody>
          <a:bodyPr wrap="square" rtlCol="0">
            <a:spAutoFit/>
          </a:bodyPr>
          <a:lstStyle/>
          <a:p>
            <a:r>
              <a:rPr lang="en-GB" dirty="0" smtClean="0"/>
              <a:t>Reports are used to customise our project.</a:t>
            </a:r>
            <a:endParaRPr lang="en-GB" dirty="0"/>
          </a:p>
        </p:txBody>
      </p:sp>
    </p:spTree>
    <p:extLst>
      <p:ext uri="{BB962C8B-B14F-4D97-AF65-F5344CB8AC3E}">
        <p14:creationId xmlns:p14="http://schemas.microsoft.com/office/powerpoint/2010/main" val="1812386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                             DASHBOARDS</a:t>
            </a:r>
            <a:endParaRPr lang="en-GB"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8360" y="1690688"/>
            <a:ext cx="9375280" cy="4351338"/>
          </a:xfrm>
        </p:spPr>
      </p:pic>
      <p:sp>
        <p:nvSpPr>
          <p:cNvPr id="5" name="TextBox 4"/>
          <p:cNvSpPr txBox="1"/>
          <p:nvPr/>
        </p:nvSpPr>
        <p:spPr>
          <a:xfrm>
            <a:off x="1155700" y="6210300"/>
            <a:ext cx="7416800" cy="369332"/>
          </a:xfrm>
          <a:prstGeom prst="rect">
            <a:avLst/>
          </a:prstGeom>
          <a:noFill/>
        </p:spPr>
        <p:txBody>
          <a:bodyPr wrap="square" rtlCol="0">
            <a:spAutoFit/>
          </a:bodyPr>
          <a:lstStyle/>
          <a:p>
            <a:r>
              <a:rPr lang="en-GB" dirty="0" smtClean="0"/>
              <a:t>Dashboard are used to apply many data in a signup dashboard.</a:t>
            </a:r>
            <a:endParaRPr lang="en-GB" dirty="0"/>
          </a:p>
        </p:txBody>
      </p:sp>
    </p:spTree>
    <p:extLst>
      <p:ext uri="{BB962C8B-B14F-4D97-AF65-F5344CB8AC3E}">
        <p14:creationId xmlns:p14="http://schemas.microsoft.com/office/powerpoint/2010/main" val="406327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                                  RESULT</a:t>
            </a:r>
            <a:endParaRPr lang="en-GB"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1761768"/>
              </p:ext>
            </p:extLst>
          </p:nvPr>
        </p:nvGraphicFramePr>
        <p:xfrm>
          <a:off x="927100" y="1990725"/>
          <a:ext cx="10515600" cy="4255135"/>
        </p:xfrm>
        <a:graphic>
          <a:graphicData uri="http://schemas.openxmlformats.org/drawingml/2006/table">
            <a:tbl>
              <a:tblPr firstRow="1" bandRow="1">
                <a:tableStyleId>{00A15C55-8517-42AA-B614-E9B94910E393}</a:tableStyleId>
              </a:tblPr>
              <a:tblGrid>
                <a:gridCol w="3505200">
                  <a:extLst>
                    <a:ext uri="{9D8B030D-6E8A-4147-A177-3AD203B41FA5}">
                      <a16:colId xmlns:a16="http://schemas.microsoft.com/office/drawing/2014/main" val="3610906839"/>
                    </a:ext>
                  </a:extLst>
                </a:gridCol>
                <a:gridCol w="3505200">
                  <a:extLst>
                    <a:ext uri="{9D8B030D-6E8A-4147-A177-3AD203B41FA5}">
                      <a16:colId xmlns:a16="http://schemas.microsoft.com/office/drawing/2014/main" val="888290443"/>
                    </a:ext>
                  </a:extLst>
                </a:gridCol>
                <a:gridCol w="3505200">
                  <a:extLst>
                    <a:ext uri="{9D8B030D-6E8A-4147-A177-3AD203B41FA5}">
                      <a16:colId xmlns:a16="http://schemas.microsoft.com/office/drawing/2014/main" val="2870452856"/>
                    </a:ext>
                  </a:extLst>
                </a:gridCol>
              </a:tblGrid>
              <a:tr h="917575">
                <a:tc>
                  <a:txBody>
                    <a:bodyPr/>
                    <a:lstStyle/>
                    <a:p>
                      <a:r>
                        <a:rPr lang="en-GB" dirty="0" smtClean="0"/>
                        <a:t> </a:t>
                      </a:r>
                    </a:p>
                    <a:p>
                      <a:r>
                        <a:rPr lang="en-GB" dirty="0" smtClean="0"/>
                        <a:t>              OBJECT NAME</a:t>
                      </a:r>
                      <a:endParaRPr lang="en-GB" dirty="0"/>
                    </a:p>
                  </a:txBody>
                  <a:tcPr/>
                </a:tc>
                <a:tc gridSpan="2">
                  <a:txBody>
                    <a:bodyPr/>
                    <a:lstStyle/>
                    <a:p>
                      <a:endParaRPr lang="en-GB" dirty="0" smtClean="0"/>
                    </a:p>
                    <a:p>
                      <a:r>
                        <a:rPr lang="en-GB" dirty="0" smtClean="0"/>
                        <a:t>                                  FIELD IN THE OBJECT</a:t>
                      </a:r>
                      <a:endParaRPr lang="en-GB" dirty="0"/>
                    </a:p>
                  </a:txBody>
                  <a:tcPr/>
                </a:tc>
                <a:tc hMerge="1">
                  <a:txBody>
                    <a:bodyPr/>
                    <a:lstStyle/>
                    <a:p>
                      <a:endParaRPr lang="en-GB" dirty="0"/>
                    </a:p>
                  </a:txBody>
                  <a:tcPr/>
                </a:tc>
                <a:extLst>
                  <a:ext uri="{0D108BD9-81ED-4DB2-BD59-A6C34878D82A}">
                    <a16:rowId xmlns:a16="http://schemas.microsoft.com/office/drawing/2014/main" val="2304341890"/>
                  </a:ext>
                </a:extLst>
              </a:tr>
              <a:tr h="370840">
                <a:tc>
                  <a:txBody>
                    <a:bodyPr/>
                    <a:lstStyle/>
                    <a:p>
                      <a:r>
                        <a:rPr lang="en-GB" dirty="0" smtClean="0"/>
                        <a:t>1.Vehicle</a:t>
                      </a:r>
                      <a:endParaRPr lang="en-GB" dirty="0"/>
                    </a:p>
                  </a:txBody>
                  <a:tcPr/>
                </a:tc>
                <a:tc>
                  <a:txBody>
                    <a:bodyPr/>
                    <a:lstStyle/>
                    <a:p>
                      <a:r>
                        <a:rPr lang="en-GB" dirty="0" smtClean="0"/>
                        <a:t>Field Name</a:t>
                      </a:r>
                      <a:endParaRPr lang="en-GB" dirty="0"/>
                    </a:p>
                  </a:txBody>
                  <a:tcPr/>
                </a:tc>
                <a:tc>
                  <a:txBody>
                    <a:bodyPr/>
                    <a:lstStyle/>
                    <a:p>
                      <a:r>
                        <a:rPr lang="en-GB" dirty="0" smtClean="0"/>
                        <a:t>Data</a:t>
                      </a:r>
                      <a:r>
                        <a:rPr lang="en-GB" baseline="0" dirty="0" smtClean="0"/>
                        <a:t> Type</a:t>
                      </a:r>
                      <a:endParaRPr lang="en-GB" dirty="0"/>
                    </a:p>
                  </a:txBody>
                  <a:tcPr/>
                </a:tc>
                <a:extLst>
                  <a:ext uri="{0D108BD9-81ED-4DB2-BD59-A6C34878D82A}">
                    <a16:rowId xmlns:a16="http://schemas.microsoft.com/office/drawing/2014/main" val="1482370275"/>
                  </a:ext>
                </a:extLst>
              </a:tr>
              <a:tr h="370840">
                <a:tc>
                  <a:txBody>
                    <a:bodyPr/>
                    <a:lstStyle/>
                    <a:p>
                      <a:endParaRPr lang="en-GB" dirty="0"/>
                    </a:p>
                  </a:txBody>
                  <a:tcPr/>
                </a:tc>
                <a:tc>
                  <a:txBody>
                    <a:bodyPr/>
                    <a:lstStyle/>
                    <a:p>
                      <a:r>
                        <a:rPr lang="en-GB" dirty="0" smtClean="0"/>
                        <a:t>Customer Name</a:t>
                      </a:r>
                      <a:endParaRPr lang="en-GB" dirty="0"/>
                    </a:p>
                  </a:txBody>
                  <a:tcPr/>
                </a:tc>
                <a:tc>
                  <a:txBody>
                    <a:bodyPr/>
                    <a:lstStyle/>
                    <a:p>
                      <a:r>
                        <a:rPr lang="en-GB" dirty="0" smtClean="0"/>
                        <a:t>Text</a:t>
                      </a:r>
                      <a:endParaRPr lang="en-GB" dirty="0"/>
                    </a:p>
                  </a:txBody>
                  <a:tcPr/>
                </a:tc>
                <a:extLst>
                  <a:ext uri="{0D108BD9-81ED-4DB2-BD59-A6C34878D82A}">
                    <a16:rowId xmlns:a16="http://schemas.microsoft.com/office/drawing/2014/main" val="473254115"/>
                  </a:ext>
                </a:extLst>
              </a:tr>
              <a:tr h="370840">
                <a:tc>
                  <a:txBody>
                    <a:bodyPr/>
                    <a:lstStyle/>
                    <a:p>
                      <a:endParaRPr lang="en-GB" dirty="0"/>
                    </a:p>
                  </a:txBody>
                  <a:tcPr/>
                </a:tc>
                <a:tc>
                  <a:txBody>
                    <a:bodyPr/>
                    <a:lstStyle/>
                    <a:p>
                      <a:r>
                        <a:rPr lang="en-GB" dirty="0" smtClean="0"/>
                        <a:t>Customer Mobile No</a:t>
                      </a:r>
                      <a:endParaRPr lang="en-GB" dirty="0"/>
                    </a:p>
                  </a:txBody>
                  <a:tcPr/>
                </a:tc>
                <a:tc>
                  <a:txBody>
                    <a:bodyPr/>
                    <a:lstStyle/>
                    <a:p>
                      <a:r>
                        <a:rPr lang="en-GB" dirty="0" smtClean="0"/>
                        <a:t>Number</a:t>
                      </a:r>
                      <a:endParaRPr lang="en-GB" dirty="0"/>
                    </a:p>
                  </a:txBody>
                  <a:tcPr/>
                </a:tc>
                <a:extLst>
                  <a:ext uri="{0D108BD9-81ED-4DB2-BD59-A6C34878D82A}">
                    <a16:rowId xmlns:a16="http://schemas.microsoft.com/office/drawing/2014/main" val="1094871063"/>
                  </a:ext>
                </a:extLst>
              </a:tr>
              <a:tr h="370840">
                <a:tc>
                  <a:txBody>
                    <a:bodyPr/>
                    <a:lstStyle/>
                    <a:p>
                      <a:endParaRPr lang="en-GB" dirty="0"/>
                    </a:p>
                  </a:txBody>
                  <a:tcPr/>
                </a:tc>
                <a:tc>
                  <a:txBody>
                    <a:bodyPr/>
                    <a:lstStyle/>
                    <a:p>
                      <a:r>
                        <a:rPr lang="en-GB" dirty="0" smtClean="0"/>
                        <a:t>Vehicle Name</a:t>
                      </a:r>
                      <a:endParaRPr lang="en-GB" dirty="0"/>
                    </a:p>
                  </a:txBody>
                  <a:tcPr/>
                </a:tc>
                <a:tc>
                  <a:txBody>
                    <a:bodyPr/>
                    <a:lstStyle/>
                    <a:p>
                      <a:r>
                        <a:rPr lang="en-GB" dirty="0" smtClean="0"/>
                        <a:t>Text</a:t>
                      </a:r>
                      <a:endParaRPr lang="en-GB" dirty="0"/>
                    </a:p>
                  </a:txBody>
                  <a:tcPr/>
                </a:tc>
                <a:extLst>
                  <a:ext uri="{0D108BD9-81ED-4DB2-BD59-A6C34878D82A}">
                    <a16:rowId xmlns:a16="http://schemas.microsoft.com/office/drawing/2014/main" val="3098251047"/>
                  </a:ext>
                </a:extLst>
              </a:tr>
              <a:tr h="370840">
                <a:tc>
                  <a:txBody>
                    <a:bodyPr/>
                    <a:lstStyle/>
                    <a:p>
                      <a:endParaRPr lang="en-GB" dirty="0"/>
                    </a:p>
                  </a:txBody>
                  <a:tcPr/>
                </a:tc>
                <a:tc>
                  <a:txBody>
                    <a:bodyPr/>
                    <a:lstStyle/>
                    <a:p>
                      <a:r>
                        <a:rPr lang="en-GB" dirty="0" smtClean="0"/>
                        <a:t>Start</a:t>
                      </a:r>
                      <a:r>
                        <a:rPr lang="en-GB" baseline="0" dirty="0" smtClean="0"/>
                        <a:t> Date</a:t>
                      </a:r>
                      <a:endParaRPr lang="en-GB" dirty="0"/>
                    </a:p>
                  </a:txBody>
                  <a:tcPr/>
                </a:tc>
                <a:tc>
                  <a:txBody>
                    <a:bodyPr/>
                    <a:lstStyle/>
                    <a:p>
                      <a:r>
                        <a:rPr lang="en-GB" dirty="0" smtClean="0"/>
                        <a:t>Date/time</a:t>
                      </a:r>
                      <a:endParaRPr lang="en-GB" dirty="0"/>
                    </a:p>
                  </a:txBody>
                  <a:tcPr/>
                </a:tc>
                <a:extLst>
                  <a:ext uri="{0D108BD9-81ED-4DB2-BD59-A6C34878D82A}">
                    <a16:rowId xmlns:a16="http://schemas.microsoft.com/office/drawing/2014/main" val="1050667833"/>
                  </a:ext>
                </a:extLst>
              </a:tr>
              <a:tr h="370840">
                <a:tc>
                  <a:txBody>
                    <a:bodyPr/>
                    <a:lstStyle/>
                    <a:p>
                      <a:r>
                        <a:rPr lang="en-GB" dirty="0" smtClean="0"/>
                        <a:t>2.Driver</a:t>
                      </a:r>
                      <a:endParaRPr lang="en-GB" dirty="0"/>
                    </a:p>
                  </a:txBody>
                  <a:tcPr/>
                </a:tc>
                <a:tc>
                  <a:txBody>
                    <a:bodyPr/>
                    <a:lstStyle/>
                    <a:p>
                      <a:r>
                        <a:rPr lang="en-GB" dirty="0" smtClean="0"/>
                        <a:t>Driver Name</a:t>
                      </a:r>
                      <a:endParaRPr lang="en-GB" dirty="0"/>
                    </a:p>
                  </a:txBody>
                  <a:tcPr/>
                </a:tc>
                <a:tc>
                  <a:txBody>
                    <a:bodyPr/>
                    <a:lstStyle/>
                    <a:p>
                      <a:r>
                        <a:rPr lang="en-GB" dirty="0" smtClean="0"/>
                        <a:t>Text</a:t>
                      </a:r>
                      <a:endParaRPr lang="en-GB" dirty="0"/>
                    </a:p>
                  </a:txBody>
                  <a:tcPr/>
                </a:tc>
                <a:extLst>
                  <a:ext uri="{0D108BD9-81ED-4DB2-BD59-A6C34878D82A}">
                    <a16:rowId xmlns:a16="http://schemas.microsoft.com/office/drawing/2014/main" val="2088335714"/>
                  </a:ext>
                </a:extLst>
              </a:tr>
              <a:tr h="370840">
                <a:tc>
                  <a:txBody>
                    <a:bodyPr/>
                    <a:lstStyle/>
                    <a:p>
                      <a:endParaRPr lang="en-GB"/>
                    </a:p>
                  </a:txBody>
                  <a:tcPr/>
                </a:tc>
                <a:tc>
                  <a:txBody>
                    <a:bodyPr/>
                    <a:lstStyle/>
                    <a:p>
                      <a:r>
                        <a:rPr lang="en-GB" dirty="0" smtClean="0"/>
                        <a:t>Mobile No</a:t>
                      </a:r>
                      <a:endParaRPr lang="en-GB" dirty="0"/>
                    </a:p>
                  </a:txBody>
                  <a:tcPr/>
                </a:tc>
                <a:tc>
                  <a:txBody>
                    <a:bodyPr/>
                    <a:lstStyle/>
                    <a:p>
                      <a:r>
                        <a:rPr lang="en-GB" dirty="0" smtClean="0"/>
                        <a:t>Number</a:t>
                      </a:r>
                      <a:endParaRPr lang="en-GB" dirty="0"/>
                    </a:p>
                  </a:txBody>
                  <a:tcPr/>
                </a:tc>
                <a:extLst>
                  <a:ext uri="{0D108BD9-81ED-4DB2-BD59-A6C34878D82A}">
                    <a16:rowId xmlns:a16="http://schemas.microsoft.com/office/drawing/2014/main" val="4155169861"/>
                  </a:ext>
                </a:extLst>
              </a:tr>
              <a:tr h="370840">
                <a:tc>
                  <a:txBody>
                    <a:bodyPr/>
                    <a:lstStyle/>
                    <a:p>
                      <a:endParaRPr lang="en-GB"/>
                    </a:p>
                  </a:txBody>
                  <a:tcPr/>
                </a:tc>
                <a:tc>
                  <a:txBody>
                    <a:bodyPr/>
                    <a:lstStyle/>
                    <a:p>
                      <a:r>
                        <a:rPr lang="en-GB" dirty="0" smtClean="0"/>
                        <a:t>Vehicle</a:t>
                      </a:r>
                      <a:endParaRPr lang="en-GB" dirty="0"/>
                    </a:p>
                  </a:txBody>
                  <a:tcPr/>
                </a:tc>
                <a:tc>
                  <a:txBody>
                    <a:bodyPr/>
                    <a:lstStyle/>
                    <a:p>
                      <a:r>
                        <a:rPr lang="en-GB" dirty="0" smtClean="0"/>
                        <a:t>Lookup</a:t>
                      </a:r>
                      <a:endParaRPr lang="en-GB" dirty="0"/>
                    </a:p>
                  </a:txBody>
                  <a:tcPr/>
                </a:tc>
                <a:extLst>
                  <a:ext uri="{0D108BD9-81ED-4DB2-BD59-A6C34878D82A}">
                    <a16:rowId xmlns:a16="http://schemas.microsoft.com/office/drawing/2014/main" val="3973453057"/>
                  </a:ext>
                </a:extLst>
              </a:tr>
              <a:tr h="370840">
                <a:tc>
                  <a:txBody>
                    <a:bodyPr/>
                    <a:lstStyle/>
                    <a:p>
                      <a:endParaRPr lang="en-GB"/>
                    </a:p>
                  </a:txBody>
                  <a:tcPr/>
                </a:tc>
                <a:tc>
                  <a:txBody>
                    <a:bodyPr/>
                    <a:lstStyle/>
                    <a:p>
                      <a:r>
                        <a:rPr lang="en-GB" dirty="0" smtClean="0"/>
                        <a:t>Licence No</a:t>
                      </a:r>
                      <a:endParaRPr lang="en-GB" dirty="0"/>
                    </a:p>
                  </a:txBody>
                  <a:tcPr/>
                </a:tc>
                <a:tc>
                  <a:txBody>
                    <a:bodyPr/>
                    <a:lstStyle/>
                    <a:p>
                      <a:r>
                        <a:rPr lang="en-GB" dirty="0" smtClean="0"/>
                        <a:t>Text</a:t>
                      </a:r>
                      <a:endParaRPr lang="en-GB" dirty="0"/>
                    </a:p>
                  </a:txBody>
                  <a:tcPr/>
                </a:tc>
                <a:extLst>
                  <a:ext uri="{0D108BD9-81ED-4DB2-BD59-A6C34878D82A}">
                    <a16:rowId xmlns:a16="http://schemas.microsoft.com/office/drawing/2014/main" val="1384887118"/>
                  </a:ext>
                </a:extLst>
              </a:tr>
            </a:tbl>
          </a:graphicData>
        </a:graphic>
      </p:graphicFrame>
    </p:spTree>
    <p:extLst>
      <p:ext uri="{BB962C8B-B14F-4D97-AF65-F5344CB8AC3E}">
        <p14:creationId xmlns:p14="http://schemas.microsoft.com/office/powerpoint/2010/main" val="1061890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TRAILHEAD PROFILE</a:t>
            </a:r>
            <a:endParaRPr lang="en-GB" dirty="0"/>
          </a:p>
        </p:txBody>
      </p:sp>
      <p:sp>
        <p:nvSpPr>
          <p:cNvPr id="3" name="Content Placeholder 2"/>
          <p:cNvSpPr>
            <a:spLocks noGrp="1"/>
          </p:cNvSpPr>
          <p:nvPr>
            <p:ph idx="1"/>
          </p:nvPr>
        </p:nvSpPr>
        <p:spPr/>
        <p:txBody>
          <a:bodyPr/>
          <a:lstStyle/>
          <a:p>
            <a:r>
              <a:rPr lang="en-GB" dirty="0" smtClean="0"/>
              <a:t>Team leader</a:t>
            </a:r>
            <a:r>
              <a:rPr lang="en-GB" dirty="0" smtClean="0">
                <a:solidFill>
                  <a:schemeClr val="tx1">
                    <a:lumMod val="85000"/>
                    <a:lumOff val="15000"/>
                  </a:schemeClr>
                </a:solidFill>
              </a:rPr>
              <a:t>:</a:t>
            </a:r>
            <a:r>
              <a:rPr lang="en-GB" dirty="0" smtClean="0">
                <a:solidFill>
                  <a:srgbClr val="00B0F0"/>
                </a:solidFill>
              </a:rPr>
              <a:t>   </a:t>
            </a:r>
            <a:r>
              <a:rPr lang="en-GB" dirty="0" smtClean="0">
                <a:hlinkClick r:id="rId2"/>
              </a:rPr>
              <a:t>https://trailblazer.me/id/thamk10</a:t>
            </a:r>
            <a:r>
              <a:rPr lang="en-GB" dirty="0" smtClean="0"/>
              <a:t>     </a:t>
            </a:r>
            <a:endParaRPr lang="en-GB" dirty="0" smtClean="0"/>
          </a:p>
          <a:p>
            <a:r>
              <a:rPr lang="en-GB" dirty="0" smtClean="0"/>
              <a:t>Team members:                    </a:t>
            </a:r>
          </a:p>
          <a:p>
            <a:r>
              <a:rPr lang="en-GB" dirty="0" smtClean="0"/>
              <a:t>                      1.    </a:t>
            </a:r>
            <a:r>
              <a:rPr lang="en-GB" dirty="0" smtClean="0">
                <a:hlinkClick r:id="rId3"/>
              </a:rPr>
              <a:t>https://trailblazer.me/id/samayakaruppan</a:t>
            </a:r>
            <a:r>
              <a:rPr lang="en-GB" dirty="0" smtClean="0"/>
              <a:t> </a:t>
            </a:r>
            <a:r>
              <a:rPr lang="en-GB" dirty="0" smtClean="0"/>
              <a:t> </a:t>
            </a:r>
            <a:r>
              <a:rPr lang="en-GB" dirty="0" smtClean="0"/>
              <a:t>   </a:t>
            </a:r>
            <a:endParaRPr lang="en-GB" dirty="0" smtClean="0"/>
          </a:p>
          <a:p>
            <a:r>
              <a:rPr lang="en-GB" dirty="0"/>
              <a:t> </a:t>
            </a:r>
            <a:r>
              <a:rPr lang="en-GB" dirty="0" smtClean="0"/>
              <a:t>                     </a:t>
            </a:r>
            <a:r>
              <a:rPr lang="en-GB" dirty="0" smtClean="0"/>
              <a:t>2.    </a:t>
            </a:r>
            <a:r>
              <a:rPr lang="en-GB" dirty="0" smtClean="0">
                <a:hlinkClick r:id="rId4"/>
              </a:rPr>
              <a:t>https://trailblazer.me/id/nivem27</a:t>
            </a:r>
            <a:r>
              <a:rPr lang="en-GB" dirty="0" smtClean="0"/>
              <a:t> </a:t>
            </a:r>
            <a:endParaRPr lang="en-GB" dirty="0" smtClean="0"/>
          </a:p>
          <a:p>
            <a:r>
              <a:rPr lang="en-GB" dirty="0"/>
              <a:t> </a:t>
            </a:r>
            <a:r>
              <a:rPr lang="en-GB" dirty="0" smtClean="0"/>
              <a:t>                     </a:t>
            </a:r>
            <a:r>
              <a:rPr lang="en-GB" dirty="0" smtClean="0"/>
              <a:t>3.    </a:t>
            </a:r>
            <a:r>
              <a:rPr lang="en-GB" dirty="0" smtClean="0">
                <a:hlinkClick r:id="rId5"/>
              </a:rPr>
              <a:t>https://trailblazer.me/id/gayac7</a:t>
            </a:r>
            <a:r>
              <a:rPr lang="en-GB" dirty="0" smtClean="0"/>
              <a:t> </a:t>
            </a:r>
            <a:endParaRPr lang="en-GB" dirty="0" smtClean="0"/>
          </a:p>
          <a:p>
            <a:r>
              <a:rPr lang="en-GB" dirty="0"/>
              <a:t> </a:t>
            </a:r>
            <a:r>
              <a:rPr lang="en-GB" dirty="0" smtClean="0"/>
              <a:t>                    </a:t>
            </a:r>
            <a:r>
              <a:rPr lang="en-GB" dirty="0" smtClean="0"/>
              <a:t> 4.   </a:t>
            </a:r>
            <a:r>
              <a:rPr lang="en-GB" dirty="0" smtClean="0">
                <a:hlinkClick r:id="rId6"/>
              </a:rPr>
              <a:t>https://</a:t>
            </a:r>
            <a:r>
              <a:rPr lang="en-GB" dirty="0" smtClean="0">
                <a:hlinkClick r:id="rId6"/>
              </a:rPr>
              <a:t>trailblazer.me/id/nnatchimuthu</a:t>
            </a:r>
            <a:r>
              <a:rPr lang="en-GB" dirty="0" smtClean="0"/>
              <a:t> </a:t>
            </a:r>
            <a:endParaRPr lang="en-GB" dirty="0"/>
          </a:p>
        </p:txBody>
      </p:sp>
    </p:spTree>
    <p:extLst>
      <p:ext uri="{BB962C8B-B14F-4D97-AF65-F5344CB8AC3E}">
        <p14:creationId xmlns:p14="http://schemas.microsoft.com/office/powerpoint/2010/main" val="1296675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                            ADVANTAGES</a:t>
            </a:r>
            <a:endParaRPr lang="en-GB" b="1" dirty="0"/>
          </a:p>
        </p:txBody>
      </p:sp>
      <p:sp>
        <p:nvSpPr>
          <p:cNvPr id="3" name="Content Placeholder 2"/>
          <p:cNvSpPr>
            <a:spLocks noGrp="1"/>
          </p:cNvSpPr>
          <p:nvPr>
            <p:ph idx="1"/>
          </p:nvPr>
        </p:nvSpPr>
        <p:spPr/>
        <p:txBody>
          <a:bodyPr/>
          <a:lstStyle/>
          <a:p>
            <a:r>
              <a:rPr lang="en-GB" dirty="0" smtClean="0"/>
              <a:t>It helps to reduce cost of fuel.</a:t>
            </a:r>
          </a:p>
          <a:p>
            <a:r>
              <a:rPr lang="en-GB" dirty="0" smtClean="0"/>
              <a:t>It ensures safety of vehicles, drivers and goods.</a:t>
            </a:r>
          </a:p>
          <a:p>
            <a:r>
              <a:rPr lang="en-GB" dirty="0" smtClean="0"/>
              <a:t>It helps in saving of maintenance costs by maintaining fleet effectively.</a:t>
            </a:r>
          </a:p>
          <a:p>
            <a:endParaRPr lang="en-GB" dirty="0"/>
          </a:p>
        </p:txBody>
      </p:sp>
    </p:spTree>
    <p:extLst>
      <p:ext uri="{BB962C8B-B14F-4D97-AF65-F5344CB8AC3E}">
        <p14:creationId xmlns:p14="http://schemas.microsoft.com/office/powerpoint/2010/main" val="3496706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r>
              <a:rPr lang="en-GB" b="1" dirty="0" smtClean="0"/>
              <a:t>DISADVANTAGES</a:t>
            </a:r>
            <a:endParaRPr lang="en-GB" b="1" dirty="0"/>
          </a:p>
        </p:txBody>
      </p:sp>
      <p:sp>
        <p:nvSpPr>
          <p:cNvPr id="3" name="Content Placeholder 2"/>
          <p:cNvSpPr>
            <a:spLocks noGrp="1"/>
          </p:cNvSpPr>
          <p:nvPr>
            <p:ph idx="1"/>
          </p:nvPr>
        </p:nvSpPr>
        <p:spPr/>
        <p:txBody>
          <a:bodyPr/>
          <a:lstStyle/>
          <a:p>
            <a:r>
              <a:rPr lang="en-GB" dirty="0" smtClean="0"/>
              <a:t>It requires skilled resources to maintain such system.  This increases maintenance costs.</a:t>
            </a:r>
          </a:p>
          <a:p>
            <a:r>
              <a:rPr lang="en-GB" dirty="0" smtClean="0"/>
              <a:t>GPS device used in fleet management is power hungry which drains battery faster.</a:t>
            </a:r>
            <a:endParaRPr lang="en-GB" dirty="0"/>
          </a:p>
        </p:txBody>
      </p:sp>
    </p:spTree>
    <p:extLst>
      <p:ext uri="{BB962C8B-B14F-4D97-AF65-F5344CB8AC3E}">
        <p14:creationId xmlns:p14="http://schemas.microsoft.com/office/powerpoint/2010/main" val="373251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                          INTRODUCTION</a:t>
            </a:r>
            <a:endParaRPr lang="en-GB" b="1" dirty="0"/>
          </a:p>
        </p:txBody>
      </p:sp>
      <p:sp>
        <p:nvSpPr>
          <p:cNvPr id="3" name="Content Placeholder 2"/>
          <p:cNvSpPr>
            <a:spLocks noGrp="1"/>
          </p:cNvSpPr>
          <p:nvPr>
            <p:ph idx="1"/>
          </p:nvPr>
        </p:nvSpPr>
        <p:spPr/>
        <p:txBody>
          <a:bodyPr/>
          <a:lstStyle/>
          <a:p>
            <a:r>
              <a:rPr lang="en-GB" b="1" dirty="0" smtClean="0"/>
              <a:t>OVER VIEW</a:t>
            </a:r>
            <a:r>
              <a:rPr lang="en-GB" dirty="0" smtClean="0"/>
              <a:t>:</a:t>
            </a:r>
          </a:p>
          <a:p>
            <a:r>
              <a:rPr lang="en-GB" dirty="0" smtClean="0"/>
              <a:t>The Vehicle Management system (VMS) is </a:t>
            </a:r>
            <a:r>
              <a:rPr lang="en-GB" dirty="0" smtClean="0">
                <a:solidFill>
                  <a:srgbClr val="C00000"/>
                </a:solidFill>
              </a:rPr>
              <a:t>an application for the Automotive industry. </a:t>
            </a:r>
            <a:r>
              <a:rPr lang="en-GB" dirty="0" smtClean="0">
                <a:solidFill>
                  <a:schemeClr val="tx1">
                    <a:lumMod val="95000"/>
                    <a:lumOff val="5000"/>
                  </a:schemeClr>
                </a:solidFill>
              </a:rPr>
              <a:t>It supports, in the area of Sales &amp; Services, the business processes that you require as vehicle importer when dealing with your original equipment manufacturers (OEMs)and your dealers in new and used vehicle sales.</a:t>
            </a:r>
            <a:endParaRPr lang="en-GB" dirty="0">
              <a:solidFill>
                <a:srgbClr val="FF0000"/>
              </a:solidFill>
            </a:endParaRPr>
          </a:p>
        </p:txBody>
      </p:sp>
    </p:spTree>
    <p:extLst>
      <p:ext uri="{BB962C8B-B14F-4D97-AF65-F5344CB8AC3E}">
        <p14:creationId xmlns:p14="http://schemas.microsoft.com/office/powerpoint/2010/main" val="322156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                            APPLICATION</a:t>
            </a:r>
            <a:endParaRPr lang="en-GB" b="1" dirty="0"/>
          </a:p>
        </p:txBody>
      </p:sp>
      <p:sp>
        <p:nvSpPr>
          <p:cNvPr id="3" name="Content Placeholder 2"/>
          <p:cNvSpPr>
            <a:spLocks noGrp="1"/>
          </p:cNvSpPr>
          <p:nvPr>
            <p:ph idx="1"/>
          </p:nvPr>
        </p:nvSpPr>
        <p:spPr/>
        <p:txBody>
          <a:bodyPr/>
          <a:lstStyle/>
          <a:p>
            <a:r>
              <a:rPr lang="en-GB" dirty="0" smtClean="0"/>
              <a:t>The Vehicle management system (VMS) is an application for the automotive industry .</a:t>
            </a:r>
          </a:p>
          <a:p>
            <a:r>
              <a:rPr lang="en-GB" dirty="0" smtClean="0"/>
              <a:t>It supports , in the area of sales  &amp; services , the business processes that you require as vehicle importer when dealing with you original equipment manufacturers (OEMs) and your dealers in new and used vehicle sales.</a:t>
            </a:r>
            <a:endParaRPr lang="en-GB" dirty="0"/>
          </a:p>
        </p:txBody>
      </p:sp>
    </p:spTree>
    <p:extLst>
      <p:ext uri="{BB962C8B-B14F-4D97-AF65-F5344CB8AC3E}">
        <p14:creationId xmlns:p14="http://schemas.microsoft.com/office/powerpoint/2010/main" val="2898514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                            CONCLUSION</a:t>
            </a:r>
            <a:endParaRPr lang="en-GB" b="1" dirty="0"/>
          </a:p>
        </p:txBody>
      </p:sp>
      <p:sp>
        <p:nvSpPr>
          <p:cNvPr id="3" name="Content Placeholder 2"/>
          <p:cNvSpPr>
            <a:spLocks noGrp="1"/>
          </p:cNvSpPr>
          <p:nvPr>
            <p:ph idx="1"/>
          </p:nvPr>
        </p:nvSpPr>
        <p:spPr/>
        <p:txBody>
          <a:bodyPr/>
          <a:lstStyle/>
          <a:p>
            <a:r>
              <a:rPr lang="en-GB" dirty="0" smtClean="0"/>
              <a:t>A Vehicle management system is a software system or platform that serves to manage commercial fleets of vehicles, such as cars, vans or trucks or even heavy equipment to ensure they’re utilized safely, efficiently and professionally, while making sure they’re well maintained </a:t>
            </a:r>
            <a:r>
              <a:rPr lang="en-GB" smtClean="0"/>
              <a:t>and high-performing</a:t>
            </a:r>
            <a:endParaRPr lang="en-GB" dirty="0"/>
          </a:p>
        </p:txBody>
      </p:sp>
    </p:spTree>
    <p:extLst>
      <p:ext uri="{BB962C8B-B14F-4D97-AF65-F5344CB8AC3E}">
        <p14:creationId xmlns:p14="http://schemas.microsoft.com/office/powerpoint/2010/main" val="352202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r>
              <a:rPr lang="en-GB" b="1" dirty="0" smtClean="0"/>
              <a:t>FUTURE SCOP</a:t>
            </a:r>
            <a:endParaRPr lang="en-GB" b="1" dirty="0"/>
          </a:p>
        </p:txBody>
      </p:sp>
      <p:sp>
        <p:nvSpPr>
          <p:cNvPr id="3" name="Content Placeholder 2"/>
          <p:cNvSpPr>
            <a:spLocks noGrp="1"/>
          </p:cNvSpPr>
          <p:nvPr>
            <p:ph idx="1"/>
          </p:nvPr>
        </p:nvSpPr>
        <p:spPr/>
        <p:txBody>
          <a:bodyPr/>
          <a:lstStyle/>
          <a:p>
            <a:r>
              <a:rPr lang="en-GB" dirty="0" smtClean="0"/>
              <a:t>Project Manager..</a:t>
            </a:r>
          </a:p>
          <a:p>
            <a:r>
              <a:rPr lang="en-GB" dirty="0" smtClean="0"/>
              <a:t>System Developer..</a:t>
            </a:r>
            <a:endParaRPr lang="en-GB" dirty="0"/>
          </a:p>
        </p:txBody>
      </p:sp>
    </p:spTree>
    <p:extLst>
      <p:ext uri="{BB962C8B-B14F-4D97-AF65-F5344CB8AC3E}">
        <p14:creationId xmlns:p14="http://schemas.microsoft.com/office/powerpoint/2010/main" val="1845575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                                PURPOSE</a:t>
            </a:r>
            <a:endParaRPr lang="en-GB" b="1" dirty="0"/>
          </a:p>
        </p:txBody>
      </p:sp>
      <p:sp>
        <p:nvSpPr>
          <p:cNvPr id="3" name="Content Placeholder 2"/>
          <p:cNvSpPr>
            <a:spLocks noGrp="1"/>
          </p:cNvSpPr>
          <p:nvPr>
            <p:ph idx="1"/>
          </p:nvPr>
        </p:nvSpPr>
        <p:spPr/>
        <p:txBody>
          <a:bodyPr/>
          <a:lstStyle/>
          <a:p>
            <a:r>
              <a:rPr lang="en-GB" dirty="0" smtClean="0"/>
              <a:t>The use of this project.</a:t>
            </a:r>
          </a:p>
          <a:p>
            <a:r>
              <a:rPr lang="en-GB" dirty="0" smtClean="0"/>
              <a:t>The main use of this project is save our time.</a:t>
            </a:r>
          </a:p>
          <a:p>
            <a:r>
              <a:rPr lang="en-GB" dirty="0" smtClean="0"/>
              <a:t>To reduce paper misplacement.</a:t>
            </a:r>
            <a:endParaRPr lang="en-GB" dirty="0"/>
          </a:p>
        </p:txBody>
      </p:sp>
    </p:spTree>
    <p:extLst>
      <p:ext uri="{BB962C8B-B14F-4D97-AF65-F5344CB8AC3E}">
        <p14:creationId xmlns:p14="http://schemas.microsoft.com/office/powerpoint/2010/main" val="3931109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b="1" dirty="0" smtClean="0"/>
              <a:t>PROBLEM DEFINITION AND DESIGN THINKING</a:t>
            </a:r>
            <a:endParaRPr lang="en-GB" b="1" dirty="0"/>
          </a:p>
        </p:txBody>
      </p:sp>
      <p:sp>
        <p:nvSpPr>
          <p:cNvPr id="5" name="Content Placeholder 4"/>
          <p:cNvSpPr>
            <a:spLocks noGrp="1"/>
          </p:cNvSpPr>
          <p:nvPr>
            <p:ph idx="1"/>
          </p:nvPr>
        </p:nvSpPr>
        <p:spPr/>
        <p:txBody>
          <a:bodyPr/>
          <a:lstStyle/>
          <a:p>
            <a:r>
              <a:rPr lang="en-GB" b="1" dirty="0" smtClean="0"/>
              <a:t>EMPATHY MAP</a:t>
            </a:r>
          </a:p>
          <a:p>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531" y="2260600"/>
            <a:ext cx="4532769" cy="4863284"/>
          </a:xfrm>
          <a:prstGeom prst="rect">
            <a:avLst/>
          </a:prstGeom>
        </p:spPr>
      </p:pic>
    </p:spTree>
    <p:extLst>
      <p:ext uri="{BB962C8B-B14F-4D97-AF65-F5344CB8AC3E}">
        <p14:creationId xmlns:p14="http://schemas.microsoft.com/office/powerpoint/2010/main" val="466898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 </a:t>
            </a:r>
            <a:r>
              <a:rPr lang="en-GB" dirty="0" smtClean="0"/>
              <a:t>                      </a:t>
            </a:r>
            <a:r>
              <a:rPr lang="en-GB" b="1" dirty="0" smtClean="0"/>
              <a:t>BRAINSTORMING</a:t>
            </a:r>
            <a:endParaRPr lang="en-GB"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109883"/>
            <a:ext cx="8947150" cy="4081271"/>
          </a:xfrm>
        </p:spPr>
      </p:pic>
    </p:spTree>
    <p:extLst>
      <p:ext uri="{BB962C8B-B14F-4D97-AF65-F5344CB8AC3E}">
        <p14:creationId xmlns:p14="http://schemas.microsoft.com/office/powerpoint/2010/main" val="2905766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                                    MAP</a:t>
            </a:r>
            <a:endParaRPr lang="en-GB"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7845" y="2052638"/>
            <a:ext cx="6438086" cy="4195762"/>
          </a:xfrm>
        </p:spPr>
      </p:pic>
    </p:spTree>
    <p:extLst>
      <p:ext uri="{BB962C8B-B14F-4D97-AF65-F5344CB8AC3E}">
        <p14:creationId xmlns:p14="http://schemas.microsoft.com/office/powerpoint/2010/main" val="2441114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                          BRAINSTORMING</a:t>
            </a:r>
            <a:endParaRPr lang="en-GB"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1778" y="3026412"/>
            <a:ext cx="6230219" cy="2248214"/>
          </a:xfrm>
        </p:spPr>
      </p:pic>
    </p:spTree>
    <p:extLst>
      <p:ext uri="{BB962C8B-B14F-4D97-AF65-F5344CB8AC3E}">
        <p14:creationId xmlns:p14="http://schemas.microsoft.com/office/powerpoint/2010/main" val="3929995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                                  OBJECT</a:t>
            </a:r>
            <a:endParaRPr lang="en-GB" b="1" dirty="0"/>
          </a:p>
        </p:txBody>
      </p:sp>
      <p:sp>
        <p:nvSpPr>
          <p:cNvPr id="3" name="Content Placeholder 2"/>
          <p:cNvSpPr>
            <a:spLocks noGrp="1"/>
          </p:cNvSpPr>
          <p:nvPr>
            <p:ph idx="1"/>
          </p:nvPr>
        </p:nvSpPr>
        <p:spPr/>
        <p:txBody>
          <a:bodyPr/>
          <a:lstStyle/>
          <a:p>
            <a:r>
              <a:rPr lang="en-GB" b="1" dirty="0" smtClean="0"/>
              <a:t>Vehicle</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7100" y="2717193"/>
            <a:ext cx="7086600" cy="2997336"/>
          </a:xfrm>
          <a:prstGeom prst="rect">
            <a:avLst/>
          </a:prstGeom>
        </p:spPr>
      </p:pic>
      <p:sp>
        <p:nvSpPr>
          <p:cNvPr id="5" name="TextBox 4"/>
          <p:cNvSpPr txBox="1"/>
          <p:nvPr/>
        </p:nvSpPr>
        <p:spPr>
          <a:xfrm>
            <a:off x="1612900" y="5930900"/>
            <a:ext cx="5702300" cy="369332"/>
          </a:xfrm>
          <a:prstGeom prst="rect">
            <a:avLst/>
          </a:prstGeom>
          <a:noFill/>
        </p:spPr>
        <p:txBody>
          <a:bodyPr wrap="square" rtlCol="0">
            <a:spAutoFit/>
          </a:bodyPr>
          <a:lstStyle/>
          <a:p>
            <a:r>
              <a:rPr lang="en-GB" b="1" dirty="0" smtClean="0"/>
              <a:t>To tracking internal we need the custom objects</a:t>
            </a:r>
            <a:r>
              <a:rPr lang="en-GB" dirty="0" smtClean="0"/>
              <a:t>.</a:t>
            </a:r>
            <a:endParaRPr lang="en-GB" dirty="0"/>
          </a:p>
        </p:txBody>
      </p:sp>
    </p:spTree>
    <p:extLst>
      <p:ext uri="{BB962C8B-B14F-4D97-AF65-F5344CB8AC3E}">
        <p14:creationId xmlns:p14="http://schemas.microsoft.com/office/powerpoint/2010/main" val="2842524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                                 OBJECT</a:t>
            </a:r>
            <a:endParaRPr lang="en-GB" b="1" dirty="0"/>
          </a:p>
        </p:txBody>
      </p:sp>
      <p:sp>
        <p:nvSpPr>
          <p:cNvPr id="3" name="Content Placeholder 2"/>
          <p:cNvSpPr>
            <a:spLocks noGrp="1"/>
          </p:cNvSpPr>
          <p:nvPr>
            <p:ph idx="1"/>
          </p:nvPr>
        </p:nvSpPr>
        <p:spPr/>
        <p:txBody>
          <a:bodyPr/>
          <a:lstStyle/>
          <a:p>
            <a:r>
              <a:rPr lang="en-GB" b="1" dirty="0" smtClean="0"/>
              <a:t>Driver</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900" y="2800909"/>
            <a:ext cx="8064500" cy="3510992"/>
          </a:xfrm>
          <a:prstGeom prst="rect">
            <a:avLst/>
          </a:prstGeom>
        </p:spPr>
      </p:pic>
    </p:spTree>
    <p:extLst>
      <p:ext uri="{BB962C8B-B14F-4D97-AF65-F5344CB8AC3E}">
        <p14:creationId xmlns:p14="http://schemas.microsoft.com/office/powerpoint/2010/main" val="2553012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154</TotalTime>
  <Words>476</Words>
  <Application>Microsoft Office PowerPoint</Application>
  <PresentationFormat>Widescreen</PresentationFormat>
  <Paragraphs>82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Ion</vt:lpstr>
      <vt:lpstr>VEHICLE MANAGEMENT SYSTEM USING SALESFORCE</vt:lpstr>
      <vt:lpstr>                          INTRODUCTION</vt:lpstr>
      <vt:lpstr>                                PURPOSE</vt:lpstr>
      <vt:lpstr>PROBLEM DEFINITION AND DESIGN THINKING</vt:lpstr>
      <vt:lpstr>                       BRAINSTORMING</vt:lpstr>
      <vt:lpstr>                                    MAP</vt:lpstr>
      <vt:lpstr>                          BRAINSTORMING</vt:lpstr>
      <vt:lpstr>                                  OBJECT</vt:lpstr>
      <vt:lpstr>                                 OBJECT</vt:lpstr>
      <vt:lpstr>                FIELDS AND RELATIONSHIPS</vt:lpstr>
      <vt:lpstr>                           LIGHTNING APP</vt:lpstr>
      <vt:lpstr>                                  PROFILE</vt:lpstr>
      <vt:lpstr>                                   USERS</vt:lpstr>
      <vt:lpstr>                                REPORTS</vt:lpstr>
      <vt:lpstr>                             DASHBOARDS</vt:lpstr>
      <vt:lpstr>                                  RESULT</vt:lpstr>
      <vt:lpstr>                     TRAILHEAD PROFILE</vt:lpstr>
      <vt:lpstr>                            ADVANTAGES</vt:lpstr>
      <vt:lpstr>                          DISADVANTAGES</vt:lpstr>
      <vt:lpstr>                            APPLICATION</vt:lpstr>
      <vt:lpstr>                            CONCLUSION</vt:lpstr>
      <vt:lpstr>                      FUTURE SCOP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MANAGEMENT SYSTEM USING SALESFORCE</dc:title>
  <dc:creator>sriram</dc:creator>
  <cp:lastModifiedBy>sriram</cp:lastModifiedBy>
  <cp:revision>27</cp:revision>
  <dcterms:created xsi:type="dcterms:W3CDTF">2023-04-12T07:02:09Z</dcterms:created>
  <dcterms:modified xsi:type="dcterms:W3CDTF">2023-04-13T05:31:49Z</dcterms:modified>
</cp:coreProperties>
</file>