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A9BBC-FC88-424C-8A87-784E4D6A1C67}" v="8" dt="2024-04-04T17:10:14.5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3AA607-4DFC-4618-9D5A-3D507CEE0F78}" type="datetimeFigureOut">
              <a:rPr lang="en-IN" smtClean="0"/>
              <a:t>08-05-2024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AE42F6-1F14-4148-8215-9479E63CCED4}" type="slidenum">
              <a:rPr lang="en-IN" smtClean="0"/>
              <a:t>‹#›</a:t>
            </a:fld>
            <a:endParaRPr lang="en-IN"/>
          </a:p>
        </p:txBody>
      </p:sp>
    </p:spTree>
    <p:extLst>
      <p:ext uri="{BB962C8B-B14F-4D97-AF65-F5344CB8AC3E}">
        <p14:creationId xmlns:p14="http://schemas.microsoft.com/office/powerpoint/2010/main" val="41721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AE42F6-1F14-4148-8215-9479E63CCED4}" type="slidenum">
              <a:rPr lang="en-IN" smtClean="0"/>
              <a:t>3</a:t>
            </a:fld>
            <a:endParaRPr lang="en-IN"/>
          </a:p>
        </p:txBody>
      </p:sp>
    </p:spTree>
    <p:extLst>
      <p:ext uri="{BB962C8B-B14F-4D97-AF65-F5344CB8AC3E}">
        <p14:creationId xmlns:p14="http://schemas.microsoft.com/office/powerpoint/2010/main" val="55675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rive.google.com/drive/folders/1-ULF2b_2qiyhBki5JYfXNBL0qT_Ctu3V?usp=sharing" TargetMode="External"/><Relationship Id="rId1" Type="http://schemas.openxmlformats.org/officeDocument/2006/relationships/slideLayout" Target="../slideLayouts/slideLayout4.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p:nvPr/>
        </p:nvSpPr>
        <p:spPr>
          <a:xfrm>
            <a:off x="3360912" y="4191000"/>
            <a:ext cx="5534024" cy="1765868"/>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NAME: Thamizhini S</a:t>
            </a:r>
          </a:p>
          <a:p>
            <a:pPr marL="12700">
              <a:lnSpc>
                <a:spcPct val="100000"/>
              </a:lnSpc>
              <a:spcBef>
                <a:spcPts val="130"/>
              </a:spcBef>
            </a:pPr>
            <a:r>
              <a:rPr lang="en-US" sz="2800" dirty="0">
                <a:latin typeface="Trebuchet MS"/>
                <a:cs typeface="Trebuchet MS"/>
              </a:rPr>
              <a:t>NM-ID:au311521205055</a:t>
            </a:r>
          </a:p>
          <a:p>
            <a:pPr marL="12700">
              <a:lnSpc>
                <a:spcPct val="100000"/>
              </a:lnSpc>
              <a:spcBef>
                <a:spcPts val="130"/>
              </a:spcBef>
            </a:pPr>
            <a:r>
              <a:rPr lang="en-US" sz="2800" dirty="0">
                <a:latin typeface="Trebuchet MS"/>
                <a:cs typeface="Trebuchet MS"/>
              </a:rPr>
              <a:t>Meenakshi Sundararajan Engineering College </a:t>
            </a:r>
            <a:endParaRPr sz="2800" dirty="0">
              <a:latin typeface="Trebuchet MS"/>
              <a:cs typeface="Trebuchet MS"/>
            </a:endParaRPr>
          </a:p>
        </p:txBody>
      </p:sp>
      <p:sp>
        <p:nvSpPr>
          <p:cNvPr id="8" name="object 8"/>
          <p:cNvSpPr txBox="1"/>
          <p:nvPr/>
        </p:nvSpPr>
        <p:spPr>
          <a:xfrm>
            <a:off x="1376977" y="2590800"/>
            <a:ext cx="8839200" cy="505267"/>
          </a:xfrm>
          <a:prstGeom prst="rect">
            <a:avLst/>
          </a:prstGeom>
        </p:spPr>
        <p:txBody>
          <a:bodyPr vert="horz" wrap="square" lIns="0" tIns="12700" rIns="0" bIns="0" rtlCol="0">
            <a:spAutoFit/>
          </a:bodyPr>
          <a:lstStyle/>
          <a:p>
            <a:pPr algn="just"/>
            <a:r>
              <a:rPr lang="en-IN" sz="3200" dirty="0">
                <a:solidFill>
                  <a:srgbClr val="00B050"/>
                </a:solidFill>
                <a:latin typeface="Times New Roman" panose="02020603050405020304" pitchFamily="18" charset="0"/>
                <a:cs typeface="Times New Roman" panose="02020603050405020304" pitchFamily="18" charset="0"/>
              </a:rPr>
              <a:t>Image Generation using Deep Convolutional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hlinkClick r:id="rId2"/>
          </p:cNvPr>
          <p:cNvSpPr txBox="1"/>
          <p:nvPr/>
        </p:nvSpPr>
        <p:spPr>
          <a:xfrm>
            <a:off x="381000" y="6255175"/>
            <a:ext cx="3124200" cy="172163"/>
          </a:xfrm>
          <a:prstGeom prst="rect">
            <a:avLst/>
          </a:prstGeom>
        </p:spPr>
        <p:txBody>
          <a:bodyPr vert="horz" wrap="square" lIns="0" tIns="0" rIns="0" bIns="0" rtlCol="0">
            <a:spAutoFit/>
          </a:bodyPr>
          <a:lstStyle/>
          <a:p>
            <a:pPr>
              <a:lnSpc>
                <a:spcPts val="1275"/>
              </a:lnSpc>
            </a:pPr>
            <a:r>
              <a:rPr lang="en-IN" sz="1600" dirty="0">
                <a:solidFill>
                  <a:schemeClr val="tx2">
                    <a:lumMod val="60000"/>
                    <a:lumOff val="40000"/>
                  </a:schemeClr>
                </a:solidFill>
                <a:latin typeface="Trebuchet MS"/>
                <a:cs typeface="Trebuchet MS"/>
              </a:rPr>
              <a:t>demo link</a:t>
            </a:r>
            <a:endParaRPr sz="1600" dirty="0">
              <a:solidFill>
                <a:schemeClr val="tx2">
                  <a:lumMod val="60000"/>
                  <a:lumOff val="40000"/>
                </a:schemeClr>
              </a:solidFill>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563052" y="6486299"/>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B2B8ABD1-F792-9898-050D-ED09F56DED32}"/>
              </a:ext>
            </a:extLst>
          </p:cNvPr>
          <p:cNvSpPr txBox="1"/>
          <p:nvPr/>
        </p:nvSpPr>
        <p:spPr>
          <a:xfrm>
            <a:off x="1219200" y="1219200"/>
            <a:ext cx="8382000" cy="1938992"/>
          </a:xfrm>
          <a:prstGeom prst="rect">
            <a:avLst/>
          </a:prstGeom>
          <a:noFill/>
        </p:spPr>
        <p:txBody>
          <a:bodyPr wrap="square" rtlCol="0">
            <a:spAutoFit/>
          </a:bodyPr>
          <a:lstStyle/>
          <a:p>
            <a:pPr algn="just"/>
            <a:r>
              <a:rPr lang="en-US" sz="2000" b="0" i="0" dirty="0">
                <a:solidFill>
                  <a:schemeClr val="tx1"/>
                </a:solidFill>
                <a:effectLst/>
                <a:latin typeface="Söhne"/>
              </a:rPr>
              <a:t>Our project showcases the impressive capabilities of using DC-GANs to generate high-quality images. Through extensive training, our model closely replicates the training dataset, capturing fine details with fidelity. Its versatility spans diverse image types, from faces to landscapes, adapting to various scenarios. Our innovative use of DC-GANs advances image generation technology, contributing to AI progress.</a:t>
            </a:r>
            <a:endParaRPr lang="en-IN" sz="2000" dirty="0">
              <a:solidFill>
                <a:schemeClr val="tx1"/>
              </a:solidFill>
            </a:endParaRPr>
          </a:p>
        </p:txBody>
      </p:sp>
      <p:pic>
        <p:nvPicPr>
          <p:cNvPr id="8" name="Picture 7">
            <a:extLst>
              <a:ext uri="{FF2B5EF4-FFF2-40B4-BE49-F238E27FC236}">
                <a16:creationId xmlns:a16="http://schemas.microsoft.com/office/drawing/2014/main" id="{83375F5C-3C57-65AB-ABB0-A55933AF8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257249"/>
            <a:ext cx="2941638" cy="2941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EFF0CEA-9C94-8DD4-FFE2-7C4540793DED}"/>
              </a:ext>
            </a:extLst>
          </p:cNvPr>
          <p:cNvSpPr txBox="1"/>
          <p:nvPr/>
        </p:nvSpPr>
        <p:spPr>
          <a:xfrm>
            <a:off x="1663157" y="2800759"/>
            <a:ext cx="80010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Generate Images using Deep Convolutional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057101-9DA6-FFC3-0FCE-5A2E4F186B45}"/>
              </a:ext>
            </a:extLst>
          </p:cNvPr>
          <p:cNvSpPr txBox="1"/>
          <p:nvPr/>
        </p:nvSpPr>
        <p:spPr>
          <a:xfrm>
            <a:off x="2688978" y="1777995"/>
            <a:ext cx="6648605"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Problem Statement. </a:t>
            </a:r>
            <a:endParaRPr lang="en-IN" sz="2400" i="0" dirty="0">
              <a:solidFill>
                <a:schemeClr val="tx1"/>
              </a:solidFill>
              <a:effectLst/>
              <a:latin typeface="Trebuchet MS" panose="020B0603020202020204" pitchFamily="34" charset="0"/>
            </a:endParaRP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Project Overview</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End Users</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Our Solution and Proposition</a:t>
            </a:r>
            <a:r>
              <a:rPr lang="en-IN" sz="2400" i="0" dirty="0">
                <a:solidFill>
                  <a:schemeClr val="tx1"/>
                </a:solidFill>
                <a:effectLst/>
                <a:latin typeface="Trebuchet MS" panose="020B0603020202020204" pitchFamily="34" charset="0"/>
              </a:rPr>
              <a:t>.</a:t>
            </a:r>
          </a:p>
          <a:p>
            <a:pPr marL="285750" indent="-285750" algn="just">
              <a:lnSpc>
                <a:spcPct val="150000"/>
              </a:lnSpc>
              <a:buFont typeface="Arial" panose="020B0604020202020204" pitchFamily="34" charset="0"/>
              <a:buChar char="•"/>
            </a:pPr>
            <a:r>
              <a:rPr lang="en-IN" sz="2400" dirty="0">
                <a:solidFill>
                  <a:schemeClr val="tx1"/>
                </a:solidFill>
                <a:latin typeface="Trebuchet MS" panose="020B0603020202020204" pitchFamily="34" charset="0"/>
              </a:rPr>
              <a:t>Key Features.</a:t>
            </a:r>
          </a:p>
          <a:p>
            <a:pPr marL="285750" indent="-285750" algn="just">
              <a:lnSpc>
                <a:spcPct val="150000"/>
              </a:lnSpc>
              <a:buFont typeface="Arial" panose="020B0604020202020204" pitchFamily="34" charset="0"/>
              <a:buChar char="•"/>
            </a:pPr>
            <a:r>
              <a:rPr lang="en-US" sz="2400" dirty="0">
                <a:solidFill>
                  <a:schemeClr val="tx1"/>
                </a:solidFill>
                <a:latin typeface="Trebuchet MS" panose="020B0603020202020204" pitchFamily="34" charset="0"/>
              </a:rPr>
              <a:t>Modelling Approach</a:t>
            </a:r>
          </a:p>
          <a:p>
            <a:pPr marL="285750" indent="-285750" algn="just">
              <a:lnSpc>
                <a:spcPct val="150000"/>
              </a:lnSpc>
              <a:buFont typeface="Arial" panose="020B0604020202020204" pitchFamily="34" charset="0"/>
              <a:buChar char="•"/>
            </a:pPr>
            <a:r>
              <a:rPr lang="en-US" sz="2400" dirty="0">
                <a:solidFill>
                  <a:schemeClr val="tx1"/>
                </a:solidFill>
                <a:latin typeface="Trebuchet MS" panose="020B0603020202020204" pitchFamily="34" charset="0"/>
              </a:rPr>
              <a:t>Results and Evaluation</a:t>
            </a:r>
            <a:endParaRPr lang="en-IN" sz="2400" dirty="0">
              <a:solidFill>
                <a:schemeClr val="tx1"/>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343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0EB30F3-D172-A797-803F-A8B09C7E84D4}"/>
              </a:ext>
            </a:extLst>
          </p:cNvPr>
          <p:cNvSpPr txBox="1"/>
          <p:nvPr/>
        </p:nvSpPr>
        <p:spPr>
          <a:xfrm>
            <a:off x="1315065" y="2514600"/>
            <a:ext cx="6019800" cy="1569660"/>
          </a:xfrm>
          <a:prstGeom prst="rect">
            <a:avLst/>
          </a:prstGeom>
          <a:noFill/>
        </p:spPr>
        <p:txBody>
          <a:bodyPr wrap="square" rtlCol="0">
            <a:spAutoFit/>
          </a:bodyPr>
          <a:lstStyle/>
          <a:p>
            <a:pPr algn="just"/>
            <a:r>
              <a:rPr lang="en-US" sz="2400" b="0" i="0" dirty="0">
                <a:solidFill>
                  <a:schemeClr val="tx1"/>
                </a:solidFill>
                <a:effectLst/>
                <a:latin typeface="Trebuchet MS" panose="020B0603020202020204" pitchFamily="34" charset="0"/>
              </a:rPr>
              <a:t>Develop a Deep Convolutional Generative Adversarial Networks (DC-GANs) to generate high-quality images that closely resemble those in the training dataset.</a:t>
            </a:r>
            <a:endParaRPr lang="en-IN" sz="2400" dirty="0">
              <a:solidFill>
                <a:schemeClr val="tx1"/>
              </a:solidFill>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272553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6" name="TextBox 25">
            <a:extLst>
              <a:ext uri="{FF2B5EF4-FFF2-40B4-BE49-F238E27FC236}">
                <a16:creationId xmlns:a16="http://schemas.microsoft.com/office/drawing/2014/main" id="{A7D215EB-2BDE-B5ED-9B55-648F50D2CF10}"/>
              </a:ext>
            </a:extLst>
          </p:cNvPr>
          <p:cNvSpPr txBox="1"/>
          <p:nvPr/>
        </p:nvSpPr>
        <p:spPr>
          <a:xfrm>
            <a:off x="477018" y="1726347"/>
            <a:ext cx="8991600" cy="4401205"/>
          </a:xfrm>
          <a:prstGeom prst="rect">
            <a:avLst/>
          </a:prstGeom>
          <a:noFill/>
        </p:spPr>
        <p:txBody>
          <a:bodyPr wrap="square" rtlCol="0">
            <a:spAutoFit/>
          </a:bodyPr>
          <a:lstStyle/>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Implement a DC-GANs, a type of neural network, to create realistic images from a dataset. </a:t>
            </a:r>
          </a:p>
          <a:p>
            <a:pPr marL="342900" indent="-342900" algn="l" rtl="0">
              <a:buFont typeface="Arial" panose="020B0604020202020204" pitchFamily="34" charset="0"/>
              <a:buChar char="•"/>
            </a:pPr>
            <a:r>
              <a:rPr kumimoji="0" lang="en-US" altLang="en-US" sz="2000" u="none" strike="noStrike" cap="none" normalizeH="0" baseline="0" dirty="0">
                <a:ln>
                  <a:noFill/>
                </a:ln>
                <a:solidFill>
                  <a:schemeClr val="tx1"/>
                </a:solidFill>
                <a:latin typeface="Trebuchet MS" panose="020B0603020202020204" pitchFamily="34" charset="0"/>
              </a:rPr>
              <a:t>This</a:t>
            </a:r>
            <a:r>
              <a:rPr lang="en-US" altLang="en-US" sz="2000" dirty="0">
                <a:solidFill>
                  <a:schemeClr val="tx1"/>
                </a:solidFill>
                <a:latin typeface="Trebuchet MS" panose="020B0603020202020204" pitchFamily="34" charset="0"/>
              </a:rPr>
              <a:t> </a:t>
            </a:r>
            <a:r>
              <a:rPr lang="en-US" sz="2000" b="0" i="0" dirty="0">
                <a:solidFill>
                  <a:schemeClr val="tx1"/>
                </a:solidFill>
                <a:effectLst/>
                <a:latin typeface="Trebuchet MS" panose="020B0603020202020204" pitchFamily="34" charset="0"/>
              </a:rPr>
              <a:t>approach involves training a computer system using a combination of two neural networks: a generator and a discriminator. </a:t>
            </a:r>
          </a:p>
          <a:p>
            <a:pPr marL="342900" indent="-342900" algn="l" rtl="0">
              <a:buFont typeface="Arial" panose="020B0604020202020204" pitchFamily="34" charset="0"/>
              <a:buChar char="•"/>
            </a:pPr>
            <a:r>
              <a:rPr lang="en-US" sz="2000" b="0" i="0" dirty="0">
                <a:solidFill>
                  <a:schemeClr val="tx1"/>
                </a:solidFill>
                <a:effectLst/>
                <a:latin typeface="Trebuchet MS" panose="020B0603020202020204" pitchFamily="34" charset="0"/>
              </a:rPr>
              <a:t>The generator learns to produce images from scratch, while the discriminator learns to differentiate between real images from the dataset and the synthetic ones created by the generator</a:t>
            </a:r>
            <a:r>
              <a:rPr kumimoji="0" lang="en-US" altLang="en-US" sz="2000" b="0" i="0" u="none" strike="noStrike" cap="none" normalizeH="0" baseline="0" dirty="0">
                <a:ln>
                  <a:noFill/>
                </a:ln>
                <a:solidFill>
                  <a:schemeClr val="tx1"/>
                </a:solidFill>
                <a:effectLst/>
                <a:latin typeface="Trebuchet MS" panose="020B0603020202020204" pitchFamily="34" charset="0"/>
              </a:rPr>
              <a:t>.</a:t>
            </a:r>
          </a:p>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Through training, these networks improve and produce better images over time. Selecting a dataset and preparing it for training. Then, designing the network architecture and training it to generate images. </a:t>
            </a:r>
          </a:p>
          <a:p>
            <a:pPr marL="342900" indent="-342900" algn="l"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rebuchet MS" panose="020B0603020202020204" pitchFamily="34" charset="0"/>
              </a:rPr>
              <a:t>During training, the generator and discriminator compete to improve. </a:t>
            </a:r>
          </a:p>
          <a:p>
            <a:pPr marL="342900" indent="-342900" algn="l" rtl="0">
              <a:buFont typeface="Arial" panose="020B0604020202020204" pitchFamily="34" charset="0"/>
              <a:buChar char="•"/>
            </a:pPr>
            <a:r>
              <a:rPr lang="en-US" altLang="en-US" sz="2000" dirty="0">
                <a:solidFill>
                  <a:schemeClr val="tx1"/>
                </a:solidFill>
                <a:latin typeface="Trebuchet MS" panose="020B0603020202020204" pitchFamily="34" charset="0"/>
              </a:rPr>
              <a:t>The Model is </a:t>
            </a:r>
            <a:r>
              <a:rPr kumimoji="0" lang="en-US" altLang="en-US" sz="2000" b="0" i="0" u="none" strike="noStrike" cap="none" normalizeH="0" baseline="0" dirty="0">
                <a:ln>
                  <a:noFill/>
                </a:ln>
                <a:solidFill>
                  <a:schemeClr val="tx1"/>
                </a:solidFill>
                <a:effectLst/>
                <a:latin typeface="Trebuchet MS" panose="020B0603020202020204" pitchFamily="34" charset="0"/>
              </a:rPr>
              <a:t>adjusted as needed to get the best results. Finally , the images are evaluated for realism and diversity. </a:t>
            </a:r>
          </a:p>
          <a:p>
            <a:pPr marL="342900" indent="-342900" algn="l">
              <a:buFont typeface="Arial" panose="020B0604020202020204" pitchFamily="34" charset="0"/>
              <a:buChar char="•"/>
            </a:pPr>
            <a:endParaRPr lang="en-IN" sz="2000" dirty="0">
              <a:solidFill>
                <a:schemeClr val="tx1"/>
              </a:solidFill>
              <a:latin typeface="Trebuchet MS" panose="020B0603020202020204" pitchFamily="34" charset="0"/>
            </a:endParaRPr>
          </a:p>
        </p:txBody>
      </p:sp>
      <p:sp>
        <p:nvSpPr>
          <p:cNvPr id="28" name="Rectangle 14">
            <a:extLst>
              <a:ext uri="{FF2B5EF4-FFF2-40B4-BE49-F238E27FC236}">
                <a16:creationId xmlns:a16="http://schemas.microsoft.com/office/drawing/2014/main" id="{8A5A6F48-330A-0156-ED03-5A8244007A98}"/>
              </a:ext>
            </a:extLst>
          </p:cNvPr>
          <p:cNvSpPr>
            <a:spLocks noChangeArrowheads="1"/>
          </p:cNvSpPr>
          <p:nvPr/>
        </p:nvSpPr>
        <p:spPr bwMode="auto">
          <a:xfrm>
            <a:off x="0" y="0"/>
            <a:ext cx="4375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1610" y="45176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5F3BAFC-9E23-C919-E9F2-F2C22228C66A}"/>
              </a:ext>
            </a:extLst>
          </p:cNvPr>
          <p:cNvSpPr txBox="1"/>
          <p:nvPr/>
        </p:nvSpPr>
        <p:spPr>
          <a:xfrm>
            <a:off x="1371600" y="1612227"/>
            <a:ext cx="8705850" cy="4093428"/>
          </a:xfrm>
          <a:prstGeom prst="rect">
            <a:avLst/>
          </a:prstGeom>
          <a:noFill/>
        </p:spPr>
        <p:txBody>
          <a:bodyPr wrap="square" rtlCol="0">
            <a:spAutoFit/>
          </a:bodyPr>
          <a:lstStyle/>
          <a:p>
            <a:pPr algn="just"/>
            <a:r>
              <a:rPr lang="en-US" sz="2000" b="0" i="0" dirty="0">
                <a:solidFill>
                  <a:schemeClr val="tx1">
                    <a:lumMod val="85000"/>
                    <a:lumOff val="15000"/>
                  </a:schemeClr>
                </a:solidFill>
                <a:effectLst/>
                <a:latin typeface="Trebuchet MS" panose="020B0603020202020204" pitchFamily="34" charset="0"/>
              </a:rPr>
              <a:t>The end users of the Generating Images with Deep Convolutional Generative Adversarial Networks (DC-GANs) could include:</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Artists and Designers:</a:t>
            </a:r>
            <a:r>
              <a:rPr lang="en-US" sz="2000" b="0" i="0" dirty="0">
                <a:solidFill>
                  <a:schemeClr val="tx1">
                    <a:lumMod val="85000"/>
                    <a:lumOff val="15000"/>
                  </a:schemeClr>
                </a:solidFill>
                <a:effectLst/>
                <a:latin typeface="Trebuchet MS" panose="020B0603020202020204" pitchFamily="34" charset="0"/>
              </a:rPr>
              <a:t> They can use the generated images as inspiration or as components in their creative projects.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Entertainment Industry Professionals:</a:t>
            </a:r>
            <a:r>
              <a:rPr lang="en-US" sz="2000" b="0" i="0" dirty="0">
                <a:solidFill>
                  <a:schemeClr val="tx1">
                    <a:lumMod val="85000"/>
                    <a:lumOff val="15000"/>
                  </a:schemeClr>
                </a:solidFill>
                <a:effectLst/>
                <a:latin typeface="Trebuchet MS" panose="020B0603020202020204" pitchFamily="34" charset="0"/>
              </a:rPr>
              <a:t> Such as filmmakers, game developers, and animators who may use the generated images for characters, backgrounds, or scenes in movies, video games, or animations.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Advertising Agencies:</a:t>
            </a:r>
            <a:r>
              <a:rPr lang="en-US" sz="2000" b="0" i="0" dirty="0">
                <a:solidFill>
                  <a:schemeClr val="tx1">
                    <a:lumMod val="85000"/>
                    <a:lumOff val="15000"/>
                  </a:schemeClr>
                </a:solidFill>
                <a:effectLst/>
                <a:latin typeface="Trebuchet MS" panose="020B0603020202020204" pitchFamily="34" charset="0"/>
              </a:rPr>
              <a:t> They can utilize the generated images for creating visually appealing advertisements or promotional materials.</a:t>
            </a:r>
          </a:p>
          <a:p>
            <a:pPr algn="just">
              <a:buFont typeface="+mj-lt"/>
              <a:buAutoNum type="arabicPeriod"/>
            </a:pPr>
            <a:r>
              <a:rPr lang="en-US" sz="2000" b="1" i="0" dirty="0">
                <a:solidFill>
                  <a:schemeClr val="tx1">
                    <a:lumMod val="85000"/>
                    <a:lumOff val="15000"/>
                  </a:schemeClr>
                </a:solidFill>
                <a:effectLst/>
                <a:latin typeface="Trebuchet MS" panose="020B0603020202020204" pitchFamily="34" charset="0"/>
              </a:rPr>
              <a:t>Architects and Urban Planners:</a:t>
            </a:r>
            <a:r>
              <a:rPr lang="en-US" sz="2000" b="0" i="0" dirty="0">
                <a:solidFill>
                  <a:schemeClr val="tx1">
                    <a:lumMod val="85000"/>
                    <a:lumOff val="15000"/>
                  </a:schemeClr>
                </a:solidFill>
                <a:effectLst/>
                <a:latin typeface="Trebuchet MS" panose="020B0603020202020204" pitchFamily="34" charset="0"/>
              </a:rPr>
              <a:t> Utilizing generated images for visualizing architectural designs or urban landscapes.</a:t>
            </a:r>
          </a:p>
          <a:p>
            <a:pPr algn="just"/>
            <a:endParaRPr lang="en-IN" sz="2000"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422192" y="646920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391E67D-A069-54F3-1707-40E66552357A}"/>
              </a:ext>
            </a:extLst>
          </p:cNvPr>
          <p:cNvSpPr txBox="1"/>
          <p:nvPr/>
        </p:nvSpPr>
        <p:spPr>
          <a:xfrm>
            <a:off x="2514148" y="1757381"/>
            <a:ext cx="8077651" cy="4401205"/>
          </a:xfrm>
          <a:prstGeom prst="rect">
            <a:avLst/>
          </a:prstGeom>
          <a:noFill/>
        </p:spPr>
        <p:txBody>
          <a:bodyPr wrap="square" rtlCol="0">
            <a:spAutoFit/>
          </a:bodyPr>
          <a:lstStyle/>
          <a:p>
            <a:pPr algn="l"/>
            <a:r>
              <a:rPr lang="en-US" sz="2000" b="1" dirty="0">
                <a:solidFill>
                  <a:schemeClr val="tx1">
                    <a:lumMod val="85000"/>
                    <a:lumOff val="15000"/>
                  </a:schemeClr>
                </a:solidFill>
                <a:latin typeface="Trebuchet MS" panose="020B0603020202020204" pitchFamily="34" charset="0"/>
              </a:rPr>
              <a:t>SOLUTION:</a:t>
            </a:r>
            <a:br>
              <a:rPr lang="en-US" sz="2000" dirty="0">
                <a:solidFill>
                  <a:schemeClr val="tx1">
                    <a:lumMod val="85000"/>
                    <a:lumOff val="15000"/>
                  </a:schemeClr>
                </a:solidFill>
                <a:latin typeface="Trebuchet MS" panose="020B0603020202020204" pitchFamily="34" charset="0"/>
              </a:rPr>
            </a:br>
            <a:r>
              <a:rPr lang="en-US" sz="2000" b="0" i="0" dirty="0">
                <a:solidFill>
                  <a:schemeClr val="tx1">
                    <a:lumMod val="85000"/>
                    <a:lumOff val="15000"/>
                  </a:schemeClr>
                </a:solidFill>
                <a:effectLst/>
                <a:latin typeface="Trebuchet MS" panose="020B0603020202020204" pitchFamily="34" charset="0"/>
              </a:rPr>
              <a:t>Our solution utilizes DC-GANs to generate lifelike images closely resembling those in a given dataset. Through iterative training, our system learns to produce realistic images indistinguishable from real ones.</a:t>
            </a:r>
          </a:p>
          <a:p>
            <a:pPr algn="just"/>
            <a:r>
              <a:rPr lang="en-US" sz="2000" b="1" dirty="0">
                <a:solidFill>
                  <a:schemeClr val="tx1">
                    <a:lumMod val="85000"/>
                    <a:lumOff val="15000"/>
                  </a:schemeClr>
                </a:solidFill>
                <a:latin typeface="Trebuchet MS" panose="020B0603020202020204" pitchFamily="34" charset="0"/>
              </a:rPr>
              <a:t>VALUE PROPOSITION:</a:t>
            </a:r>
          </a:p>
          <a:p>
            <a:pPr algn="just"/>
            <a:r>
              <a:rPr lang="en-US" sz="2000" b="0" i="0" dirty="0">
                <a:solidFill>
                  <a:schemeClr val="tx1">
                    <a:lumMod val="85000"/>
                    <a:lumOff val="15000"/>
                  </a:schemeClr>
                </a:solidFill>
                <a:effectLst/>
                <a:latin typeface="Trebuchet MS" panose="020B0603020202020204" pitchFamily="34" charset="0"/>
              </a:rPr>
              <a:t>Our solution offers a compelling value proposition by leveraging AI-driven image generation to produce lifelike images suitable for diverse applications such as art, design, and entertainment. With streamlined efficiency and automation, we save time and resources in visual creation. Our versatile approach spans various image types and scenarios, driving innovation and contributing to advancements in AI technology. </a:t>
            </a:r>
            <a:endParaRPr lang="en-US" sz="2000" b="1" dirty="0">
              <a:solidFill>
                <a:schemeClr val="tx1">
                  <a:lumMod val="85000"/>
                  <a:lumOff val="15000"/>
                </a:schemeClr>
              </a:solidFill>
              <a:latin typeface="Trebuchet MS" panose="020B0603020202020204" pitchFamily="34" charset="0"/>
            </a:endParaRPr>
          </a:p>
          <a:p>
            <a:pPr algn="just"/>
            <a:endParaRPr lang="en-IN" sz="2000" b="1"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C1DF35D-56BC-100F-786E-C6A597832897}"/>
              </a:ext>
            </a:extLst>
          </p:cNvPr>
          <p:cNvSpPr txBox="1"/>
          <p:nvPr/>
        </p:nvSpPr>
        <p:spPr>
          <a:xfrm>
            <a:off x="2287228" y="2044035"/>
            <a:ext cx="7771171" cy="2862322"/>
          </a:xfrm>
          <a:prstGeom prst="rect">
            <a:avLst/>
          </a:prstGeom>
          <a:noFill/>
        </p:spPr>
        <p:txBody>
          <a:bodyPr wrap="square" rtlCol="0">
            <a:spAutoFit/>
          </a:bodyPr>
          <a:lstStyle/>
          <a:p>
            <a:r>
              <a:rPr lang="en-US" sz="2000" b="0" i="0" dirty="0">
                <a:solidFill>
                  <a:schemeClr val="tx1">
                    <a:lumMod val="85000"/>
                    <a:lumOff val="15000"/>
                  </a:schemeClr>
                </a:solidFill>
                <a:effectLst/>
                <a:latin typeface="Trebuchet MS" panose="020B0603020202020204" pitchFamily="34" charset="0"/>
              </a:rPr>
              <a:t>Our solution excels in generating highly realistic images, powered by advanced AI automation for efficient and top-quality results. Whether it's human faces or landscapes, our versatile approach caters to diverse needs. What truly distinguishes us is our commitment to innovation, constantly pushing the boundaries of image generation technology. With customization at our core, we offer tailored solutions to meet the unique requirements of any user or industry. Witness the impressive capabilities of our solution and join us in shaping the future of image generation.</a:t>
            </a:r>
            <a:endParaRPr lang="en-IN" sz="2000" dirty="0">
              <a:solidFill>
                <a:schemeClr val="tx1">
                  <a:lumMod val="85000"/>
                  <a:lumOff val="15000"/>
                </a:schemeClr>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196975" y="1447800"/>
            <a:ext cx="7870825" cy="64120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b="1" spc="-30" dirty="0">
                <a:latin typeface="Trebuchet MS"/>
                <a:cs typeface="Trebuchet MS"/>
              </a:rPr>
              <a:t>GENERATOR MODEL: </a:t>
            </a:r>
            <a:r>
              <a:rPr lang="en-US" sz="2000" spc="-30" dirty="0">
                <a:latin typeface="Trebuchet MS"/>
                <a:cs typeface="Trebuchet MS"/>
              </a:rPr>
              <a:t>Used to fake images resembling digits.</a:t>
            </a:r>
          </a:p>
          <a:p>
            <a:pPr marL="355600" indent="-342900">
              <a:lnSpc>
                <a:spcPct val="100000"/>
              </a:lnSpc>
              <a:spcBef>
                <a:spcPts val="100"/>
              </a:spcBef>
              <a:buFont typeface="Arial" panose="020B0604020202020204" pitchFamily="34" charset="0"/>
              <a:buChar char="•"/>
            </a:pPr>
            <a:r>
              <a:rPr lang="en-US" sz="2000" b="1" spc="-30" dirty="0">
                <a:latin typeface="Trebuchet MS"/>
                <a:cs typeface="Trebuchet MS"/>
              </a:rPr>
              <a:t>DISCRIMINATOR MODEL: </a:t>
            </a:r>
            <a:r>
              <a:rPr lang="en-US" sz="2000" spc="-30" dirty="0">
                <a:latin typeface="Trebuchet MS"/>
                <a:cs typeface="Trebuchet MS"/>
              </a:rPr>
              <a:t>Used to distinguish real and fake images.</a:t>
            </a:r>
            <a:endParaRPr sz="20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CC3BEE3E-AF14-8CE9-75A0-3CB76B3037D2}"/>
              </a:ext>
            </a:extLst>
          </p:cNvPr>
          <p:cNvPicPr>
            <a:picLocks noChangeAspect="1"/>
          </p:cNvPicPr>
          <p:nvPr/>
        </p:nvPicPr>
        <p:blipFill>
          <a:blip r:embed="rId3"/>
          <a:stretch>
            <a:fillRect/>
          </a:stretch>
        </p:blipFill>
        <p:spPr>
          <a:xfrm>
            <a:off x="1828800" y="2381726"/>
            <a:ext cx="6629400" cy="38533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647</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Thamizhini Senthil</cp:lastModifiedBy>
  <cp:revision>8</cp:revision>
  <dcterms:created xsi:type="dcterms:W3CDTF">2024-04-02T15:47:36Z</dcterms:created>
  <dcterms:modified xsi:type="dcterms:W3CDTF">2024-05-08T16:06:16Z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