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2900"/>
          </a:xfrm>
          <a:prstGeom prst="rect"/>
        </p:spPr>
        <p:txBody>
          <a:bodyPr bIns="45720" lIns="91440" rIns="91440" rtlCol="0" tIns="45720" vert="horz"/>
          <a:lstStyle>
            <a:lvl1pPr algn="l">
              <a:defRPr sz="1200"/>
            </a:lvl1pPr>
          </a:lstStyle>
          <a:p>
            <a:endParaRPr lang="en-US"/>
          </a:p>
        </p:txBody>
      </p:sp>
      <p:sp>
        <p:nvSpPr>
          <p:cNvPr id="1048702" name="Date Placeholder 2"/>
          <p:cNvSpPr>
            <a:spLocks noGrp="1"/>
          </p:cNvSpPr>
          <p:nvPr>
            <p:ph type="dt" idx="1"/>
          </p:nvPr>
        </p:nvSpPr>
        <p:spPr>
          <a:xfrm>
            <a:off x="6905625" y="0"/>
            <a:ext cx="5283200" cy="342900"/>
          </a:xfrm>
          <a:prstGeom prst="rect"/>
        </p:spPr>
        <p:txBody>
          <a:bodyPr bIns="45720" lIns="91440" rIns="91440" rtlCol="0" tIns="45720" vert="horz"/>
          <a:lstStyle>
            <a:lvl1pPr algn="r">
              <a:defRPr sz="1200"/>
            </a:lvl1pPr>
          </a:lstStyle>
          <a:p>
            <a:fld id="{44827B7E-E6BD-4964-8952-2BBC54773F98}" type="datetimeFigureOut">
              <a:rPr lang="en-US" smtClean="0"/>
              <a:t>4/5/2024</a:t>
            </a:fld>
            <a:endParaRPr lang="en-US"/>
          </a:p>
        </p:txBody>
      </p:sp>
      <p:sp>
        <p:nvSpPr>
          <p:cNvPr id="1048703" name="Slide Image Placeholder 3"/>
          <p:cNvSpPr>
            <a:spLocks noChangeAspect="1" noRot="1" noGrp="1"/>
          </p:cNvSpPr>
          <p:nvPr>
            <p:ph type="sldImg" idx="2"/>
          </p:nvPr>
        </p:nvSpPr>
        <p:spPr>
          <a:xfrm>
            <a:off x="3810000" y="514350"/>
            <a:ext cx="4572000" cy="2571750"/>
          </a:xfrm>
          <a:prstGeom prst="rect"/>
          <a:noFill/>
          <a:ln w="12700">
            <a:solidFill>
              <a:prstClr val="black"/>
            </a:solidFill>
          </a:ln>
        </p:spPr>
        <p:txBody>
          <a:bodyPr anchor="ctr" bIns="45720" lIns="91440" rIns="91440" rtlCol="0" tIns="45720" vert="horz"/>
          <a:p>
            <a:endParaRPr lang="en-US"/>
          </a:p>
        </p:txBody>
      </p:sp>
      <p:sp>
        <p:nvSpPr>
          <p:cNvPr id="1048704" name="Notes Placeholder 4"/>
          <p:cNvSpPr>
            <a:spLocks noGrp="1"/>
          </p:cNvSpPr>
          <p:nvPr>
            <p:ph type="body" sz="quarter" idx="3"/>
          </p:nvPr>
        </p:nvSpPr>
        <p:spPr>
          <a:xfrm>
            <a:off x="1219200" y="3257550"/>
            <a:ext cx="9753600" cy="30861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Footer Placeholder 5"/>
          <p:cNvSpPr>
            <a:spLocks noGrp="1"/>
          </p:cNvSpPr>
          <p:nvPr>
            <p:ph type="ftr" sz="quarter" idx="4"/>
          </p:nvPr>
        </p:nvSpPr>
        <p:spPr>
          <a:xfrm>
            <a:off x="0" y="6513513"/>
            <a:ext cx="5283200" cy="342900"/>
          </a:xfrm>
          <a:prstGeom prst="rect"/>
        </p:spPr>
        <p:txBody>
          <a:bodyPr anchor="b" bIns="45720" lIns="91440" rIns="91440" rtlCol="0" tIns="45720" vert="horz"/>
          <a:lstStyle>
            <a:lvl1pPr algn="l">
              <a:defRPr sz="1200"/>
            </a:lvl1pPr>
          </a:lstStyle>
          <a:p>
            <a:endParaRPr lang="en-US"/>
          </a:p>
        </p:txBody>
      </p:sp>
      <p:sp>
        <p:nvSpPr>
          <p:cNvPr id="1048706" name="Slide Number Placeholder 6"/>
          <p:cNvSpPr>
            <a:spLocks noGrp="1"/>
          </p:cNvSpPr>
          <p:nvPr>
            <p:ph type="sldNum" sz="quarter" idx="5"/>
          </p:nvPr>
        </p:nvSpPr>
        <p:spPr>
          <a:xfrm>
            <a:off x="6905625" y="6513513"/>
            <a:ext cx="5283200" cy="342900"/>
          </a:xfrm>
          <a:prstGeom prst="rect"/>
        </p:spPr>
        <p:txBody>
          <a:bodyPr anchor="b" bIns="45720" lIns="91440" rIns="91440" rtlCol="0" tIns="45720" vert="horz"/>
          <a:lstStyle>
            <a:lvl1pPr algn="r">
              <a:defRPr sz="1200"/>
            </a:lvl1pPr>
          </a:lstStyle>
          <a:p>
            <a:fld id="{22D9E2FB-1216-44E5-B9B6-72F15CE1F6E1}"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normAutofit/>
          </a:bodyPr>
          <a:p>
            <a:endParaRPr lang="en-US"/>
          </a:p>
        </p:txBody>
      </p:sp>
      <p:sp>
        <p:nvSpPr>
          <p:cNvPr id="1048605" name="Slide Number Placeholder 3"/>
          <p:cNvSpPr>
            <a:spLocks noGrp="1"/>
          </p:cNvSpPr>
          <p:nvPr>
            <p:ph type="sldNum" sz="quarter" idx="10"/>
          </p:nvPr>
        </p:nvSpPr>
        <p:spPr/>
        <p:txBody>
          <a:bodyPr/>
          <a:p>
            <a:fld id="{22D9E2FB-1216-44E5-B9B6-72F15CE1F6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deepeshsiva07/IBM-PROJECT.git" TargetMode="External"/><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4" y="2067305"/>
            <a:ext cx="3585465" cy="524510"/>
          </a:xfrm>
          <a:prstGeom prst="rect"/>
        </p:spPr>
        <p:txBody>
          <a:bodyPr bIns="0" lIns="0" rIns="0" rtlCol="0" tIns="16510" vert="horz" wrap="square">
            <a:spAutoFit/>
          </a:bodyPr>
          <a:p>
            <a:pPr marL="12700">
              <a:lnSpc>
                <a:spcPct val="100000"/>
              </a:lnSpc>
              <a:spcBef>
                <a:spcPts val="130"/>
              </a:spcBef>
            </a:pPr>
            <a:r>
              <a:rPr dirty="0" sz="4000" lang="en-US">
                <a:latin typeface="Times New Roman" pitchFamily="18" charset="0"/>
                <a:cs typeface="Times New Roman" pitchFamily="18" charset="0"/>
              </a:rPr>
              <a:t>T</a:t>
            </a:r>
            <a:r>
              <a:rPr dirty="0" sz="4000" lang="en-US">
                <a:latin typeface="Times New Roman" pitchFamily="18" charset="0"/>
                <a:cs typeface="Times New Roman" pitchFamily="18" charset="0"/>
              </a:rPr>
              <a:t>H</a:t>
            </a:r>
            <a:r>
              <a:rPr dirty="0" sz="4000" lang="en-US">
                <a:latin typeface="Times New Roman" pitchFamily="18" charset="0"/>
                <a:cs typeface="Times New Roman" pitchFamily="18" charset="0"/>
              </a:rPr>
              <a:t>A</a:t>
            </a:r>
            <a:r>
              <a:rPr dirty="0" sz="4000" lang="en-US">
                <a:latin typeface="Times New Roman" pitchFamily="18" charset="0"/>
                <a:cs typeface="Times New Roman" pitchFamily="18" charset="0"/>
              </a:rPr>
              <a:t>M</a:t>
            </a:r>
            <a:r>
              <a:rPr dirty="0" sz="4000" lang="en-US">
                <a:latin typeface="Times New Roman" pitchFamily="18" charset="0"/>
                <a:cs typeface="Times New Roman" pitchFamily="18" charset="0"/>
              </a:rPr>
              <a:t>I</a:t>
            </a:r>
            <a:r>
              <a:rPr dirty="0" sz="4000" lang="en-US">
                <a:latin typeface="Times New Roman" pitchFamily="18" charset="0"/>
                <a:cs typeface="Times New Roman" pitchFamily="18" charset="0"/>
              </a:rPr>
              <a:t>Z</a:t>
            </a:r>
            <a:r>
              <a:rPr dirty="0" sz="4000" lang="en-US">
                <a:latin typeface="Times New Roman" pitchFamily="18" charset="0"/>
                <a:cs typeface="Times New Roman" pitchFamily="18" charset="0"/>
              </a:rPr>
              <a:t>H</a:t>
            </a:r>
            <a:r>
              <a:rPr dirty="0" sz="4000" lang="en-US">
                <a:latin typeface="Times New Roman" pitchFamily="18" charset="0"/>
                <a:cs typeface="Times New Roman" pitchFamily="18" charset="0"/>
              </a:rPr>
              <a:t>I</a:t>
            </a:r>
            <a:r>
              <a:rPr dirty="0" sz="4000" lang="en-US">
                <a:latin typeface="Times New Roman" pitchFamily="18" charset="0"/>
                <a:cs typeface="Times New Roman" pitchFamily="18" charset="0"/>
              </a:rPr>
              <a:t>N</a:t>
            </a:r>
            <a:r>
              <a:rPr dirty="0" sz="4000" lang="en-US">
                <a:latin typeface="Times New Roman" pitchFamily="18" charset="0"/>
                <a:cs typeface="Times New Roman" pitchFamily="18" charset="0"/>
              </a:rPr>
              <a:t>I</a:t>
            </a:r>
            <a:r>
              <a:rPr dirty="0" sz="4000" lang="en-US">
                <a:latin typeface="Times New Roman" pitchFamily="18" charset="0"/>
                <a:cs typeface="Times New Roman" pitchFamily="18" charset="0"/>
              </a:rPr>
              <a:t> </a:t>
            </a:r>
            <a:r>
              <a:rPr dirty="0" sz="4000" lang="en-US">
                <a:latin typeface="Times New Roman" pitchFamily="18" charset="0"/>
                <a:cs typeface="Times New Roman" pitchFamily="18" charset="0"/>
              </a:rPr>
              <a:t>S</a:t>
            </a:r>
            <a:endParaRPr dirty="0" sz="4000">
              <a:latin typeface="Times New Roman" pitchFamily="18" charset="0"/>
              <a:cs typeface="Times New Roman" pitchFamily="18" charset="0"/>
            </a:endParaRPr>
          </a:p>
        </p:txBody>
      </p:sp>
      <p:sp>
        <p:nvSpPr>
          <p:cNvPr id="1048601" name="object 8"/>
          <p:cNvSpPr txBox="1"/>
          <p:nvPr/>
        </p:nvSpPr>
        <p:spPr>
          <a:xfrm>
            <a:off x="6484620" y="2821623"/>
            <a:ext cx="2887980" cy="419100"/>
          </a:xfrm>
          <a:prstGeom prst="rect"/>
        </p:spPr>
        <p:txBody>
          <a:bodyPr bIns="0" lIns="0" rIns="0" rtlCol="0" tIns="12700" vert="horz" wrap="square">
            <a:spAutoFit/>
          </a:bodyPr>
          <a:p>
            <a:pPr marL="12700">
              <a:lnSpc>
                <a:spcPct val="100000"/>
              </a:lnSpc>
              <a:spcBef>
                <a:spcPts val="100"/>
              </a:spcBef>
            </a:pPr>
            <a:r>
              <a:rPr b="1" dirty="0" sz="3200">
                <a:solidFill>
                  <a:srgbClr val="2D936B"/>
                </a:solidFill>
                <a:latin typeface="Times New Roman" pitchFamily="18" charset="0"/>
                <a:cs typeface="Times New Roman" pitchFamily="18" charset="0"/>
              </a:rPr>
              <a:t>Final</a:t>
            </a:r>
            <a:r>
              <a:rPr b="1" dirty="0" sz="3200" spc="-40">
                <a:solidFill>
                  <a:srgbClr val="2D936B"/>
                </a:solidFill>
                <a:latin typeface="Times New Roman" pitchFamily="18" charset="0"/>
                <a:cs typeface="Times New Roman" pitchFamily="18" charset="0"/>
              </a:rPr>
              <a:t> </a:t>
            </a:r>
            <a:r>
              <a:rPr b="1" dirty="0" sz="3200" spc="-10">
                <a:solidFill>
                  <a:srgbClr val="2D936B"/>
                </a:solidFill>
                <a:latin typeface="Times New Roman" pitchFamily="18" charset="0"/>
                <a:cs typeface="Times New Roman" pitchFamily="18" charset="0"/>
              </a:rPr>
              <a:t>Project</a:t>
            </a:r>
            <a:endParaRPr sz="3200">
              <a:latin typeface="Times New Roman" pitchFamily="18" charset="0"/>
              <a:cs typeface="Times New Roman" pitchFamily="18" charset="0"/>
            </a:endParaRPr>
          </a:p>
        </p:txBody>
      </p:sp>
      <p:sp>
        <p:nvSpPr>
          <p:cNvPr id="1048602"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8229600" y="685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381000" y="381000"/>
            <a:ext cx="9764395" cy="629018"/>
          </a:xfrm>
          <a:prstGeom prst="rect"/>
        </p:spPr>
        <p:txBody>
          <a:bodyPr bIns="0" lIns="0" rIns="0" rtlCol="0" tIns="13335" vert="horz" wrap="square">
            <a:spAutoFit/>
          </a:bodyPr>
          <a:p>
            <a:pPr marL="209550">
              <a:lnSpc>
                <a:spcPct val="100000"/>
              </a:lnSpc>
              <a:spcBef>
                <a:spcPts val="105"/>
              </a:spcBef>
            </a:pPr>
            <a:r>
              <a:rPr dirty="0" sz="4000" lang="en-US" spc="-60">
                <a:solidFill>
                  <a:srgbClr val="FF0000"/>
                </a:solidFill>
                <a:latin typeface="Times New Roman" pitchFamily="18" charset="0"/>
                <a:cs typeface="Times New Roman" pitchFamily="18" charset="0"/>
              </a:rPr>
              <a:t> </a:t>
            </a:r>
            <a:r>
              <a:rPr sz="4000" spc="-60">
                <a:solidFill>
                  <a:srgbClr val="FF0000"/>
                </a:solidFill>
                <a:latin typeface="Times New Roman" pitchFamily="18" charset="0"/>
                <a:cs typeface="Times New Roman" pitchFamily="18" charset="0"/>
              </a:rPr>
              <a:t>RESULTS</a:t>
            </a:r>
            <a:endParaRPr dirty="0" sz="4000" spc="-60">
              <a:solidFill>
                <a:srgbClr val="FF0000"/>
              </a:solidFill>
              <a:latin typeface="Times New Roman" pitchFamily="18" charset="0"/>
              <a:cs typeface="Times New Roman" pitchFamily="18" charset="0"/>
            </a:endParaRPr>
          </a:p>
        </p:txBody>
      </p:sp>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10</a:t>
            </a:fld>
            <a:endParaRPr dirty="0" spc="-25"/>
          </a:p>
        </p:txBody>
      </p:sp>
      <p:sp>
        <p:nvSpPr>
          <p:cNvPr id="1048685" name="object 8"/>
          <p:cNvSpPr txBox="1"/>
          <p:nvPr/>
        </p:nvSpPr>
        <p:spPr>
          <a:xfrm>
            <a:off x="683258" y="6111875"/>
            <a:ext cx="5793742" cy="324448"/>
          </a:xfrm>
          <a:prstGeom prst="rect"/>
        </p:spPr>
        <p:txBody>
          <a:bodyPr bIns="0" lIns="0" rIns="0" rtlCol="0" tIns="16510" vert="horz" wrap="square">
            <a:spAutoFit/>
          </a:bodyPr>
          <a:p>
            <a:pPr marL="12700">
              <a:lnSpc>
                <a:spcPct val="100000"/>
              </a:lnSpc>
              <a:spcBef>
                <a:spcPts val="130"/>
              </a:spcBef>
            </a:pPr>
            <a:r>
              <a:rPr dirty="0" sz="2000" lang="en-US" err="1">
                <a:latin typeface="Times New Roman" pitchFamily="18" charset="0"/>
                <a:cs typeface="Times New Roman" pitchFamily="18" charset="0"/>
                <a:hlinkClick r:id="rId2"/>
              </a:rPr>
              <a:t>Github</a:t>
            </a:r>
            <a:r>
              <a:rPr dirty="0" sz="2000" lang="en-US">
                <a:latin typeface="Times New Roman" pitchFamily="18" charset="0"/>
                <a:cs typeface="Times New Roman" pitchFamily="18" charset="0"/>
                <a:hlinkClick r:id="rId2"/>
              </a:rPr>
              <a:t> Demo Link</a:t>
            </a:r>
            <a:endParaRPr sz="2000">
              <a:latin typeface="Times New Roman" pitchFamily="18" charset="0"/>
              <a:cs typeface="Times New Roman" pitchFamily="18" charset="0"/>
            </a:endParaRPr>
          </a:p>
        </p:txBody>
      </p:sp>
      <p:sp>
        <p:nvSpPr>
          <p:cNvPr id="1048686" name="TextBox 10"/>
          <p:cNvSpPr txBox="1"/>
          <p:nvPr/>
        </p:nvSpPr>
        <p:spPr>
          <a:xfrm>
            <a:off x="609600" y="1371600"/>
            <a:ext cx="9058890" cy="4524315"/>
          </a:xfrm>
          <a:prstGeom prst="rect"/>
          <a:noFill/>
        </p:spPr>
        <p:txBody>
          <a:bodyPr rtlCol="0" wrap="none">
            <a:spAutoFit/>
          </a:bodyPr>
          <a:p>
            <a:r>
              <a:rPr b="1" dirty="0" lang="en-US"/>
              <a:t>1. Trained Generative AI Model</a:t>
            </a:r>
            <a:r>
              <a:rPr dirty="0" lang="en-US"/>
              <a:t>: The project will result in a fully trained generative AI</a:t>
            </a:r>
          </a:p>
          <a:p>
            <a:r>
              <a:rPr dirty="0" lang="en-US"/>
              <a:t>model capable of generating film names based on learned patterns and relationships</a:t>
            </a:r>
          </a:p>
          <a:p>
            <a:r>
              <a:rPr dirty="0" lang="en-US"/>
              <a:t>from a dataset of existing film titles.</a:t>
            </a:r>
          </a:p>
          <a:p>
            <a:r>
              <a:rPr b="1" dirty="0" lang="en-US"/>
              <a:t>2. Web-Based User Interface</a:t>
            </a:r>
            <a:r>
              <a:rPr dirty="0" lang="en-US"/>
              <a:t>: A user-friendly web-based interface will be developed,</a:t>
            </a:r>
          </a:p>
          <a:p>
            <a:r>
              <a:rPr dirty="0" lang="en-US"/>
              <a:t>allowing users to interact with the generative AI model. The interface will include</a:t>
            </a:r>
          </a:p>
          <a:p>
            <a:r>
              <a:rPr dirty="0" lang="en-US"/>
              <a:t>customization options for influencing the generation process and providing feedback</a:t>
            </a:r>
          </a:p>
          <a:p>
            <a:r>
              <a:rPr dirty="0" lang="en-US"/>
              <a:t>on generated film names.</a:t>
            </a:r>
          </a:p>
          <a:p>
            <a:r>
              <a:rPr b="1" dirty="0" lang="en-US"/>
              <a:t>3. Generated Film Names: </a:t>
            </a:r>
            <a:r>
              <a:rPr dirty="0" lang="en-US"/>
              <a:t>Users will be able to explore and generate new film names</a:t>
            </a:r>
          </a:p>
          <a:p>
            <a:r>
              <a:rPr dirty="0" lang="en-US"/>
              <a:t>using the system. The generated film names will exhibit creativity and relevance,</a:t>
            </a:r>
          </a:p>
          <a:p>
            <a:r>
              <a:rPr dirty="0" lang="en-US"/>
              <a:t>aligning with user preferences and input.</a:t>
            </a:r>
          </a:p>
          <a:p>
            <a:r>
              <a:rPr b="1" dirty="0" lang="en-US"/>
              <a:t>4. Documentation: </a:t>
            </a:r>
            <a:r>
              <a:rPr dirty="0" lang="en-US"/>
              <a:t>Comprehensive documentation, including user guides, technical</a:t>
            </a:r>
          </a:p>
          <a:p>
            <a:r>
              <a:rPr dirty="0" lang="en-US"/>
              <a:t>specifications, and deployment instructions, will be provided to assist users in</a:t>
            </a:r>
          </a:p>
          <a:p>
            <a:r>
              <a:rPr dirty="0" lang="en-US"/>
              <a:t>understanding and utilizing the system effectively.</a:t>
            </a:r>
          </a:p>
          <a:p>
            <a:r>
              <a:rPr b="1" dirty="0" lang="en-US"/>
              <a:t>5. Deployment Package: </a:t>
            </a:r>
            <a:r>
              <a:rPr dirty="0" lang="en-US"/>
              <a:t>A deployment package will be prepared for deploying the</a:t>
            </a:r>
          </a:p>
          <a:p>
            <a:r>
              <a:rPr dirty="0" lang="en-US"/>
              <a:t>system to production environments. This package will include all necessary files and</a:t>
            </a:r>
          </a:p>
          <a:p>
            <a:r>
              <a:rPr dirty="0" lang="en-US"/>
              <a:t>instructions for setting up and running the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558165" y="385444"/>
            <a:ext cx="9764395" cy="5794692"/>
          </a:xfrm>
          <a:prstGeom prst="rect"/>
        </p:spPr>
        <p:txBody>
          <a:bodyPr bIns="0" lIns="0" rIns="0" rtlCol="0" tIns="460692" vert="horz" wrap="square">
            <a:spAutoFit/>
          </a:bodyPr>
          <a:p>
            <a:pPr marL="193675">
              <a:lnSpc>
                <a:spcPct val="100000"/>
              </a:lnSpc>
              <a:spcBef>
                <a:spcPts val="130"/>
              </a:spcBef>
            </a:pPr>
            <a:r>
              <a:rPr dirty="0" sz="4000" lang="en-US">
                <a:solidFill>
                  <a:srgbClr val="FF0000"/>
                </a:solidFill>
                <a:latin typeface="Times New Roman" pitchFamily="18" charset="0"/>
                <a:cs typeface="Times New Roman" pitchFamily="18" charset="0"/>
              </a:rPr>
              <a:t>EXPLORATING FILM NAMES USING GENERATIVE AI</a:t>
            </a:r>
            <a:br>
              <a:rPr dirty="0" sz="4000" lang="en-US">
                <a:latin typeface="Times New Roman" pitchFamily="18" charset="0"/>
                <a:cs typeface="Times New Roman" pitchFamily="18" charset="0"/>
              </a:rPr>
            </a:br>
            <a:r>
              <a:rPr dirty="0" sz="4000" lang="en-US">
                <a:latin typeface="Times New Roman" pitchFamily="18" charset="0"/>
                <a:cs typeface="Times New Roman" pitchFamily="18" charset="0"/>
              </a:rPr>
              <a:t>   </a:t>
            </a:r>
            <a:r>
              <a:rPr b="0" dirty="0" sz="2000" lang="en-US">
                <a:latin typeface="Times New Roman" pitchFamily="18" charset="0"/>
                <a:cs typeface="Times New Roman" pitchFamily="18" charset="0"/>
              </a:rPr>
              <a:t>In the realm of filmmaking, a captivating and memorable film title can significantly</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impact the success and recognition of a movie. Crafting an original and appealing film name</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that effectively captures the essence of the story, genre, and theme is an essential aspect of</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marketing and branding. However, generating such titles can be a daunting task, requiring</a:t>
            </a:r>
            <a:br>
              <a:rPr b="0" dirty="0" sz="2000" lang="en-US">
                <a:latin typeface="Times New Roman" pitchFamily="18" charset="0"/>
                <a:cs typeface="Times New Roman" pitchFamily="18" charset="0"/>
              </a:rPr>
            </a:br>
            <a:r>
              <a:rPr b="0" dirty="0" sz="2000" lang="en-US">
                <a:latin typeface="Times New Roman" pitchFamily="18" charset="0"/>
                <a:cs typeface="Times New Roman" pitchFamily="18" charset="0"/>
              </a:rPr>
              <a:t>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a:t>
            </a:r>
            <a:br>
              <a:rPr dirty="0" sz="4000" lang="en-US">
                <a:latin typeface="Times New Roman" pitchFamily="18" charset="0"/>
                <a:cs typeface="Times New Roman" pitchFamily="18" charset="0"/>
              </a:rPr>
            </a:br>
            <a:br>
              <a:rPr dirty="0" sz="4000" lang="en-US">
                <a:latin typeface="Times New Roman" pitchFamily="18" charset="0"/>
                <a:cs typeface="Times New Roman" pitchFamily="18" charset="0"/>
              </a:rPr>
            </a:br>
            <a:endParaRPr sz="4000">
              <a:latin typeface="Times New Roman" pitchFamily="18" charset="0"/>
              <a:cs typeface="Times New Roman" pitchFamily="18" charset="0"/>
            </a:endParaRPr>
          </a:p>
        </p:txBody>
      </p:sp>
      <p:grpSp>
        <p:nvGrpSpPr>
          <p:cNvPr id="26"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8"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0" y="4038600"/>
            <a:ext cx="4114800" cy="28194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1371600" y="304800"/>
            <a:ext cx="7467600" cy="2206880"/>
          </a:xfrm>
          <a:prstGeom prst="rect"/>
        </p:spPr>
        <p:txBody>
          <a:bodyPr bIns="0" lIns="0" rIns="0" rtlCol="0" tIns="73279" vert="horz" wrap="square">
            <a:spAutoFit/>
          </a:bodyPr>
          <a:p>
            <a:pPr algn="l" marL="193675">
              <a:lnSpc>
                <a:spcPct val="100000"/>
              </a:lnSpc>
              <a:spcBef>
                <a:spcPts val="105"/>
              </a:spcBef>
            </a:pPr>
            <a:r>
              <a:rPr spc="-10">
                <a:solidFill>
                  <a:srgbClr val="FF0000"/>
                </a:solidFill>
                <a:latin typeface="Times New Roman" pitchFamily="18" charset="0"/>
                <a:cs typeface="Times New Roman" pitchFamily="18" charset="0"/>
              </a:rPr>
              <a:t>AGENDA</a:t>
            </a:r>
            <a:br>
              <a:rPr dirty="0" lang="en-US" spc="-10">
                <a:latin typeface="Times New Roman" pitchFamily="18" charset="0"/>
                <a:cs typeface="Times New Roman" pitchFamily="18" charset="0"/>
              </a:rPr>
            </a:br>
            <a:br>
              <a:rPr b="0" dirty="0" lang="en-US" spc="-10">
                <a:latin typeface="Times New Roman" pitchFamily="18" charset="0"/>
                <a:cs typeface="Times New Roman" pitchFamily="18" charset="0"/>
              </a:rPr>
            </a:br>
            <a:br>
              <a:rPr b="0" dirty="0" sz="2400" lang="en-US" spc="-10">
                <a:latin typeface="Times New Roman" pitchFamily="18" charset="0"/>
                <a:cs typeface="Times New Roman" pitchFamily="18" charset="0"/>
              </a:rPr>
            </a:br>
            <a:br>
              <a:rPr b="0" dirty="0" sz="2400" lang="en-US" spc="-10">
                <a:latin typeface="Times New Roman" pitchFamily="18" charset="0"/>
                <a:cs typeface="Times New Roman" pitchFamily="18" charset="0"/>
              </a:rPr>
            </a:br>
            <a:r>
              <a:rPr b="0" dirty="0" sz="2400" lang="en-US" spc="-10">
                <a:latin typeface="Times New Roman" pitchFamily="18" charset="0"/>
                <a:cs typeface="Times New Roman" pitchFamily="18" charset="0"/>
              </a:rPr>
              <a:t> </a:t>
            </a:r>
            <a:endParaRPr dirty="0" spc="-10">
              <a:latin typeface="Times New Roman" pitchFamily="18" charset="0"/>
              <a:cs typeface="Times New Roman" pitchFamily="18" charset="0"/>
            </a:endParaRPr>
          </a:p>
        </p:txBody>
      </p:sp>
      <p:sp>
        <p:nvSpPr>
          <p:cNvPr id="1048641"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3</a:t>
            </a:fld>
            <a:endParaRPr dirty="0" spc="-50"/>
          </a:p>
        </p:txBody>
      </p:sp>
      <p:sp>
        <p:nvSpPr>
          <p:cNvPr id="1048642" name="TextBox 22"/>
          <p:cNvSpPr txBox="1"/>
          <p:nvPr/>
        </p:nvSpPr>
        <p:spPr>
          <a:xfrm>
            <a:off x="1447800" y="1752600"/>
            <a:ext cx="7315200" cy="2225041"/>
          </a:xfrm>
          <a:prstGeom prst="rect"/>
          <a:noFill/>
        </p:spPr>
        <p:txBody>
          <a:bodyPr rtlCol="0" wrap="square">
            <a:spAutoFit/>
          </a:bodyPr>
          <a:p>
            <a:pPr>
              <a:buFont typeface="Wingdings" pitchFamily="2" charset="2"/>
              <a:buChar char="Ø"/>
            </a:pPr>
            <a:r>
              <a:rPr dirty="0" sz="2800" lang="en-US" spc="-10">
                <a:latin typeface="Times New Roman" pitchFamily="18" charset="0"/>
                <a:cs typeface="Times New Roman" pitchFamily="18" charset="0"/>
              </a:rPr>
              <a:t> PROBLEM STATEMENT</a:t>
            </a:r>
          </a:p>
          <a:p>
            <a:pPr>
              <a:buFont typeface="Wingdings" pitchFamily="2" charset="2"/>
              <a:buChar char="Ø"/>
            </a:pPr>
            <a:r>
              <a:rPr dirty="0" sz="2800" lang="en-US" spc="-10">
                <a:latin typeface="Times New Roman" pitchFamily="18" charset="0"/>
                <a:cs typeface="Times New Roman" pitchFamily="18" charset="0"/>
              </a:rPr>
              <a:t> PROJECT OVERVIEW</a:t>
            </a:r>
          </a:p>
          <a:p>
            <a:pPr>
              <a:buFont typeface="Wingdings" pitchFamily="2" charset="2"/>
              <a:buChar char="Ø"/>
            </a:pPr>
            <a:r>
              <a:rPr dirty="0" sz="2800" lang="en-US" spc="-10">
                <a:latin typeface="Times New Roman" pitchFamily="18" charset="0"/>
                <a:cs typeface="Times New Roman" pitchFamily="18" charset="0"/>
              </a:rPr>
              <a:t> END USERS</a:t>
            </a:r>
          </a:p>
          <a:p>
            <a:pPr>
              <a:buFont typeface="Wingdings" pitchFamily="2" charset="2"/>
              <a:buChar char="Ø"/>
            </a:pPr>
            <a:r>
              <a:rPr dirty="0" sz="2800" lang="en-US" spc="-10">
                <a:latin typeface="Times New Roman" pitchFamily="18" charset="0"/>
                <a:cs typeface="Times New Roman" pitchFamily="18" charset="0"/>
              </a:rPr>
              <a:t> SOLUTION AND ITS PROPORTION</a:t>
            </a:r>
          </a:p>
          <a:p>
            <a:pPr>
              <a:buFont typeface="Wingdings" pitchFamily="2" charset="2"/>
              <a:buChar char="Ø"/>
            </a:pPr>
            <a:r>
              <a:rPr dirty="0" sz="2800" lang="en-US" spc="-10">
                <a:latin typeface="Times New Roman" pitchFamily="18" charset="0"/>
                <a:cs typeface="Times New Roman" pitchFamily="18" charset="0"/>
              </a:rPr>
              <a:t> MODELLING </a:t>
            </a:r>
          </a:p>
          <a:p>
            <a:pPr>
              <a:buFont typeface="Wingdings" pitchFamily="2" charset="2"/>
              <a:buChar char="Ø"/>
            </a:pPr>
            <a:r>
              <a:rPr dirty="0" sz="2800" lang="en-US" spc="-10">
                <a:latin typeface="Times New Roman" pitchFamily="18" charset="0"/>
                <a:cs typeface="Times New Roman" pitchFamily="18" charset="0"/>
              </a:rPr>
              <a:t> RESULTS</a:t>
            </a:r>
            <a:endParaRPr dirty="0" sz="2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7543800" y="1295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7014528" cy="524510"/>
          </a:xfrm>
          <a:prstGeom prst="rect"/>
        </p:spPr>
        <p:txBody>
          <a:bodyPr bIns="0" lIns="0" rIns="0" rtlCol="0" tIns="16510" vert="horz" wrap="square">
            <a:spAutoFit/>
          </a:bodyPr>
          <a:p>
            <a:pPr marL="12700">
              <a:lnSpc>
                <a:spcPct val="100000"/>
              </a:lnSpc>
              <a:spcBef>
                <a:spcPts val="130"/>
              </a:spcBef>
              <a:tabLst>
                <a:tab algn="l" pos="2727960"/>
              </a:tabLst>
            </a:pPr>
            <a:r>
              <a:rPr dirty="0" sz="4000" spc="-10">
                <a:solidFill>
                  <a:srgbClr val="FF0000"/>
                </a:solidFill>
                <a:latin typeface="Times New Roman" pitchFamily="18" charset="0"/>
                <a:cs typeface="Times New Roman" pitchFamily="18" charset="0"/>
              </a:rPr>
              <a:t>PROBLEM</a:t>
            </a:r>
            <a:r>
              <a:rPr sz="4000">
                <a:solidFill>
                  <a:srgbClr val="FF0000"/>
                </a:solidFill>
                <a:latin typeface="Times New Roman" pitchFamily="18" charset="0"/>
                <a:cs typeface="Times New Roman" pitchFamily="18" charset="0"/>
              </a:rPr>
              <a:t>	</a:t>
            </a:r>
            <a:r>
              <a:rPr dirty="0" sz="4000" lang="en-US">
                <a:solidFill>
                  <a:srgbClr val="FF0000"/>
                </a:solidFill>
                <a:latin typeface="Times New Roman" pitchFamily="18" charset="0"/>
                <a:cs typeface="Times New Roman" pitchFamily="18" charset="0"/>
              </a:rPr>
              <a:t> </a:t>
            </a:r>
            <a:r>
              <a:rPr sz="4000" spc="-75">
                <a:solidFill>
                  <a:srgbClr val="FF0000"/>
                </a:solidFill>
                <a:latin typeface="Times New Roman" pitchFamily="18" charset="0"/>
                <a:cs typeface="Times New Roman" pitchFamily="18" charset="0"/>
              </a:rPr>
              <a:t>STATEMENT</a:t>
            </a:r>
            <a:endParaRPr sz="4000">
              <a:solidFill>
                <a:srgbClr val="FF0000"/>
              </a:solidFill>
              <a:latin typeface="Times New Roman" pitchFamily="18" charset="0"/>
              <a:cs typeface="Times New Roman" pitchFamily="18" charset="0"/>
            </a:endParaRPr>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4</a:t>
            </a:fld>
            <a:endParaRPr dirty="0" spc="-50"/>
          </a:p>
        </p:txBody>
      </p:sp>
      <p:sp>
        <p:nvSpPr>
          <p:cNvPr id="1048648" name="TextBox 11"/>
          <p:cNvSpPr txBox="1"/>
          <p:nvPr/>
        </p:nvSpPr>
        <p:spPr>
          <a:xfrm>
            <a:off x="609600" y="2057400"/>
            <a:ext cx="7162800" cy="2225041"/>
          </a:xfrm>
          <a:prstGeom prst="rect"/>
          <a:noFill/>
        </p:spPr>
        <p:txBody>
          <a:bodyPr rtlCol="0" wrap="square">
            <a:spAutoFit/>
          </a:bodyPr>
          <a:p>
            <a:r>
              <a:rPr dirty="0" sz="2800" lang="en-US">
                <a:latin typeface="Times New Roman" pitchFamily="18" charset="0"/>
                <a:cs typeface="Times New Roman" pitchFamily="18" charset="0"/>
              </a:rPr>
              <a:t>   How can we leverage generative artificial intelligence (AI) techniques to automatically generate compelling and memorable film names efficiently, effectively addressing the challenges associated with traditional methods of film title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601200" y="3752850"/>
            <a:ext cx="2286000" cy="310515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7108825" cy="524510"/>
          </a:xfrm>
          <a:prstGeom prst="rect"/>
        </p:spPr>
        <p:txBody>
          <a:bodyPr bIns="0" lIns="0" rIns="0" rtlCol="0" tIns="16510" vert="horz" wrap="square">
            <a:spAutoFit/>
          </a:bodyPr>
          <a:p>
            <a:pPr marL="12700">
              <a:lnSpc>
                <a:spcPct val="100000"/>
              </a:lnSpc>
              <a:spcBef>
                <a:spcPts val="130"/>
              </a:spcBef>
              <a:tabLst>
                <a:tab algn="l" pos="2643505"/>
              </a:tabLst>
            </a:pPr>
            <a:r>
              <a:rPr dirty="0" sz="4000" spc="-10">
                <a:solidFill>
                  <a:srgbClr val="FF0000"/>
                </a:solidFill>
                <a:latin typeface="Times New Roman" pitchFamily="18" charset="0"/>
                <a:cs typeface="Times New Roman" pitchFamily="18" charset="0"/>
              </a:rPr>
              <a:t>PROJECT</a:t>
            </a:r>
            <a:r>
              <a:rPr dirty="0" sz="4000">
                <a:solidFill>
                  <a:srgbClr val="FF0000"/>
                </a:solidFill>
                <a:latin typeface="Times New Roman" pitchFamily="18" charset="0"/>
                <a:cs typeface="Times New Roman" pitchFamily="18" charset="0"/>
              </a:rPr>
              <a:t>	</a:t>
            </a:r>
            <a:r>
              <a:rPr dirty="0" sz="4000" spc="-10">
                <a:solidFill>
                  <a:srgbClr val="FF0000"/>
                </a:solidFill>
                <a:latin typeface="Times New Roman" pitchFamily="18" charset="0"/>
                <a:cs typeface="Times New Roman" pitchFamily="18" charset="0"/>
              </a:rPr>
              <a:t>OVERVIEW</a:t>
            </a:r>
            <a:endParaRPr sz="4000">
              <a:solidFill>
                <a:srgbClr val="FF0000"/>
              </a:solidFill>
              <a:latin typeface="Times New Roman" pitchFamily="18" charset="0"/>
              <a:cs typeface="Times New Roman" pitchFamily="18" charset="0"/>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5</a:t>
            </a:fld>
            <a:endParaRPr dirty="0" spc="-50"/>
          </a:p>
        </p:txBody>
      </p:sp>
      <p:sp>
        <p:nvSpPr>
          <p:cNvPr id="1048654" name="TextBox 10"/>
          <p:cNvSpPr txBox="1"/>
          <p:nvPr/>
        </p:nvSpPr>
        <p:spPr>
          <a:xfrm>
            <a:off x="685801" y="2362200"/>
            <a:ext cx="9144000" cy="2580641"/>
          </a:xfrm>
          <a:prstGeom prst="rect"/>
          <a:noFill/>
        </p:spPr>
        <p:txBody>
          <a:bodyPr rtlCol="0" wrap="square">
            <a:spAutoFit/>
          </a:bodyPr>
          <a:p>
            <a:r>
              <a:rPr dirty="0" sz="2800" lang="en-US">
                <a:latin typeface="Times New Roman" pitchFamily="18" charset="0"/>
                <a:cs typeface="Times New Roman" pitchFamily="18" charset="0"/>
              </a:rPr>
              <a:t>  Exploring Film Names Using Generative AI involves leveraging artificial intelligence techniques, such as Markov Chain models or neural networks, to generate new film names based on patterns learned from a dataset of existing film names especially with </a:t>
            </a:r>
            <a:r>
              <a:rPr dirty="0" sz="2800" lang="en-US" err="1">
                <a:latin typeface="Times New Roman" pitchFamily="18" charset="0"/>
                <a:cs typeface="Times New Roman" pitchFamily="18" charset="0"/>
              </a:rPr>
              <a:t>Tensorflow</a:t>
            </a:r>
            <a:r>
              <a:rPr dirty="0" sz="2800" lang="en-US">
                <a:latin typeface="Times New Roman" pitchFamily="18" charset="0"/>
                <a:cs typeface="Times New Roman" pitchFamily="18" charset="0"/>
              </a:rPr>
              <a:t> and Long Short-Term Memory (LSTM). This process includes: Data Collection, Pre Processing, Generation, Model Training...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8763000" y="914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09600" y="228600"/>
            <a:ext cx="9764395" cy="1030858"/>
          </a:xfrm>
          <a:prstGeom prst="rect"/>
        </p:spPr>
        <p:txBody>
          <a:bodyPr bIns="0" lIns="0" rIns="0" rtlCol="0" tIns="522858" vert="horz" wrap="square">
            <a:spAutoFit/>
          </a:bodyPr>
          <a:p>
            <a:pPr marL="153670">
              <a:lnSpc>
                <a:spcPct val="100000"/>
              </a:lnSpc>
              <a:spcBef>
                <a:spcPts val="130"/>
              </a:spcBef>
            </a:pPr>
            <a:r>
              <a:rPr dirty="0" sz="4000">
                <a:solidFill>
                  <a:srgbClr val="FF0000"/>
                </a:solidFill>
                <a:latin typeface="Times New Roman" pitchFamily="18" charset="0"/>
                <a:cs typeface="Times New Roman" pitchFamily="18" charset="0"/>
              </a:rPr>
              <a:t>WHO</a:t>
            </a:r>
            <a:r>
              <a:rPr dirty="0" sz="4000" spc="-245">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ARE</a:t>
            </a:r>
            <a:r>
              <a:rPr dirty="0" sz="4000" spc="-7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THE</a:t>
            </a:r>
            <a:r>
              <a:rPr dirty="0" sz="4000" spc="-55">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END</a:t>
            </a:r>
            <a:r>
              <a:rPr dirty="0" sz="4000" spc="-70">
                <a:solidFill>
                  <a:srgbClr val="FF0000"/>
                </a:solidFill>
                <a:latin typeface="Times New Roman" pitchFamily="18" charset="0"/>
                <a:cs typeface="Times New Roman" pitchFamily="18" charset="0"/>
              </a:rPr>
              <a:t> </a:t>
            </a:r>
            <a:r>
              <a:rPr dirty="0" sz="4000" spc="-10">
                <a:solidFill>
                  <a:srgbClr val="FF0000"/>
                </a:solidFill>
                <a:latin typeface="Times New Roman" pitchFamily="18" charset="0"/>
                <a:cs typeface="Times New Roman" pitchFamily="18" charset="0"/>
              </a:rPr>
              <a:t>USERS?</a:t>
            </a:r>
            <a:endParaRPr sz="4000">
              <a:solidFill>
                <a:srgbClr val="FF0000"/>
              </a:solidFill>
              <a:latin typeface="Times New Roman" pitchFamily="18" charset="0"/>
              <a:cs typeface="Times New Roman" pitchFamily="18" charset="0"/>
            </a:endParaRPr>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6</a:t>
            </a:fld>
            <a:endParaRPr dirty="0" spc="-50"/>
          </a:p>
        </p:txBody>
      </p:sp>
      <p:sp>
        <p:nvSpPr>
          <p:cNvPr id="1048660" name="TextBox 9"/>
          <p:cNvSpPr txBox="1"/>
          <p:nvPr/>
        </p:nvSpPr>
        <p:spPr>
          <a:xfrm>
            <a:off x="609600" y="1600200"/>
            <a:ext cx="8686800" cy="4409440"/>
          </a:xfrm>
          <a:prstGeom prst="rect"/>
          <a:noFill/>
        </p:spPr>
        <p:txBody>
          <a:bodyPr rtlCol="0" wrap="square">
            <a:spAutoFit/>
          </a:bodyPr>
          <a:p>
            <a:pPr>
              <a:buFont typeface="Wingdings" pitchFamily="2" charset="2"/>
              <a:buChar char="v"/>
            </a:pPr>
            <a:r>
              <a:rPr b="1" dirty="0" sz="2000" lang="en-US">
                <a:latin typeface="Times New Roman" pitchFamily="18" charset="0"/>
                <a:cs typeface="Times New Roman" pitchFamily="18" charset="0"/>
              </a:rPr>
              <a:t> Filmmakers and screenwriters:</a:t>
            </a:r>
            <a:r>
              <a:rPr dirty="0" sz="2000" lang="en-US">
                <a:latin typeface="Times New Roman" pitchFamily="18" charset="0"/>
                <a:cs typeface="Times New Roman" pitchFamily="18" charset="0"/>
              </a:rPr>
              <a:t> They can use AI-generated names to spark creativity and find unique options that resonate with their project's themes and tone.</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Marketing and advertising professionals:</a:t>
            </a:r>
            <a:r>
              <a:rPr dirty="0" sz="2000" lang="en-US">
                <a:latin typeface="Times New Roman" pitchFamily="18" charset="0"/>
                <a:cs typeface="Times New Roman" pitchFamily="18" charset="0"/>
              </a:rPr>
              <a:t> They can leverage AI to generate catchy and memorable names that will grab attention and effectively promote a film.</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Film studios and production companies:</a:t>
            </a:r>
            <a:r>
              <a:rPr dirty="0" sz="2000" lang="en-US">
                <a:latin typeface="Times New Roman" pitchFamily="18" charset="0"/>
                <a:cs typeface="Times New Roman" pitchFamily="18" charset="0"/>
              </a:rPr>
              <a:t> AI can assist them in brainstorming a wide range of names to fit within their branding and target audience.</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Distribution and sales companies:</a:t>
            </a:r>
            <a:r>
              <a:rPr dirty="0" sz="2000" lang="en-US">
                <a:latin typeface="Times New Roman" pitchFamily="18" charset="0"/>
                <a:cs typeface="Times New Roman" pitchFamily="18" charset="0"/>
              </a:rPr>
              <a:t> They can employ AI to generate names that will translate well internationally and have strong commercial potential.</a:t>
            </a:r>
          </a:p>
          <a:p>
            <a:endParaRPr dirty="0" sz="2000" lang="en-US">
              <a:latin typeface="Times New Roman" pitchFamily="18" charset="0"/>
              <a:cs typeface="Times New Roman" pitchFamily="18" charset="0"/>
            </a:endParaRPr>
          </a:p>
          <a:p>
            <a:pPr>
              <a:buFont typeface="Wingdings" pitchFamily="2" charset="2"/>
              <a:buChar char="v"/>
            </a:pPr>
            <a:r>
              <a:rPr b="1" dirty="0" sz="2000" lang="en-US">
                <a:latin typeface="Times New Roman" pitchFamily="18" charset="0"/>
                <a:cs typeface="Times New Roman" pitchFamily="18" charset="0"/>
              </a:rPr>
              <a:t> Fans and film enthusiasts:</a:t>
            </a:r>
            <a:r>
              <a:rPr dirty="0" sz="2000" lang="en-US">
                <a:latin typeface="Times New Roman" pitchFamily="18" charset="0"/>
                <a:cs typeface="Times New Roman" pitchFamily="18" charset="0"/>
              </a:rPr>
              <a:t> They can use AI-generated names to create their own film concepts or explore different possibilities for existing films.</a:t>
            </a:r>
          </a:p>
          <a:p>
            <a:endParaRPr dirty="0"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385444"/>
            <a:ext cx="9764395" cy="1721625"/>
          </a:xfrm>
          <a:prstGeom prst="rect"/>
        </p:spPr>
        <p:txBody>
          <a:bodyPr bIns="0" lIns="0" rIns="0" rtlCol="0" tIns="485775" vert="horz" wrap="square">
            <a:spAutoFit/>
          </a:bodyPr>
          <a:p>
            <a:pPr marL="12700">
              <a:lnSpc>
                <a:spcPct val="100000"/>
              </a:lnSpc>
              <a:spcBef>
                <a:spcPts val="105"/>
              </a:spcBef>
            </a:pPr>
            <a:r>
              <a:rPr sz="4000" spc="-10">
                <a:solidFill>
                  <a:srgbClr val="FF0000"/>
                </a:solidFill>
                <a:latin typeface="Times New Roman" pitchFamily="18" charset="0"/>
                <a:cs typeface="Times New Roman" pitchFamily="18" charset="0"/>
              </a:rPr>
              <a:t>SOLUTION</a:t>
            </a:r>
            <a:r>
              <a:rPr sz="4000" spc="-345">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AND</a:t>
            </a:r>
            <a:r>
              <a:rPr dirty="0" sz="4000" spc="-2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ITS </a:t>
            </a:r>
            <a:r>
              <a:rPr dirty="0" sz="4000" spc="-20">
                <a:solidFill>
                  <a:srgbClr val="FF0000"/>
                </a:solidFill>
                <a:latin typeface="Times New Roman" pitchFamily="18" charset="0"/>
                <a:cs typeface="Times New Roman" pitchFamily="18" charset="0"/>
              </a:rPr>
              <a:t>VALUE</a:t>
            </a:r>
            <a:r>
              <a:rPr dirty="0" sz="4000" spc="-120">
                <a:solidFill>
                  <a:srgbClr val="FF0000"/>
                </a:solidFill>
                <a:latin typeface="Times New Roman" pitchFamily="18" charset="0"/>
                <a:cs typeface="Times New Roman" pitchFamily="18" charset="0"/>
              </a:rPr>
              <a:t> </a:t>
            </a:r>
            <a:r>
              <a:rPr dirty="0" sz="4000" spc="-10">
                <a:solidFill>
                  <a:srgbClr val="FF0000"/>
                </a:solidFill>
                <a:latin typeface="Times New Roman" pitchFamily="18" charset="0"/>
                <a:cs typeface="Times New Roman" pitchFamily="18" charset="0"/>
              </a:rPr>
              <a:t>PROPOSITION</a:t>
            </a:r>
            <a:endParaRPr sz="4000">
              <a:solidFill>
                <a:srgbClr val="FF0000"/>
              </a:solidFill>
              <a:latin typeface="Times New Roman" pitchFamily="18" charset="0"/>
              <a:cs typeface="Times New Roman" pitchFamily="18" charset="0"/>
            </a:endParaRPr>
          </a:p>
        </p:txBody>
      </p:sp>
      <p:pic>
        <p:nvPicPr>
          <p:cNvPr id="2097162"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7</a:t>
            </a:fld>
            <a:endParaRPr dirty="0" spc="-50"/>
          </a:p>
        </p:txBody>
      </p:sp>
      <p:sp>
        <p:nvSpPr>
          <p:cNvPr id="1048666" name="TextBox 9"/>
          <p:cNvSpPr txBox="1"/>
          <p:nvPr/>
        </p:nvSpPr>
        <p:spPr>
          <a:xfrm>
            <a:off x="609600" y="2590800"/>
            <a:ext cx="9144000" cy="3354765"/>
          </a:xfrm>
          <a:prstGeom prst="rect"/>
          <a:noFill/>
        </p:spPr>
        <p:txBody>
          <a:bodyPr rtlCol="0" wrap="square">
            <a:spAutoFit/>
          </a:bodyPr>
          <a:p>
            <a:r>
              <a:rPr dirty="0" sz="2400" lang="en-US">
                <a:latin typeface="Times New Roman" pitchFamily="18" charset="0"/>
                <a:cs typeface="Times New Roman" pitchFamily="18" charset="0"/>
              </a:rPr>
              <a:t>   Develop a web-based application that utilizes generative AI techniques to explore and generate film names automatically. Develop a generative AI model trained on a dataset of existing film names to generate new, creative film titles. Provide users with customization options to influence the generation process, such as specifying genres or themes. Design an intuitive user interface for interacting with the system, allowing users to explore and evaluate generated film names.</a:t>
            </a:r>
          </a:p>
          <a:p>
            <a:r>
              <a:rPr dirty="0" sz="2400" lang="en-US">
                <a:latin typeface="Times New Roman" pitchFamily="18" charset="0"/>
                <a:cs typeface="Times New Roman" pitchFamily="18" charset="0"/>
              </a:rPr>
              <a:t>   </a:t>
            </a:r>
          </a:p>
          <a:p>
            <a:r>
              <a:rPr dirty="0" sz="2000" lang="en-US">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220200" y="2438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9067800" y="0"/>
            <a:ext cx="1457325" cy="2228848"/>
          </a:xfrm>
          <a:prstGeom prst="rect"/>
        </p:spPr>
      </p:pic>
      <p:sp>
        <p:nvSpPr>
          <p:cNvPr id="1048670" name="object 7"/>
          <p:cNvSpPr txBox="1">
            <a:spLocks noGrp="1"/>
          </p:cNvSpPr>
          <p:nvPr>
            <p:ph type="title"/>
          </p:nvPr>
        </p:nvSpPr>
        <p:spPr>
          <a:xfrm>
            <a:off x="609600" y="228600"/>
            <a:ext cx="9764395" cy="904350"/>
          </a:xfrm>
          <a:prstGeom prst="rect"/>
        </p:spPr>
        <p:txBody>
          <a:bodyPr bIns="0" lIns="0" rIns="0" rtlCol="0" tIns="286004" vert="horz" wrap="square">
            <a:spAutoFit/>
          </a:bodyPr>
          <a:p>
            <a:pPr marL="193675">
              <a:lnSpc>
                <a:spcPct val="100000"/>
              </a:lnSpc>
              <a:spcBef>
                <a:spcPts val="130"/>
              </a:spcBef>
            </a:pPr>
            <a:r>
              <a:rPr dirty="0" sz="4000">
                <a:solidFill>
                  <a:srgbClr val="FF0000"/>
                </a:solidFill>
                <a:latin typeface="Times New Roman" pitchFamily="18" charset="0"/>
                <a:cs typeface="Times New Roman" pitchFamily="18" charset="0"/>
              </a:rPr>
              <a:t>THE</a:t>
            </a:r>
            <a:r>
              <a:rPr dirty="0" sz="4000" spc="2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WOW</a:t>
            </a:r>
            <a:r>
              <a:rPr dirty="0" sz="4000" spc="90">
                <a:solidFill>
                  <a:srgbClr val="FF0000"/>
                </a:solidFill>
                <a:latin typeface="Times New Roman" pitchFamily="18" charset="0"/>
                <a:cs typeface="Times New Roman" pitchFamily="18" charset="0"/>
              </a:rPr>
              <a:t> </a:t>
            </a:r>
            <a:r>
              <a:rPr dirty="0" sz="4000">
                <a:solidFill>
                  <a:srgbClr val="FF0000"/>
                </a:solidFill>
                <a:latin typeface="Times New Roman" pitchFamily="18" charset="0"/>
                <a:cs typeface="Times New Roman" pitchFamily="18" charset="0"/>
              </a:rPr>
              <a:t>IN YOUR </a:t>
            </a:r>
            <a:r>
              <a:rPr dirty="0" sz="4000" spc="-10">
                <a:solidFill>
                  <a:srgbClr val="FF0000"/>
                </a:solidFill>
                <a:latin typeface="Times New Roman" pitchFamily="18" charset="0"/>
                <a:cs typeface="Times New Roman" pitchFamily="18" charset="0"/>
              </a:rPr>
              <a:t>SOLUTION</a:t>
            </a:r>
            <a:endParaRPr sz="4000">
              <a:solidFill>
                <a:srgbClr val="FF0000"/>
              </a:solidFill>
              <a:latin typeface="Times New Roman" pitchFamily="18" charset="0"/>
              <a:cs typeface="Times New Roman" pitchFamily="18" charset="0"/>
            </a:endParaRPr>
          </a:p>
        </p:txBody>
      </p:sp>
      <p:sp>
        <p:nvSpPr>
          <p:cNvPr id="104867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8</a:t>
            </a:fld>
            <a:endParaRPr dirty="0" spc="-25"/>
          </a:p>
        </p:txBody>
      </p:sp>
      <p:sp>
        <p:nvSpPr>
          <p:cNvPr id="1048672" name="TextBox 8"/>
          <p:cNvSpPr txBox="1"/>
          <p:nvPr/>
        </p:nvSpPr>
        <p:spPr>
          <a:xfrm>
            <a:off x="685800" y="1371600"/>
            <a:ext cx="8458200" cy="4801314"/>
          </a:xfrm>
          <a:prstGeom prst="rect"/>
          <a:noFill/>
        </p:spPr>
        <p:txBody>
          <a:bodyPr rtlCol="0" wrap="square">
            <a:spAutoFit/>
          </a:bodyPr>
          <a:p>
            <a:pPr>
              <a:buFont typeface="Wingdings" pitchFamily="2" charset="2"/>
              <a:buChar char="v"/>
            </a:pPr>
            <a:r>
              <a:rPr b="1" dirty="0" lang="en-US">
                <a:latin typeface="Times New Roman" pitchFamily="18" charset="0"/>
                <a:cs typeface="Times New Roman" pitchFamily="18" charset="0"/>
              </a:rPr>
              <a:t>Idea Generation:</a:t>
            </a:r>
            <a:r>
              <a:rPr dirty="0" lang="en-US">
                <a:latin typeface="Times New Roman" pitchFamily="18" charset="0"/>
                <a:cs typeface="Times New Roman" pitchFamily="18" charset="0"/>
              </a:rPr>
              <a:t> AI can produce a vast number of name options based on keywords, themes, genre, or desired tone. This helps overcome creative roadblocks and explore unexpected possibilities.</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Uniqueness and Relevance:</a:t>
            </a:r>
            <a:r>
              <a:rPr dirty="0" lang="en-US">
                <a:latin typeface="Times New Roman" pitchFamily="18" charset="0"/>
                <a:cs typeface="Times New Roman" pitchFamily="18" charset="0"/>
              </a:rPr>
              <a:t> AI can generate names that are both unique and relevant to the film's content. It can analyze existing film titles and avoid redundancy while staying thematically appropriate.</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Multilingual Exploration:</a:t>
            </a:r>
            <a:r>
              <a:rPr dirty="0" lang="en-US">
                <a:latin typeface="Times New Roman" pitchFamily="18" charset="0"/>
                <a:cs typeface="Times New Roman" pitchFamily="18" charset="0"/>
              </a:rPr>
              <a:t> AI can generate names that consider international markets. It can translate concepts or suggest names with strong cross-cultural appeal.</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Brand Alignment:</a:t>
            </a:r>
            <a:r>
              <a:rPr dirty="0" lang="en-US">
                <a:latin typeface="Times New Roman" pitchFamily="18" charset="0"/>
                <a:cs typeface="Times New Roman" pitchFamily="18" charset="0"/>
              </a:rPr>
              <a:t> AI can be trained on a specific studio's </a:t>
            </a:r>
            <a:r>
              <a:rPr dirty="0" lang="en-US" err="1">
                <a:latin typeface="Times New Roman" pitchFamily="18" charset="0"/>
                <a:cs typeface="Times New Roman" pitchFamily="18" charset="0"/>
              </a:rPr>
              <a:t>filmography</a:t>
            </a:r>
            <a:r>
              <a:rPr dirty="0" lang="en-US">
                <a:latin typeface="Times New Roman" pitchFamily="18" charset="0"/>
                <a:cs typeface="Times New Roman" pitchFamily="18" charset="0"/>
              </a:rPr>
              <a:t> or genre preferences to suggest names that align with their branding strategy.</a:t>
            </a:r>
          </a:p>
          <a:p>
            <a:endParaRPr dirty="0" lang="en-US">
              <a:latin typeface="Times New Roman" pitchFamily="18" charset="0"/>
              <a:cs typeface="Times New Roman" pitchFamily="18" charset="0"/>
            </a:endParaRPr>
          </a:p>
          <a:p>
            <a:pPr>
              <a:buFont typeface="Wingdings" pitchFamily="2" charset="2"/>
              <a:buChar char="v"/>
            </a:pPr>
            <a:r>
              <a:rPr b="1" dirty="0" lang="en-US">
                <a:latin typeface="Times New Roman" pitchFamily="18" charset="0"/>
                <a:cs typeface="Times New Roman" pitchFamily="18" charset="0"/>
              </a:rPr>
              <a:t>Audience Targeting:</a:t>
            </a:r>
            <a:r>
              <a:rPr dirty="0" lang="en-US">
                <a:latin typeface="Times New Roman" pitchFamily="18" charset="0"/>
                <a:cs typeface="Times New Roman" pitchFamily="18" charset="0"/>
              </a:rPr>
              <a:t> AI can analyze audience data and generate names with high </a:t>
            </a:r>
            <a:r>
              <a:rPr dirty="0" lang="en-US" err="1">
                <a:latin typeface="Times New Roman" pitchFamily="18" charset="0"/>
                <a:cs typeface="Times New Roman" pitchFamily="18" charset="0"/>
              </a:rPr>
              <a:t>memorability</a:t>
            </a:r>
            <a:r>
              <a:rPr dirty="0" lang="en-US">
                <a:latin typeface="Times New Roman" pitchFamily="18" charset="0"/>
                <a:cs typeface="Times New Roman" pitchFamily="18" charset="0"/>
              </a:rPr>
              <a:t> or emotional impact for the target demographic.</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87630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7"/>
          <p:cNvSpPr txBox="1"/>
          <p:nvPr/>
        </p:nvSpPr>
        <p:spPr>
          <a:xfrm>
            <a:off x="739775" y="1367853"/>
            <a:ext cx="2812415" cy="300355"/>
          </a:xfrm>
          <a:prstGeom prst="rect"/>
        </p:spPr>
        <p:txBody>
          <a:bodyPr bIns="0" lIns="0" rIns="0" rtlCol="0" tIns="12700" vert="horz" wrap="square">
            <a:spAutoFit/>
          </a:bodyPr>
          <a:p>
            <a:pPr marL="12700">
              <a:lnSpc>
                <a:spcPct val="100000"/>
              </a:lnSpc>
              <a:spcBef>
                <a:spcPts val="100"/>
              </a:spcBef>
            </a:pPr>
            <a:endParaRPr sz="1800">
              <a:latin typeface="Trebuchet MS"/>
              <a:cs typeface="Trebuchet MS"/>
            </a:endParaRPr>
          </a:p>
        </p:txBody>
      </p:sp>
      <p:sp>
        <p:nvSpPr>
          <p:cNvPr id="104867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9</a:t>
            </a:fld>
            <a:endParaRPr dirty="0" spc="-25"/>
          </a:p>
        </p:txBody>
      </p:sp>
      <p:sp>
        <p:nvSpPr>
          <p:cNvPr id="1048678" name="object 8"/>
          <p:cNvSpPr txBox="1">
            <a:spLocks noGrp="1"/>
          </p:cNvSpPr>
          <p:nvPr>
            <p:ph type="ctrTitle"/>
          </p:nvPr>
        </p:nvSpPr>
        <p:spPr>
          <a:xfrm>
            <a:off x="762000" y="457200"/>
            <a:ext cx="3304540" cy="629018"/>
          </a:xfrm>
          <a:prstGeom prst="rect"/>
        </p:spPr>
        <p:txBody>
          <a:bodyPr bIns="0" lIns="0" rIns="0" rtlCol="0" tIns="13335" vert="horz" wrap="square">
            <a:spAutoFit/>
          </a:bodyPr>
          <a:p>
            <a:pPr marL="12700">
              <a:lnSpc>
                <a:spcPct val="100000"/>
              </a:lnSpc>
              <a:spcBef>
                <a:spcPts val="105"/>
              </a:spcBef>
            </a:pPr>
            <a:r>
              <a:rPr dirty="0" sz="4000" spc="-10">
                <a:solidFill>
                  <a:srgbClr val="FF0000"/>
                </a:solidFill>
                <a:latin typeface="Times New Roman" pitchFamily="18" charset="0"/>
                <a:cs typeface="Times New Roman" pitchFamily="18" charset="0"/>
              </a:rPr>
              <a:t>MODELLING</a:t>
            </a:r>
          </a:p>
        </p:txBody>
      </p:sp>
      <p:sp>
        <p:nvSpPr>
          <p:cNvPr id="1048679" name="TextBox 9"/>
          <p:cNvSpPr txBox="1"/>
          <p:nvPr/>
        </p:nvSpPr>
        <p:spPr>
          <a:xfrm>
            <a:off x="685800" y="1656576"/>
            <a:ext cx="8610600" cy="4370427"/>
          </a:xfrm>
          <a:prstGeom prst="rect"/>
          <a:noFill/>
        </p:spPr>
        <p:txBody>
          <a:bodyPr rtlCol="0" wrap="square">
            <a:spAutoFit/>
          </a:bodyPr>
          <a:p>
            <a:pPr indent="-342900" marL="342900">
              <a:buAutoNum type="arabicPeriod"/>
            </a:pPr>
            <a:r>
              <a:rPr b="1" dirty="0" sz="2000" lang="en-US">
                <a:latin typeface="Times New Roman" pitchFamily="18" charset="0"/>
                <a:cs typeface="Times New Roman" pitchFamily="18" charset="0"/>
              </a:rPr>
              <a:t>Recurrent Neural Networks (RNNs) with Long Short-Term Memory (LSTM):</a:t>
            </a:r>
            <a:endParaRPr dirty="0" sz="2000" lang="en-US">
              <a:latin typeface="Times New Roman" pitchFamily="18" charset="0"/>
              <a:cs typeface="Times New Roman" pitchFamily="18" charset="0"/>
            </a:endParaRPr>
          </a:p>
          <a:p>
            <a:r>
              <a:rPr dirty="0" sz="2000" lang="en-US">
                <a:latin typeface="Times New Roman" pitchFamily="18" charset="0"/>
                <a:cs typeface="Times New Roman" pitchFamily="18" charset="0"/>
              </a:rPr>
              <a:t>      RNN’s are powerful for sequence prediction tasks like text generation. LSTM’s address the vanishing gradient problem in RNNs, allowing them to learn long-term dependencies within sequences. </a:t>
            </a:r>
          </a:p>
          <a:p>
            <a:r>
              <a:rPr b="1" dirty="0" sz="2000" lang="en-US">
                <a:latin typeface="Times New Roman" pitchFamily="18" charset="0"/>
                <a:cs typeface="Times New Roman" pitchFamily="18" charset="0"/>
              </a:rPr>
              <a:t>Training: </a:t>
            </a:r>
            <a:r>
              <a:rPr dirty="0" sz="2000" lang="en-US">
                <a:latin typeface="Times New Roman" pitchFamily="18" charset="0"/>
                <a:cs typeface="Times New Roman" pitchFamily="18" charset="0"/>
              </a:rPr>
              <a:t>The model would be trained on a large dataset of existing film titles with relevant information like genre, plot keywords, and release year.</a:t>
            </a:r>
          </a:p>
          <a:p>
            <a:endParaRPr dirty="0" sz="2000" lang="en-US">
              <a:latin typeface="Times New Roman" pitchFamily="18" charset="0"/>
              <a:cs typeface="Times New Roman" pitchFamily="18" charset="0"/>
            </a:endParaRPr>
          </a:p>
          <a:p>
            <a:r>
              <a:rPr b="1" dirty="0" sz="2000" lang="en-US">
                <a:latin typeface="Times New Roman" pitchFamily="18" charset="0"/>
                <a:cs typeface="Times New Roman" pitchFamily="18" charset="0"/>
              </a:rPr>
              <a:t>2. Transformer-based models:</a:t>
            </a:r>
            <a:endParaRPr dirty="0" sz="2000" lang="en-US">
              <a:latin typeface="Times New Roman" pitchFamily="18" charset="0"/>
              <a:cs typeface="Times New Roman" pitchFamily="18" charset="0"/>
            </a:endParaRPr>
          </a:p>
          <a:p>
            <a:r>
              <a:rPr dirty="0" sz="2000" lang="en-US">
                <a:latin typeface="Times New Roman" pitchFamily="18" charset="0"/>
                <a:cs typeface="Times New Roman" pitchFamily="18" charset="0"/>
              </a:rPr>
              <a:t>    Transformers are a recent advancement in NLP, achieving state-of-the-art performance in various tasks. They excel at capturing relationships between words in a sequence, making them well-suited for film name generation.</a:t>
            </a:r>
          </a:p>
          <a:p>
            <a:r>
              <a:rPr b="1" dirty="0" sz="2000" lang="en-US">
                <a:latin typeface="Times New Roman" pitchFamily="18" charset="0"/>
                <a:cs typeface="Times New Roman" pitchFamily="18" charset="0"/>
              </a:rPr>
              <a:t>Training: </a:t>
            </a:r>
            <a:r>
              <a:rPr dirty="0" sz="2000" lang="en-US">
                <a:latin typeface="Times New Roman" pitchFamily="18" charset="0"/>
                <a:cs typeface="Times New Roman" pitchFamily="18" charset="0"/>
              </a:rPr>
              <a:t>Similar to RNNs, a large dataset of film titles and information is used.</a:t>
            </a: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Neha M</cp:lastModifiedBy>
  <dcterms:created xsi:type="dcterms:W3CDTF">2024-03-31T17:58:34Z</dcterms:created>
  <dcterms:modified xsi:type="dcterms:W3CDTF">2024-04-05T09:44:14Z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d1019d5fb5a1402d8d169680fbb151fa</vt:lpwstr>
  </property>
</Properties>
</file>