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5EA"/>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F57FBA-D08B-4B13-9F19-7C6280C2234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144076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57FBA-D08B-4B13-9F19-7C6280C2234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124764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57FBA-D08B-4B13-9F19-7C6280C2234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5029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57FBA-D08B-4B13-9F19-7C6280C2234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32628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57FBA-D08B-4B13-9F19-7C6280C2234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28641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F57FBA-D08B-4B13-9F19-7C6280C2234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329211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F57FBA-D08B-4B13-9F19-7C6280C22348}" type="datetimeFigureOut">
              <a:rPr lang="en-IN" smtClean="0"/>
              <a:t>03-09-2022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221556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F57FBA-D08B-4B13-9F19-7C6280C22348}" type="datetimeFigureOut">
              <a:rPr lang="en-IN" smtClean="0"/>
              <a:t>03-09-2022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162249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57FBA-D08B-4B13-9F19-7C6280C22348}" type="datetimeFigureOut">
              <a:rPr lang="en-IN" smtClean="0"/>
              <a:t>03-09-2022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30814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57FBA-D08B-4B13-9F19-7C6280C2234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199020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57FBA-D08B-4B13-9F19-7C6280C2234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5B623-A972-4056-9873-9212B47904C8}" type="slidenum">
              <a:rPr lang="en-IN" smtClean="0"/>
              <a:t>‹#›</a:t>
            </a:fld>
            <a:endParaRPr lang="en-IN"/>
          </a:p>
        </p:txBody>
      </p:sp>
    </p:spTree>
    <p:extLst>
      <p:ext uri="{BB962C8B-B14F-4D97-AF65-F5344CB8AC3E}">
        <p14:creationId xmlns:p14="http://schemas.microsoft.com/office/powerpoint/2010/main" val="107922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57FBA-D08B-4B13-9F19-7C6280C22348}" type="datetimeFigureOut">
              <a:rPr lang="en-IN" smtClean="0"/>
              <a:t>03-09-2022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5B623-A972-4056-9873-9212B47904C8}" type="slidenum">
              <a:rPr lang="en-IN" smtClean="0"/>
              <a:t>‹#›</a:t>
            </a:fld>
            <a:endParaRPr lang="en-IN"/>
          </a:p>
        </p:txBody>
      </p:sp>
    </p:spTree>
    <p:extLst>
      <p:ext uri="{BB962C8B-B14F-4D97-AF65-F5344CB8AC3E}">
        <p14:creationId xmlns:p14="http://schemas.microsoft.com/office/powerpoint/2010/main" val="263162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sharetechnote.com/html/5G/5G_DCI.html#Format_0_0" TargetMode="External"/><Relationship Id="rId3" Type="http://schemas.openxmlformats.org/officeDocument/2006/relationships/hyperlink" Target="https://www.sharetechnote.com/html/DCI.html#DCI_Format_1" TargetMode="External"/><Relationship Id="rId7" Type="http://schemas.openxmlformats.org/officeDocument/2006/relationships/hyperlink" Target="https://www.sharetechnote.com/html/5G/5G_DCI.html#Format_1_1" TargetMode="External"/><Relationship Id="rId2" Type="http://schemas.openxmlformats.org/officeDocument/2006/relationships/hyperlink" Target="https://www.sharetechnote.com/html/Handbook_LTE_HARQ_Process.html" TargetMode="External"/><Relationship Id="rId1" Type="http://schemas.openxmlformats.org/officeDocument/2006/relationships/slideLayout" Target="../slideLayouts/slideLayout7.xml"/><Relationship Id="rId6" Type="http://schemas.openxmlformats.org/officeDocument/2006/relationships/hyperlink" Target="https://www.sharetechnote.com/html/5G/5G_DCI.html#Format_1_0" TargetMode="External"/><Relationship Id="rId11" Type="http://schemas.openxmlformats.org/officeDocument/2006/relationships/hyperlink" Target="https://www.sharetechnote.com/html/Handbook_LTE_NB_HARQ.html" TargetMode="External"/><Relationship Id="rId5" Type="http://schemas.openxmlformats.org/officeDocument/2006/relationships/hyperlink" Target="https://www.sharetechnote.com/html/DCI.html#DCI_Format_0" TargetMode="External"/><Relationship Id="rId10" Type="http://schemas.openxmlformats.org/officeDocument/2006/relationships/hyperlink" Target="https://www.sharetechnote.com/html/5G/5G_Harq_Codebook.html" TargetMode="External"/><Relationship Id="rId4" Type="http://schemas.openxmlformats.org/officeDocument/2006/relationships/hyperlink" Target="https://www.sharetechnote.com/html/DCI.html#DCI_Format_2" TargetMode="External"/><Relationship Id="rId9" Type="http://schemas.openxmlformats.org/officeDocument/2006/relationships/hyperlink" Target="https://www.sharetechnote.com/html/5G/5G_DCI.html#Format_0_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haretechnote.com/html/5G/5G_ResourceAllocation.html#Time_Domain_Allocation_PUSCH" TargetMode="External"/><Relationship Id="rId2" Type="http://schemas.openxmlformats.org/officeDocument/2006/relationships/hyperlink" Target="https://www.sharetechnote.com/html/5G/5G_ResourceAllocation.html#Time_Domain_Allocation_PDSCH" TargetMode="External"/><Relationship Id="rId1" Type="http://schemas.openxmlformats.org/officeDocument/2006/relationships/slideLayout" Target="../slideLayouts/slideLayout7.xml"/><Relationship Id="rId4" Type="http://schemas.openxmlformats.org/officeDocument/2006/relationships/hyperlink" Target="https://www.sharetechnote.com/html/5G/5G_ResourceAllocation.html#PDSCH_Ack_Nack_Tim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haretechnote.com/html/5G/5G_Mib_Sib.html#absoluteFrequencyPointA"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retechnote.com/html/Handbook_LTE_Zadoff_Chu_Sequence.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s://www.sharetechnote.com/html/Handbook_LTE_FGI.html" TargetMode="External"/><Relationship Id="rId2" Type="http://schemas.openxmlformats.org/officeDocument/2006/relationships/hyperlink" Target="https://www.sharetechnote.com/html/Handbook_LTE_UE_Capability.html"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nrexplained.com/rrc#SubcarrierSpacing" TargetMode="External"/><Relationship Id="rId2" Type="http://schemas.openxmlformats.org/officeDocument/2006/relationships/hyperlink" Target="https://www.nrexplained.com/raster#sync-raste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nrexplained.com/rrc#SSBMTC" TargetMode="External"/><Relationship Id="rId2" Type="http://schemas.openxmlformats.org/officeDocument/2006/relationships/hyperlink" Target="https://www.nrexplained.com/rrc#ServingCellConfigCommon" TargetMode="External"/><Relationship Id="rId1" Type="http://schemas.openxmlformats.org/officeDocument/2006/relationships/slideLayout" Target="../slideLayouts/slideLayout7.xml"/><Relationship Id="rId5" Type="http://schemas.openxmlformats.org/officeDocument/2006/relationships/hyperlink" Target="https://www.nrexplained.com/rrc#PDCCHConfigCommon" TargetMode="External"/><Relationship Id="rId4" Type="http://schemas.openxmlformats.org/officeDocument/2006/relationships/hyperlink" Target="https://portal.3gpp.org/desktopmodules/Specifications/SpecificationDetails.aspx?specificationId=321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3312942" y="1575581"/>
            <a:ext cx="6400800" cy="1323439"/>
          </a:xfrm>
          <a:prstGeom prst="rect">
            <a:avLst/>
          </a:prstGeom>
          <a:noFill/>
        </p:spPr>
        <p:txBody>
          <a:bodyPr wrap="square" rtlCol="0">
            <a:spAutoFit/>
          </a:bodyPr>
          <a:lstStyle/>
          <a:p>
            <a:r>
              <a:rPr lang="en-US" sz="8000" dirty="0" smtClean="0">
                <a:solidFill>
                  <a:schemeClr val="tx2">
                    <a:lumMod val="75000"/>
                  </a:schemeClr>
                </a:solidFill>
              </a:rPr>
              <a:t>5G Project -2</a:t>
            </a:r>
            <a:endParaRPr lang="en-IN" sz="8000" dirty="0">
              <a:solidFill>
                <a:schemeClr val="tx2">
                  <a:lumMod val="75000"/>
                </a:schemeClr>
              </a:solidFill>
            </a:endParaRPr>
          </a:p>
        </p:txBody>
      </p:sp>
      <p:sp>
        <p:nvSpPr>
          <p:cNvPr id="6" name="TextBox 5"/>
          <p:cNvSpPr txBox="1"/>
          <p:nvPr/>
        </p:nvSpPr>
        <p:spPr>
          <a:xfrm>
            <a:off x="6513342" y="4515729"/>
            <a:ext cx="4586067" cy="1323439"/>
          </a:xfrm>
          <a:prstGeom prst="rect">
            <a:avLst/>
          </a:prstGeom>
          <a:noFill/>
        </p:spPr>
        <p:txBody>
          <a:bodyPr wrap="square" rtlCol="0">
            <a:spAutoFit/>
          </a:bodyPr>
          <a:lstStyle/>
          <a:p>
            <a:r>
              <a:rPr lang="en-US" sz="4000" dirty="0" smtClean="0">
                <a:solidFill>
                  <a:srgbClr val="00B050"/>
                </a:solidFill>
                <a:latin typeface="Arial" panose="020B0604020202020204" pitchFamily="34" charset="0"/>
                <a:cs typeface="Arial" panose="020B0604020202020204" pitchFamily="34" charset="0"/>
              </a:rPr>
              <a:t>By</a:t>
            </a:r>
          </a:p>
          <a:p>
            <a:r>
              <a:rPr lang="en-US" sz="4000" dirty="0" smtClean="0">
                <a:solidFill>
                  <a:srgbClr val="00B050"/>
                </a:solidFill>
                <a:latin typeface="Arial" panose="020B0604020202020204" pitchFamily="34" charset="0"/>
                <a:cs typeface="Arial" panose="020B0604020202020204" pitchFamily="34" charset="0"/>
              </a:rPr>
              <a:t>Thammineni Satish</a:t>
            </a:r>
            <a:endParaRPr lang="en-IN" sz="4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56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395785" y="177421"/>
            <a:ext cx="4476466" cy="272955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RrcSetupReques</a:t>
            </a:r>
            <a:r>
              <a:rPr lang="en-IN" sz="1200" b="1" dirty="0"/>
              <a:t>t</a:t>
            </a:r>
            <a:endParaRPr lang="en-IN" sz="1200" dirty="0"/>
          </a:p>
          <a:p>
            <a:r>
              <a:rPr lang="en-IN" sz="1200" dirty="0"/>
              <a:t> </a:t>
            </a:r>
          </a:p>
          <a:p>
            <a:r>
              <a:rPr lang="en-IN" sz="1200" dirty="0"/>
              <a:t>Data:</a:t>
            </a:r>
          </a:p>
          <a:p>
            <a:r>
              <a:rPr lang="en-IN" sz="1200" dirty="0"/>
              <a:t>0000:  10 59 26 8e 90 e6                                 .Y&amp;...</a:t>
            </a:r>
          </a:p>
          <a:p>
            <a:r>
              <a:rPr lang="en-IN" sz="1200" dirty="0"/>
              <a:t>{</a:t>
            </a:r>
          </a:p>
          <a:p>
            <a:r>
              <a:rPr lang="en-IN" sz="1200" dirty="0"/>
              <a:t>  message c1: rrcSetupRequest: {</a:t>
            </a:r>
          </a:p>
          <a:p>
            <a:r>
              <a:rPr lang="en-IN" sz="1200" dirty="0"/>
              <a:t>    rrcSetupRequest {</a:t>
            </a:r>
          </a:p>
          <a:p>
            <a:r>
              <a:rPr lang="en-IN" sz="1200" dirty="0"/>
              <a:t>      ue-Identity randomValue: '000001011001001001101000111010010000111'B,</a:t>
            </a:r>
          </a:p>
          <a:p>
            <a:r>
              <a:rPr lang="en-IN" sz="1200" dirty="0"/>
              <a:t>      establishmentCause mo-Signalling,</a:t>
            </a:r>
          </a:p>
          <a:p>
            <a:r>
              <a:rPr lang="en-IN" sz="1200" dirty="0"/>
              <a:t>      spare '0'B</a:t>
            </a:r>
          </a:p>
          <a:p>
            <a:r>
              <a:rPr lang="en-IN" sz="1200" dirty="0"/>
              <a:t>    }</a:t>
            </a:r>
          </a:p>
          <a:p>
            <a:r>
              <a:rPr lang="en-IN" sz="1200" dirty="0"/>
              <a:t>  }</a:t>
            </a:r>
          </a:p>
          <a:p>
            <a:r>
              <a:rPr lang="en-IN" sz="1200" dirty="0"/>
              <a:t>}</a:t>
            </a:r>
          </a:p>
        </p:txBody>
      </p:sp>
      <p:sp>
        <p:nvSpPr>
          <p:cNvPr id="3" name="Rounded Rectangle 2"/>
          <p:cNvSpPr/>
          <p:nvPr/>
        </p:nvSpPr>
        <p:spPr>
          <a:xfrm>
            <a:off x="6332561" y="177420"/>
            <a:ext cx="4490113" cy="31389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t>RrcSetup</a:t>
            </a:r>
            <a:endParaRPr lang="en-IN" sz="1100" dirty="0"/>
          </a:p>
          <a:p>
            <a:r>
              <a:rPr lang="en-IN" sz="1100" dirty="0"/>
              <a:t> </a:t>
            </a:r>
          </a:p>
          <a:p>
            <a:r>
              <a:rPr lang="en-IN" sz="1100" dirty="0"/>
              <a:t>{</a:t>
            </a:r>
          </a:p>
          <a:p>
            <a:r>
              <a:rPr lang="en-IN" sz="1100" dirty="0"/>
              <a:t>  message c1: rrcSetup: {</a:t>
            </a:r>
          </a:p>
          <a:p>
            <a:r>
              <a:rPr lang="en-IN" sz="1100" dirty="0"/>
              <a:t>    rrc-TransactionIdentifier 0,</a:t>
            </a:r>
          </a:p>
          <a:p>
            <a:r>
              <a:rPr lang="en-IN" sz="1100" dirty="0"/>
              <a:t>    criticalExtensions rrcSetup: {</a:t>
            </a:r>
          </a:p>
          <a:p>
            <a:r>
              <a:rPr lang="en-IN" sz="1100" dirty="0"/>
              <a:t>      radioBearerConfig {</a:t>
            </a:r>
          </a:p>
          <a:p>
            <a:r>
              <a:rPr lang="en-IN" sz="1100" dirty="0"/>
              <a:t>        srb-ToAddModList {</a:t>
            </a:r>
          </a:p>
          <a:p>
            <a:r>
              <a:rPr lang="en-IN" sz="1100" dirty="0"/>
              <a:t>          {</a:t>
            </a:r>
          </a:p>
          <a:p>
            <a:r>
              <a:rPr lang="en-IN" sz="1100" dirty="0"/>
              <a:t>            srb-Identity 1</a:t>
            </a:r>
          </a:p>
          <a:p>
            <a:r>
              <a:rPr lang="en-IN" sz="1100" dirty="0"/>
              <a:t>          }</a:t>
            </a:r>
          </a:p>
          <a:p>
            <a:r>
              <a:rPr lang="en-IN" sz="1100" dirty="0"/>
              <a:t>        }</a:t>
            </a:r>
          </a:p>
          <a:p>
            <a:r>
              <a:rPr lang="en-IN" sz="1100" dirty="0"/>
              <a:t>      },</a:t>
            </a:r>
          </a:p>
          <a:p>
            <a:r>
              <a:rPr lang="en-IN" sz="1100" dirty="0"/>
              <a:t>      masterCellGroup {</a:t>
            </a:r>
          </a:p>
          <a:p>
            <a:r>
              <a:rPr lang="en-IN" sz="1100" dirty="0"/>
              <a:t>        cellGroupId 0,</a:t>
            </a:r>
          </a:p>
          <a:p>
            <a:r>
              <a:rPr lang="en-IN" sz="1100" dirty="0"/>
              <a:t>     ......</a:t>
            </a:r>
          </a:p>
          <a:p>
            <a:r>
              <a:rPr lang="en-IN" sz="1100" dirty="0"/>
              <a:t>}</a:t>
            </a:r>
          </a:p>
        </p:txBody>
      </p:sp>
      <p:sp>
        <p:nvSpPr>
          <p:cNvPr id="4" name="Rounded Rectangle 3"/>
          <p:cNvSpPr/>
          <p:nvPr/>
        </p:nvSpPr>
        <p:spPr>
          <a:xfrm>
            <a:off x="532263" y="3316404"/>
            <a:ext cx="5349922" cy="343923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t>PDCCH @ SFN 487.5</a:t>
            </a:r>
            <a:endParaRPr lang="en-IN" sz="1200" dirty="0"/>
          </a:p>
          <a:p>
            <a:r>
              <a:rPr lang="en-IN" sz="1200" dirty="0"/>
              <a:t> </a:t>
            </a:r>
          </a:p>
          <a:p>
            <a:r>
              <a:rPr lang="en-IN" sz="1200" dirty="0"/>
              <a:t>Time: 09:19:50.569</a:t>
            </a:r>
          </a:p>
          <a:p>
            <a:r>
              <a:rPr lang="en-IN" sz="1200" dirty="0"/>
              <a:t>Message: ss_id=1 cce_index=0 al=4 dci=1_0</a:t>
            </a:r>
          </a:p>
          <a:p>
            <a:r>
              <a:rPr lang="en-IN" sz="1200" dirty="0"/>
              <a:t> </a:t>
            </a:r>
          </a:p>
          <a:p>
            <a:r>
              <a:rPr lang="en-IN" sz="1200" dirty="0"/>
              <a:t>Data:</a:t>
            </a:r>
          </a:p>
          <a:p>
            <a:r>
              <a:rPr lang="en-IN" sz="1200" dirty="0"/>
              <a:t>    rb_alloc=0x469</a:t>
            </a:r>
          </a:p>
          <a:p>
            <a:r>
              <a:rPr lang="en-IN" sz="1200" dirty="0"/>
              <a:t>    time_domain_rsc=0</a:t>
            </a:r>
          </a:p>
          <a:p>
            <a:r>
              <a:rPr lang="en-IN" sz="1200" dirty="0"/>
              <a:t>    vrb_to_prb_map=0</a:t>
            </a:r>
          </a:p>
          <a:p>
            <a:r>
              <a:rPr lang="en-IN" sz="1200" dirty="0"/>
              <a:t>    mcs=6</a:t>
            </a:r>
          </a:p>
          <a:p>
            <a:r>
              <a:rPr lang="en-IN" sz="1200" dirty="0"/>
              <a:t>    ndi=1</a:t>
            </a:r>
          </a:p>
          <a:p>
            <a:r>
              <a:rPr lang="en-IN" sz="1200" dirty="0"/>
              <a:t>    rv_idx=0</a:t>
            </a:r>
          </a:p>
          <a:p>
            <a:r>
              <a:rPr lang="en-IN" sz="1200" dirty="0"/>
              <a:t>    harq_process=0</a:t>
            </a:r>
          </a:p>
          <a:p>
            <a:r>
              <a:rPr lang="en-IN" sz="1200" dirty="0"/>
              <a:t>    dai=0</a:t>
            </a:r>
          </a:p>
          <a:p>
            <a:r>
              <a:rPr lang="en-IN" sz="1200" dirty="0"/>
              <a:t>    tpc_command=1</a:t>
            </a:r>
          </a:p>
          <a:p>
            <a:r>
              <a:rPr lang="en-IN" sz="1200" dirty="0"/>
              <a:t>    pucch_rsc=0</a:t>
            </a:r>
          </a:p>
          <a:p>
            <a:r>
              <a:rPr lang="en-IN" sz="1200" dirty="0"/>
              <a:t>    harq_feedback_timing=3</a:t>
            </a:r>
          </a:p>
          <a:p>
            <a:r>
              <a:rPr lang="en-IN" sz="1200" dirty="0"/>
              <a:t> </a:t>
            </a:r>
          </a:p>
        </p:txBody>
      </p:sp>
      <p:sp>
        <p:nvSpPr>
          <p:cNvPr id="5" name="Rounded Rectangle 4"/>
          <p:cNvSpPr/>
          <p:nvPr/>
        </p:nvSpPr>
        <p:spPr>
          <a:xfrm>
            <a:off x="6550926" y="4210332"/>
            <a:ext cx="5445456" cy="1651380"/>
          </a:xfrm>
          <a:prstGeom prst="roundRect">
            <a:avLst/>
          </a:prstGeom>
          <a:solidFill>
            <a:srgbClr val="F7B5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a:t>PDSCH @ SFN 487.5</a:t>
            </a:r>
            <a:endParaRPr lang="en-IN"/>
          </a:p>
          <a:p>
            <a:r>
              <a:rPr lang="en-IN"/>
              <a:t> </a:t>
            </a:r>
          </a:p>
          <a:p>
            <a:r>
              <a:rPr lang="en-IN"/>
              <a:t>Time: 09:19:50.569</a:t>
            </a:r>
          </a:p>
          <a:p>
            <a:r>
              <a:rPr lang="en-IN"/>
              <a:t>Message: harq=0 prb=22:26 symb=1:13 k1=4 CW0: tb_len=341 mod=2 rv_idx=0 cr=0.44 retx=0</a:t>
            </a:r>
          </a:p>
        </p:txBody>
      </p:sp>
    </p:spTree>
    <p:extLst>
      <p:ext uri="{BB962C8B-B14F-4D97-AF65-F5344CB8AC3E}">
        <p14:creationId xmlns:p14="http://schemas.microsoft.com/office/powerpoint/2010/main" val="49526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594590"/>
            <a:ext cx="12192000" cy="984885"/>
          </a:xfrm>
          <a:prstGeom prst="rect">
            <a:avLst/>
          </a:prstGeom>
        </p:spPr>
        <p:txBody>
          <a:bodyPr wrap="square">
            <a:spAutoFit/>
          </a:bodyPr>
          <a:lstStyle/>
          <a:p>
            <a:r>
              <a:rPr lang="en-US" b="0" i="0" dirty="0" smtClean="0">
                <a:solidFill>
                  <a:srgbClr val="FF3399"/>
                </a:solidFill>
                <a:effectLst/>
                <a:latin typeface="Verdana" panose="020B0604030504040204" pitchFamily="34" charset="0"/>
              </a:rPr>
              <a:t>The "H" in HARQ means "Hybrid" which implies that HARQ is a combination of "</a:t>
            </a:r>
            <a:r>
              <a:rPr lang="en-US" dirty="0" smtClean="0">
                <a:solidFill>
                  <a:srgbClr val="FF3399"/>
                </a:solidFill>
              </a:rPr>
              <a:t> FEC (forward error correction)</a:t>
            </a:r>
            <a:r>
              <a:rPr lang="en-US" b="0" i="0" dirty="0" smtClean="0">
                <a:solidFill>
                  <a:srgbClr val="FF3399"/>
                </a:solidFill>
                <a:effectLst/>
                <a:latin typeface="Verdana" panose="020B0604030504040204" pitchFamily="34" charset="0"/>
              </a:rPr>
              <a:t>" and "ARQ".</a:t>
            </a:r>
            <a:r>
              <a:rPr lang="en-US" sz="2000" dirty="0" smtClean="0">
                <a:solidFill>
                  <a:srgbClr val="FF3399"/>
                </a:solidFill>
              </a:rPr>
              <a:t> FEC </a:t>
            </a:r>
            <a:r>
              <a:rPr lang="en-US" sz="2000" dirty="0">
                <a:solidFill>
                  <a:srgbClr val="FF3399"/>
                </a:solidFill>
              </a:rPr>
              <a:t>is also not LTE specific technology and a kind of generic error correction mechanism</a:t>
            </a:r>
            <a:r>
              <a:rPr lang="en-US" sz="2000" dirty="0" smtClean="0">
                <a:solidFill>
                  <a:srgbClr val="FF3399"/>
                </a:solidFill>
              </a:rPr>
              <a:t>.</a:t>
            </a:r>
          </a:p>
          <a:p>
            <a:r>
              <a:rPr lang="en-US" sz="2000" dirty="0">
                <a:solidFill>
                  <a:srgbClr val="FF3399"/>
                </a:solidFill>
              </a:rPr>
              <a:t>Basic concept of HARQ in NR is similar to LTE HARQ, but there is some </a:t>
            </a:r>
            <a:r>
              <a:rPr lang="en-US" sz="2000" dirty="0" smtClean="0">
                <a:solidFill>
                  <a:srgbClr val="FF3399"/>
                </a:solidFill>
              </a:rPr>
              <a:t>minor </a:t>
            </a:r>
            <a:r>
              <a:rPr lang="en-US" sz="2000" dirty="0">
                <a:solidFill>
                  <a:srgbClr val="FF3399"/>
                </a:solidFill>
              </a:rPr>
              <a:t>differences in terms of the details</a:t>
            </a:r>
            <a:endParaRPr lang="en-IN" sz="2000" dirty="0">
              <a:solidFill>
                <a:srgbClr val="FF3399"/>
              </a:solidFill>
            </a:endParaRPr>
          </a:p>
        </p:txBody>
      </p:sp>
      <p:sp>
        <p:nvSpPr>
          <p:cNvPr id="3" name="Rectangle 2"/>
          <p:cNvSpPr/>
          <p:nvPr/>
        </p:nvSpPr>
        <p:spPr>
          <a:xfrm>
            <a:off x="143121" y="9815"/>
            <a:ext cx="1702325" cy="584775"/>
          </a:xfrm>
          <a:prstGeom prst="rect">
            <a:avLst/>
          </a:prstGeom>
        </p:spPr>
        <p:txBody>
          <a:bodyPr wrap="none">
            <a:spAutoFit/>
          </a:bodyPr>
          <a:lstStyle/>
          <a:p>
            <a:r>
              <a:rPr lang="en-IN" sz="3200" i="0" dirty="0" smtClean="0">
                <a:solidFill>
                  <a:srgbClr val="00B050"/>
                </a:solidFill>
                <a:effectLst/>
                <a:latin typeface="Verdana" panose="020B0604030504040204" pitchFamily="34" charset="0"/>
              </a:rPr>
              <a:t> H-ARQ</a:t>
            </a:r>
            <a:endParaRPr lang="en-IN" sz="3200" dirty="0">
              <a:solidFill>
                <a:srgbClr val="00B050"/>
              </a:solidFill>
            </a:endParaRPr>
          </a:p>
        </p:txBody>
      </p:sp>
      <p:sp>
        <p:nvSpPr>
          <p:cNvPr id="4" name="Rectangle 3"/>
          <p:cNvSpPr/>
          <p:nvPr/>
        </p:nvSpPr>
        <p:spPr>
          <a:xfrm>
            <a:off x="0" y="1579475"/>
            <a:ext cx="12192000" cy="2031325"/>
          </a:xfrm>
          <a:prstGeom prst="rect">
            <a:avLst/>
          </a:prstGeom>
        </p:spPr>
        <p:txBody>
          <a:bodyPr wrap="square">
            <a:spAutoFit/>
          </a:bodyPr>
          <a:lstStyle/>
          <a:p>
            <a:r>
              <a:rPr lang="en-US" sz="1400" b="1" i="0" dirty="0" smtClean="0">
                <a:solidFill>
                  <a:srgbClr val="002060"/>
                </a:solidFill>
                <a:effectLst/>
                <a:latin typeface="Verdana" panose="020B0604030504040204" pitchFamily="34" charset="0"/>
              </a:rPr>
              <a:t>Asynchronous HARQ in both downlink and Uplink</a:t>
            </a:r>
            <a:r>
              <a:rPr lang="en-US" sz="1400" b="1"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rPr>
              <a:t>: In LTE HARQ, downlink use Asynchronous mechanism but Uplink uses Synchronous mechanism. In contrast, in NR both downlink and Uplink Asynchronous mechanism is used. (For the definition of Asynchronous HARQ and Synchronous HARQ, refer to </a:t>
            </a:r>
            <a:r>
              <a:rPr lang="en-US" sz="1400" b="0" i="0" dirty="0" smtClean="0">
                <a:solidFill>
                  <a:srgbClr val="00B0F0"/>
                </a:solidFill>
                <a:effectLst/>
                <a:latin typeface="Verdana" panose="020B0604030504040204" pitchFamily="34" charset="0"/>
                <a:hlinkClick r:id="rId2"/>
              </a:rPr>
              <a:t>LTE HARQ</a:t>
            </a:r>
            <a:r>
              <a:rPr lang="en-US" sz="1400" b="0" i="0" dirty="0" smtClean="0">
                <a:solidFill>
                  <a:srgbClr val="00B0F0"/>
                </a:solidFill>
                <a:effectLst/>
                <a:latin typeface="Verdana" panose="020B0604030504040204" pitchFamily="34" charset="0"/>
              </a:rPr>
              <a:t>). Just to give you an practical aspect of Asynchronous HARQ, it operates the multiple HARQ processes in any order. To keep track of each HARQ process even when they are not running in order, the sender and receiver in the HARQ process should know the exact HARQ process number for each transmission/reception of the HARQ data. For this, DCI carries the field called HARQ Processor number. In LTE, only the DCI for downlink scheduling (</a:t>
            </a:r>
            <a:r>
              <a:rPr lang="en-US" sz="1400" b="0" i="0" dirty="0" err="1" smtClean="0">
                <a:solidFill>
                  <a:srgbClr val="00B0F0"/>
                </a:solidFill>
                <a:effectLst/>
                <a:latin typeface="Verdana" panose="020B0604030504040204" pitchFamily="34" charset="0"/>
              </a:rPr>
              <a:t>i.e</a:t>
            </a:r>
            <a:r>
              <a:rPr lang="en-US" sz="1400" b="0"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hlinkClick r:id="rId3"/>
              </a:rPr>
              <a:t>DCI 1</a:t>
            </a:r>
            <a:r>
              <a:rPr lang="en-US" sz="1400" b="0"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hlinkClick r:id="rId4"/>
              </a:rPr>
              <a:t>DCI 2</a:t>
            </a:r>
            <a:r>
              <a:rPr lang="en-US" sz="1400" b="0" i="0" dirty="0" smtClean="0">
                <a:solidFill>
                  <a:srgbClr val="00B0F0"/>
                </a:solidFill>
                <a:effectLst/>
                <a:latin typeface="Verdana" panose="020B0604030504040204" pitchFamily="34" charset="0"/>
              </a:rPr>
              <a:t> etc.) carries this field (since LTE DL use Asynchronous HARQ) and the DCI for uplink schedule(</a:t>
            </a:r>
            <a:r>
              <a:rPr lang="en-US" sz="1400" b="0" i="0" dirty="0" err="1" smtClean="0">
                <a:solidFill>
                  <a:srgbClr val="00B0F0"/>
                </a:solidFill>
                <a:effectLst/>
                <a:latin typeface="Verdana" panose="020B0604030504040204" pitchFamily="34" charset="0"/>
              </a:rPr>
              <a:t>i.e</a:t>
            </a:r>
            <a:r>
              <a:rPr lang="en-US" sz="1400" b="0"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hlinkClick r:id="rId5"/>
              </a:rPr>
              <a:t>DCI 0</a:t>
            </a:r>
            <a:r>
              <a:rPr lang="en-US" sz="1400" b="0" i="0" dirty="0" smtClean="0">
                <a:solidFill>
                  <a:srgbClr val="00B0F0"/>
                </a:solidFill>
                <a:effectLst/>
                <a:latin typeface="Verdana" panose="020B0604030504040204" pitchFamily="34" charset="0"/>
              </a:rPr>
              <a:t>) does not carry this field(since LTE UL use Synchronous HARQ). However in NR, both Downlink Scheduling DCI (</a:t>
            </a:r>
            <a:r>
              <a:rPr lang="en-US" sz="1400" b="0" i="0" dirty="0" err="1" smtClean="0">
                <a:solidFill>
                  <a:srgbClr val="00B0F0"/>
                </a:solidFill>
                <a:effectLst/>
                <a:latin typeface="Verdana" panose="020B0604030504040204" pitchFamily="34" charset="0"/>
              </a:rPr>
              <a:t>i.e</a:t>
            </a:r>
            <a:r>
              <a:rPr lang="en-US" sz="1400" b="0" i="0" dirty="0" smtClean="0">
                <a:solidFill>
                  <a:srgbClr val="00B0F0"/>
                </a:solidFill>
                <a:effectLst/>
                <a:latin typeface="Verdana" panose="020B0604030504040204" pitchFamily="34" charset="0"/>
              </a:rPr>
              <a:t>, DCI </a:t>
            </a:r>
            <a:r>
              <a:rPr lang="en-US" sz="1400" b="0" i="0" dirty="0" smtClean="0">
                <a:solidFill>
                  <a:srgbClr val="00B0F0"/>
                </a:solidFill>
                <a:effectLst/>
                <a:latin typeface="Verdana" panose="020B0604030504040204" pitchFamily="34" charset="0"/>
                <a:hlinkClick r:id="rId6"/>
              </a:rPr>
              <a:t>1_0</a:t>
            </a:r>
            <a:r>
              <a:rPr lang="en-US" sz="1400" b="0"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hlinkClick r:id="rId7"/>
              </a:rPr>
              <a:t>1_1</a:t>
            </a:r>
            <a:r>
              <a:rPr lang="en-US" sz="1400" b="0" i="0" dirty="0" smtClean="0">
                <a:solidFill>
                  <a:srgbClr val="00B0F0"/>
                </a:solidFill>
                <a:effectLst/>
                <a:latin typeface="Verdana" panose="020B0604030504040204" pitchFamily="34" charset="0"/>
              </a:rPr>
              <a:t>) and Uplink Scheduling DCI (</a:t>
            </a:r>
            <a:r>
              <a:rPr lang="en-US" sz="1400" b="0" i="0" dirty="0" err="1" smtClean="0">
                <a:solidFill>
                  <a:srgbClr val="00B0F0"/>
                </a:solidFill>
                <a:effectLst/>
                <a:latin typeface="Verdana" panose="020B0604030504040204" pitchFamily="34" charset="0"/>
              </a:rPr>
              <a:t>i.e</a:t>
            </a:r>
            <a:r>
              <a:rPr lang="en-US" sz="1400" b="0" i="0" dirty="0" smtClean="0">
                <a:solidFill>
                  <a:srgbClr val="00B0F0"/>
                </a:solidFill>
                <a:effectLst/>
                <a:latin typeface="Verdana" panose="020B0604030504040204" pitchFamily="34" charset="0"/>
              </a:rPr>
              <a:t>, DCI </a:t>
            </a:r>
            <a:r>
              <a:rPr lang="en-US" sz="1400" b="0" i="0" dirty="0" smtClean="0">
                <a:solidFill>
                  <a:srgbClr val="00B0F0"/>
                </a:solidFill>
                <a:effectLst/>
                <a:latin typeface="Verdana" panose="020B0604030504040204" pitchFamily="34" charset="0"/>
                <a:hlinkClick r:id="rId8"/>
              </a:rPr>
              <a:t>0_0</a:t>
            </a:r>
            <a:r>
              <a:rPr lang="en-US" sz="1400" b="0" i="0" dirty="0" smtClean="0">
                <a:solidFill>
                  <a:srgbClr val="00B0F0"/>
                </a:solidFill>
                <a:effectLst/>
                <a:latin typeface="Verdana" panose="020B0604030504040204" pitchFamily="34" charset="0"/>
              </a:rPr>
              <a:t>, </a:t>
            </a:r>
            <a:r>
              <a:rPr lang="en-US" sz="1400" b="0" i="0" dirty="0" smtClean="0">
                <a:solidFill>
                  <a:srgbClr val="00B0F0"/>
                </a:solidFill>
                <a:effectLst/>
                <a:latin typeface="Verdana" panose="020B0604030504040204" pitchFamily="34" charset="0"/>
                <a:hlinkClick r:id="rId9"/>
              </a:rPr>
              <a:t>0_1</a:t>
            </a:r>
            <a:r>
              <a:rPr lang="en-US" sz="1400" b="0" i="0" dirty="0" smtClean="0">
                <a:solidFill>
                  <a:srgbClr val="00B0F0"/>
                </a:solidFill>
                <a:effectLst/>
                <a:latin typeface="Verdana" panose="020B0604030504040204" pitchFamily="34" charset="0"/>
              </a:rPr>
              <a:t>) carries the field HARQ Processor Number since they both use Asynchronous HARQ.</a:t>
            </a:r>
            <a:endParaRPr lang="en-IN" sz="1400" dirty="0">
              <a:solidFill>
                <a:srgbClr val="00B0F0"/>
              </a:solidFill>
            </a:endParaRPr>
          </a:p>
        </p:txBody>
      </p:sp>
      <p:sp>
        <p:nvSpPr>
          <p:cNvPr id="5" name="Rectangle 4"/>
          <p:cNvSpPr/>
          <p:nvPr/>
        </p:nvSpPr>
        <p:spPr>
          <a:xfrm>
            <a:off x="0" y="3610800"/>
            <a:ext cx="11928143" cy="954107"/>
          </a:xfrm>
          <a:prstGeom prst="rect">
            <a:avLst/>
          </a:prstGeom>
        </p:spPr>
        <p:txBody>
          <a:bodyPr wrap="square">
            <a:spAutoFit/>
          </a:bodyPr>
          <a:lstStyle/>
          <a:p>
            <a:r>
              <a:rPr lang="en-US" sz="1400" b="1" i="0" dirty="0" smtClean="0">
                <a:solidFill>
                  <a:srgbClr val="002060"/>
                </a:solidFill>
                <a:effectLst/>
                <a:latin typeface="Verdana" panose="020B0604030504040204" pitchFamily="34" charset="0"/>
              </a:rPr>
              <a:t>Flexible Timing between Data Transmission and HARQ response</a:t>
            </a:r>
            <a:r>
              <a:rPr lang="en-US" sz="1400" b="0" i="0" dirty="0" smtClean="0">
                <a:solidFill>
                  <a:srgbClr val="002060"/>
                </a:solidFill>
                <a:effectLst/>
                <a:latin typeface="Verdana" panose="020B0604030504040204" pitchFamily="34" charset="0"/>
              </a:rPr>
              <a:t> : </a:t>
            </a:r>
            <a:r>
              <a:rPr lang="en-US" sz="1400" b="0" i="0" dirty="0" smtClean="0">
                <a:solidFill>
                  <a:srgbClr val="7030A0"/>
                </a:solidFill>
                <a:effectLst/>
                <a:latin typeface="Verdana" panose="020B0604030504040204" pitchFamily="34" charset="0"/>
              </a:rPr>
              <a:t>In LTE the timing between data transmission and HARQ response is fixed. It is fixed as 4 </a:t>
            </a:r>
            <a:r>
              <a:rPr lang="en-US" sz="1400" b="0" i="0" dirty="0" err="1" smtClean="0">
                <a:solidFill>
                  <a:srgbClr val="7030A0"/>
                </a:solidFill>
                <a:effectLst/>
                <a:latin typeface="Verdana" panose="020B0604030504040204" pitchFamily="34" charset="0"/>
              </a:rPr>
              <a:t>ms</a:t>
            </a:r>
            <a:r>
              <a:rPr lang="en-US" sz="1400" b="0" i="0" dirty="0" smtClean="0">
                <a:solidFill>
                  <a:srgbClr val="7030A0"/>
                </a:solidFill>
                <a:effectLst/>
                <a:latin typeface="Verdana" panose="020B0604030504040204" pitchFamily="34" charset="0"/>
              </a:rPr>
              <a:t> in FDD. The timing is determined in a little bit complicated way in LTE TDD. But this timing is flexibly set in NR in combination of DCI and RRC. In NR, RRC message defined a table listing multiple possible timing between data and HARQ and DCI specifies a specific elements of the table defined in the RRC message</a:t>
            </a:r>
            <a:endParaRPr lang="en-IN" sz="1400" dirty="0">
              <a:solidFill>
                <a:srgbClr val="7030A0"/>
              </a:solidFill>
            </a:endParaRPr>
          </a:p>
        </p:txBody>
      </p:sp>
      <p:sp>
        <p:nvSpPr>
          <p:cNvPr id="6" name="Rectangle 5"/>
          <p:cNvSpPr/>
          <p:nvPr/>
        </p:nvSpPr>
        <p:spPr>
          <a:xfrm>
            <a:off x="0" y="4564907"/>
            <a:ext cx="12192000" cy="738664"/>
          </a:xfrm>
          <a:prstGeom prst="rect">
            <a:avLst/>
          </a:prstGeom>
        </p:spPr>
        <p:txBody>
          <a:bodyPr wrap="square">
            <a:spAutoFit/>
          </a:bodyPr>
          <a:lstStyle/>
          <a:p>
            <a:r>
              <a:rPr lang="en-US" sz="1400" b="1" i="0" dirty="0" smtClean="0">
                <a:solidFill>
                  <a:srgbClr val="002060"/>
                </a:solidFill>
                <a:effectLst/>
                <a:latin typeface="Verdana" panose="020B0604030504040204" pitchFamily="34" charset="0"/>
              </a:rPr>
              <a:t>Codebook Based HARQ Bit Construction</a:t>
            </a:r>
            <a:r>
              <a:rPr lang="en-US" sz="1400" b="0" i="0" dirty="0" smtClean="0">
                <a:solidFill>
                  <a:srgbClr val="002060"/>
                </a:solidFill>
                <a:effectLst/>
                <a:latin typeface="Verdana" panose="020B0604030504040204" pitchFamily="34" charset="0"/>
              </a:rPr>
              <a:t> : </a:t>
            </a:r>
            <a:r>
              <a:rPr lang="en-US" sz="1400" b="0" i="0" dirty="0" smtClean="0">
                <a:solidFill>
                  <a:schemeClr val="accent1">
                    <a:lumMod val="50000"/>
                  </a:schemeClr>
                </a:solidFill>
                <a:effectLst/>
                <a:latin typeface="Verdana" panose="020B0604030504040204" pitchFamily="34" charset="0"/>
              </a:rPr>
              <a:t>The number of bits and the meaning of each bits in HARQ response is quite a straightforward, but in NR the number of the HARQ bits is constructed in pretty complicated way as described in </a:t>
            </a:r>
            <a:r>
              <a:rPr lang="en-US" sz="1400" b="0" i="0" dirty="0" smtClean="0">
                <a:solidFill>
                  <a:schemeClr val="accent1">
                    <a:lumMod val="50000"/>
                  </a:schemeClr>
                </a:solidFill>
                <a:effectLst/>
                <a:latin typeface="Verdana" panose="020B0604030504040204" pitchFamily="34" charset="0"/>
                <a:hlinkClick r:id="rId10"/>
              </a:rPr>
              <a:t>HARQ-ACK Codebook</a:t>
            </a:r>
            <a:endParaRPr lang="en-IN" sz="1400" dirty="0">
              <a:solidFill>
                <a:schemeClr val="accent1">
                  <a:lumMod val="50000"/>
                </a:schemeClr>
              </a:solidFill>
            </a:endParaRPr>
          </a:p>
        </p:txBody>
      </p:sp>
      <p:sp>
        <p:nvSpPr>
          <p:cNvPr id="7" name="Rectangle 6"/>
          <p:cNvSpPr/>
          <p:nvPr/>
        </p:nvSpPr>
        <p:spPr>
          <a:xfrm>
            <a:off x="0" y="5303571"/>
            <a:ext cx="11464119" cy="1169551"/>
          </a:xfrm>
          <a:prstGeom prst="rect">
            <a:avLst/>
          </a:prstGeom>
        </p:spPr>
        <p:txBody>
          <a:bodyPr wrap="square">
            <a:spAutoFit/>
          </a:bodyPr>
          <a:lstStyle/>
          <a:p>
            <a:r>
              <a:rPr lang="en-US" sz="1400" b="1" i="0" dirty="0" smtClean="0">
                <a:solidFill>
                  <a:srgbClr val="000000"/>
                </a:solidFill>
                <a:effectLst/>
                <a:latin typeface="Verdana" panose="020B0604030504040204" pitchFamily="34" charset="0"/>
              </a:rPr>
              <a:t>NO ACK/NACK for PUSCH </a:t>
            </a:r>
            <a:r>
              <a:rPr lang="en-US" sz="1400" b="0" i="0" dirty="0" smtClean="0">
                <a:solidFill>
                  <a:srgbClr val="000000"/>
                </a:solidFill>
                <a:effectLst/>
                <a:latin typeface="Verdana" panose="020B0604030504040204" pitchFamily="34" charset="0"/>
              </a:rPr>
              <a:t> : At the very high level view, NR PUSCH HARQ mechanism is very similar to </a:t>
            </a:r>
            <a:r>
              <a:rPr lang="en-US" sz="1400" b="0" i="0" dirty="0" smtClean="0">
                <a:solidFill>
                  <a:srgbClr val="000000"/>
                </a:solidFill>
                <a:effectLst/>
                <a:latin typeface="Verdana" panose="020B0604030504040204" pitchFamily="34" charset="0"/>
                <a:hlinkClick r:id="rId11"/>
              </a:rPr>
              <a:t>NB </a:t>
            </a:r>
            <a:r>
              <a:rPr lang="en-US" sz="1400" b="0" i="0" dirty="0" err="1" smtClean="0">
                <a:solidFill>
                  <a:srgbClr val="000000"/>
                </a:solidFill>
                <a:effectLst/>
                <a:latin typeface="Verdana" panose="020B0604030504040204" pitchFamily="34" charset="0"/>
                <a:hlinkClick r:id="rId11"/>
              </a:rPr>
              <a:t>IoT</a:t>
            </a:r>
            <a:r>
              <a:rPr lang="en-US" sz="1400" b="0" i="0" dirty="0" smtClean="0">
                <a:solidFill>
                  <a:srgbClr val="000000"/>
                </a:solidFill>
                <a:effectLst/>
                <a:latin typeface="Verdana" panose="020B0604030504040204" pitchFamily="34" charset="0"/>
                <a:hlinkClick r:id="rId11"/>
              </a:rPr>
              <a:t> PUSCH mechanism</a:t>
            </a:r>
            <a:r>
              <a:rPr lang="en-US" sz="1400" b="0" i="0" dirty="0" smtClean="0">
                <a:solidFill>
                  <a:srgbClr val="000000"/>
                </a:solidFill>
                <a:effectLst/>
                <a:latin typeface="Verdana" panose="020B0604030504040204" pitchFamily="34" charset="0"/>
              </a:rPr>
              <a:t>. There is no explicit HARQ ACK/NACK for PUSCH. Then, how UE can figure out </a:t>
            </a:r>
            <a:r>
              <a:rPr lang="en-US" sz="1400" b="0" i="0" dirty="0" err="1" smtClean="0">
                <a:solidFill>
                  <a:srgbClr val="000000"/>
                </a:solidFill>
                <a:effectLst/>
                <a:latin typeface="Verdana" panose="020B0604030504040204" pitchFamily="34" charset="0"/>
              </a:rPr>
              <a:t>whther</a:t>
            </a:r>
            <a:r>
              <a:rPr lang="en-US" sz="1400" b="0" i="0" dirty="0" smtClean="0">
                <a:solidFill>
                  <a:srgbClr val="000000"/>
                </a:solidFill>
                <a:effectLst/>
                <a:latin typeface="Verdana" panose="020B0604030504040204" pitchFamily="34" charset="0"/>
              </a:rPr>
              <a:t> the PUSCH is successfully delivered or not ? It figures it out based on whether it gets retransmission request from </a:t>
            </a:r>
            <a:r>
              <a:rPr lang="en-US" sz="1400" b="0" i="0" dirty="0" err="1" smtClean="0">
                <a:solidFill>
                  <a:srgbClr val="000000"/>
                </a:solidFill>
                <a:effectLst/>
                <a:latin typeface="Verdana" panose="020B0604030504040204" pitchFamily="34" charset="0"/>
              </a:rPr>
              <a:t>gNB</a:t>
            </a:r>
            <a:r>
              <a:rPr lang="en-US" sz="1400" b="0" i="0" dirty="0" smtClean="0">
                <a:solidFill>
                  <a:srgbClr val="000000"/>
                </a:solidFill>
                <a:effectLst/>
                <a:latin typeface="Verdana" panose="020B0604030504040204" pitchFamily="34" charset="0"/>
              </a:rPr>
              <a:t> or not. If </a:t>
            </a:r>
            <a:r>
              <a:rPr lang="en-US" sz="1400" b="0" i="0" dirty="0" err="1" smtClean="0">
                <a:solidFill>
                  <a:srgbClr val="000000"/>
                </a:solidFill>
                <a:effectLst/>
                <a:latin typeface="Verdana" panose="020B0604030504040204" pitchFamily="34" charset="0"/>
              </a:rPr>
              <a:t>gNB</a:t>
            </a:r>
            <a:r>
              <a:rPr lang="en-US" sz="1400" b="0" i="0" dirty="0" smtClean="0">
                <a:solidFill>
                  <a:srgbClr val="000000"/>
                </a:solidFill>
                <a:effectLst/>
                <a:latin typeface="Verdana" panose="020B0604030504040204" pitchFamily="34" charset="0"/>
              </a:rPr>
              <a:t> does not send retransmission request (</a:t>
            </a:r>
            <a:r>
              <a:rPr lang="en-US" sz="1400" b="0" i="0" dirty="0" err="1" smtClean="0">
                <a:solidFill>
                  <a:srgbClr val="000000"/>
                </a:solidFill>
                <a:effectLst/>
                <a:latin typeface="Verdana" panose="020B0604030504040204" pitchFamily="34" charset="0"/>
              </a:rPr>
              <a:t>i.e</a:t>
            </a:r>
            <a:r>
              <a:rPr lang="en-US" sz="1400" b="0" i="0" dirty="0" smtClean="0">
                <a:solidFill>
                  <a:srgbClr val="000000"/>
                </a:solidFill>
                <a:effectLst/>
                <a:latin typeface="Verdana" panose="020B0604030504040204" pitchFamily="34" charset="0"/>
              </a:rPr>
              <a:t>, DCI 0_0/0_1 with NDI not toggled) for a certain period of time, UE assumes that PUSCH is successfully </a:t>
            </a:r>
            <a:r>
              <a:rPr lang="en-US" sz="1400" b="0" i="0" dirty="0" err="1" smtClean="0">
                <a:solidFill>
                  <a:srgbClr val="000000"/>
                </a:solidFill>
                <a:effectLst/>
                <a:latin typeface="Verdana" panose="020B0604030504040204" pitchFamily="34" charset="0"/>
              </a:rPr>
              <a:t>recieved</a:t>
            </a:r>
            <a:r>
              <a:rPr lang="en-US" sz="1400" b="0" i="0" dirty="0" smtClean="0">
                <a:solidFill>
                  <a:srgbClr val="000000"/>
                </a:solidFill>
                <a:effectLst/>
                <a:latin typeface="Verdana" panose="020B0604030504040204" pitchFamily="34" charset="0"/>
              </a:rPr>
              <a:t> and decoded by </a:t>
            </a:r>
            <a:r>
              <a:rPr lang="en-US" sz="1400" b="0" i="0" dirty="0" err="1" smtClean="0">
                <a:solidFill>
                  <a:srgbClr val="000000"/>
                </a:solidFill>
                <a:effectLst/>
                <a:latin typeface="Verdana" panose="020B0604030504040204" pitchFamily="34" charset="0"/>
              </a:rPr>
              <a:t>gNB</a:t>
            </a:r>
            <a:r>
              <a:rPr lang="en-US" sz="1400" b="0" i="0" dirty="0" smtClean="0">
                <a:solidFill>
                  <a:srgbClr val="000000"/>
                </a:solidFill>
                <a:effectLst/>
                <a:latin typeface="Verdana" panose="020B0604030504040204" pitchFamily="34" charset="0"/>
              </a:rPr>
              <a:t>.</a:t>
            </a:r>
            <a:endParaRPr lang="en-IN" sz="1400" dirty="0"/>
          </a:p>
        </p:txBody>
      </p:sp>
    </p:spTree>
    <p:extLst>
      <p:ext uri="{BB962C8B-B14F-4D97-AF65-F5344CB8AC3E}">
        <p14:creationId xmlns:p14="http://schemas.microsoft.com/office/powerpoint/2010/main" val="70263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89829" y="132645"/>
            <a:ext cx="3102131" cy="523220"/>
          </a:xfrm>
          <a:prstGeom prst="rect">
            <a:avLst/>
          </a:prstGeom>
        </p:spPr>
        <p:txBody>
          <a:bodyPr wrap="none">
            <a:spAutoFit/>
          </a:bodyPr>
          <a:lstStyle/>
          <a:p>
            <a:r>
              <a:rPr lang="en-IN" sz="2800" i="0" dirty="0" smtClean="0">
                <a:solidFill>
                  <a:srgbClr val="0070C0"/>
                </a:solidFill>
                <a:effectLst/>
                <a:latin typeface="Verdana" panose="020B0604030504040204" pitchFamily="34" charset="0"/>
              </a:rPr>
              <a:t>HARQ processor</a:t>
            </a:r>
            <a:endParaRPr lang="en-IN" sz="2800" dirty="0">
              <a:solidFill>
                <a:srgbClr val="0070C0"/>
              </a:solidFill>
            </a:endParaRPr>
          </a:p>
        </p:txBody>
      </p:sp>
      <p:sp>
        <p:nvSpPr>
          <p:cNvPr id="3" name="Rectangle 2"/>
          <p:cNvSpPr/>
          <p:nvPr/>
        </p:nvSpPr>
        <p:spPr>
          <a:xfrm>
            <a:off x="0" y="655865"/>
            <a:ext cx="12192000" cy="646331"/>
          </a:xfrm>
          <a:prstGeom prst="rect">
            <a:avLst/>
          </a:prstGeom>
        </p:spPr>
        <p:txBody>
          <a:bodyPr wrap="square">
            <a:spAutoFit/>
          </a:bodyPr>
          <a:lstStyle/>
          <a:p>
            <a:r>
              <a:rPr lang="en-US" b="0" i="0" dirty="0" smtClean="0">
                <a:solidFill>
                  <a:srgbClr val="002060"/>
                </a:solidFill>
                <a:effectLst/>
                <a:latin typeface="Verdana" panose="020B0604030504040204" pitchFamily="34" charset="0"/>
              </a:rPr>
              <a:t>Unlike LTE, in NR the max number of HARQ processor is configurable in RRC message as shown below. If this IE is not configured, it is assumed to be 8.</a:t>
            </a:r>
            <a:endParaRPr lang="en-IN" dirty="0">
              <a:solidFill>
                <a:srgbClr val="002060"/>
              </a:solidFill>
            </a:endParaRPr>
          </a:p>
        </p:txBody>
      </p:sp>
      <p:sp>
        <p:nvSpPr>
          <p:cNvPr id="4" name="Rectangle 3"/>
          <p:cNvSpPr/>
          <p:nvPr/>
        </p:nvSpPr>
        <p:spPr>
          <a:xfrm>
            <a:off x="189828" y="2099146"/>
            <a:ext cx="12002171" cy="2554545"/>
          </a:xfrm>
          <a:prstGeom prst="rect">
            <a:avLst/>
          </a:prstGeom>
          <a:ln>
            <a:solidFill>
              <a:srgbClr val="FF3399"/>
            </a:solidFill>
          </a:ln>
        </p:spPr>
        <p:txBody>
          <a:bodyPr wrap="square">
            <a:spAutoFit/>
          </a:bodyPr>
          <a:lstStyle/>
          <a:p>
            <a:r>
              <a:rPr lang="en-IN" sz="1600" b="0" i="0" dirty="0" smtClean="0">
                <a:solidFill>
                  <a:schemeClr val="accent4">
                    <a:lumMod val="75000"/>
                  </a:schemeClr>
                </a:solidFill>
                <a:effectLst/>
                <a:latin typeface="Verdana" panose="020B0604030504040204" pitchFamily="34" charset="0"/>
              </a:rPr>
              <a:t>PDSCH-</a:t>
            </a:r>
            <a:r>
              <a:rPr lang="en-IN" sz="1600" b="0" i="0" dirty="0" err="1" smtClean="0">
                <a:solidFill>
                  <a:schemeClr val="accent4">
                    <a:lumMod val="75000"/>
                  </a:schemeClr>
                </a:solidFill>
                <a:effectLst/>
                <a:latin typeface="Verdana" panose="020B0604030504040204" pitchFamily="34" charset="0"/>
              </a:rPr>
              <a:t>ServingCellConfig</a:t>
            </a:r>
            <a:r>
              <a:rPr lang="en-IN" sz="1600" b="0" i="0" dirty="0" smtClean="0">
                <a:solidFill>
                  <a:schemeClr val="accent4">
                    <a:lumMod val="75000"/>
                  </a:schemeClr>
                </a:solidFill>
                <a:effectLst/>
                <a:latin typeface="Verdana" panose="020B0604030504040204" pitchFamily="34" charset="0"/>
              </a:rPr>
              <a:t> ::= SEQUENCE {</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codeBlockGroupTransmission</a:t>
            </a:r>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SetupRelease</a:t>
            </a:r>
            <a:r>
              <a:rPr lang="en-IN" sz="1600" b="0" i="0" dirty="0" smtClean="0">
                <a:solidFill>
                  <a:schemeClr val="accent4">
                    <a:lumMod val="75000"/>
                  </a:schemeClr>
                </a:solidFill>
                <a:effectLst/>
                <a:latin typeface="Verdana" panose="020B0604030504040204" pitchFamily="34" charset="0"/>
              </a:rPr>
              <a:t> { PDSCH-</a:t>
            </a:r>
            <a:r>
              <a:rPr lang="en-IN" sz="1600" b="0" i="0" dirty="0" err="1" smtClean="0">
                <a:solidFill>
                  <a:schemeClr val="accent4">
                    <a:lumMod val="75000"/>
                  </a:schemeClr>
                </a:solidFill>
                <a:effectLst/>
                <a:latin typeface="Verdana" panose="020B0604030504040204" pitchFamily="34" charset="0"/>
              </a:rPr>
              <a:t>CodeBlockGroupTransmission</a:t>
            </a:r>
            <a:r>
              <a:rPr lang="en-IN" sz="1600" b="0" i="0" dirty="0" smtClean="0">
                <a:solidFill>
                  <a:schemeClr val="accent4">
                    <a:lumMod val="75000"/>
                  </a:schemeClr>
                </a:solidFill>
                <a:effectLst/>
                <a:latin typeface="Verdana" panose="020B0604030504040204" pitchFamily="34" charset="0"/>
              </a:rPr>
              <a:t> } OPTIONAL,</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xOverhead</a:t>
            </a:r>
            <a:r>
              <a:rPr lang="en-IN" sz="1600" b="0" i="0" dirty="0" smtClean="0">
                <a:solidFill>
                  <a:schemeClr val="accent4">
                    <a:lumMod val="75000"/>
                  </a:schemeClr>
                </a:solidFill>
                <a:effectLst/>
                <a:latin typeface="Verdana" panose="020B0604030504040204" pitchFamily="34" charset="0"/>
              </a:rPr>
              <a:t>                                             ENUMERATED { xOh6, xOh12, xOh18 } OPTIONAL,</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nrofHARQ-ProcessesForPDSCH</a:t>
            </a:r>
            <a:r>
              <a:rPr lang="en-IN" sz="1600" b="0" i="0" dirty="0" smtClean="0">
                <a:solidFill>
                  <a:schemeClr val="accent4">
                    <a:lumMod val="75000"/>
                  </a:schemeClr>
                </a:solidFill>
                <a:effectLst/>
                <a:latin typeface="Verdana" panose="020B0604030504040204" pitchFamily="34" charset="0"/>
              </a:rPr>
              <a:t>                   ENUMERATED {n2, n4, n6, n10, n12, n16} OPTIONAL,       </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pucch</a:t>
            </a:r>
            <a:r>
              <a:rPr lang="en-IN" sz="1600" b="0" i="0" dirty="0" smtClean="0">
                <a:solidFill>
                  <a:schemeClr val="accent4">
                    <a:lumMod val="75000"/>
                  </a:schemeClr>
                </a:solidFill>
                <a:effectLst/>
                <a:latin typeface="Verdana" panose="020B0604030504040204" pitchFamily="34" charset="0"/>
              </a:rPr>
              <a:t>-Cell                                             </a:t>
            </a:r>
            <a:r>
              <a:rPr lang="en-IN" sz="1600" b="0" i="0" dirty="0" err="1" smtClean="0">
                <a:solidFill>
                  <a:schemeClr val="accent4">
                    <a:lumMod val="75000"/>
                  </a:schemeClr>
                </a:solidFill>
                <a:effectLst/>
                <a:latin typeface="Verdana" panose="020B0604030504040204" pitchFamily="34" charset="0"/>
              </a:rPr>
              <a:t>ServCellIndex</a:t>
            </a:r>
            <a:r>
              <a:rPr lang="en-IN" sz="1600" b="0" i="0" dirty="0" smtClean="0">
                <a:solidFill>
                  <a:schemeClr val="accent4">
                    <a:lumMod val="75000"/>
                  </a:schemeClr>
                </a:solidFill>
                <a:effectLst/>
                <a:latin typeface="Verdana" panose="020B0604030504040204" pitchFamily="34" charset="0"/>
              </a:rPr>
              <a:t> OPTIONAL, -- Cond </a:t>
            </a:r>
            <a:r>
              <a:rPr lang="en-IN" sz="1600" b="0" i="0" dirty="0" err="1" smtClean="0">
                <a:solidFill>
                  <a:schemeClr val="accent4">
                    <a:lumMod val="75000"/>
                  </a:schemeClr>
                </a:solidFill>
                <a:effectLst/>
                <a:latin typeface="Verdana" panose="020B0604030504040204" pitchFamily="34" charset="0"/>
              </a:rPr>
              <a:t>SCellAddOnly</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r>
              <a:rPr lang="en-IN" sz="1600" b="0" i="0" dirty="0" err="1" smtClean="0">
                <a:solidFill>
                  <a:schemeClr val="accent4">
                    <a:lumMod val="75000"/>
                  </a:schemeClr>
                </a:solidFill>
                <a:effectLst/>
                <a:latin typeface="Verdana" panose="020B0604030504040204" pitchFamily="34" charset="0"/>
              </a:rPr>
              <a:t>maxMIMO</a:t>
            </a:r>
            <a:r>
              <a:rPr lang="en-IN" sz="1600" b="0" i="0" dirty="0" smtClean="0">
                <a:solidFill>
                  <a:schemeClr val="accent4">
                    <a:lumMod val="75000"/>
                  </a:schemeClr>
                </a:solidFill>
                <a:effectLst/>
                <a:latin typeface="Verdana" panose="020B0604030504040204" pitchFamily="34" charset="0"/>
              </a:rPr>
              <a:t>-Layers                                 INTEGER (1..8) OPTIONAL, -- Need M</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processingType2Enabled                       BOOLEAN OPTIONAL -- Need M</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    ]]</a:t>
            </a:r>
            <a:endParaRPr lang="en-IN" sz="1600" b="0" i="0" dirty="0" smtClean="0">
              <a:solidFill>
                <a:schemeClr val="accent4">
                  <a:lumMod val="75000"/>
                </a:schemeClr>
              </a:solidFill>
              <a:effectLst/>
              <a:latin typeface="Times New Roman" panose="02020603050405020304" pitchFamily="18" charset="0"/>
            </a:endParaRPr>
          </a:p>
          <a:p>
            <a:r>
              <a:rPr lang="en-IN" sz="1600" b="0" i="0" dirty="0" smtClean="0">
                <a:solidFill>
                  <a:schemeClr val="accent4">
                    <a:lumMod val="75000"/>
                  </a:schemeClr>
                </a:solidFill>
                <a:effectLst/>
                <a:latin typeface="Verdana" panose="020B0604030504040204" pitchFamily="34" charset="0"/>
              </a:rPr>
              <a:t>}</a:t>
            </a:r>
            <a:endParaRPr lang="en-IN" sz="1600" b="0" i="0" dirty="0">
              <a:solidFill>
                <a:schemeClr val="accent4">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194773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Rectangle 1"/>
          <p:cNvSpPr/>
          <p:nvPr/>
        </p:nvSpPr>
        <p:spPr>
          <a:xfrm>
            <a:off x="-99923" y="0"/>
            <a:ext cx="7686143" cy="461665"/>
          </a:xfrm>
          <a:prstGeom prst="rect">
            <a:avLst/>
          </a:prstGeom>
        </p:spPr>
        <p:txBody>
          <a:bodyPr wrap="none">
            <a:spAutoFit/>
          </a:bodyPr>
          <a:lstStyle/>
          <a:p>
            <a:r>
              <a:rPr lang="en-US" sz="2400" b="0" i="0" dirty="0" smtClean="0">
                <a:solidFill>
                  <a:srgbClr val="00B050"/>
                </a:solidFill>
                <a:effectLst/>
                <a:latin typeface="Verdana" panose="020B0604030504040204" pitchFamily="34" charset="0"/>
              </a:rPr>
              <a:t> A sample trace log showing sequences of HARQ</a:t>
            </a:r>
            <a:endParaRPr lang="en-IN" sz="2400" dirty="0">
              <a:solidFill>
                <a:srgbClr val="00B050"/>
              </a:solidFill>
            </a:endParaRPr>
          </a:p>
        </p:txBody>
      </p:sp>
      <p:pic>
        <p:nvPicPr>
          <p:cNvPr id="3" name="Picture 2"/>
          <p:cNvPicPr>
            <a:picLocks noChangeAspect="1"/>
          </p:cNvPicPr>
          <p:nvPr/>
        </p:nvPicPr>
        <p:blipFill>
          <a:blip r:embed="rId2"/>
          <a:stretch>
            <a:fillRect/>
          </a:stretch>
        </p:blipFill>
        <p:spPr>
          <a:xfrm>
            <a:off x="772345" y="461665"/>
            <a:ext cx="9326997" cy="6519501"/>
          </a:xfrm>
          <a:prstGeom prst="rect">
            <a:avLst/>
          </a:prstGeom>
        </p:spPr>
      </p:pic>
    </p:spTree>
    <p:extLst>
      <p:ext uri="{BB962C8B-B14F-4D97-AF65-F5344CB8AC3E}">
        <p14:creationId xmlns:p14="http://schemas.microsoft.com/office/powerpoint/2010/main" val="268209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037325" cy="1292662"/>
          </a:xfrm>
          <a:prstGeom prst="rect">
            <a:avLst/>
          </a:prstGeom>
        </p:spPr>
        <p:txBody>
          <a:bodyPr wrap="square">
            <a:spAutoFit/>
          </a:bodyPr>
          <a:lstStyle/>
          <a:p>
            <a:r>
              <a:rPr lang="en-US" sz="2400" b="0" i="0" dirty="0" smtClean="0">
                <a:solidFill>
                  <a:srgbClr val="00B050"/>
                </a:solidFill>
                <a:effectLst/>
                <a:latin typeface="Lucida Console" panose="020B0609040504020204" pitchFamily="49" charset="0"/>
              </a:rPr>
              <a:t>RRC Parameters</a:t>
            </a:r>
            <a:endParaRPr lang="en-US" sz="2400" b="0" i="0" dirty="0" smtClean="0">
              <a:solidFill>
                <a:srgbClr val="00B050"/>
              </a:solidFill>
              <a:effectLst/>
              <a:latin typeface="Times New Roman" panose="02020603050405020304" pitchFamily="18" charset="0"/>
            </a:endParaRPr>
          </a:p>
          <a:p>
            <a:r>
              <a:rPr lang="en-US" dirty="0">
                <a:solidFill>
                  <a:srgbClr val="0070C0"/>
                </a:solidFill>
                <a:latin typeface="Verdana" panose="020B0604030504040204" pitchFamily="34" charset="0"/>
              </a:rPr>
              <a:t> </a:t>
            </a:r>
            <a:r>
              <a:rPr lang="en-US" dirty="0" smtClean="0">
                <a:solidFill>
                  <a:srgbClr val="0070C0"/>
                </a:solidFill>
                <a:latin typeface="Verdana" panose="020B0604030504040204" pitchFamily="34" charset="0"/>
              </a:rPr>
              <a:t>      </a:t>
            </a:r>
            <a:r>
              <a:rPr lang="en-US" b="0" i="0" dirty="0" smtClean="0">
                <a:solidFill>
                  <a:srgbClr val="0070C0"/>
                </a:solidFill>
                <a:effectLst/>
                <a:latin typeface="Verdana" panose="020B0604030504040204" pitchFamily="34" charset="0"/>
              </a:rPr>
              <a:t> In LTE, UE and </a:t>
            </a:r>
            <a:r>
              <a:rPr lang="en-US" b="0" i="0" dirty="0" err="1" smtClean="0">
                <a:solidFill>
                  <a:srgbClr val="0070C0"/>
                </a:solidFill>
                <a:effectLst/>
                <a:latin typeface="Verdana" panose="020B0604030504040204" pitchFamily="34" charset="0"/>
              </a:rPr>
              <a:t>gNB</a:t>
            </a:r>
            <a:r>
              <a:rPr lang="en-US" b="0" i="0" dirty="0" smtClean="0">
                <a:solidFill>
                  <a:srgbClr val="0070C0"/>
                </a:solidFill>
                <a:effectLst/>
                <a:latin typeface="Verdana" panose="020B0604030504040204" pitchFamily="34" charset="0"/>
              </a:rPr>
              <a:t> was able to decode PDSCH and PUSCH purely based on DCI, but in NR to receive PDSCH and PUSCH at proper timing and to get some critical parameters from RRC message that are required for PDSCH/PUSCH decoding. Followings are those parameters in RRC.</a:t>
            </a:r>
            <a:endParaRPr lang="en-US" b="0" i="0" dirty="0">
              <a:solidFill>
                <a:srgbClr val="0070C0"/>
              </a:solidFill>
              <a:effectLst/>
              <a:latin typeface="Times New Roman" panose="02020603050405020304" pitchFamily="18" charset="0"/>
            </a:endParaRPr>
          </a:p>
        </p:txBody>
      </p:sp>
      <p:sp>
        <p:nvSpPr>
          <p:cNvPr id="3" name="Rectangle 2"/>
          <p:cNvSpPr/>
          <p:nvPr/>
        </p:nvSpPr>
        <p:spPr>
          <a:xfrm>
            <a:off x="0" y="1465577"/>
            <a:ext cx="6086901" cy="1938992"/>
          </a:xfrm>
          <a:prstGeom prst="rect">
            <a:avLst/>
          </a:prstGeom>
        </p:spPr>
        <p:txBody>
          <a:bodyPr wrap="square">
            <a:spAutoFit/>
          </a:bodyPr>
          <a:lstStyle/>
          <a:p>
            <a:r>
              <a:rPr lang="en-IN" sz="1200" b="0" i="0" dirty="0" smtClean="0">
                <a:solidFill>
                  <a:srgbClr val="000000"/>
                </a:solidFill>
                <a:effectLst/>
                <a:latin typeface="Lucida Console" panose="020B0609040504020204" pitchFamily="49" charset="0"/>
              </a:rPr>
              <a:t>tdd-UL-DL-</a:t>
            </a:r>
            <a:r>
              <a:rPr lang="en-IN" sz="1200" b="0" i="0" dirty="0" err="1" smtClean="0">
                <a:solidFill>
                  <a:srgbClr val="000000"/>
                </a:solidFill>
                <a:effectLst/>
                <a:latin typeface="Lucida Console" panose="020B0609040504020204" pitchFamily="49" charset="0"/>
              </a:rPr>
              <a:t>ConfigurationCommon</a:t>
            </a:r>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referenceSubcarrierSpacing kHz30,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pattern1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dl-UL-</a:t>
            </a:r>
            <a:r>
              <a:rPr lang="en-IN" sz="1200" b="0" i="0" dirty="0" err="1" smtClean="0">
                <a:solidFill>
                  <a:srgbClr val="000000"/>
                </a:solidFill>
                <a:effectLst/>
                <a:latin typeface="Lucida Console" panose="020B0609040504020204" pitchFamily="49" charset="0"/>
              </a:rPr>
              <a:t>TransmissionPeriodicity</a:t>
            </a:r>
            <a:r>
              <a:rPr lang="en-IN" sz="1200" b="0" i="0" dirty="0" smtClean="0">
                <a:solidFill>
                  <a:srgbClr val="000000"/>
                </a:solidFill>
                <a:effectLst/>
                <a:latin typeface="Lucida Console" panose="020B0609040504020204" pitchFamily="49" charset="0"/>
              </a:rPr>
              <a:t> ms5,</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nrofDownlinkSlots 7,</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nrofDownlinkSymbols 2,</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nrofUplinkSlots 2,</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nrofUplinkSymbols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a:t>
            </a:r>
            <a:endParaRPr lang="en-IN" sz="1200" b="0" i="0" dirty="0">
              <a:solidFill>
                <a:srgbClr val="000000"/>
              </a:solidFill>
              <a:effectLst/>
              <a:latin typeface="Times New Roman" panose="02020603050405020304" pitchFamily="18" charset="0"/>
            </a:endParaRPr>
          </a:p>
        </p:txBody>
      </p:sp>
      <p:sp>
        <p:nvSpPr>
          <p:cNvPr id="4" name="Rectangle 3"/>
          <p:cNvSpPr/>
          <p:nvPr/>
        </p:nvSpPr>
        <p:spPr>
          <a:xfrm>
            <a:off x="5654723" y="1292662"/>
            <a:ext cx="6096000" cy="1569660"/>
          </a:xfrm>
          <a:prstGeom prst="rect">
            <a:avLst/>
          </a:prstGeom>
        </p:spPr>
        <p:txBody>
          <a:bodyPr>
            <a:spAutoFit/>
          </a:bodyPr>
          <a:lstStyle/>
          <a:p>
            <a:r>
              <a:rPr lang="en-IN" sz="1200" b="0" i="0" dirty="0" smtClean="0">
                <a:solidFill>
                  <a:srgbClr val="000000"/>
                </a:solidFill>
                <a:effectLst/>
                <a:latin typeface="Lucida Console" panose="020B0609040504020204" pitchFamily="49" charset="0"/>
              </a:rPr>
              <a:t>pdsch-ConfigCommon setup: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r>
              <a:rPr lang="en-IN" sz="1200" b="0" i="0" dirty="0" smtClean="0">
                <a:solidFill>
                  <a:srgbClr val="000000"/>
                </a:solidFill>
                <a:effectLst/>
                <a:latin typeface="Lucida Console" panose="020B0609040504020204" pitchFamily="49" charset="0"/>
                <a:hlinkClick r:id="rId2"/>
              </a:rPr>
              <a:t>pdsch-TimeDomainAllocationList</a:t>
            </a:r>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mappingType typeA,</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startSymbolAndLength 40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a:t>
            </a:r>
            <a:endParaRPr lang="en-IN" sz="1200" b="0" i="0" dirty="0">
              <a:solidFill>
                <a:srgbClr val="000000"/>
              </a:solidFill>
              <a:effectLst/>
              <a:latin typeface="Times New Roman" panose="02020603050405020304" pitchFamily="18" charset="0"/>
            </a:endParaRPr>
          </a:p>
        </p:txBody>
      </p:sp>
      <p:sp>
        <p:nvSpPr>
          <p:cNvPr id="5" name="Rectangle 4"/>
          <p:cNvSpPr/>
          <p:nvPr/>
        </p:nvSpPr>
        <p:spPr>
          <a:xfrm>
            <a:off x="-77339" y="4054607"/>
            <a:ext cx="6096000" cy="2308324"/>
          </a:xfrm>
          <a:prstGeom prst="rect">
            <a:avLst/>
          </a:prstGeom>
        </p:spPr>
        <p:txBody>
          <a:bodyPr>
            <a:spAutoFit/>
          </a:bodyPr>
          <a:lstStyle/>
          <a:p>
            <a:r>
              <a:rPr lang="en-IN" sz="1200" b="0" i="0" dirty="0" smtClean="0">
                <a:solidFill>
                  <a:srgbClr val="000000"/>
                </a:solidFill>
                <a:effectLst/>
                <a:latin typeface="Lucida Console" panose="020B0609040504020204" pitchFamily="49" charset="0"/>
              </a:rPr>
              <a:t>pusch-ConfigCommon setup: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r>
              <a:rPr lang="en-IN" sz="1200" b="0" i="0" dirty="0" smtClean="0">
                <a:solidFill>
                  <a:srgbClr val="000000"/>
                </a:solidFill>
                <a:effectLst/>
                <a:latin typeface="Lucida Console" panose="020B0609040504020204" pitchFamily="49" charset="0"/>
                <a:hlinkClick r:id="rId3"/>
              </a:rPr>
              <a:t>pusch-TimeDomainAllocationList</a:t>
            </a:r>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k2 4,</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mappingType typeA,</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startSymbolAndLength 27</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k2 4,</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mappingType typeA,</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startSymbolAndLength 27</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a:solidFill>
                <a:srgbClr val="000000"/>
              </a:solidFill>
              <a:effectLst/>
              <a:latin typeface="Times New Roman" panose="02020603050405020304" pitchFamily="18" charset="0"/>
            </a:endParaRPr>
          </a:p>
        </p:txBody>
      </p:sp>
      <p:sp>
        <p:nvSpPr>
          <p:cNvPr id="6" name="Rectangle 5"/>
          <p:cNvSpPr/>
          <p:nvPr/>
        </p:nvSpPr>
        <p:spPr>
          <a:xfrm>
            <a:off x="3807726" y="2585324"/>
            <a:ext cx="2661314" cy="4647426"/>
          </a:xfrm>
          <a:prstGeom prst="rect">
            <a:avLst/>
          </a:prstGeom>
        </p:spPr>
        <p:txBody>
          <a:bodyPr wrap="square">
            <a:spAutoFit/>
          </a:bodyPr>
          <a:lstStyle/>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hlinkClick r:id="rId4"/>
              </a:rPr>
              <a:t>dl-</a:t>
            </a:r>
            <a:r>
              <a:rPr lang="en-IN" sz="800" b="0" i="0" dirty="0" err="1" smtClean="0">
                <a:solidFill>
                  <a:srgbClr val="000000"/>
                </a:solidFill>
                <a:effectLst/>
                <a:latin typeface="Lucida Console" panose="020B0609040504020204" pitchFamily="49" charset="0"/>
                <a:hlinkClick r:id="rId4"/>
              </a:rPr>
              <a:t>DataToUL</a:t>
            </a:r>
            <a:r>
              <a:rPr lang="en-IN" sz="800" b="0" i="0" dirty="0" smtClean="0">
                <a:solidFill>
                  <a:srgbClr val="000000"/>
                </a:solidFill>
                <a:effectLst/>
                <a:latin typeface="Lucida Console" panose="020B0609040504020204" pitchFamily="49" charset="0"/>
                <a:hlinkClick r:id="rId4"/>
              </a:rPr>
              <a:t>-ACK</a:t>
            </a:r>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8,</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6,</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4,</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12</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pucch-Config setup: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resourceSetToAddModList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pucch-ResourceSetId 0,</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resourceList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0,</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2,</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3,</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4,</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5,</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6,</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7</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pucch-ResourceSetId 1,</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resourceList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8,</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9,</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10,</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11,</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12,</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13,</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14,</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15</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smtClean="0">
              <a:solidFill>
                <a:srgbClr val="000000"/>
              </a:solidFill>
              <a:effectLst/>
              <a:latin typeface="Times New Roman" panose="02020603050405020304" pitchFamily="18" charset="0"/>
            </a:endParaRPr>
          </a:p>
          <a:p>
            <a:r>
              <a:rPr lang="en-IN" sz="800" b="0" i="0" dirty="0" smtClean="0">
                <a:solidFill>
                  <a:srgbClr val="000000"/>
                </a:solidFill>
                <a:effectLst/>
                <a:latin typeface="Lucida Console" panose="020B0609040504020204" pitchFamily="49" charset="0"/>
              </a:rPr>
              <a:t>  },</a:t>
            </a:r>
            <a:endParaRPr lang="en-IN" sz="8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14135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4299045" cy="4708981"/>
          </a:xfrm>
          <a:prstGeom prst="rect">
            <a:avLst/>
          </a:prstGeom>
        </p:spPr>
        <p:txBody>
          <a:bodyPr wrap="square">
            <a:spAutoFit/>
          </a:bodyPr>
          <a:lstStyle/>
          <a:p>
            <a:r>
              <a:rPr lang="en-IN" sz="1200" b="0" i="0" dirty="0" smtClean="0">
                <a:solidFill>
                  <a:srgbClr val="000000"/>
                </a:solidFill>
                <a:effectLst/>
                <a:latin typeface="Lucida Console" panose="020B0609040504020204" pitchFamily="49" charset="0"/>
              </a:rPr>
              <a:t>resourceToAddModList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pucch-ResourceId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startingPRB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intraSlotFrequencyHopping enabled,</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secondHopPRB 50,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format format1: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initialCyclicShift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nrofSymbols 14,</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startingSymbolIndex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timeDomainOCC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pucch-ResourceId 1,</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startingPRB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intraSlotFrequencyHopping enabled,</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secondHopPRB 50,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format format1: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initialCyclicShift 4,</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nrofSymbols 14,</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startingSymbolIndex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timeDomainOCC 0</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smtClean="0">
              <a:solidFill>
                <a:srgbClr val="000000"/>
              </a:solidFill>
              <a:effectLst/>
              <a:latin typeface="Times New Roman" panose="02020603050405020304" pitchFamily="18" charset="0"/>
            </a:endParaRPr>
          </a:p>
          <a:p>
            <a:r>
              <a:rPr lang="en-IN" sz="1200" b="0" i="0" dirty="0" smtClean="0">
                <a:solidFill>
                  <a:srgbClr val="000000"/>
                </a:solidFill>
                <a:effectLst/>
                <a:latin typeface="Lucida Console" panose="020B0609040504020204" pitchFamily="49" charset="0"/>
              </a:rPr>
              <a:t>    },</a:t>
            </a:r>
            <a:endParaRPr lang="en-IN" sz="1200" b="0" i="0" dirty="0">
              <a:solidFill>
                <a:srgbClr val="000000"/>
              </a:solidFill>
              <a:effectLst/>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83507" y="3550769"/>
            <a:ext cx="9073202" cy="3450532"/>
          </a:xfrm>
          <a:prstGeom prst="rect">
            <a:avLst/>
          </a:prstGeom>
        </p:spPr>
      </p:pic>
      <p:sp>
        <p:nvSpPr>
          <p:cNvPr id="4" name="Rectangle 3"/>
          <p:cNvSpPr/>
          <p:nvPr/>
        </p:nvSpPr>
        <p:spPr>
          <a:xfrm>
            <a:off x="4615644" y="1154161"/>
            <a:ext cx="7524466" cy="1200329"/>
          </a:xfrm>
          <a:prstGeom prst="rect">
            <a:avLst/>
          </a:prstGeom>
          <a:ln>
            <a:solidFill>
              <a:schemeClr val="accent1"/>
            </a:solidFill>
          </a:ln>
        </p:spPr>
        <p:txBody>
          <a:bodyPr wrap="square">
            <a:spAutoFit/>
          </a:bodyPr>
          <a:lstStyle/>
          <a:p>
            <a:r>
              <a:rPr lang="en-US" b="0" i="0" dirty="0" smtClean="0">
                <a:solidFill>
                  <a:srgbClr val="FF3399"/>
                </a:solidFill>
                <a:effectLst/>
                <a:latin typeface="Verdana" panose="020B0604030504040204" pitchFamily="34" charset="0"/>
              </a:rPr>
              <a:t>To analyze HARQ process, the first thing you need to do is to identify a specific HARQ number and follow through all the steps with the same HARQ process number. In this example, I marked HARQ process number with different color</a:t>
            </a:r>
            <a:endParaRPr lang="en-IN" dirty="0">
              <a:solidFill>
                <a:srgbClr val="FF3399"/>
              </a:solidFill>
            </a:endParaRPr>
          </a:p>
        </p:txBody>
      </p:sp>
      <p:cxnSp>
        <p:nvCxnSpPr>
          <p:cNvPr id="6" name="Curved Connector 5"/>
          <p:cNvCxnSpPr>
            <a:stCxn id="4" idx="2"/>
          </p:cNvCxnSpPr>
          <p:nvPr/>
        </p:nvCxnSpPr>
        <p:spPr>
          <a:xfrm rot="5400000">
            <a:off x="5161467" y="2256342"/>
            <a:ext cx="3118262" cy="33145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63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95618" y="212510"/>
            <a:ext cx="6096000" cy="954107"/>
          </a:xfrm>
          <a:prstGeom prst="rect">
            <a:avLst/>
          </a:prstGeom>
        </p:spPr>
        <p:txBody>
          <a:bodyPr>
            <a:spAutoFit/>
          </a:bodyPr>
          <a:lstStyle/>
          <a:p>
            <a:r>
              <a:rPr lang="en-IN" sz="2800" b="1" i="0" dirty="0" smtClean="0">
                <a:solidFill>
                  <a:srgbClr val="0070C0"/>
                </a:solidFill>
                <a:effectLst/>
                <a:latin typeface="Verdana" panose="020B0604030504040204" pitchFamily="34" charset="0"/>
              </a:rPr>
              <a:t>Bandwidth Part</a:t>
            </a:r>
            <a:endParaRPr lang="en-IN" sz="2800" b="0" i="0" dirty="0" smtClean="0">
              <a:solidFill>
                <a:srgbClr val="0070C0"/>
              </a:solidFill>
              <a:effectLst/>
              <a:latin typeface="Times New Roman" panose="02020603050405020304" pitchFamily="18" charset="0"/>
            </a:endParaRPr>
          </a:p>
          <a:p>
            <a:r>
              <a:rPr lang="en-IN" sz="2800" b="0" i="0" dirty="0" smtClean="0">
                <a:solidFill>
                  <a:srgbClr val="0070C0"/>
                </a:solidFill>
                <a:effectLst/>
                <a:latin typeface="Verdana" panose="020B0604030504040204" pitchFamily="34" charset="0"/>
              </a:rPr>
              <a:t> </a:t>
            </a:r>
            <a:endParaRPr lang="en-IN" sz="2800" b="0" i="0" dirty="0">
              <a:solidFill>
                <a:srgbClr val="0070C0"/>
              </a:solidFill>
              <a:effectLst/>
              <a:latin typeface="Times New Roman" panose="02020603050405020304" pitchFamily="18" charset="0"/>
            </a:endParaRPr>
          </a:p>
        </p:txBody>
      </p:sp>
      <p:sp>
        <p:nvSpPr>
          <p:cNvPr id="3" name="Rectangle 2"/>
          <p:cNvSpPr/>
          <p:nvPr/>
        </p:nvSpPr>
        <p:spPr>
          <a:xfrm>
            <a:off x="0" y="795318"/>
            <a:ext cx="12192000" cy="646331"/>
          </a:xfrm>
          <a:prstGeom prst="rect">
            <a:avLst/>
          </a:prstGeom>
        </p:spPr>
        <p:txBody>
          <a:bodyPr wrap="square">
            <a:spAutoFit/>
          </a:bodyPr>
          <a:lstStyle/>
          <a:p>
            <a:r>
              <a:rPr lang="en-US" b="0" i="1" dirty="0" smtClean="0">
                <a:solidFill>
                  <a:srgbClr val="00B050"/>
                </a:solidFill>
                <a:effectLst/>
                <a:latin typeface="Verdana" panose="020B0604030504040204" pitchFamily="34" charset="0"/>
              </a:rPr>
              <a:t>Carrier Bandwidth Part is a contiguous set of physical resource </a:t>
            </a:r>
            <a:r>
              <a:rPr lang="en-US" b="0" i="1" dirty="0" err="1" smtClean="0">
                <a:solidFill>
                  <a:srgbClr val="00B050"/>
                </a:solidFill>
                <a:effectLst/>
                <a:latin typeface="Verdana" panose="020B0604030504040204" pitchFamily="34" charset="0"/>
              </a:rPr>
              <a:t>blocks,selected</a:t>
            </a:r>
            <a:r>
              <a:rPr lang="en-US" b="0" i="1" dirty="0" smtClean="0">
                <a:solidFill>
                  <a:srgbClr val="00B050"/>
                </a:solidFill>
                <a:effectLst/>
                <a:latin typeface="Verdana" panose="020B0604030504040204" pitchFamily="34" charset="0"/>
              </a:rPr>
              <a:t> from a contiguous subset of the common resource blocks for a given numerology(u) on a given carrier.</a:t>
            </a:r>
            <a:endParaRPr lang="en-IN" dirty="0">
              <a:solidFill>
                <a:srgbClr val="00B050"/>
              </a:solidFill>
            </a:endParaRPr>
          </a:p>
        </p:txBody>
      </p:sp>
      <p:sp>
        <p:nvSpPr>
          <p:cNvPr id="4" name="Rectangle 3"/>
          <p:cNvSpPr/>
          <p:nvPr/>
        </p:nvSpPr>
        <p:spPr>
          <a:xfrm>
            <a:off x="0" y="1422988"/>
            <a:ext cx="11887200" cy="1077218"/>
          </a:xfrm>
          <a:prstGeom prst="rect">
            <a:avLst/>
          </a:prstGeom>
        </p:spPr>
        <p:txBody>
          <a:bodyPr wrap="square">
            <a:spAutoFit/>
          </a:bodyPr>
          <a:lstStyle/>
          <a:p>
            <a:r>
              <a:rPr lang="en-US" sz="1600" b="0" i="0" dirty="0" smtClean="0">
                <a:solidFill>
                  <a:srgbClr val="002060"/>
                </a:solidFill>
                <a:effectLst/>
                <a:latin typeface="Verdana" panose="020B0604030504040204" pitchFamily="34" charset="0"/>
              </a:rPr>
              <a:t>Maximum 4 BWP can be specified in DL and UL. Following illustration is only an example showing the case of 3 BWP. (NOTE : CRB in this illustration stands for Carrier Resource Block which is numbered from the one end through the other end of Carrier Band (this is a kind of global resource block), the PRB stands for Physical Resource Block is the resource blocks numbered within each BWP).</a:t>
            </a:r>
            <a:endParaRPr lang="en-IN" sz="1600" dirty="0">
              <a:solidFill>
                <a:srgbClr val="002060"/>
              </a:solidFill>
            </a:endParaRPr>
          </a:p>
        </p:txBody>
      </p:sp>
      <p:pic>
        <p:nvPicPr>
          <p:cNvPr id="5" name="Picture 4"/>
          <p:cNvPicPr>
            <a:picLocks noChangeAspect="1"/>
          </p:cNvPicPr>
          <p:nvPr/>
        </p:nvPicPr>
        <p:blipFill>
          <a:blip r:embed="rId2"/>
          <a:stretch>
            <a:fillRect/>
          </a:stretch>
        </p:blipFill>
        <p:spPr>
          <a:xfrm>
            <a:off x="7341485" y="2210666"/>
            <a:ext cx="4698115" cy="4838357"/>
          </a:xfrm>
          <a:prstGeom prst="rect">
            <a:avLst/>
          </a:prstGeom>
        </p:spPr>
      </p:pic>
      <p:sp>
        <p:nvSpPr>
          <p:cNvPr id="6" name="Rectangle 5"/>
          <p:cNvSpPr/>
          <p:nvPr/>
        </p:nvSpPr>
        <p:spPr>
          <a:xfrm>
            <a:off x="0" y="2517695"/>
            <a:ext cx="8816454" cy="584775"/>
          </a:xfrm>
          <a:prstGeom prst="rect">
            <a:avLst/>
          </a:prstGeom>
        </p:spPr>
        <p:txBody>
          <a:bodyPr wrap="square">
            <a:spAutoFit/>
          </a:bodyPr>
          <a:lstStyle/>
          <a:p>
            <a:r>
              <a:rPr lang="en-US" sz="1600" b="0" i="0" dirty="0" smtClean="0">
                <a:solidFill>
                  <a:srgbClr val="FF3399"/>
                </a:solidFill>
                <a:effectLst/>
                <a:latin typeface="Verdana" panose="020B0604030504040204" pitchFamily="34" charset="0"/>
              </a:rPr>
              <a:t>Point A indicates a common reference point for resource block grids and is obtained from the following higher-layer parameters</a:t>
            </a:r>
            <a:endParaRPr lang="en-IN" sz="1600" dirty="0">
              <a:solidFill>
                <a:srgbClr val="FF3399"/>
              </a:solidFill>
            </a:endParaRPr>
          </a:p>
        </p:txBody>
      </p:sp>
      <p:sp>
        <p:nvSpPr>
          <p:cNvPr id="7" name="Rectangle 6"/>
          <p:cNvSpPr/>
          <p:nvPr/>
        </p:nvSpPr>
        <p:spPr>
          <a:xfrm>
            <a:off x="75063" y="3370726"/>
            <a:ext cx="8666328" cy="3108543"/>
          </a:xfrm>
          <a:prstGeom prst="rect">
            <a:avLst/>
          </a:prstGeom>
        </p:spPr>
        <p:txBody>
          <a:bodyPr wrap="square">
            <a:spAutoFit/>
          </a:bodyPr>
          <a:lstStyle/>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PRB-index-DL-common for a </a:t>
            </a:r>
            <a:r>
              <a:rPr lang="en-US" sz="1400" b="0" i="0" dirty="0" err="1" smtClean="0">
                <a:solidFill>
                  <a:schemeClr val="accent1">
                    <a:lumMod val="75000"/>
                  </a:schemeClr>
                </a:solidFill>
                <a:effectLst/>
                <a:latin typeface="Verdana" panose="020B0604030504040204" pitchFamily="34" charset="0"/>
              </a:rPr>
              <a:t>PCell</a:t>
            </a:r>
            <a:r>
              <a:rPr lang="en-US" sz="1400" b="0" i="0" dirty="0" smtClean="0">
                <a:solidFill>
                  <a:schemeClr val="accent1">
                    <a:lumMod val="75000"/>
                  </a:schemeClr>
                </a:solidFill>
                <a:effectLst/>
                <a:latin typeface="Verdana" panose="020B0604030504040204" pitchFamily="34" charset="0"/>
              </a:rPr>
              <a:t> downlink represents the frequency offset between point A and the lowest subcarrier of the lowest resource block of the SS/PBCH block used by the UE for initial cell selection;</a:t>
            </a:r>
            <a:endParaRPr lang="en-US" sz="1400" b="0" i="0" dirty="0" smtClean="0">
              <a:solidFill>
                <a:schemeClr val="accent1">
                  <a:lumMod val="75000"/>
                </a:schemeClr>
              </a:solidFill>
              <a:effectLst/>
              <a:latin typeface="Times New Roman" panose="02020603050405020304" pitchFamily="18" charset="0"/>
            </a:endParaRPr>
          </a:p>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PRB-index-UL-common for a </a:t>
            </a:r>
            <a:r>
              <a:rPr lang="en-US" sz="1400" b="0" i="0" dirty="0" err="1" smtClean="0">
                <a:solidFill>
                  <a:schemeClr val="accent1">
                    <a:lumMod val="75000"/>
                  </a:schemeClr>
                </a:solidFill>
                <a:effectLst/>
                <a:latin typeface="Verdana" panose="020B0604030504040204" pitchFamily="34" charset="0"/>
              </a:rPr>
              <a:t>PCell</a:t>
            </a:r>
            <a:r>
              <a:rPr lang="en-US" sz="1400" b="0" i="0" dirty="0" smtClean="0">
                <a:solidFill>
                  <a:schemeClr val="accent1">
                    <a:lumMod val="75000"/>
                  </a:schemeClr>
                </a:solidFill>
                <a:effectLst/>
                <a:latin typeface="Verdana" panose="020B0604030504040204" pitchFamily="34" charset="0"/>
              </a:rPr>
              <a:t> uplink in paired spectrum represents the frequency offset between point A and the frequency location based on </a:t>
            </a:r>
            <a:r>
              <a:rPr lang="en-US" sz="1400" b="0" i="0" dirty="0" smtClean="0">
                <a:solidFill>
                  <a:schemeClr val="accent1">
                    <a:lumMod val="75000"/>
                  </a:schemeClr>
                </a:solidFill>
                <a:effectLst/>
                <a:latin typeface="Verdana" panose="020B0604030504040204" pitchFamily="34" charset="0"/>
                <a:hlinkClick r:id="rId3"/>
              </a:rPr>
              <a:t>ARFCN of the uplink indicated in SIB1</a:t>
            </a:r>
            <a:r>
              <a:rPr lang="en-US" sz="1400" b="0" i="0" dirty="0" smtClean="0">
                <a:solidFill>
                  <a:schemeClr val="accent1">
                    <a:lumMod val="75000"/>
                  </a:schemeClr>
                </a:solidFill>
                <a:effectLst/>
                <a:latin typeface="Verdana" panose="020B0604030504040204" pitchFamily="34" charset="0"/>
              </a:rPr>
              <a:t>;</a:t>
            </a:r>
            <a:endParaRPr lang="en-US" sz="1400" b="0" i="0" dirty="0" smtClean="0">
              <a:solidFill>
                <a:schemeClr val="accent1">
                  <a:lumMod val="75000"/>
                </a:schemeClr>
              </a:solidFill>
              <a:effectLst/>
              <a:latin typeface="Times New Roman" panose="02020603050405020304" pitchFamily="18" charset="0"/>
            </a:endParaRPr>
          </a:p>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PRB-index-UL-common for a </a:t>
            </a:r>
            <a:r>
              <a:rPr lang="en-US" sz="1400" b="0" i="0" dirty="0" err="1" smtClean="0">
                <a:solidFill>
                  <a:schemeClr val="accent1">
                    <a:lumMod val="75000"/>
                  </a:schemeClr>
                </a:solidFill>
                <a:effectLst/>
                <a:latin typeface="Verdana" panose="020B0604030504040204" pitchFamily="34" charset="0"/>
              </a:rPr>
              <a:t>PCell</a:t>
            </a:r>
            <a:r>
              <a:rPr lang="en-US" sz="1400" b="0" i="0" dirty="0" smtClean="0">
                <a:solidFill>
                  <a:schemeClr val="accent1">
                    <a:lumMod val="75000"/>
                  </a:schemeClr>
                </a:solidFill>
                <a:effectLst/>
                <a:latin typeface="Verdana" panose="020B0604030504040204" pitchFamily="34" charset="0"/>
              </a:rPr>
              <a:t> uplink in unpaired spectrum represents the frequency offset between point A and the lowest subcarrier of the lowest </a:t>
            </a:r>
            <a:r>
              <a:rPr lang="en-US" sz="1400" b="0" i="0" dirty="0" err="1" smtClean="0">
                <a:solidFill>
                  <a:schemeClr val="accent1">
                    <a:lumMod val="75000"/>
                  </a:schemeClr>
                </a:solidFill>
                <a:effectLst/>
                <a:latin typeface="Verdana" panose="020B0604030504040204" pitchFamily="34" charset="0"/>
              </a:rPr>
              <a:t>resrouce</a:t>
            </a:r>
            <a:r>
              <a:rPr lang="en-US" sz="1400" b="0" i="0" dirty="0" smtClean="0">
                <a:solidFill>
                  <a:schemeClr val="accent1">
                    <a:lumMod val="75000"/>
                  </a:schemeClr>
                </a:solidFill>
                <a:effectLst/>
                <a:latin typeface="Verdana" panose="020B0604030504040204" pitchFamily="34" charset="0"/>
              </a:rPr>
              <a:t> block of the SS/PBCH block used by the UE for initial cell selection;</a:t>
            </a:r>
            <a:endParaRPr lang="en-US" sz="1400" b="0" i="0" dirty="0" smtClean="0">
              <a:solidFill>
                <a:schemeClr val="accent1">
                  <a:lumMod val="75000"/>
                </a:schemeClr>
              </a:solidFill>
              <a:effectLst/>
              <a:latin typeface="Times New Roman" panose="02020603050405020304" pitchFamily="18" charset="0"/>
            </a:endParaRPr>
          </a:p>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PRB-index-DL-Dedicated for an </a:t>
            </a:r>
            <a:r>
              <a:rPr lang="en-US" sz="1400" b="0" i="0" dirty="0" err="1" smtClean="0">
                <a:solidFill>
                  <a:schemeClr val="accent1">
                    <a:lumMod val="75000"/>
                  </a:schemeClr>
                </a:solidFill>
                <a:effectLst/>
                <a:latin typeface="Verdana" panose="020B0604030504040204" pitchFamily="34" charset="0"/>
              </a:rPr>
              <a:t>SCell</a:t>
            </a:r>
            <a:r>
              <a:rPr lang="en-US" sz="1400" b="0" i="0" dirty="0" smtClean="0">
                <a:solidFill>
                  <a:schemeClr val="accent1">
                    <a:lumMod val="75000"/>
                  </a:schemeClr>
                </a:solidFill>
                <a:effectLst/>
                <a:latin typeface="Verdana" panose="020B0604030504040204" pitchFamily="34" charset="0"/>
              </a:rPr>
              <a:t> downlink represents the frequency offset between point A and the frequency location based on ARFCN in the higher-layer </a:t>
            </a:r>
            <a:r>
              <a:rPr lang="en-US" sz="1400" b="0" i="0" dirty="0" err="1" smtClean="0">
                <a:solidFill>
                  <a:schemeClr val="accent1">
                    <a:lumMod val="75000"/>
                  </a:schemeClr>
                </a:solidFill>
                <a:effectLst/>
                <a:latin typeface="Verdana" panose="020B0604030504040204" pitchFamily="34" charset="0"/>
              </a:rPr>
              <a:t>SCell</a:t>
            </a:r>
            <a:r>
              <a:rPr lang="en-US" sz="1400" b="0" i="0" dirty="0" smtClean="0">
                <a:solidFill>
                  <a:schemeClr val="accent1">
                    <a:lumMod val="75000"/>
                  </a:schemeClr>
                </a:solidFill>
                <a:effectLst/>
                <a:latin typeface="Verdana" panose="020B0604030504040204" pitchFamily="34" charset="0"/>
              </a:rPr>
              <a:t> configuration;</a:t>
            </a:r>
            <a:endParaRPr lang="en-US" sz="1400" b="0" i="0" dirty="0" smtClean="0">
              <a:solidFill>
                <a:schemeClr val="accent1">
                  <a:lumMod val="75000"/>
                </a:schemeClr>
              </a:solidFill>
              <a:effectLst/>
              <a:latin typeface="Times New Roman" panose="02020603050405020304" pitchFamily="18" charset="0"/>
            </a:endParaRPr>
          </a:p>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PRB-index-UL-Dedicated for an </a:t>
            </a:r>
            <a:r>
              <a:rPr lang="en-US" sz="1400" b="0" i="0" dirty="0" err="1" smtClean="0">
                <a:solidFill>
                  <a:schemeClr val="accent1">
                    <a:lumMod val="75000"/>
                  </a:schemeClr>
                </a:solidFill>
                <a:effectLst/>
                <a:latin typeface="Verdana" panose="020B0604030504040204" pitchFamily="34" charset="0"/>
              </a:rPr>
              <a:t>SCell</a:t>
            </a:r>
            <a:r>
              <a:rPr lang="en-US" sz="1400" b="0" i="0" dirty="0" smtClean="0">
                <a:solidFill>
                  <a:schemeClr val="accent1">
                    <a:lumMod val="75000"/>
                  </a:schemeClr>
                </a:solidFill>
                <a:effectLst/>
                <a:latin typeface="Verdana" panose="020B0604030504040204" pitchFamily="34" charset="0"/>
              </a:rPr>
              <a:t> uplink represents the frequency offset between point A and the frequency location based on ARFCN in the higher-layer </a:t>
            </a:r>
            <a:r>
              <a:rPr lang="en-US" sz="1400" b="0" i="0" dirty="0" err="1" smtClean="0">
                <a:solidFill>
                  <a:schemeClr val="accent1">
                    <a:lumMod val="75000"/>
                  </a:schemeClr>
                </a:solidFill>
                <a:effectLst/>
                <a:latin typeface="Verdana" panose="020B0604030504040204" pitchFamily="34" charset="0"/>
              </a:rPr>
              <a:t>SCell</a:t>
            </a:r>
            <a:r>
              <a:rPr lang="en-US" sz="1400" b="0" i="0" dirty="0" smtClean="0">
                <a:solidFill>
                  <a:schemeClr val="accent1">
                    <a:lumMod val="75000"/>
                  </a:schemeClr>
                </a:solidFill>
                <a:effectLst/>
                <a:latin typeface="Verdana" panose="020B0604030504040204" pitchFamily="34" charset="0"/>
              </a:rPr>
              <a:t> configuration;</a:t>
            </a:r>
            <a:endParaRPr lang="en-US" sz="1400" b="0" i="0" dirty="0" smtClean="0">
              <a:solidFill>
                <a:schemeClr val="accent1">
                  <a:lumMod val="75000"/>
                </a:schemeClr>
              </a:solidFill>
              <a:effectLst/>
              <a:latin typeface="Times New Roman" panose="02020603050405020304" pitchFamily="18" charset="0"/>
            </a:endParaRPr>
          </a:p>
          <a:p>
            <a:pPr>
              <a:buFont typeface="Arial" panose="020B0604020202020204" pitchFamily="34" charset="0"/>
              <a:buChar char="•"/>
            </a:pPr>
            <a:r>
              <a:rPr lang="en-US" sz="1400" b="0" i="0" dirty="0" smtClean="0">
                <a:solidFill>
                  <a:schemeClr val="accent1">
                    <a:lumMod val="75000"/>
                  </a:schemeClr>
                </a:solidFill>
                <a:effectLst/>
                <a:latin typeface="Verdana" panose="020B0604030504040204" pitchFamily="34" charset="0"/>
              </a:rPr>
              <a:t>PRB-index-SUL-common for a supplementary uplink represents the frequency offset between point A and the frequency location based on ARFCN in the higher-layer SUL configuration.</a:t>
            </a:r>
            <a:endParaRPr lang="en-US" sz="1400" b="0" i="0" dirty="0">
              <a:solidFill>
                <a:schemeClr val="accent1">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197168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9103058" cy="523220"/>
          </a:xfrm>
          <a:prstGeom prst="rect">
            <a:avLst/>
          </a:prstGeom>
        </p:spPr>
        <p:txBody>
          <a:bodyPr wrap="square">
            <a:spAutoFit/>
          </a:bodyPr>
          <a:lstStyle/>
          <a:p>
            <a:r>
              <a:rPr lang="en-US" sz="2800" i="0" dirty="0" smtClean="0">
                <a:solidFill>
                  <a:schemeClr val="accent4">
                    <a:lumMod val="75000"/>
                  </a:schemeClr>
                </a:solidFill>
                <a:effectLst/>
                <a:latin typeface="Verdana" panose="020B0604030504040204" pitchFamily="34" charset="0"/>
              </a:rPr>
              <a:t>Carrier Bandwidth Part allocation for DL and UL</a:t>
            </a:r>
            <a:endParaRPr lang="en-IN" sz="2800" dirty="0">
              <a:solidFill>
                <a:schemeClr val="accent4">
                  <a:lumMod val="75000"/>
                </a:schemeClr>
              </a:solidFill>
            </a:endParaRPr>
          </a:p>
        </p:txBody>
      </p:sp>
      <p:sp>
        <p:nvSpPr>
          <p:cNvPr id="3" name="Rectangle 2"/>
          <p:cNvSpPr/>
          <p:nvPr/>
        </p:nvSpPr>
        <p:spPr>
          <a:xfrm>
            <a:off x="-95535" y="461665"/>
            <a:ext cx="1713931" cy="461665"/>
          </a:xfrm>
          <a:prstGeom prst="rect">
            <a:avLst/>
          </a:prstGeom>
        </p:spPr>
        <p:txBody>
          <a:bodyPr wrap="none">
            <a:spAutoFit/>
          </a:bodyPr>
          <a:lstStyle/>
          <a:p>
            <a:r>
              <a:rPr lang="en-IN" sz="2400" b="0" i="0" dirty="0" smtClean="0">
                <a:solidFill>
                  <a:srgbClr val="00B0F0"/>
                </a:solidFill>
                <a:effectLst/>
                <a:latin typeface="Verdana" panose="020B0604030504040204" pitchFamily="34" charset="0"/>
              </a:rPr>
              <a:t> Downlink</a:t>
            </a:r>
            <a:endParaRPr lang="en-IN" sz="2400" dirty="0">
              <a:solidFill>
                <a:srgbClr val="00B0F0"/>
              </a:solidFill>
            </a:endParaRPr>
          </a:p>
        </p:txBody>
      </p:sp>
      <p:sp>
        <p:nvSpPr>
          <p:cNvPr id="4" name="Rectangle 3"/>
          <p:cNvSpPr/>
          <p:nvPr/>
        </p:nvSpPr>
        <p:spPr>
          <a:xfrm>
            <a:off x="-1" y="923330"/>
            <a:ext cx="11696131" cy="2062103"/>
          </a:xfrm>
          <a:prstGeom prst="rect">
            <a:avLst/>
          </a:prstGeom>
        </p:spPr>
        <p:txBody>
          <a:bodyPr wrap="square">
            <a:spAutoFit/>
          </a:bodyPr>
          <a:lstStyle/>
          <a:p>
            <a:pPr>
              <a:buFont typeface="Arial" panose="020B0604020202020204" pitchFamily="34" charset="0"/>
              <a:buChar char="•"/>
            </a:pPr>
            <a:r>
              <a:rPr lang="en-US" sz="1600" b="0" i="0" dirty="0" smtClean="0">
                <a:solidFill>
                  <a:srgbClr val="00B050"/>
                </a:solidFill>
                <a:effectLst/>
                <a:latin typeface="Verdana" panose="020B0604030504040204" pitchFamily="34" charset="0"/>
              </a:rPr>
              <a:t> A UE can be configured with up to four carrier bandwidth parts</a:t>
            </a:r>
            <a:endParaRPr lang="en-US" sz="1600" b="0" i="0" dirty="0" smtClean="0">
              <a:solidFill>
                <a:srgbClr val="00B050"/>
              </a:solidFill>
              <a:effectLst/>
              <a:latin typeface="Times New Roman" panose="02020603050405020304" pitchFamily="18" charset="0"/>
            </a:endParaRPr>
          </a:p>
          <a:p>
            <a:pPr>
              <a:buFont typeface="Arial" panose="020B0604020202020204" pitchFamily="34" charset="0"/>
              <a:buChar char="•"/>
            </a:pPr>
            <a:r>
              <a:rPr lang="en-US" sz="1600" b="0" i="0" dirty="0" smtClean="0">
                <a:solidFill>
                  <a:srgbClr val="00B050"/>
                </a:solidFill>
                <a:effectLst/>
                <a:latin typeface="Verdana" panose="020B0604030504040204" pitchFamily="34" charset="0"/>
              </a:rPr>
              <a:t> The bandwidth of each BW should be equal or greater than SS Block BW, but it may or may not contain SS Block.</a:t>
            </a:r>
            <a:endParaRPr lang="en-US" sz="1600" b="0" i="0" dirty="0" smtClean="0">
              <a:solidFill>
                <a:srgbClr val="00B050"/>
              </a:solidFill>
              <a:effectLst/>
              <a:latin typeface="Times New Roman" panose="02020603050405020304" pitchFamily="18" charset="0"/>
            </a:endParaRPr>
          </a:p>
          <a:p>
            <a:pPr>
              <a:buFont typeface="Arial" panose="020B0604020202020204" pitchFamily="34" charset="0"/>
              <a:buChar char="•"/>
            </a:pPr>
            <a:r>
              <a:rPr lang="en-US" sz="1600" b="0" i="0" dirty="0" smtClean="0">
                <a:solidFill>
                  <a:srgbClr val="00B050"/>
                </a:solidFill>
                <a:effectLst/>
                <a:latin typeface="Verdana" panose="020B0604030504040204" pitchFamily="34" charset="0"/>
              </a:rPr>
              <a:t> Only one carrier bandwidth part can be active at a given time</a:t>
            </a:r>
            <a:endParaRPr lang="en-US" sz="1600" b="0" i="0" dirty="0" smtClean="0">
              <a:solidFill>
                <a:srgbClr val="00B050"/>
              </a:solidFill>
              <a:effectLst/>
              <a:latin typeface="Times New Roman" panose="02020603050405020304" pitchFamily="18" charset="0"/>
            </a:endParaRPr>
          </a:p>
          <a:p>
            <a:pPr>
              <a:buFont typeface="Arial" panose="020B0604020202020204" pitchFamily="34" charset="0"/>
              <a:buChar char="•"/>
            </a:pPr>
            <a:r>
              <a:rPr lang="en-US" sz="1600" b="0" i="0" dirty="0" smtClean="0">
                <a:solidFill>
                  <a:srgbClr val="00B050"/>
                </a:solidFill>
                <a:effectLst/>
                <a:latin typeface="Verdana" panose="020B0604030504040204" pitchFamily="34" charset="0"/>
              </a:rPr>
              <a:t> The UE is not expected to receive PDSCH, PDCCH, CSI-RS, or TRS outside an active bandwidth part.</a:t>
            </a:r>
            <a:endParaRPr lang="en-US" sz="1600" b="0" i="0" dirty="0" smtClean="0">
              <a:solidFill>
                <a:srgbClr val="00B050"/>
              </a:solidFill>
              <a:effectLst/>
              <a:latin typeface="Times New Roman" panose="02020603050405020304" pitchFamily="18" charset="0"/>
            </a:endParaRPr>
          </a:p>
          <a:p>
            <a:pPr>
              <a:buFont typeface="Arial" panose="020B0604020202020204" pitchFamily="34" charset="0"/>
              <a:buChar char="•"/>
            </a:pPr>
            <a:r>
              <a:rPr lang="en-US" sz="1600" b="0" i="0" dirty="0" smtClean="0">
                <a:solidFill>
                  <a:srgbClr val="00B050"/>
                </a:solidFill>
                <a:effectLst/>
                <a:latin typeface="Verdana" panose="020B0604030504040204" pitchFamily="34" charset="0"/>
              </a:rPr>
              <a:t> Each DL BWP include at least one CORESET with UE Specific Search Space (USS).</a:t>
            </a:r>
            <a:endParaRPr lang="en-US" sz="1600" b="0" i="0" dirty="0" smtClean="0">
              <a:solidFill>
                <a:srgbClr val="00B050"/>
              </a:solidFill>
              <a:effectLst/>
              <a:latin typeface="Times New Roman" panose="02020603050405020304" pitchFamily="18" charset="0"/>
            </a:endParaRPr>
          </a:p>
          <a:p>
            <a:pPr>
              <a:buFont typeface="Arial" panose="020B0604020202020204" pitchFamily="34" charset="0"/>
              <a:buChar char="•"/>
            </a:pPr>
            <a:r>
              <a:rPr lang="en-US" sz="1600" b="0" i="0" dirty="0" smtClean="0">
                <a:solidFill>
                  <a:srgbClr val="00B050"/>
                </a:solidFill>
                <a:effectLst/>
                <a:latin typeface="Verdana" panose="020B0604030504040204" pitchFamily="34" charset="0"/>
              </a:rPr>
              <a:t> In primary carrier, at least one of the configured DL BWPs includes one CORESET with common search space (CSS)</a:t>
            </a:r>
            <a:endParaRPr lang="en-US" sz="1600" b="0" i="0" dirty="0">
              <a:solidFill>
                <a:srgbClr val="00B050"/>
              </a:solidFill>
              <a:effectLst/>
              <a:latin typeface="Times New Roman" panose="02020603050405020304" pitchFamily="18" charset="0"/>
            </a:endParaRPr>
          </a:p>
        </p:txBody>
      </p:sp>
      <p:sp>
        <p:nvSpPr>
          <p:cNvPr id="5" name="Rectangle 4"/>
          <p:cNvSpPr/>
          <p:nvPr/>
        </p:nvSpPr>
        <p:spPr>
          <a:xfrm>
            <a:off x="0" y="3077766"/>
            <a:ext cx="1151277" cy="461665"/>
          </a:xfrm>
          <a:prstGeom prst="rect">
            <a:avLst/>
          </a:prstGeom>
        </p:spPr>
        <p:txBody>
          <a:bodyPr wrap="none">
            <a:spAutoFit/>
          </a:bodyPr>
          <a:lstStyle/>
          <a:p>
            <a:r>
              <a:rPr lang="en-IN" sz="2400" b="0" i="0" dirty="0" smtClean="0">
                <a:solidFill>
                  <a:srgbClr val="00B0F0"/>
                </a:solidFill>
                <a:effectLst/>
                <a:latin typeface="Verdana" panose="020B0604030504040204" pitchFamily="34" charset="0"/>
              </a:rPr>
              <a:t>Uplink</a:t>
            </a:r>
            <a:endParaRPr lang="en-IN" sz="2400" dirty="0">
              <a:solidFill>
                <a:srgbClr val="00B0F0"/>
              </a:solidFill>
            </a:endParaRPr>
          </a:p>
        </p:txBody>
      </p:sp>
      <p:sp>
        <p:nvSpPr>
          <p:cNvPr id="6" name="Rectangle 5"/>
          <p:cNvSpPr/>
          <p:nvPr/>
        </p:nvSpPr>
        <p:spPr>
          <a:xfrm>
            <a:off x="-1" y="3637254"/>
            <a:ext cx="10067499" cy="2031325"/>
          </a:xfrm>
          <a:prstGeom prst="rect">
            <a:avLst/>
          </a:prstGeom>
        </p:spPr>
        <p:txBody>
          <a:bodyPr wrap="square">
            <a:spAutoFit/>
          </a:bodyPr>
          <a:lstStyle/>
          <a:p>
            <a:pPr>
              <a:buFont typeface="Arial" panose="020B0604020202020204" pitchFamily="34" charset="0"/>
              <a:buChar char="•"/>
            </a:pPr>
            <a:r>
              <a:rPr lang="en-US" b="0" i="0" dirty="0" smtClean="0">
                <a:solidFill>
                  <a:srgbClr val="002060"/>
                </a:solidFill>
                <a:effectLst/>
                <a:latin typeface="Verdana" panose="020B0604030504040204" pitchFamily="34" charset="0"/>
              </a:rPr>
              <a:t>A UE can be configured with up to four carrier bandwidth parts</a:t>
            </a:r>
            <a:endParaRPr lang="en-US" sz="4000" b="0" i="0" dirty="0" smtClean="0">
              <a:solidFill>
                <a:srgbClr val="002060"/>
              </a:solidFill>
              <a:effectLst/>
              <a:latin typeface="Times New Roman" panose="02020603050405020304" pitchFamily="18" charset="0"/>
            </a:endParaRPr>
          </a:p>
          <a:p>
            <a:pPr>
              <a:buFont typeface="Arial" panose="020B0604020202020204" pitchFamily="34" charset="0"/>
              <a:buChar char="•"/>
            </a:pPr>
            <a:r>
              <a:rPr lang="en-US" b="0" i="0" dirty="0" smtClean="0">
                <a:solidFill>
                  <a:srgbClr val="002060"/>
                </a:solidFill>
                <a:effectLst/>
                <a:latin typeface="Verdana" panose="020B0604030504040204" pitchFamily="34" charset="0"/>
              </a:rPr>
              <a:t>Only one carrier bandwidth part can be active at a given time</a:t>
            </a:r>
            <a:endParaRPr lang="en-US" sz="4000" b="0" i="0" dirty="0" smtClean="0">
              <a:solidFill>
                <a:srgbClr val="002060"/>
              </a:solidFill>
              <a:effectLst/>
              <a:latin typeface="Times New Roman" panose="02020603050405020304" pitchFamily="18" charset="0"/>
            </a:endParaRPr>
          </a:p>
          <a:p>
            <a:pPr>
              <a:buFont typeface="Arial" panose="020B0604020202020204" pitchFamily="34" charset="0"/>
              <a:buChar char="•"/>
            </a:pPr>
            <a:r>
              <a:rPr lang="en-US" b="0" i="0" dirty="0" smtClean="0">
                <a:solidFill>
                  <a:srgbClr val="002060"/>
                </a:solidFill>
                <a:effectLst/>
                <a:latin typeface="Verdana" panose="020B0604030504040204" pitchFamily="34" charset="0"/>
              </a:rPr>
              <a:t>If a UE is configured with a supplementary uplink</a:t>
            </a:r>
            <a:endParaRPr lang="en-US" sz="4000" b="0" i="0" dirty="0" smtClean="0">
              <a:solidFill>
                <a:srgbClr val="002060"/>
              </a:solidFill>
              <a:effectLst/>
              <a:latin typeface="Times New Roman" panose="02020603050405020304" pitchFamily="18" charset="0"/>
            </a:endParaRPr>
          </a:p>
          <a:p>
            <a:pPr marL="742950" lvl="1" indent="-285750">
              <a:buFont typeface="Arial" panose="020B0604020202020204" pitchFamily="34" charset="0"/>
              <a:buChar char="•"/>
            </a:pPr>
            <a:r>
              <a:rPr lang="en-US" b="0" i="0" dirty="0" smtClean="0">
                <a:solidFill>
                  <a:srgbClr val="002060"/>
                </a:solidFill>
                <a:effectLst/>
                <a:latin typeface="Verdana" panose="020B0604030504040204" pitchFamily="34" charset="0"/>
              </a:rPr>
              <a:t>The UE can in addition be configured with up to four carrier bandwidth parts in the supplementary uplink</a:t>
            </a:r>
            <a:endParaRPr lang="en-US" sz="4000" b="0" i="0" dirty="0" smtClean="0">
              <a:solidFill>
                <a:srgbClr val="002060"/>
              </a:solidFill>
              <a:effectLst/>
              <a:latin typeface="Times New Roman" panose="02020603050405020304" pitchFamily="18" charset="0"/>
            </a:endParaRPr>
          </a:p>
          <a:p>
            <a:pPr marL="742950" lvl="1" indent="-285750">
              <a:buFont typeface="Arial" panose="020B0604020202020204" pitchFamily="34" charset="0"/>
              <a:buChar char="•"/>
            </a:pPr>
            <a:r>
              <a:rPr lang="en-US" b="0" i="0" dirty="0" smtClean="0">
                <a:solidFill>
                  <a:srgbClr val="002060"/>
                </a:solidFill>
                <a:effectLst/>
                <a:latin typeface="Verdana" panose="020B0604030504040204" pitchFamily="34" charset="0"/>
              </a:rPr>
              <a:t>Only one carrier bandwidth part can be active at a given time</a:t>
            </a:r>
            <a:endParaRPr lang="en-US" sz="4000" b="0" i="0" dirty="0" smtClean="0">
              <a:solidFill>
                <a:srgbClr val="002060"/>
              </a:solidFill>
              <a:effectLst/>
              <a:latin typeface="Times New Roman" panose="02020603050405020304" pitchFamily="18" charset="0"/>
            </a:endParaRPr>
          </a:p>
          <a:p>
            <a:pPr>
              <a:buFont typeface="Arial" panose="020B0604020202020204" pitchFamily="34" charset="0"/>
              <a:buChar char="•"/>
            </a:pPr>
            <a:r>
              <a:rPr lang="en-US" b="0" i="0" dirty="0" smtClean="0">
                <a:solidFill>
                  <a:srgbClr val="002060"/>
                </a:solidFill>
                <a:effectLst/>
                <a:latin typeface="Verdana" panose="020B0604030504040204" pitchFamily="34" charset="0"/>
              </a:rPr>
              <a:t>The UE shall not transmit PUSCH or PUCCH outside an active bandwidth part.</a:t>
            </a:r>
            <a:endParaRPr lang="en-US" sz="4000" b="0" i="0" dirty="0">
              <a:solidFill>
                <a:srgbClr val="002060"/>
              </a:solidFill>
              <a:effectLst/>
              <a:latin typeface="Times New Roman" panose="02020603050405020304" pitchFamily="18" charset="0"/>
            </a:endParaRPr>
          </a:p>
        </p:txBody>
      </p:sp>
    </p:spTree>
    <p:extLst>
      <p:ext uri="{BB962C8B-B14F-4D97-AF65-F5344CB8AC3E}">
        <p14:creationId xmlns:p14="http://schemas.microsoft.com/office/powerpoint/2010/main" val="116183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65576" y="0"/>
            <a:ext cx="4307575" cy="6369928"/>
          </a:xfrm>
          <a:prstGeom prst="rect">
            <a:avLst/>
          </a:prstGeom>
        </p:spPr>
      </p:pic>
      <p:pic>
        <p:nvPicPr>
          <p:cNvPr id="3" name="Picture 2"/>
          <p:cNvPicPr>
            <a:picLocks noChangeAspect="1"/>
          </p:cNvPicPr>
          <p:nvPr/>
        </p:nvPicPr>
        <p:blipFill>
          <a:blip r:embed="rId3"/>
          <a:stretch>
            <a:fillRect/>
          </a:stretch>
        </p:blipFill>
        <p:spPr>
          <a:xfrm>
            <a:off x="0" y="407229"/>
            <a:ext cx="3619500" cy="4924425"/>
          </a:xfrm>
          <a:prstGeom prst="rect">
            <a:avLst/>
          </a:prstGeom>
        </p:spPr>
      </p:pic>
      <p:pic>
        <p:nvPicPr>
          <p:cNvPr id="4" name="Picture 3"/>
          <p:cNvPicPr>
            <a:picLocks noChangeAspect="1"/>
          </p:cNvPicPr>
          <p:nvPr/>
        </p:nvPicPr>
        <p:blipFill>
          <a:blip r:embed="rId4"/>
          <a:stretch>
            <a:fillRect/>
          </a:stretch>
        </p:blipFill>
        <p:spPr>
          <a:xfrm>
            <a:off x="808772" y="5331654"/>
            <a:ext cx="2686050" cy="1704975"/>
          </a:xfrm>
          <a:prstGeom prst="rect">
            <a:avLst/>
          </a:prstGeom>
        </p:spPr>
      </p:pic>
      <p:sp>
        <p:nvSpPr>
          <p:cNvPr id="6" name="Rectangle 5"/>
          <p:cNvSpPr/>
          <p:nvPr/>
        </p:nvSpPr>
        <p:spPr>
          <a:xfrm>
            <a:off x="1993241" y="145619"/>
            <a:ext cx="6030946" cy="523220"/>
          </a:xfrm>
          <a:prstGeom prst="rect">
            <a:avLst/>
          </a:prstGeom>
        </p:spPr>
        <p:txBody>
          <a:bodyPr wrap="none">
            <a:spAutoFit/>
          </a:bodyPr>
          <a:lstStyle/>
          <a:p>
            <a:r>
              <a:rPr lang="en-IN" sz="2800" dirty="0">
                <a:solidFill>
                  <a:srgbClr val="0070C0"/>
                </a:solidFill>
                <a:latin typeface="Verdana" panose="020B0604030504040204" pitchFamily="34" charset="0"/>
              </a:rPr>
              <a:t>A</a:t>
            </a:r>
            <a:r>
              <a:rPr lang="en-IN" sz="2800" b="0" i="0" dirty="0" smtClean="0">
                <a:solidFill>
                  <a:srgbClr val="0070C0"/>
                </a:solidFill>
                <a:effectLst/>
                <a:latin typeface="Verdana" panose="020B0604030504040204" pitchFamily="34" charset="0"/>
              </a:rPr>
              <a:t>n example configuration - BWP</a:t>
            </a:r>
            <a:endParaRPr lang="en-IN" sz="2800" dirty="0">
              <a:solidFill>
                <a:srgbClr val="0070C0"/>
              </a:solidFill>
            </a:endParaRPr>
          </a:p>
        </p:txBody>
      </p:sp>
      <p:sp>
        <p:nvSpPr>
          <p:cNvPr id="7" name="Rectangle 6"/>
          <p:cNvSpPr/>
          <p:nvPr/>
        </p:nvSpPr>
        <p:spPr>
          <a:xfrm>
            <a:off x="3417485" y="5929754"/>
            <a:ext cx="6096000" cy="861774"/>
          </a:xfrm>
          <a:prstGeom prst="rect">
            <a:avLst/>
          </a:prstGeom>
        </p:spPr>
        <p:txBody>
          <a:bodyPr>
            <a:spAutoFit/>
          </a:bodyPr>
          <a:lstStyle/>
          <a:p>
            <a:r>
              <a:rPr lang="en-US" sz="1600" b="1" i="0" dirty="0" smtClean="0">
                <a:solidFill>
                  <a:schemeClr val="accent6"/>
                </a:solidFill>
                <a:effectLst/>
                <a:latin typeface="Verdana" panose="020B0604030504040204" pitchFamily="34" charset="0"/>
              </a:rPr>
              <a:t>NOTE</a:t>
            </a:r>
            <a:r>
              <a:rPr lang="en-US" sz="1600" b="0" i="0" dirty="0" smtClean="0">
                <a:solidFill>
                  <a:schemeClr val="accent6"/>
                </a:solidFill>
                <a:effectLst/>
                <a:latin typeface="Verdana" panose="020B0604030504040204" pitchFamily="34" charset="0"/>
              </a:rPr>
              <a:t> : CBW = 20 is just based on the Bandwidth specification.</a:t>
            </a:r>
          </a:p>
          <a:p>
            <a:r>
              <a:rPr lang="en-US" sz="1600" dirty="0">
                <a:solidFill>
                  <a:schemeClr val="accent6"/>
                </a:solidFill>
              </a:rPr>
              <a:t> The physical bandwidth </a:t>
            </a:r>
            <a:r>
              <a:rPr lang="en-US" sz="1600" dirty="0" err="1">
                <a:solidFill>
                  <a:schemeClr val="accent6"/>
                </a:solidFill>
              </a:rPr>
              <a:t>accupied</a:t>
            </a:r>
            <a:r>
              <a:rPr lang="en-US" sz="1600" dirty="0">
                <a:solidFill>
                  <a:schemeClr val="accent6"/>
                </a:solidFill>
              </a:rPr>
              <a:t> by 51RB is 18.36 Mhz.</a:t>
            </a:r>
            <a:endParaRPr lang="en-IN" sz="1600" dirty="0">
              <a:solidFill>
                <a:schemeClr val="accent6"/>
              </a:solidFill>
            </a:endParaRPr>
          </a:p>
        </p:txBody>
      </p:sp>
    </p:spTree>
    <p:extLst>
      <p:ext uri="{BB962C8B-B14F-4D97-AF65-F5344CB8AC3E}">
        <p14:creationId xmlns:p14="http://schemas.microsoft.com/office/powerpoint/2010/main" val="70918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374344"/>
            <a:ext cx="7983940" cy="1077218"/>
          </a:xfrm>
          <a:prstGeom prst="rect">
            <a:avLst/>
          </a:prstGeom>
        </p:spPr>
        <p:txBody>
          <a:bodyPr wrap="square">
            <a:spAutoFit/>
          </a:bodyPr>
          <a:lstStyle/>
          <a:p>
            <a:r>
              <a:rPr lang="en-IN" sz="3200" dirty="0" smtClean="0">
                <a:solidFill>
                  <a:schemeClr val="accent6"/>
                </a:solidFill>
              </a:rPr>
              <a:t/>
            </a:r>
            <a:br>
              <a:rPr lang="en-IN" sz="3200" dirty="0" smtClean="0">
                <a:solidFill>
                  <a:schemeClr val="accent6"/>
                </a:solidFill>
              </a:rPr>
            </a:br>
            <a:r>
              <a:rPr lang="en-IN" sz="3200" i="0" dirty="0" smtClean="0">
                <a:solidFill>
                  <a:schemeClr val="accent6"/>
                </a:solidFill>
                <a:effectLst/>
                <a:latin typeface="Verdana" panose="020B0604030504040204" pitchFamily="34" charset="0"/>
              </a:rPr>
              <a:t>BWP Switching Operation Examples</a:t>
            </a:r>
            <a:endParaRPr lang="en-IN" sz="3200" dirty="0">
              <a:solidFill>
                <a:schemeClr val="accent6"/>
              </a:solidFill>
            </a:endParaRPr>
          </a:p>
        </p:txBody>
      </p:sp>
      <p:pic>
        <p:nvPicPr>
          <p:cNvPr id="3" name="Picture 2"/>
          <p:cNvPicPr>
            <a:picLocks noChangeAspect="1"/>
          </p:cNvPicPr>
          <p:nvPr/>
        </p:nvPicPr>
        <p:blipFill>
          <a:blip r:embed="rId2"/>
          <a:stretch>
            <a:fillRect/>
          </a:stretch>
        </p:blipFill>
        <p:spPr>
          <a:xfrm>
            <a:off x="1678675" y="702874"/>
            <a:ext cx="8345322" cy="6314185"/>
          </a:xfrm>
          <a:prstGeom prst="rect">
            <a:avLst/>
          </a:prstGeom>
        </p:spPr>
      </p:pic>
    </p:spTree>
    <p:extLst>
      <p:ext uri="{BB962C8B-B14F-4D97-AF65-F5344CB8AC3E}">
        <p14:creationId xmlns:p14="http://schemas.microsoft.com/office/powerpoint/2010/main" val="256399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200883"/>
            <a:ext cx="6527749" cy="523220"/>
          </a:xfrm>
          <a:prstGeom prst="rect">
            <a:avLst/>
          </a:prstGeom>
        </p:spPr>
        <p:txBody>
          <a:bodyPr wrap="none">
            <a:spAutoFit/>
          </a:bodyPr>
          <a:lstStyle/>
          <a:p>
            <a:r>
              <a:rPr lang="en-IN" sz="2800" b="1" i="0" dirty="0" smtClean="0">
                <a:solidFill>
                  <a:srgbClr val="00B0F0"/>
                </a:solidFill>
                <a:effectLst/>
                <a:latin typeface="Verdana" panose="020B0604030504040204" pitchFamily="34" charset="0"/>
              </a:rPr>
              <a:t>Preamble Sequence Generation</a:t>
            </a:r>
            <a:endParaRPr lang="en-IN" sz="2800" dirty="0">
              <a:solidFill>
                <a:srgbClr val="00B0F0"/>
              </a:solidFill>
            </a:endParaRPr>
          </a:p>
        </p:txBody>
      </p:sp>
      <p:sp>
        <p:nvSpPr>
          <p:cNvPr id="5" name="Rectangle 4"/>
          <p:cNvSpPr/>
          <p:nvPr/>
        </p:nvSpPr>
        <p:spPr>
          <a:xfrm>
            <a:off x="0" y="896414"/>
            <a:ext cx="12192000" cy="1477328"/>
          </a:xfrm>
          <a:prstGeom prst="rect">
            <a:avLst/>
          </a:prstGeom>
        </p:spPr>
        <p:txBody>
          <a:bodyPr wrap="square">
            <a:spAutoFit/>
          </a:bodyPr>
          <a:lstStyle/>
          <a:p>
            <a:r>
              <a:rPr lang="en-US" b="0" i="0" dirty="0" smtClean="0">
                <a:solidFill>
                  <a:srgbClr val="00B050"/>
                </a:solidFill>
                <a:effectLst/>
                <a:latin typeface="Verdana" panose="020B0604030504040204" pitchFamily="34" charset="0"/>
              </a:rPr>
              <a:t>NR Preamble sequence is also based on </a:t>
            </a:r>
            <a:r>
              <a:rPr lang="en-US" b="0" i="0" dirty="0" smtClean="0">
                <a:solidFill>
                  <a:srgbClr val="00B050"/>
                </a:solidFill>
                <a:effectLst/>
                <a:latin typeface="Verdana" panose="020B0604030504040204" pitchFamily="34" charset="0"/>
                <a:hlinkClick r:id="rId2"/>
              </a:rPr>
              <a:t>Zadoff Chu</a:t>
            </a:r>
            <a:r>
              <a:rPr lang="en-US" b="0" i="0" dirty="0" smtClean="0">
                <a:solidFill>
                  <a:srgbClr val="00B050"/>
                </a:solidFill>
                <a:effectLst/>
                <a:latin typeface="Verdana" panose="020B0604030504040204" pitchFamily="34" charset="0"/>
              </a:rPr>
              <a:t> based sequence. Overall sequence generation is as follows.</a:t>
            </a:r>
            <a:endParaRPr lang="en-US" b="0" i="0" dirty="0" smtClean="0">
              <a:solidFill>
                <a:srgbClr val="00B050"/>
              </a:solidFill>
              <a:effectLst/>
              <a:latin typeface="Times New Roman" panose="02020603050405020304" pitchFamily="18" charset="0"/>
            </a:endParaRPr>
          </a:p>
          <a:p>
            <a:r>
              <a:rPr lang="en-US" b="0" i="0" dirty="0" smtClean="0">
                <a:solidFill>
                  <a:srgbClr val="00B050"/>
                </a:solidFill>
                <a:effectLst/>
                <a:latin typeface="Verdana" panose="020B0604030504040204" pitchFamily="34" charset="0"/>
              </a:rPr>
              <a:t>The </a:t>
            </a:r>
            <a:r>
              <a:rPr lang="en-US" b="0" i="0" dirty="0" err="1" smtClean="0">
                <a:solidFill>
                  <a:srgbClr val="00B050"/>
                </a:solidFill>
                <a:effectLst/>
                <a:latin typeface="Verdana" panose="020B0604030504040204" pitchFamily="34" charset="0"/>
              </a:rPr>
              <a:t>resason</a:t>
            </a:r>
            <a:r>
              <a:rPr lang="en-US" b="0" i="0" dirty="0" smtClean="0">
                <a:solidFill>
                  <a:srgbClr val="00B050"/>
                </a:solidFill>
                <a:effectLst/>
                <a:latin typeface="Verdana" panose="020B0604030504040204" pitchFamily="34" charset="0"/>
              </a:rPr>
              <a:t> why we use Zadoff Chu is same as in LTE. It is due to various favorable properties, including constant amplitude before and after DFT operation, zero cyclic auto-correlation and low </a:t>
            </a:r>
            <a:r>
              <a:rPr lang="en-US" b="0" i="0" dirty="0" err="1" smtClean="0">
                <a:solidFill>
                  <a:srgbClr val="00B050"/>
                </a:solidFill>
                <a:effectLst/>
                <a:latin typeface="Verdana" panose="020B0604030504040204" pitchFamily="34" charset="0"/>
              </a:rPr>
              <a:t>crosscorrelation</a:t>
            </a:r>
            <a:endParaRPr lang="en-US" b="0" i="0" dirty="0">
              <a:solidFill>
                <a:srgbClr val="00B050"/>
              </a:solidFill>
              <a:effectLst/>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650683" y="1974017"/>
            <a:ext cx="7754132" cy="4274283"/>
          </a:xfrm>
          <a:prstGeom prst="rect">
            <a:avLst/>
          </a:prstGeom>
        </p:spPr>
      </p:pic>
      <p:sp>
        <p:nvSpPr>
          <p:cNvPr id="7" name="Rectangle 6"/>
          <p:cNvSpPr/>
          <p:nvPr/>
        </p:nvSpPr>
        <p:spPr>
          <a:xfrm>
            <a:off x="0" y="6486293"/>
            <a:ext cx="10577015" cy="369332"/>
          </a:xfrm>
          <a:prstGeom prst="rect">
            <a:avLst/>
          </a:prstGeom>
        </p:spPr>
        <p:txBody>
          <a:bodyPr wrap="square">
            <a:spAutoFit/>
          </a:bodyPr>
          <a:lstStyle/>
          <a:p>
            <a:r>
              <a:rPr lang="en-US" b="0" i="0" dirty="0" smtClean="0">
                <a:solidFill>
                  <a:srgbClr val="7030A0"/>
                </a:solidFill>
                <a:effectLst/>
                <a:latin typeface="Verdana" panose="020B0604030504040204" pitchFamily="34" charset="0"/>
              </a:rPr>
              <a:t>There are two types of sequence in terms of sequence length(L_RA = 139 and 839).</a:t>
            </a:r>
            <a:endParaRPr lang="en-IN" dirty="0">
              <a:solidFill>
                <a:srgbClr val="7030A0"/>
              </a:solidFill>
            </a:endParaRPr>
          </a:p>
        </p:txBody>
      </p:sp>
    </p:spTree>
    <p:extLst>
      <p:ext uri="{BB962C8B-B14F-4D97-AF65-F5344CB8AC3E}">
        <p14:creationId xmlns:p14="http://schemas.microsoft.com/office/powerpoint/2010/main" val="4202774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p:spPr>
        <p:txBody>
          <a:bodyPr wrap="square">
            <a:spAutoFit/>
          </a:bodyPr>
          <a:lstStyle/>
          <a:p>
            <a:r>
              <a:rPr lang="en-US" sz="2000" b="0" i="0" dirty="0" smtClean="0">
                <a:solidFill>
                  <a:srgbClr val="002060"/>
                </a:solidFill>
                <a:effectLst/>
                <a:latin typeface="Verdana" panose="020B0604030504040204" pitchFamily="34" charset="0"/>
              </a:rPr>
              <a:t>Following is the sequence of physical channels showing the PDCCH/PDSCH before and after BWP switching.</a:t>
            </a:r>
            <a:endParaRPr lang="en-IN" sz="2000" dirty="0">
              <a:solidFill>
                <a:srgbClr val="002060"/>
              </a:solidFill>
            </a:endParaRPr>
          </a:p>
        </p:txBody>
      </p:sp>
      <p:pic>
        <p:nvPicPr>
          <p:cNvPr id="3" name="Picture 2"/>
          <p:cNvPicPr>
            <a:picLocks noChangeAspect="1"/>
          </p:cNvPicPr>
          <p:nvPr/>
        </p:nvPicPr>
        <p:blipFill>
          <a:blip r:embed="rId2"/>
          <a:stretch>
            <a:fillRect/>
          </a:stretch>
        </p:blipFill>
        <p:spPr>
          <a:xfrm>
            <a:off x="489974" y="707886"/>
            <a:ext cx="10946850" cy="5864875"/>
          </a:xfrm>
          <a:prstGeom prst="rect">
            <a:avLst/>
          </a:prstGeom>
        </p:spPr>
      </p:pic>
    </p:spTree>
    <p:extLst>
      <p:ext uri="{BB962C8B-B14F-4D97-AF65-F5344CB8AC3E}">
        <p14:creationId xmlns:p14="http://schemas.microsoft.com/office/powerpoint/2010/main" val="361877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50209" y="0"/>
            <a:ext cx="7733731" cy="7171194"/>
          </a:xfrm>
          <a:prstGeom prst="rect">
            <a:avLst/>
          </a:prstGeom>
        </p:spPr>
        <p:txBody>
          <a:bodyPr wrap="square">
            <a:spAutoFit/>
          </a:bodyPr>
          <a:lstStyle/>
          <a:p>
            <a:r>
              <a:rPr lang="en-IN" sz="1000" b="0" i="0" dirty="0" smtClean="0">
                <a:solidFill>
                  <a:srgbClr val="0070C0"/>
                </a:solidFill>
                <a:effectLst/>
                <a:latin typeface="Verdana" panose="020B0604030504040204" pitchFamily="34" charset="0"/>
              </a:rPr>
              <a:t>[1] SIB1</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message c1: systemInformationBlockType1: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servingCellConfigCommon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downlinkConfigCommon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frequencyInfoDL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frequencyBandList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freqBandIndicatorNR 78</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offsetToPointA 30,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scs-SpecificCarrierList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offsetToCarrier 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subcarrierSpacing kHz30,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carrierBandwidth 106</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initialDownlinkBWP {    // DL BWP 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genericParameters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locationAndBandwidth 12928,</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subcarrierSpacing kHz30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uplinkConfigCommon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frequencyInfoUL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scs-SpecificCarrierList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offsetToCarrier 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subcarrierSpacing kHz30,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carrierBandwidth 106</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initialUplinkBWP {    // UL BWP 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genericParameters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locationAndBandwidth 12928,</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subcarrierSpacing kHz30</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a:t>
            </a:r>
            <a:endParaRPr lang="en-IN" sz="1000" b="0" i="0" dirty="0" smtClean="0">
              <a:solidFill>
                <a:srgbClr val="0070C0"/>
              </a:solidFill>
              <a:effectLst/>
              <a:latin typeface="Times New Roman" panose="02020603050405020304" pitchFamily="18" charset="0"/>
            </a:endParaRPr>
          </a:p>
          <a:p>
            <a:r>
              <a:rPr lang="en-IN" sz="1000" b="0" i="0" dirty="0" smtClean="0">
                <a:solidFill>
                  <a:srgbClr val="0070C0"/>
                </a:solidFill>
                <a:effectLst/>
                <a:latin typeface="Verdana" panose="020B0604030504040204" pitchFamily="34" charset="0"/>
              </a:rPr>
              <a:t> </a:t>
            </a:r>
            <a:endParaRPr lang="en-IN" sz="1000" b="0" i="0" dirty="0">
              <a:solidFill>
                <a:srgbClr val="0070C0"/>
              </a:solidFill>
              <a:effectLst/>
              <a:latin typeface="Times New Roman" panose="02020603050405020304" pitchFamily="18" charset="0"/>
            </a:endParaRPr>
          </a:p>
        </p:txBody>
      </p:sp>
      <p:sp>
        <p:nvSpPr>
          <p:cNvPr id="3" name="Rectangle 2"/>
          <p:cNvSpPr/>
          <p:nvPr/>
        </p:nvSpPr>
        <p:spPr>
          <a:xfrm>
            <a:off x="5868537" y="312807"/>
            <a:ext cx="5390866" cy="7709803"/>
          </a:xfrm>
          <a:prstGeom prst="rect">
            <a:avLst/>
          </a:prstGeom>
        </p:spPr>
        <p:txBody>
          <a:bodyPr wrap="square">
            <a:spAutoFit/>
          </a:bodyPr>
          <a:lstStyle/>
          <a:p>
            <a:r>
              <a:rPr lang="en-IN" sz="900" b="0" i="0" dirty="0" smtClean="0">
                <a:solidFill>
                  <a:srgbClr val="0070C0"/>
                </a:solidFill>
                <a:effectLst/>
                <a:latin typeface="Verdana" panose="020B0604030504040204" pitchFamily="34" charset="0"/>
              </a:rPr>
              <a:t>[2] RrcSetup</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message c1: rrcSetup: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rrc-TransactionIdentifier 0,</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criticalExtensions rrcSetup: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spCellConfig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spCellConfigDedicated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initialDownlinkBWP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downlinkBWP-ToAddModList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r>
              <a:rPr lang="en-IN" sz="900" b="0" i="0" dirty="0" err="1" smtClean="0">
                <a:solidFill>
                  <a:srgbClr val="0070C0"/>
                </a:solidFill>
                <a:effectLst/>
                <a:latin typeface="Verdana" panose="020B0604030504040204" pitchFamily="34" charset="0"/>
              </a:rPr>
              <a:t>bwp</a:t>
            </a:r>
            <a:r>
              <a:rPr lang="en-IN" sz="900" b="0" i="0" dirty="0" smtClean="0">
                <a:solidFill>
                  <a:srgbClr val="0070C0"/>
                </a:solidFill>
                <a:effectLst/>
                <a:latin typeface="Verdana" panose="020B0604030504040204" pitchFamily="34" charset="0"/>
              </a:rPr>
              <a:t>-Id 1,</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bwp-Common {      // DL BWP 1</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genericParameters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locationAndBandwidth 28875,</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subcarrierSpacing kHz30</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r>
              <a:rPr lang="en-IN" sz="900" b="0" i="0" dirty="0" err="1" smtClean="0">
                <a:solidFill>
                  <a:srgbClr val="0070C0"/>
                </a:solidFill>
                <a:effectLst/>
                <a:latin typeface="Verdana" panose="020B0604030504040204" pitchFamily="34" charset="0"/>
              </a:rPr>
              <a:t>bwp</a:t>
            </a:r>
            <a:r>
              <a:rPr lang="en-IN" sz="900" b="0" i="0" dirty="0" smtClean="0">
                <a:solidFill>
                  <a:srgbClr val="0070C0"/>
                </a:solidFill>
                <a:effectLst/>
                <a:latin typeface="Verdana" panose="020B0604030504040204" pitchFamily="34" charset="0"/>
              </a:rPr>
              <a:t>-Dedicated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pdcch-Config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r>
              <a:rPr lang="en-IN" sz="900" b="0" i="0" dirty="0" err="1" smtClean="0">
                <a:solidFill>
                  <a:srgbClr val="0070C0"/>
                </a:solidFill>
                <a:effectLst/>
                <a:latin typeface="Verdana" panose="020B0604030504040204" pitchFamily="34" charset="0"/>
              </a:rPr>
              <a:t>pdsch-Config</a:t>
            </a:r>
            <a:r>
              <a:rPr lang="en-IN" sz="900" b="0" i="0" dirty="0" smtClean="0">
                <a:solidFill>
                  <a:srgbClr val="0070C0"/>
                </a:solidFill>
                <a:effectLst/>
                <a:latin typeface="Verdana" panose="020B0604030504040204" pitchFamily="34" charset="0"/>
              </a:rPr>
              <a:t>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firstActiveDownlinkBWP-Id 0,</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uplinkConfig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initialUplinkBWP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pucch-Config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uplinkBWP-ToAddModList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bwp-Id 1,</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bwp-Common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genericParameters {   // UL BWP 1</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locationAndBandwidth 28875,</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subcarrierSpacing kHz30</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pusch-ConfigCommon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pucch-ConfigCommon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bwp-Dedicated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pucch-Config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resourceToAddModList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pusch-Config setup: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firstActiveUplinkBWP-Id 0,</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  }</a:t>
            </a:r>
            <a:endParaRPr lang="en-IN" sz="900" b="0" i="0" dirty="0" smtClean="0">
              <a:solidFill>
                <a:srgbClr val="0070C0"/>
              </a:solidFill>
              <a:effectLst/>
              <a:latin typeface="Times New Roman" panose="02020603050405020304" pitchFamily="18" charset="0"/>
            </a:endParaRPr>
          </a:p>
          <a:p>
            <a:r>
              <a:rPr lang="en-IN" sz="900" b="0" i="0" dirty="0" smtClean="0">
                <a:solidFill>
                  <a:srgbClr val="0070C0"/>
                </a:solidFill>
                <a:effectLst/>
                <a:latin typeface="Verdana" panose="020B0604030504040204" pitchFamily="34" charset="0"/>
              </a:rPr>
              <a:t>}</a:t>
            </a:r>
            <a:endParaRPr lang="en-IN" sz="900" b="0" i="0" dirty="0">
              <a:solidFill>
                <a:srgbClr val="0070C0"/>
              </a:solidFill>
              <a:effectLst/>
              <a:latin typeface="Times New Roman" panose="02020603050405020304" pitchFamily="18" charset="0"/>
            </a:endParaRPr>
          </a:p>
        </p:txBody>
      </p:sp>
    </p:spTree>
    <p:extLst>
      <p:ext uri="{BB962C8B-B14F-4D97-AF65-F5344CB8AC3E}">
        <p14:creationId xmlns:p14="http://schemas.microsoft.com/office/powerpoint/2010/main" val="215602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150842"/>
            <a:ext cx="5691116" cy="5355312"/>
          </a:xfrm>
          <a:prstGeom prst="rect">
            <a:avLst/>
          </a:prstGeom>
        </p:spPr>
        <p:txBody>
          <a:bodyPr wrap="square">
            <a:spAutoFit/>
          </a:bodyPr>
          <a:lstStyle/>
          <a:p>
            <a:r>
              <a:rPr lang="en-IN" b="0" i="0" dirty="0" smtClean="0">
                <a:solidFill>
                  <a:schemeClr val="accent5">
                    <a:lumMod val="50000"/>
                  </a:schemeClr>
                </a:solidFill>
                <a:effectLst/>
                <a:latin typeface="Verdana" panose="020B0604030504040204" pitchFamily="34" charset="0"/>
              </a:rPr>
              <a:t>[3] PDCCH</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Message: ss_id=2 cce_index=12 al=2 dci=1_1</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Data:</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bwp=0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rb_alloc=0x5f</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time_domain_rsc=0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mcs1=21</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ndi1=0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rv_idx1=3</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harq_process=10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dai=0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tpc_command=1</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pucch_rsc=0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harq_feedback_timing=4</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a:t>
            </a:r>
            <a:r>
              <a:rPr lang="en-IN" b="0" i="0" dirty="0" err="1" smtClean="0">
                <a:solidFill>
                  <a:schemeClr val="accent5">
                    <a:lumMod val="50000"/>
                  </a:schemeClr>
                </a:solidFill>
                <a:effectLst/>
                <a:latin typeface="Verdana" panose="020B0604030504040204" pitchFamily="34" charset="0"/>
              </a:rPr>
              <a:t>antenna_ports</a:t>
            </a:r>
            <a:r>
              <a:rPr lang="en-IN" b="0" i="0" dirty="0" smtClean="0">
                <a:solidFill>
                  <a:schemeClr val="accent5">
                    <a:lumMod val="50000"/>
                  </a:schemeClr>
                </a:solidFill>
                <a:effectLst/>
                <a:latin typeface="Verdana" panose="020B0604030504040204" pitchFamily="34" charset="0"/>
              </a:rPr>
              <a:t>=2</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a:t>
            </a:r>
            <a:r>
              <a:rPr lang="en-IN" b="0" i="0" dirty="0" err="1" smtClean="0">
                <a:solidFill>
                  <a:schemeClr val="accent5">
                    <a:lumMod val="50000"/>
                  </a:schemeClr>
                </a:solidFill>
                <a:effectLst/>
                <a:latin typeface="Verdana" panose="020B0604030504040204" pitchFamily="34" charset="0"/>
              </a:rPr>
              <a:t>srs_request</a:t>
            </a:r>
            <a:r>
              <a:rPr lang="en-IN" b="0" i="0" dirty="0" smtClean="0">
                <a:solidFill>
                  <a:schemeClr val="accent5">
                    <a:lumMod val="50000"/>
                  </a:schemeClr>
                </a:solidFill>
                <a:effectLst/>
                <a:latin typeface="Verdana" panose="020B0604030504040204" pitchFamily="34" charset="0"/>
              </a:rPr>
              <a:t>=0</a:t>
            </a:r>
            <a:endParaRPr lang="en-IN" b="0" i="0" dirty="0" smtClean="0">
              <a:solidFill>
                <a:schemeClr val="accent5">
                  <a:lumMod val="50000"/>
                </a:schemeClr>
              </a:solidFill>
              <a:effectLst/>
              <a:latin typeface="Times New Roman" panose="02020603050405020304" pitchFamily="18" charset="0"/>
            </a:endParaRPr>
          </a:p>
          <a:p>
            <a:r>
              <a:rPr lang="en-IN" b="0" i="0" dirty="0" smtClean="0">
                <a:solidFill>
                  <a:schemeClr val="accent5">
                    <a:lumMod val="50000"/>
                  </a:schemeClr>
                </a:solidFill>
                <a:effectLst/>
                <a:latin typeface="Verdana" panose="020B0604030504040204" pitchFamily="34" charset="0"/>
              </a:rPr>
              <a:t>    </a:t>
            </a:r>
            <a:r>
              <a:rPr lang="en-IN" b="0" i="0" dirty="0" err="1" smtClean="0">
                <a:solidFill>
                  <a:schemeClr val="accent5">
                    <a:lumMod val="50000"/>
                  </a:schemeClr>
                </a:solidFill>
                <a:effectLst/>
                <a:latin typeface="Verdana" panose="020B0604030504040204" pitchFamily="34" charset="0"/>
              </a:rPr>
              <a:t>dmrs_seq_init</a:t>
            </a:r>
            <a:r>
              <a:rPr lang="en-IN" b="0" i="0" dirty="0" smtClean="0">
                <a:solidFill>
                  <a:schemeClr val="accent5">
                    <a:lumMod val="50000"/>
                  </a:schemeClr>
                </a:solidFill>
                <a:effectLst/>
                <a:latin typeface="Verdana" panose="020B0604030504040204" pitchFamily="34" charset="0"/>
              </a:rPr>
              <a:t>=0</a:t>
            </a:r>
            <a:endParaRPr lang="en-IN" b="0" i="0" dirty="0">
              <a:solidFill>
                <a:schemeClr val="accent5">
                  <a:lumMod val="50000"/>
                </a:schemeClr>
              </a:solidFill>
              <a:effectLst/>
              <a:latin typeface="Times New Roman" panose="02020603050405020304" pitchFamily="18" charset="0"/>
            </a:endParaRPr>
          </a:p>
        </p:txBody>
      </p:sp>
      <p:sp>
        <p:nvSpPr>
          <p:cNvPr id="3" name="Rectangle 2"/>
          <p:cNvSpPr/>
          <p:nvPr/>
        </p:nvSpPr>
        <p:spPr>
          <a:xfrm>
            <a:off x="6096000" y="150842"/>
            <a:ext cx="6096000" cy="6001643"/>
          </a:xfrm>
          <a:prstGeom prst="rect">
            <a:avLst/>
          </a:prstGeom>
        </p:spPr>
        <p:txBody>
          <a:bodyPr>
            <a:spAutoFit/>
          </a:bodyPr>
          <a:lstStyle/>
          <a:p>
            <a:r>
              <a:rPr lang="en-IN" sz="1600" b="0" i="0" dirty="0" smtClean="0">
                <a:solidFill>
                  <a:schemeClr val="accent5">
                    <a:lumMod val="75000"/>
                  </a:schemeClr>
                </a:solidFill>
                <a:effectLst/>
                <a:latin typeface="Verdana" panose="020B0604030504040204" pitchFamily="34" charset="0"/>
              </a:rPr>
              <a:t>[4] PDSCH</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Message: harq=10 prb=3:48 symb=2:12 k1=4 </a:t>
            </a:r>
            <a:r>
              <a:rPr lang="en-IN" sz="1600" b="0" i="0" dirty="0" err="1" smtClean="0">
                <a:solidFill>
                  <a:schemeClr val="accent5">
                    <a:lumMod val="75000"/>
                  </a:schemeClr>
                </a:solidFill>
                <a:effectLst/>
                <a:latin typeface="Verdana" panose="020B0604030504040204" pitchFamily="34" charset="0"/>
              </a:rPr>
              <a:t>nl</a:t>
            </a:r>
            <a:r>
              <a:rPr lang="en-IN" sz="1600" b="0" i="0" dirty="0" smtClean="0">
                <a:solidFill>
                  <a:schemeClr val="accent5">
                    <a:lumMod val="75000"/>
                  </a:schemeClr>
                </a:solidFill>
                <a:effectLst/>
                <a:latin typeface="Verdana" panose="020B0604030504040204" pitchFamily="34" charset="0"/>
              </a:rPr>
              <a:t>=2 CW0: tb_len=8709 mod=8 rv_idx=3 cr=0.69 retx=3</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[5] PDCCH</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Message: ss_id=2 cce_index=2 al=2 dci=0_1 k2=7</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Data:</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bwp=1</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rb_alloc=0x139</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time_domain_rsc=0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mcs=9</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ndi=1</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rv_idx=0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harq_process=0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dai=3</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tpc_command=1</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r>
              <a:rPr lang="en-IN" sz="1600" b="0" i="0" dirty="0" err="1" smtClean="0">
                <a:solidFill>
                  <a:schemeClr val="accent5">
                    <a:lumMod val="75000"/>
                  </a:schemeClr>
                </a:solidFill>
                <a:effectLst/>
                <a:latin typeface="Verdana" panose="020B0604030504040204" pitchFamily="34" charset="0"/>
              </a:rPr>
              <a:t>antenna_ports</a:t>
            </a:r>
            <a:r>
              <a:rPr lang="en-IN" sz="1600" b="0" i="0" dirty="0" smtClean="0">
                <a:solidFill>
                  <a:schemeClr val="accent5">
                    <a:lumMod val="75000"/>
                  </a:schemeClr>
                </a:solidFill>
                <a:effectLst/>
                <a:latin typeface="Verdana" panose="020B0604030504040204" pitchFamily="34" charset="0"/>
              </a:rPr>
              <a:t>=0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r>
              <a:rPr lang="en-IN" sz="1600" b="0" i="0" dirty="0" err="1" smtClean="0">
                <a:solidFill>
                  <a:schemeClr val="accent5">
                    <a:lumMod val="75000"/>
                  </a:schemeClr>
                </a:solidFill>
                <a:effectLst/>
                <a:latin typeface="Verdana" panose="020B0604030504040204" pitchFamily="34" charset="0"/>
              </a:rPr>
              <a:t>srs_request</a:t>
            </a:r>
            <a:r>
              <a:rPr lang="en-IN" sz="1600" b="0" i="0" dirty="0" smtClean="0">
                <a:solidFill>
                  <a:schemeClr val="accent5">
                    <a:lumMod val="75000"/>
                  </a:schemeClr>
                </a:solidFill>
                <a:effectLst/>
                <a:latin typeface="Verdana" panose="020B0604030504040204" pitchFamily="34" charset="0"/>
              </a:rPr>
              <a:t>=0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r>
              <a:rPr lang="en-IN" sz="1600" b="0" i="0" dirty="0" err="1" smtClean="0">
                <a:solidFill>
                  <a:schemeClr val="accent5">
                    <a:lumMod val="75000"/>
                  </a:schemeClr>
                </a:solidFill>
                <a:effectLst/>
                <a:latin typeface="Verdana" panose="020B0604030504040204" pitchFamily="34" charset="0"/>
              </a:rPr>
              <a:t>dmrs_seq_init</a:t>
            </a:r>
            <a:r>
              <a:rPr lang="en-IN" sz="1600" b="0" i="0" dirty="0" smtClean="0">
                <a:solidFill>
                  <a:schemeClr val="accent5">
                    <a:lumMod val="75000"/>
                  </a:schemeClr>
                </a:solidFill>
                <a:effectLst/>
                <a:latin typeface="Verdana" panose="020B0604030504040204" pitchFamily="34" charset="0"/>
              </a:rPr>
              <a:t>=0</a:t>
            </a:r>
            <a:endParaRPr lang="en-IN" sz="1600" b="0" i="0" dirty="0" smtClean="0">
              <a:solidFill>
                <a:schemeClr val="accent5">
                  <a:lumMod val="75000"/>
                </a:schemeClr>
              </a:solidFill>
              <a:effectLst/>
              <a:latin typeface="Times New Roman" panose="02020603050405020304" pitchFamily="18" charset="0"/>
            </a:endParaRPr>
          </a:p>
          <a:p>
            <a:r>
              <a:rPr lang="en-IN" sz="1600" b="0" i="0" dirty="0" smtClean="0">
                <a:solidFill>
                  <a:schemeClr val="accent5">
                    <a:lumMod val="75000"/>
                  </a:schemeClr>
                </a:solidFill>
                <a:effectLst/>
                <a:latin typeface="Verdana" panose="020B0604030504040204" pitchFamily="34" charset="0"/>
              </a:rPr>
              <a:t>    </a:t>
            </a:r>
            <a:r>
              <a:rPr lang="en-IN" sz="1600" b="0" i="0" dirty="0" err="1" smtClean="0">
                <a:solidFill>
                  <a:schemeClr val="accent5">
                    <a:lumMod val="75000"/>
                  </a:schemeClr>
                </a:solidFill>
                <a:effectLst/>
                <a:latin typeface="Verdana" panose="020B0604030504040204" pitchFamily="34" charset="0"/>
              </a:rPr>
              <a:t>ul_sch_indicator</a:t>
            </a:r>
            <a:r>
              <a:rPr lang="en-IN" sz="1600" b="0" i="0" dirty="0" smtClean="0">
                <a:solidFill>
                  <a:schemeClr val="accent5">
                    <a:lumMod val="75000"/>
                  </a:schemeClr>
                </a:solidFill>
                <a:effectLst/>
                <a:latin typeface="Verdana" panose="020B0604030504040204" pitchFamily="34" charset="0"/>
              </a:rPr>
              <a:t>=1</a:t>
            </a:r>
            <a:endParaRPr lang="en-IN" sz="1600" b="0" i="0" dirty="0">
              <a:solidFill>
                <a:schemeClr val="accent5">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4131894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6096000" cy="5355312"/>
          </a:xfrm>
          <a:prstGeom prst="rect">
            <a:avLst/>
          </a:prstGeom>
        </p:spPr>
        <p:txBody>
          <a:bodyPr>
            <a:spAutoFit/>
          </a:bodyPr>
          <a:lstStyle/>
          <a:p>
            <a:r>
              <a:rPr lang="en-IN" b="0" i="0" dirty="0" smtClean="0">
                <a:solidFill>
                  <a:srgbClr val="92D050"/>
                </a:solidFill>
                <a:effectLst/>
                <a:latin typeface="Verdana" panose="020B0604030504040204" pitchFamily="34" charset="0"/>
              </a:rPr>
              <a:t>[6] PDCCH</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Message: ss_id=4 cce_index=4 al=2 dci=1_1</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Data:</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bwp=1</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rb_alloc=0xd3</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time_domain_rsc=0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mcs1=23</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ndi1=0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rv_idx1=0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harq_process=0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dai=0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tpc_command=1</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pucch_rsc=0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harq_feedback_timing=1</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a:t>
            </a:r>
            <a:r>
              <a:rPr lang="en-IN" b="0" i="0" dirty="0" err="1" smtClean="0">
                <a:solidFill>
                  <a:srgbClr val="92D050"/>
                </a:solidFill>
                <a:effectLst/>
                <a:latin typeface="Verdana" panose="020B0604030504040204" pitchFamily="34" charset="0"/>
              </a:rPr>
              <a:t>antenna_ports</a:t>
            </a:r>
            <a:r>
              <a:rPr lang="en-IN" b="0" i="0" dirty="0" smtClean="0">
                <a:solidFill>
                  <a:srgbClr val="92D050"/>
                </a:solidFill>
                <a:effectLst/>
                <a:latin typeface="Verdana" panose="020B0604030504040204" pitchFamily="34" charset="0"/>
              </a:rPr>
              <a:t>=2</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a:t>
            </a:r>
            <a:r>
              <a:rPr lang="en-IN" b="0" i="0" dirty="0" err="1" smtClean="0">
                <a:solidFill>
                  <a:srgbClr val="92D050"/>
                </a:solidFill>
                <a:effectLst/>
                <a:latin typeface="Verdana" panose="020B0604030504040204" pitchFamily="34" charset="0"/>
              </a:rPr>
              <a:t>srs_request</a:t>
            </a:r>
            <a:r>
              <a:rPr lang="en-IN" b="0" i="0" dirty="0" smtClean="0">
                <a:solidFill>
                  <a:srgbClr val="92D050"/>
                </a:solidFill>
                <a:effectLst/>
                <a:latin typeface="Verdana" panose="020B0604030504040204" pitchFamily="34" charset="0"/>
              </a:rPr>
              <a:t>=0</a:t>
            </a:r>
            <a:endParaRPr lang="en-IN" b="0" i="0" dirty="0" smtClean="0">
              <a:solidFill>
                <a:srgbClr val="92D050"/>
              </a:solidFill>
              <a:effectLst/>
              <a:latin typeface="Times New Roman" panose="02020603050405020304" pitchFamily="18" charset="0"/>
            </a:endParaRPr>
          </a:p>
          <a:p>
            <a:r>
              <a:rPr lang="en-IN" b="0" i="0" dirty="0" smtClean="0">
                <a:solidFill>
                  <a:srgbClr val="92D050"/>
                </a:solidFill>
                <a:effectLst/>
                <a:latin typeface="Verdana" panose="020B0604030504040204" pitchFamily="34" charset="0"/>
              </a:rPr>
              <a:t>    </a:t>
            </a:r>
            <a:r>
              <a:rPr lang="en-IN" b="0" i="0" dirty="0" err="1" smtClean="0">
                <a:solidFill>
                  <a:srgbClr val="92D050"/>
                </a:solidFill>
                <a:effectLst/>
                <a:latin typeface="Verdana" panose="020B0604030504040204" pitchFamily="34" charset="0"/>
              </a:rPr>
              <a:t>dmrs_seq_init</a:t>
            </a:r>
            <a:r>
              <a:rPr lang="en-IN" b="0" i="0" dirty="0" smtClean="0">
                <a:solidFill>
                  <a:srgbClr val="92D050"/>
                </a:solidFill>
                <a:effectLst/>
                <a:latin typeface="Verdana" panose="020B0604030504040204" pitchFamily="34" charset="0"/>
              </a:rPr>
              <a:t>=0</a:t>
            </a:r>
            <a:endParaRPr lang="en-IN" b="0" i="0" dirty="0">
              <a:solidFill>
                <a:srgbClr val="92D050"/>
              </a:solidFill>
              <a:effectLst/>
              <a:latin typeface="Times New Roman" panose="02020603050405020304" pitchFamily="18" charset="0"/>
            </a:endParaRPr>
          </a:p>
        </p:txBody>
      </p:sp>
      <p:sp>
        <p:nvSpPr>
          <p:cNvPr id="3" name="Rectangle 2"/>
          <p:cNvSpPr/>
          <p:nvPr/>
        </p:nvSpPr>
        <p:spPr>
          <a:xfrm>
            <a:off x="5832143" y="0"/>
            <a:ext cx="6096000" cy="3416320"/>
          </a:xfrm>
          <a:prstGeom prst="rect">
            <a:avLst/>
          </a:prstGeom>
        </p:spPr>
        <p:txBody>
          <a:bodyPr>
            <a:spAutoFit/>
          </a:bodyPr>
          <a:lstStyle/>
          <a:p>
            <a:r>
              <a:rPr lang="en-IN" b="0" i="0" dirty="0" smtClean="0">
                <a:solidFill>
                  <a:srgbClr val="FF3399"/>
                </a:solidFill>
                <a:effectLst/>
                <a:latin typeface="Verdana" panose="020B0604030504040204" pitchFamily="34" charset="0"/>
              </a:rPr>
              <a:t>[7] PDSCH</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 </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Message: harq=0 prb=0:106 symb=2:12 k1=7 </a:t>
            </a:r>
            <a:r>
              <a:rPr lang="en-IN" b="0" i="0" dirty="0" err="1" smtClean="0">
                <a:solidFill>
                  <a:srgbClr val="FF3399"/>
                </a:solidFill>
                <a:effectLst/>
                <a:latin typeface="Verdana" panose="020B0604030504040204" pitchFamily="34" charset="0"/>
              </a:rPr>
              <a:t>nl</a:t>
            </a:r>
            <a:r>
              <a:rPr lang="en-IN" b="0" i="0" dirty="0" smtClean="0">
                <a:solidFill>
                  <a:srgbClr val="FF3399"/>
                </a:solidFill>
                <a:effectLst/>
                <a:latin typeface="Verdana" panose="020B0604030504040204" pitchFamily="34" charset="0"/>
              </a:rPr>
              <a:t>=2 CW0: tb_len=22026 mod=8 rv_idx=0 cr=0.83 retx=0</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 </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 </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[8] PUSCH</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 </a:t>
            </a:r>
            <a:endParaRPr lang="en-IN" b="0" i="0" dirty="0" smtClean="0">
              <a:solidFill>
                <a:srgbClr val="FF3399"/>
              </a:solidFill>
              <a:effectLst/>
              <a:latin typeface="Times New Roman" panose="02020603050405020304" pitchFamily="18" charset="0"/>
            </a:endParaRPr>
          </a:p>
          <a:p>
            <a:r>
              <a:rPr lang="en-IN" b="0" i="0" dirty="0" smtClean="0">
                <a:solidFill>
                  <a:srgbClr val="FF3399"/>
                </a:solidFill>
                <a:effectLst/>
                <a:latin typeface="Verdana" panose="020B0604030504040204" pitchFamily="34" charset="0"/>
              </a:rPr>
              <a:t>Message: harq=0 prb=101:3 symb=0:14 CW0: tb_len=141 mod=4 rv_idx=0 cr=0.61 retx=0 crc=KO snr=-0.4 epre=-124.0 ta=8.8</a:t>
            </a:r>
            <a:endParaRPr lang="en-IN" b="0" i="0" dirty="0">
              <a:solidFill>
                <a:srgbClr val="FF3399"/>
              </a:solidFill>
              <a:effectLst/>
              <a:latin typeface="Times New Roman" panose="02020603050405020304" pitchFamily="18" charset="0"/>
            </a:endParaRPr>
          </a:p>
        </p:txBody>
      </p:sp>
    </p:spTree>
    <p:extLst>
      <p:ext uri="{BB962C8B-B14F-4D97-AF65-F5344CB8AC3E}">
        <p14:creationId xmlns:p14="http://schemas.microsoft.com/office/powerpoint/2010/main" val="377882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6096000" cy="830997"/>
          </a:xfrm>
          <a:prstGeom prst="rect">
            <a:avLst/>
          </a:prstGeom>
        </p:spPr>
        <p:txBody>
          <a:bodyPr>
            <a:spAutoFit/>
          </a:bodyPr>
          <a:lstStyle/>
          <a:p>
            <a:r>
              <a:rPr lang="en-IN" sz="2400" b="1" i="0" dirty="0" smtClean="0">
                <a:solidFill>
                  <a:srgbClr val="FFC000"/>
                </a:solidFill>
                <a:effectLst/>
                <a:latin typeface="Verdana" panose="020B0604030504040204" pitchFamily="34" charset="0"/>
              </a:rPr>
              <a:t>BWP Switching by RRC</a:t>
            </a:r>
            <a:endParaRPr lang="en-IN" sz="2400" b="0" i="0" dirty="0" smtClean="0">
              <a:solidFill>
                <a:srgbClr val="FFC000"/>
              </a:solidFill>
              <a:effectLst/>
              <a:latin typeface="Times New Roman" panose="02020603050405020304" pitchFamily="18" charset="0"/>
            </a:endParaRPr>
          </a:p>
          <a:p>
            <a:r>
              <a:rPr lang="en-IN" sz="2400" b="0" i="0" dirty="0" smtClean="0">
                <a:solidFill>
                  <a:srgbClr val="FFC000"/>
                </a:solidFill>
                <a:effectLst/>
                <a:latin typeface="Times New Roman" panose="02020603050405020304" pitchFamily="18" charset="0"/>
              </a:rPr>
              <a:t> </a:t>
            </a:r>
            <a:endParaRPr lang="en-IN" sz="2400" b="0" i="0" dirty="0">
              <a:solidFill>
                <a:srgbClr val="FFC000"/>
              </a:solidFill>
              <a:effectLst/>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06221" y="415498"/>
            <a:ext cx="7747948" cy="6119602"/>
          </a:xfrm>
          <a:prstGeom prst="rect">
            <a:avLst/>
          </a:prstGeom>
        </p:spPr>
      </p:pic>
    </p:spTree>
    <p:extLst>
      <p:ext uri="{BB962C8B-B14F-4D97-AF65-F5344CB8AC3E}">
        <p14:creationId xmlns:p14="http://schemas.microsoft.com/office/powerpoint/2010/main" val="307634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77505" y="0"/>
            <a:ext cx="4089780" cy="7032694"/>
          </a:xfrm>
          <a:prstGeom prst="rect">
            <a:avLst/>
          </a:prstGeom>
        </p:spPr>
        <p:txBody>
          <a:bodyPr wrap="square">
            <a:spAutoFit/>
          </a:bodyPr>
          <a:lstStyle/>
          <a:p>
            <a:r>
              <a:rPr lang="en-IN" sz="1100" b="0" i="0" dirty="0" smtClean="0">
                <a:solidFill>
                  <a:schemeClr val="accent5">
                    <a:lumMod val="75000"/>
                  </a:schemeClr>
                </a:solidFill>
                <a:effectLst/>
                <a:latin typeface="Verdana" panose="020B0604030504040204" pitchFamily="34" charset="0"/>
              </a:rPr>
              <a:t>[1] SIB1</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message c1: systemInformationBlockType1: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servingCellConfigCommon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downlinkConfigCommon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frequencyInfoDL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frequencyBandList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freqBandIndicatorNR 78</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offsetToPointA 30,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scs-SpecificCarrierList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offsetToCarrier 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subcarrierSpacing kHz30,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carrierBandwidth 106</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initialDownlinkBWP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genericParameters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locationAndBandwidth 12928,</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subcarrierSpacing kHz30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uplinkConfigCommon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frequencyInfoUL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scs-SpecificCarrierList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offsetToCarrier 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subcarrierSpacing kHz30,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carrierBandwidth 106</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initialUplinkBWP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genericParameters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locationAndBandwidth 12928,</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subcarrierSpacing kHz30</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          },</a:t>
            </a:r>
            <a:endParaRPr lang="en-IN" sz="1100" b="0" i="0" dirty="0" smtClean="0">
              <a:solidFill>
                <a:schemeClr val="accent5">
                  <a:lumMod val="75000"/>
                </a:schemeClr>
              </a:solidFill>
              <a:effectLst/>
              <a:latin typeface="Times New Roman" panose="02020603050405020304" pitchFamily="18" charset="0"/>
            </a:endParaRPr>
          </a:p>
          <a:p>
            <a:r>
              <a:rPr lang="en-IN" sz="1100" b="0" i="0" dirty="0" smtClean="0">
                <a:solidFill>
                  <a:schemeClr val="accent5">
                    <a:lumMod val="75000"/>
                  </a:schemeClr>
                </a:solidFill>
                <a:effectLst/>
                <a:latin typeface="Arial" panose="020B0604020202020204" pitchFamily="34" charset="0"/>
              </a:rPr>
              <a:t>}</a:t>
            </a:r>
            <a:endParaRPr lang="en-IN" sz="1100" b="0" i="0" dirty="0">
              <a:solidFill>
                <a:schemeClr val="accent5">
                  <a:lumMod val="75000"/>
                </a:schemeClr>
              </a:solidFill>
              <a:effectLst/>
              <a:latin typeface="Times New Roman" panose="02020603050405020304" pitchFamily="18" charset="0"/>
            </a:endParaRPr>
          </a:p>
        </p:txBody>
      </p:sp>
      <p:sp>
        <p:nvSpPr>
          <p:cNvPr id="3" name="Rectangle 2"/>
          <p:cNvSpPr/>
          <p:nvPr/>
        </p:nvSpPr>
        <p:spPr>
          <a:xfrm>
            <a:off x="4631140" y="0"/>
            <a:ext cx="6096000" cy="6555641"/>
          </a:xfrm>
          <a:prstGeom prst="rect">
            <a:avLst/>
          </a:prstGeom>
        </p:spPr>
        <p:txBody>
          <a:bodyPr>
            <a:spAutoFit/>
          </a:bodyPr>
          <a:lstStyle/>
          <a:p>
            <a:r>
              <a:rPr lang="en-IN" sz="1200" b="0" i="0" dirty="0" smtClean="0">
                <a:solidFill>
                  <a:schemeClr val="accent5">
                    <a:lumMod val="75000"/>
                  </a:schemeClr>
                </a:solidFill>
                <a:effectLst/>
                <a:latin typeface="Verdana" panose="020B0604030504040204" pitchFamily="34" charset="0"/>
              </a:rPr>
              <a:t>[2] RrcSetup</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message c1: rrcSetup: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rrc-TransactionIdentifier 0,</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criticalExtensions rrcSetup: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radioBearerConfig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spCellConfig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spCellConfigDedicated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initialDownlinkBWP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downlinkBWP-ToAddModList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bwp-Id 1,</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bwp-Common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genericParameters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locationAndBandwidth 28875,</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subcarrierSpacing kHz30</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firstActiveDownlinkBWP-Id 0,</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uplinkBWP-ToAddModList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bwp-Id 1,</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bwp-Common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genericParameters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locationAndBandwidth 28875,</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subcarrierSpacing kHz30</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firstActiveUplinkBWP-Id 0,</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 </a:t>
            </a:r>
            <a:endParaRPr lang="en-IN" sz="1200" b="0" i="0" dirty="0" smtClean="0">
              <a:solidFill>
                <a:schemeClr val="accent5">
                  <a:lumMod val="75000"/>
                </a:schemeClr>
              </a:solidFill>
              <a:effectLst/>
              <a:latin typeface="Times New Roman" panose="02020603050405020304" pitchFamily="18" charset="0"/>
            </a:endParaRPr>
          </a:p>
          <a:p>
            <a:r>
              <a:rPr lang="en-IN" sz="1200" b="0" i="0" dirty="0" smtClean="0">
                <a:solidFill>
                  <a:schemeClr val="accent5">
                    <a:lumMod val="75000"/>
                  </a:schemeClr>
                </a:solidFill>
                <a:effectLst/>
                <a:latin typeface="Arial" panose="020B0604020202020204" pitchFamily="34" charset="0"/>
              </a:rPr>
              <a:t>}</a:t>
            </a:r>
            <a:endParaRPr lang="en-IN" sz="1200" b="0" i="0" dirty="0">
              <a:solidFill>
                <a:schemeClr val="accent5">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193280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0" y="0"/>
            <a:ext cx="3766782" cy="5047536"/>
          </a:xfrm>
          <a:prstGeom prst="rect">
            <a:avLst/>
          </a:prstGeom>
        </p:spPr>
        <p:txBody>
          <a:bodyPr wrap="square">
            <a:spAutoFit/>
          </a:bodyPr>
          <a:lstStyle/>
          <a:p>
            <a:r>
              <a:rPr lang="en-IN" sz="1400" b="0" i="0" dirty="0" smtClean="0">
                <a:solidFill>
                  <a:schemeClr val="accent2">
                    <a:lumMod val="60000"/>
                    <a:lumOff val="40000"/>
                  </a:schemeClr>
                </a:solidFill>
                <a:effectLst/>
                <a:latin typeface="Verdana" panose="020B0604030504040204" pitchFamily="34" charset="0"/>
              </a:rPr>
              <a:t>[3] RrcReconfiguration</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message c1: rrcReconfiguration: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rrc-TransactionIdentifier 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criticalExtensions rrcReconfiguration: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nonCriticalExtension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masterCellGroup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cellGroupId 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spCellConfig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spCellConfigDedicated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firstActiveDownlinkBWP-Id 1,</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uplinkConfig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firstActiveUplinkBWP-Id 1</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tag-Id 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Arial" panose="020B0604020202020204" pitchFamily="34" charset="0"/>
              </a:rPr>
              <a:t>}</a:t>
            </a:r>
            <a:endParaRPr lang="en-IN" sz="1400" b="0" i="0" dirty="0">
              <a:solidFill>
                <a:schemeClr val="accent2">
                  <a:lumMod val="60000"/>
                  <a:lumOff val="40000"/>
                </a:schemeClr>
              </a:solidFill>
              <a:effectLst/>
              <a:latin typeface="Times New Roman" panose="02020603050405020304" pitchFamily="18" charset="0"/>
            </a:endParaRPr>
          </a:p>
        </p:txBody>
      </p:sp>
      <p:sp>
        <p:nvSpPr>
          <p:cNvPr id="3" name="Rectangle 2"/>
          <p:cNvSpPr/>
          <p:nvPr/>
        </p:nvSpPr>
        <p:spPr>
          <a:xfrm>
            <a:off x="5340823" y="0"/>
            <a:ext cx="6096000" cy="4185761"/>
          </a:xfrm>
          <a:prstGeom prst="rect">
            <a:avLst/>
          </a:prstGeom>
        </p:spPr>
        <p:txBody>
          <a:bodyPr>
            <a:spAutoFit/>
          </a:bodyPr>
          <a:lstStyle/>
          <a:p>
            <a:r>
              <a:rPr lang="en-IN" sz="1400" b="0" i="0" dirty="0" smtClean="0">
                <a:solidFill>
                  <a:schemeClr val="accent2">
                    <a:lumMod val="60000"/>
                    <a:lumOff val="40000"/>
                  </a:schemeClr>
                </a:solidFill>
                <a:effectLst/>
                <a:latin typeface="Verdana" panose="020B0604030504040204" pitchFamily="34" charset="0"/>
              </a:rPr>
              <a:t>[4] PDCCH @ SFN = 334.3</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Message: ss_id=2 cce_index=8 al=2 dci=1_1</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Data:</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bwp=0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rb_alloc=0x2f</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time_domain_rsc=0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mcs1=9</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ndi1=1</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rv_idx1=0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harq_process=0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dai=0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tpc_command=1</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pucch_rsc=0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harq_feedback_timing=2</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antenna_ports=2</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srs_request=0</a:t>
            </a:r>
            <a:endParaRPr lang="en-IN" sz="1400" b="0" i="0" dirty="0" smtClean="0">
              <a:solidFill>
                <a:schemeClr val="accent2">
                  <a:lumMod val="60000"/>
                  <a:lumOff val="40000"/>
                </a:schemeClr>
              </a:solidFill>
              <a:effectLst/>
              <a:latin typeface="Times New Roman" panose="02020603050405020304" pitchFamily="18" charset="0"/>
            </a:endParaRPr>
          </a:p>
          <a:p>
            <a:r>
              <a:rPr lang="en-IN" sz="1400" b="0" i="0" dirty="0" smtClean="0">
                <a:solidFill>
                  <a:schemeClr val="accent2">
                    <a:lumMod val="60000"/>
                    <a:lumOff val="40000"/>
                  </a:schemeClr>
                </a:solidFill>
                <a:effectLst/>
                <a:latin typeface="Verdana" panose="020B0604030504040204" pitchFamily="34" charset="0"/>
              </a:rPr>
              <a:t>    dmrs_seq_init=0</a:t>
            </a:r>
            <a:endParaRPr lang="en-IN" sz="1400" b="0" i="0" dirty="0">
              <a:solidFill>
                <a:schemeClr val="accent2">
                  <a:lumMod val="60000"/>
                  <a:lumOff val="40000"/>
                </a:schemeClr>
              </a:solidFill>
              <a:effectLst/>
              <a:latin typeface="Times New Roman" panose="02020603050405020304" pitchFamily="18" charset="0"/>
            </a:endParaRPr>
          </a:p>
        </p:txBody>
      </p:sp>
      <p:sp>
        <p:nvSpPr>
          <p:cNvPr id="4" name="Rectangle 3"/>
          <p:cNvSpPr/>
          <p:nvPr/>
        </p:nvSpPr>
        <p:spPr>
          <a:xfrm>
            <a:off x="1883391" y="3247043"/>
            <a:ext cx="3857767" cy="3600986"/>
          </a:xfrm>
          <a:prstGeom prst="rect">
            <a:avLst/>
          </a:prstGeom>
        </p:spPr>
        <p:txBody>
          <a:bodyPr wrap="square">
            <a:spAutoFit/>
          </a:bodyPr>
          <a:lstStyle/>
          <a:p>
            <a:r>
              <a:rPr lang="en-IN" sz="1200" b="0" i="0" dirty="0" smtClean="0">
                <a:solidFill>
                  <a:schemeClr val="accent2">
                    <a:lumMod val="60000"/>
                    <a:lumOff val="40000"/>
                  </a:schemeClr>
                </a:solidFill>
                <a:effectLst/>
                <a:latin typeface="Verdana" panose="020B0604030504040204" pitchFamily="34" charset="0"/>
              </a:rPr>
              <a:t>[5] PDCCH @ SFN = 360.5</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Message: ss_id=4 cce_index=8 al=2 dci=1_1</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Data:</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bwp=1</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rb_alloc=0x0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time_domain_rsc=0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mcs1=9</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ndi1=1</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rv_idx1=0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harq_process=0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dai=0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tpc_command=1</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pucch_rsc=0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harq_feedback_timing=4</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antenna_ports=2</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srs_request=0</a:t>
            </a:r>
            <a:endParaRPr lang="en-IN" sz="1200" b="0" i="0" dirty="0" smtClean="0">
              <a:solidFill>
                <a:schemeClr val="accent2">
                  <a:lumMod val="60000"/>
                  <a:lumOff val="40000"/>
                </a:schemeClr>
              </a:solidFill>
              <a:effectLst/>
              <a:latin typeface="Times New Roman" panose="02020603050405020304" pitchFamily="18" charset="0"/>
            </a:endParaRPr>
          </a:p>
          <a:p>
            <a:r>
              <a:rPr lang="en-IN" sz="1200" b="0" i="0" dirty="0" smtClean="0">
                <a:solidFill>
                  <a:schemeClr val="accent2">
                    <a:lumMod val="60000"/>
                    <a:lumOff val="40000"/>
                  </a:schemeClr>
                </a:solidFill>
                <a:effectLst/>
                <a:latin typeface="Verdana" panose="020B0604030504040204" pitchFamily="34" charset="0"/>
              </a:rPr>
              <a:t>    dmrs_seq_init=0</a:t>
            </a:r>
            <a:endParaRPr lang="en-IN" sz="1200" b="0" i="0" dirty="0">
              <a:solidFill>
                <a:schemeClr val="accent2">
                  <a:lumMod val="60000"/>
                  <a:lumOff val="40000"/>
                </a:schemeClr>
              </a:solidFill>
              <a:effectLst/>
              <a:latin typeface="Times New Roman" panose="02020603050405020304" pitchFamily="18" charset="0"/>
            </a:endParaRPr>
          </a:p>
        </p:txBody>
      </p:sp>
    </p:spTree>
    <p:extLst>
      <p:ext uri="{BB962C8B-B14F-4D97-AF65-F5344CB8AC3E}">
        <p14:creationId xmlns:p14="http://schemas.microsoft.com/office/powerpoint/2010/main" val="3200091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6959598" cy="523220"/>
          </a:xfrm>
          <a:prstGeom prst="rect">
            <a:avLst/>
          </a:prstGeom>
        </p:spPr>
        <p:txBody>
          <a:bodyPr wrap="none">
            <a:spAutoFit/>
          </a:bodyPr>
          <a:lstStyle/>
          <a:p>
            <a:r>
              <a:rPr lang="en-IN" sz="2800" i="0" dirty="0" smtClean="0">
                <a:solidFill>
                  <a:srgbClr val="0070C0"/>
                </a:solidFill>
                <a:effectLst/>
                <a:latin typeface="Verdana" panose="020B0604030504040204" pitchFamily="34" charset="0"/>
              </a:rPr>
              <a:t>Measurement (LTE-NR Measurement)</a:t>
            </a:r>
            <a:endParaRPr lang="en-IN" sz="2800" dirty="0">
              <a:solidFill>
                <a:srgbClr val="0070C0"/>
              </a:solidFill>
            </a:endParaRPr>
          </a:p>
        </p:txBody>
      </p:sp>
      <p:sp>
        <p:nvSpPr>
          <p:cNvPr id="3" name="Rectangle 2"/>
          <p:cNvSpPr/>
          <p:nvPr/>
        </p:nvSpPr>
        <p:spPr>
          <a:xfrm>
            <a:off x="-1" y="523220"/>
            <a:ext cx="12037325" cy="2031325"/>
          </a:xfrm>
          <a:prstGeom prst="rect">
            <a:avLst/>
          </a:prstGeom>
        </p:spPr>
        <p:txBody>
          <a:bodyPr wrap="square">
            <a:spAutoFit/>
          </a:bodyPr>
          <a:lstStyle/>
          <a:p>
            <a:r>
              <a:rPr lang="en-US" b="0" i="0" dirty="0" smtClean="0">
                <a:solidFill>
                  <a:srgbClr val="FF3399"/>
                </a:solidFill>
                <a:effectLst/>
                <a:latin typeface="Verdana" panose="020B0604030504040204" pitchFamily="34" charset="0"/>
              </a:rPr>
              <a:t>In real operation, it is expected for LTE to perform the measurement of the NR cell before it tries adding it. When it comes to measurement, first we need to think of what kind of measurement event to be used. And since this is interfrequency/ </a:t>
            </a:r>
            <a:r>
              <a:rPr lang="en-US" b="0" i="0" dirty="0" err="1" smtClean="0">
                <a:solidFill>
                  <a:srgbClr val="FF3399"/>
                </a:solidFill>
                <a:effectLst/>
                <a:latin typeface="Verdana" panose="020B0604030504040204" pitchFamily="34" charset="0"/>
              </a:rPr>
              <a:t>interRAT</a:t>
            </a:r>
            <a:r>
              <a:rPr lang="en-US" b="0" i="0" dirty="0" smtClean="0">
                <a:solidFill>
                  <a:srgbClr val="FF3399"/>
                </a:solidFill>
                <a:effectLst/>
                <a:latin typeface="Verdana" panose="020B0604030504040204" pitchFamily="34" charset="0"/>
              </a:rPr>
              <a:t> from the point of LTE we need to think of measurement gap.</a:t>
            </a:r>
            <a:endParaRPr lang="en-US" b="0" i="0" dirty="0" smtClean="0">
              <a:solidFill>
                <a:srgbClr val="FF3399"/>
              </a:solidFill>
              <a:effectLst/>
              <a:latin typeface="Times New Roman" panose="02020603050405020304" pitchFamily="18" charset="0"/>
            </a:endParaRPr>
          </a:p>
          <a:p>
            <a:r>
              <a:rPr lang="en-US" b="0" i="0" dirty="0" smtClean="0">
                <a:solidFill>
                  <a:srgbClr val="FF3399"/>
                </a:solidFill>
                <a:effectLst/>
                <a:latin typeface="Verdana" panose="020B0604030504040204" pitchFamily="34" charset="0"/>
              </a:rPr>
              <a:t>In terms of measurement event, we are using the existing event B1 and B2 and not new event is defined for NR measurement, but in terms of measurement gap, we got a lot of new gap patterns for NR measurement.</a:t>
            </a:r>
            <a:endParaRPr lang="en-US" b="0" i="0" dirty="0">
              <a:solidFill>
                <a:srgbClr val="FF3399"/>
              </a:solidFill>
              <a:effectLst/>
              <a:latin typeface="Times New Roman" panose="02020603050405020304" pitchFamily="18" charset="0"/>
            </a:endParaRPr>
          </a:p>
        </p:txBody>
      </p:sp>
      <p:sp>
        <p:nvSpPr>
          <p:cNvPr id="4" name="Rectangle 3"/>
          <p:cNvSpPr/>
          <p:nvPr/>
        </p:nvSpPr>
        <p:spPr>
          <a:xfrm>
            <a:off x="0" y="2554545"/>
            <a:ext cx="4288353" cy="461665"/>
          </a:xfrm>
          <a:prstGeom prst="rect">
            <a:avLst/>
          </a:prstGeom>
        </p:spPr>
        <p:txBody>
          <a:bodyPr wrap="none">
            <a:spAutoFit/>
          </a:bodyPr>
          <a:lstStyle/>
          <a:p>
            <a:r>
              <a:rPr lang="en-IN" sz="2400" b="0" i="0" dirty="0" smtClean="0">
                <a:solidFill>
                  <a:srgbClr val="00B050"/>
                </a:solidFill>
                <a:effectLst/>
                <a:latin typeface="Verdana" panose="020B0604030504040204" pitchFamily="34" charset="0"/>
              </a:rPr>
              <a:t>Example for measurement</a:t>
            </a:r>
            <a:endParaRPr lang="en-IN" sz="2400" dirty="0">
              <a:solidFill>
                <a:srgbClr val="00B050"/>
              </a:solidFill>
            </a:endParaRPr>
          </a:p>
        </p:txBody>
      </p:sp>
      <p:sp>
        <p:nvSpPr>
          <p:cNvPr id="5" name="Rectangle 4"/>
          <p:cNvSpPr/>
          <p:nvPr/>
        </p:nvSpPr>
        <p:spPr>
          <a:xfrm>
            <a:off x="2351964" y="3016210"/>
            <a:ext cx="6096000" cy="4031873"/>
          </a:xfrm>
          <a:prstGeom prst="rect">
            <a:avLst/>
          </a:prstGeom>
        </p:spPr>
        <p:txBody>
          <a:bodyPr>
            <a:spAutoFit/>
          </a:bodyPr>
          <a:lstStyle/>
          <a:p>
            <a:r>
              <a:rPr lang="en-IN" sz="1600" b="0" i="0" dirty="0" smtClean="0">
                <a:solidFill>
                  <a:srgbClr val="002060"/>
                </a:solidFill>
                <a:effectLst/>
                <a:latin typeface="Verdana" panose="020B0604030504040204" pitchFamily="34" charset="0"/>
              </a:rPr>
              <a:t>message c1: rrcConnectionReconfiguration: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rrc-TransactionIdentifier 0,</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criticalExtensions c1: rrcConnectionReconfiguration-r8: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measConfig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measObjectToAddModList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measObjectId 1,</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measObject measObjectEUTRA: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carrierFreq 300,</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allowedMeasBandwidth mbw100,</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presenceAntennaPort1 TRUE,</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neighCellConfig '01'B</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a:t>
            </a:r>
            <a:endParaRPr lang="en-IN" sz="1600" b="0" i="0" dirty="0" smtClean="0">
              <a:solidFill>
                <a:srgbClr val="002060"/>
              </a:solidFill>
              <a:effectLst/>
              <a:latin typeface="Times New Roman" panose="02020603050405020304" pitchFamily="18" charset="0"/>
            </a:endParaRPr>
          </a:p>
          <a:p>
            <a:r>
              <a:rPr lang="en-IN" sz="1600" b="0" i="0" dirty="0" smtClean="0">
                <a:solidFill>
                  <a:srgbClr val="002060"/>
                </a:solidFill>
                <a:effectLst/>
                <a:latin typeface="Verdana" panose="020B0604030504040204" pitchFamily="34" charset="0"/>
              </a:rPr>
              <a:t>          </a:t>
            </a:r>
            <a:endParaRPr lang="en-IN" sz="1600" b="0" i="0" dirty="0">
              <a:solidFill>
                <a:srgbClr val="002060"/>
              </a:solidFill>
              <a:effectLst/>
              <a:latin typeface="Times New Roman" panose="02020603050405020304" pitchFamily="18" charset="0"/>
            </a:endParaRPr>
          </a:p>
        </p:txBody>
      </p:sp>
    </p:spTree>
    <p:extLst>
      <p:ext uri="{BB962C8B-B14F-4D97-AF65-F5344CB8AC3E}">
        <p14:creationId xmlns:p14="http://schemas.microsoft.com/office/powerpoint/2010/main" val="285335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102317"/>
            <a:ext cx="6059606" cy="4154984"/>
          </a:xfrm>
          <a:prstGeom prst="rect">
            <a:avLst/>
          </a:prstGeom>
        </p:spPr>
        <p:txBody>
          <a:bodyPr wrap="square">
            <a:spAutoFit/>
          </a:bodyPr>
          <a:lstStyle/>
          <a:p>
            <a:r>
              <a:rPr lang="en-IN" sz="1600" b="0" i="0" dirty="0" smtClean="0">
                <a:solidFill>
                  <a:srgbClr val="7030A0"/>
                </a:solidFill>
                <a:effectLst/>
                <a:latin typeface="Verdana" panose="020B0604030504040204" pitchFamily="34" charset="0"/>
              </a:rPr>
              <a:t>{</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measObjectId 2,</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measObject measObjectNR-r15: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carrierFreq-r15 632256,</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rs-ConfigSSB-r15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measTimingConfig-r15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periodicityAndOffset-r15 sf20-r15: 0,</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ssb-Duration-r15 sf1</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subcarrierSpacingSSB-r15 kHz30</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quantityConfigSet-r15 1,</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bandNR-r15 setup: 78</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a:solidFill>
                <a:srgbClr val="7030A0"/>
              </a:solidFill>
              <a:effectLst/>
              <a:latin typeface="Times New Roman" panose="02020603050405020304" pitchFamily="18" charset="0"/>
            </a:endParaRPr>
          </a:p>
        </p:txBody>
      </p:sp>
      <p:sp>
        <p:nvSpPr>
          <p:cNvPr id="3" name="Rectangle 2"/>
          <p:cNvSpPr/>
          <p:nvPr/>
        </p:nvSpPr>
        <p:spPr>
          <a:xfrm>
            <a:off x="5777552" y="238289"/>
            <a:ext cx="6096000" cy="5047536"/>
          </a:xfrm>
          <a:prstGeom prst="rect">
            <a:avLst/>
          </a:prstGeom>
        </p:spPr>
        <p:txBody>
          <a:bodyPr>
            <a:spAutoFit/>
          </a:bodyPr>
          <a:lstStyle/>
          <a:p>
            <a:r>
              <a:rPr lang="en-IN" sz="1400" b="0" i="0" dirty="0" smtClean="0">
                <a:solidFill>
                  <a:srgbClr val="7030A0"/>
                </a:solidFill>
                <a:effectLst/>
                <a:latin typeface="Verdana" panose="020B0604030504040204" pitchFamily="34" charset="0"/>
              </a:rPr>
              <a:t>reportConfigToAddModList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reportConfigId 1,</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reportConfig reportConfigInterRAT: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triggerType event: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eventId eventB1-NR-r15: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b1-ThresholdNR-r15 nr-RSRP-r15: 56,</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reportOnLeave-r15 FALSE</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hysteresis 0,</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timeToTrigger ms100</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maxReportCells 8,</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reportInterval ms120,</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reportAmount r1,</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reportQuantityCellNR-r15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ss-rsrp TRUE,</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ss-rsrq TRUE,</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ss-sinr TRUE</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a:solidFill>
                <a:srgbClr val="7030A0"/>
              </a:solidFill>
              <a:effectLst/>
              <a:latin typeface="Times New Roman" panose="02020603050405020304" pitchFamily="18" charset="0"/>
            </a:endParaRPr>
          </a:p>
        </p:txBody>
      </p:sp>
    </p:spTree>
    <p:extLst>
      <p:ext uri="{BB962C8B-B14F-4D97-AF65-F5344CB8AC3E}">
        <p14:creationId xmlns:p14="http://schemas.microsoft.com/office/powerpoint/2010/main" val="3366938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166006"/>
            <a:ext cx="6096000" cy="5478423"/>
          </a:xfrm>
          <a:prstGeom prst="rect">
            <a:avLst/>
          </a:prstGeom>
        </p:spPr>
        <p:txBody>
          <a:bodyPr>
            <a:spAutoFit/>
          </a:bodyPr>
          <a:lstStyle/>
          <a:p>
            <a:r>
              <a:rPr lang="en-IN" sz="1400" b="0" i="0" dirty="0" smtClean="0">
                <a:solidFill>
                  <a:srgbClr val="7030A0"/>
                </a:solidFill>
                <a:effectLst/>
                <a:latin typeface="Verdana" panose="020B0604030504040204" pitchFamily="34" charset="0"/>
              </a:rPr>
              <a:t>measIdToAddModList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measId 1,</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measObjectId 2,</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reportConfigId 1</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quantityConfig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quantityConfigEUTRA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filterCoefficientRSRP fc3</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quantityConfigNRList-r15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measQuantityCellNR-r15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filterCoeff-RSRP-r15 fc3</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measGapConfig setup: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gapOffset gp0: 16</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      },</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a:t>
            </a:r>
            <a:endParaRPr lang="en-IN" sz="1400" b="0" i="0" dirty="0" smtClean="0">
              <a:solidFill>
                <a:srgbClr val="7030A0"/>
              </a:solidFill>
              <a:effectLst/>
              <a:latin typeface="Times New Roman" panose="02020603050405020304" pitchFamily="18" charset="0"/>
            </a:endParaRPr>
          </a:p>
          <a:p>
            <a:r>
              <a:rPr lang="en-IN" sz="1400" b="0" i="0" dirty="0" smtClean="0">
                <a:solidFill>
                  <a:srgbClr val="7030A0"/>
                </a:solidFill>
                <a:effectLst/>
                <a:latin typeface="Verdana" panose="020B0604030504040204" pitchFamily="34" charset="0"/>
              </a:rPr>
              <a:t>}</a:t>
            </a:r>
            <a:endParaRPr lang="en-IN" sz="1400" b="0" i="0" dirty="0">
              <a:solidFill>
                <a:srgbClr val="7030A0"/>
              </a:solidFill>
              <a:effectLst/>
              <a:latin typeface="Times New Roman" panose="02020603050405020304" pitchFamily="18" charset="0"/>
            </a:endParaRPr>
          </a:p>
        </p:txBody>
      </p:sp>
      <p:sp>
        <p:nvSpPr>
          <p:cNvPr id="3" name="Rectangle 2"/>
          <p:cNvSpPr/>
          <p:nvPr/>
        </p:nvSpPr>
        <p:spPr>
          <a:xfrm>
            <a:off x="5709314" y="166006"/>
            <a:ext cx="6096000" cy="5909310"/>
          </a:xfrm>
          <a:prstGeom prst="rect">
            <a:avLst/>
          </a:prstGeom>
        </p:spPr>
        <p:txBody>
          <a:bodyPr>
            <a:spAutoFit/>
          </a:bodyPr>
          <a:lstStyle/>
          <a:p>
            <a:r>
              <a:rPr lang="en-IN" sz="1600" b="0" i="0" dirty="0" smtClean="0">
                <a:solidFill>
                  <a:srgbClr val="7030A0"/>
                </a:solidFill>
                <a:effectLst/>
                <a:latin typeface="Verdana" panose="020B0604030504040204" pitchFamily="34" charset="0"/>
              </a:rPr>
              <a:t>message c1: measurementReport: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criticalExtensions c1: measurementReport-r8: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measResults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measId 1,</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measResultPCell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rsrpResult 69,</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rsrqResult 30</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measResultNeighCells measResultNeighCellListNR-r15: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pci-r15 500,</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measResultCell-r15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rsrpResult-r15 79,</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rsrqResult-r15 65,</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rs-sinr-Result-r15 89</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  }</a:t>
            </a:r>
            <a:endParaRPr lang="en-IN" sz="1600" b="0" i="0" dirty="0" smtClean="0">
              <a:solidFill>
                <a:srgbClr val="7030A0"/>
              </a:solidFill>
              <a:effectLst/>
              <a:latin typeface="Times New Roman" panose="02020603050405020304" pitchFamily="18" charset="0"/>
            </a:endParaRPr>
          </a:p>
          <a:p>
            <a:r>
              <a:rPr lang="en-IN" sz="1600" b="0" i="0" dirty="0" smtClean="0">
                <a:solidFill>
                  <a:srgbClr val="7030A0"/>
                </a:solidFill>
                <a:effectLst/>
                <a:latin typeface="Verdana" panose="020B0604030504040204" pitchFamily="34" charset="0"/>
              </a:rPr>
              <a:t>}</a:t>
            </a:r>
            <a:endParaRPr lang="en-IN" sz="1600" b="0" i="0" dirty="0">
              <a:solidFill>
                <a:srgbClr val="7030A0"/>
              </a:solidFill>
              <a:effectLst/>
              <a:latin typeface="Times New Roman" panose="02020603050405020304" pitchFamily="18" charset="0"/>
            </a:endParaRPr>
          </a:p>
        </p:txBody>
      </p:sp>
    </p:spTree>
    <p:extLst>
      <p:ext uri="{BB962C8B-B14F-4D97-AF65-F5344CB8AC3E}">
        <p14:creationId xmlns:p14="http://schemas.microsoft.com/office/powerpoint/2010/main" val="392710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146293"/>
            <a:ext cx="3261599" cy="523220"/>
          </a:xfrm>
          <a:prstGeom prst="rect">
            <a:avLst/>
          </a:prstGeom>
        </p:spPr>
        <p:txBody>
          <a:bodyPr wrap="none">
            <a:spAutoFit/>
          </a:bodyPr>
          <a:lstStyle/>
          <a:p>
            <a:r>
              <a:rPr lang="en-IN" sz="2800" dirty="0" smtClean="0">
                <a:solidFill>
                  <a:srgbClr val="00B050"/>
                </a:solidFill>
              </a:rPr>
              <a:t>Sequence generation</a:t>
            </a:r>
            <a:endParaRPr lang="en-IN" sz="2800" dirty="0">
              <a:solidFill>
                <a:srgbClr val="00B050"/>
              </a:solidFill>
            </a:endParaRPr>
          </a:p>
        </p:txBody>
      </p:sp>
      <p:sp>
        <p:nvSpPr>
          <p:cNvPr id="3" name="Rectangle 2"/>
          <p:cNvSpPr/>
          <p:nvPr/>
        </p:nvSpPr>
        <p:spPr>
          <a:xfrm>
            <a:off x="0" y="815033"/>
            <a:ext cx="10658901" cy="461665"/>
          </a:xfrm>
          <a:prstGeom prst="rect">
            <a:avLst/>
          </a:prstGeom>
        </p:spPr>
        <p:txBody>
          <a:bodyPr wrap="square">
            <a:spAutoFit/>
          </a:bodyPr>
          <a:lstStyle/>
          <a:p>
            <a:r>
              <a:rPr lang="en-US" sz="2400" dirty="0" smtClean="0">
                <a:solidFill>
                  <a:schemeClr val="accent3">
                    <a:lumMod val="50000"/>
                  </a:schemeClr>
                </a:solidFill>
              </a:rPr>
              <a:t>The set of random-access preambles          shall be generated according to</a:t>
            </a:r>
            <a:endParaRPr lang="en-IN" sz="2400" dirty="0">
              <a:solidFill>
                <a:schemeClr val="accent3">
                  <a:lumMod val="50000"/>
                </a:schemeClr>
              </a:solidFill>
            </a:endParaRPr>
          </a:p>
        </p:txBody>
      </p:sp>
      <p:pic>
        <p:nvPicPr>
          <p:cNvPr id="4" name="Picture 3"/>
          <p:cNvPicPr>
            <a:picLocks noChangeAspect="1"/>
          </p:cNvPicPr>
          <p:nvPr/>
        </p:nvPicPr>
        <p:blipFill>
          <a:blip r:embed="rId2"/>
          <a:stretch>
            <a:fillRect/>
          </a:stretch>
        </p:blipFill>
        <p:spPr>
          <a:xfrm>
            <a:off x="4675923" y="950614"/>
            <a:ext cx="523874" cy="227771"/>
          </a:xfrm>
          <a:prstGeom prst="rect">
            <a:avLst/>
          </a:prstGeom>
        </p:spPr>
      </p:pic>
      <p:pic>
        <p:nvPicPr>
          <p:cNvPr id="5" name="Picture 4"/>
          <p:cNvPicPr>
            <a:picLocks noChangeAspect="1"/>
          </p:cNvPicPr>
          <p:nvPr/>
        </p:nvPicPr>
        <p:blipFill>
          <a:blip r:embed="rId3"/>
          <a:stretch>
            <a:fillRect/>
          </a:stretch>
        </p:blipFill>
        <p:spPr>
          <a:xfrm>
            <a:off x="3094416" y="1310153"/>
            <a:ext cx="4873428" cy="1702202"/>
          </a:xfrm>
          <a:prstGeom prst="rect">
            <a:avLst/>
          </a:prstGeom>
          <a:ln>
            <a:solidFill>
              <a:schemeClr val="accent1"/>
            </a:solidFill>
          </a:ln>
        </p:spPr>
      </p:pic>
      <p:sp>
        <p:nvSpPr>
          <p:cNvPr id="6" name="Rectangle 5"/>
          <p:cNvSpPr/>
          <p:nvPr/>
        </p:nvSpPr>
        <p:spPr>
          <a:xfrm>
            <a:off x="-47768" y="3108358"/>
            <a:ext cx="9996986" cy="400110"/>
          </a:xfrm>
          <a:prstGeom prst="rect">
            <a:avLst/>
          </a:prstGeom>
        </p:spPr>
        <p:txBody>
          <a:bodyPr wrap="square">
            <a:spAutoFit/>
          </a:bodyPr>
          <a:lstStyle/>
          <a:p>
            <a:r>
              <a:rPr lang="en-US" sz="2000" dirty="0">
                <a:solidFill>
                  <a:schemeClr val="accent1">
                    <a:lumMod val="75000"/>
                  </a:schemeClr>
                </a:solidFill>
              </a:rPr>
              <a:t>F</a:t>
            </a:r>
            <a:r>
              <a:rPr lang="en-US" sz="2000" dirty="0" smtClean="0">
                <a:solidFill>
                  <a:schemeClr val="accent1">
                    <a:lumMod val="75000"/>
                  </a:schemeClr>
                </a:solidFill>
              </a:rPr>
              <a:t>rom which the frequency-domain representation shall be generated according to</a:t>
            </a:r>
            <a:endParaRPr lang="en-IN" sz="2000" dirty="0">
              <a:solidFill>
                <a:schemeClr val="accent1">
                  <a:lumMod val="75000"/>
                </a:schemeClr>
              </a:solidFill>
            </a:endParaRPr>
          </a:p>
        </p:txBody>
      </p:sp>
      <p:pic>
        <p:nvPicPr>
          <p:cNvPr id="7" name="Picture 6"/>
          <p:cNvPicPr>
            <a:picLocks noChangeAspect="1"/>
          </p:cNvPicPr>
          <p:nvPr/>
        </p:nvPicPr>
        <p:blipFill>
          <a:blip r:embed="rId4"/>
          <a:stretch>
            <a:fillRect/>
          </a:stretch>
        </p:blipFill>
        <p:spPr>
          <a:xfrm>
            <a:off x="8605008" y="2880587"/>
            <a:ext cx="3016599" cy="831603"/>
          </a:xfrm>
          <a:prstGeom prst="rect">
            <a:avLst/>
          </a:prstGeom>
          <a:ln>
            <a:solidFill>
              <a:schemeClr val="accent1"/>
            </a:solidFill>
          </a:ln>
        </p:spPr>
      </p:pic>
      <p:sp>
        <p:nvSpPr>
          <p:cNvPr id="8" name="Rectangle 7"/>
          <p:cNvSpPr/>
          <p:nvPr/>
        </p:nvSpPr>
        <p:spPr>
          <a:xfrm>
            <a:off x="0" y="3745645"/>
            <a:ext cx="10754435" cy="400110"/>
          </a:xfrm>
          <a:prstGeom prst="rect">
            <a:avLst/>
          </a:prstGeom>
        </p:spPr>
        <p:txBody>
          <a:bodyPr wrap="square">
            <a:spAutoFit/>
          </a:bodyPr>
          <a:lstStyle/>
          <a:p>
            <a:r>
              <a:rPr lang="en-US" sz="2000" dirty="0" smtClean="0">
                <a:solidFill>
                  <a:srgbClr val="002060"/>
                </a:solidFill>
              </a:rPr>
              <a:t>where </a:t>
            </a:r>
            <a:r>
              <a:rPr lang="en-US" sz="2000" dirty="0" smtClean="0">
                <a:solidFill>
                  <a:srgbClr val="002060"/>
                </a:solidFill>
              </a:rPr>
              <a:t>LRA = </a:t>
            </a:r>
            <a:r>
              <a:rPr lang="en-US" sz="2000" dirty="0" smtClean="0">
                <a:solidFill>
                  <a:srgbClr val="002060"/>
                </a:solidFill>
              </a:rPr>
              <a:t>839, </a:t>
            </a:r>
            <a:r>
              <a:rPr lang="en-US" sz="2000" dirty="0" smtClean="0">
                <a:solidFill>
                  <a:srgbClr val="002060"/>
                </a:solidFill>
              </a:rPr>
              <a:t>LRA = </a:t>
            </a:r>
            <a:r>
              <a:rPr lang="en-US" sz="2000" dirty="0" smtClean="0">
                <a:solidFill>
                  <a:srgbClr val="002060"/>
                </a:solidFill>
              </a:rPr>
              <a:t>139 , </a:t>
            </a:r>
            <a:r>
              <a:rPr lang="en-US" sz="2000" dirty="0">
                <a:solidFill>
                  <a:srgbClr val="002060"/>
                </a:solidFill>
              </a:rPr>
              <a:t>L</a:t>
            </a:r>
            <a:r>
              <a:rPr lang="en-US" sz="2000" dirty="0" smtClean="0">
                <a:solidFill>
                  <a:srgbClr val="002060"/>
                </a:solidFill>
              </a:rPr>
              <a:t>RA = 1151, or LRA = 571 depending on the PRACH preamble format</a:t>
            </a:r>
            <a:endParaRPr lang="en-IN" sz="2000" dirty="0">
              <a:solidFill>
                <a:srgbClr val="002060"/>
              </a:solidFill>
            </a:endParaRPr>
          </a:p>
        </p:txBody>
      </p:sp>
      <p:sp>
        <p:nvSpPr>
          <p:cNvPr id="9" name="Rectangle 8"/>
          <p:cNvSpPr/>
          <p:nvPr/>
        </p:nvSpPr>
        <p:spPr>
          <a:xfrm>
            <a:off x="0" y="4382932"/>
            <a:ext cx="11750722" cy="2554545"/>
          </a:xfrm>
          <a:prstGeom prst="rect">
            <a:avLst/>
          </a:prstGeom>
        </p:spPr>
        <p:txBody>
          <a:bodyPr wrap="square">
            <a:spAutoFit/>
          </a:bodyPr>
          <a:lstStyle/>
          <a:p>
            <a:r>
              <a:rPr lang="en-US" sz="2000" dirty="0" smtClean="0">
                <a:solidFill>
                  <a:srgbClr val="7030A0"/>
                </a:solidFill>
              </a:rPr>
              <a:t>There are 64 preambles defined in each time-frequency PRACH occasion, enumerated in increasing order of first increasing cyclic shift Cv of a logical root sequence, and then in increasing order of the logical root sequence index, starting with the index obtained from the higher-layer parameter prach-RootSequenceIndex or rootSequenceIndex-BFR or by msgA-PRACH-RootSequenceIndex if configured and a type-2 random-access procedure is initiated. Additional preamble sequences, in case 64 preambles cannot be generated from a single root Zadoff-Chu sequence, are obtained from the root sequences with the consecutive logical indexes until all the 64 sequences are found. The logical root sequence order is cyclic; the logical index 0 is consecutive to +RA − 2. The sequence number u is obtained from the logical root sequence index.</a:t>
            </a:r>
            <a:endParaRPr lang="en-IN" sz="2000" dirty="0">
              <a:solidFill>
                <a:srgbClr val="7030A0"/>
              </a:solidFill>
            </a:endParaRPr>
          </a:p>
        </p:txBody>
      </p:sp>
    </p:spTree>
    <p:extLst>
      <p:ext uri="{BB962C8B-B14F-4D97-AF65-F5344CB8AC3E}">
        <p14:creationId xmlns:p14="http://schemas.microsoft.com/office/powerpoint/2010/main" val="320739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0" y="105349"/>
            <a:ext cx="2579424" cy="523220"/>
          </a:xfrm>
          <a:prstGeom prst="rect">
            <a:avLst/>
          </a:prstGeom>
        </p:spPr>
        <p:txBody>
          <a:bodyPr wrap="none">
            <a:spAutoFit/>
          </a:bodyPr>
          <a:lstStyle/>
          <a:p>
            <a:r>
              <a:rPr lang="en-IN" sz="2800" i="0" dirty="0" smtClean="0">
                <a:solidFill>
                  <a:schemeClr val="accent1">
                    <a:lumMod val="75000"/>
                  </a:schemeClr>
                </a:solidFill>
                <a:effectLst/>
                <a:latin typeface="Verdana" panose="020B0604030504040204" pitchFamily="34" charset="0"/>
              </a:rPr>
              <a:t>UE Capability</a:t>
            </a:r>
            <a:endParaRPr lang="en-IN" sz="2800" dirty="0">
              <a:solidFill>
                <a:schemeClr val="accent1">
                  <a:lumMod val="75000"/>
                </a:schemeClr>
              </a:solidFill>
            </a:endParaRPr>
          </a:p>
        </p:txBody>
      </p:sp>
      <p:sp>
        <p:nvSpPr>
          <p:cNvPr id="3" name="Rectangle 2"/>
          <p:cNvSpPr/>
          <p:nvPr/>
        </p:nvSpPr>
        <p:spPr>
          <a:xfrm>
            <a:off x="0" y="887877"/>
            <a:ext cx="12192000" cy="1938992"/>
          </a:xfrm>
          <a:prstGeom prst="rect">
            <a:avLst/>
          </a:prstGeom>
        </p:spPr>
        <p:txBody>
          <a:bodyPr wrap="square">
            <a:spAutoFit/>
          </a:bodyPr>
          <a:lstStyle/>
          <a:p>
            <a:r>
              <a:rPr lang="en-US" sz="2400" b="0" i="0" dirty="0" smtClean="0">
                <a:solidFill>
                  <a:srgbClr val="92D050"/>
                </a:solidFill>
                <a:effectLst/>
                <a:latin typeface="Verdana" panose="020B0604030504040204" pitchFamily="34" charset="0"/>
              </a:rPr>
              <a:t>The purpose (Function) of UE Capability Information in NR is same as </a:t>
            </a:r>
            <a:r>
              <a:rPr lang="en-US" sz="2400" b="0" i="0" dirty="0" smtClean="0">
                <a:solidFill>
                  <a:srgbClr val="92D050"/>
                </a:solidFill>
                <a:effectLst/>
                <a:latin typeface="Verdana" panose="020B0604030504040204" pitchFamily="34" charset="0"/>
                <a:hlinkClick r:id="rId2"/>
              </a:rPr>
              <a:t>LTE UE Capability Information</a:t>
            </a:r>
            <a:r>
              <a:rPr lang="en-US" sz="2400" b="0" i="0" dirty="0" smtClean="0">
                <a:solidFill>
                  <a:srgbClr val="92D050"/>
                </a:solidFill>
                <a:effectLst/>
                <a:latin typeface="Verdana" panose="020B0604030504040204" pitchFamily="34" charset="0"/>
              </a:rPr>
              <a:t>. In LTE UE capability information carries the information in roughly two large category : RF/Physical layer information and </a:t>
            </a:r>
            <a:r>
              <a:rPr lang="en-US" sz="2400" b="0" i="0" dirty="0" smtClean="0">
                <a:solidFill>
                  <a:srgbClr val="92D050"/>
                </a:solidFill>
                <a:effectLst/>
                <a:latin typeface="Verdana" panose="020B0604030504040204" pitchFamily="34" charset="0"/>
                <a:hlinkClick r:id="rId3"/>
              </a:rPr>
              <a:t>Feature Group(FGI)</a:t>
            </a:r>
            <a:r>
              <a:rPr lang="en-US" sz="2400" b="0" i="0" dirty="0" smtClean="0">
                <a:solidFill>
                  <a:srgbClr val="92D050"/>
                </a:solidFill>
                <a:effectLst/>
                <a:latin typeface="Verdana" panose="020B0604030504040204" pitchFamily="34" charset="0"/>
              </a:rPr>
              <a:t>. NR also reports similar information (</a:t>
            </a:r>
            <a:r>
              <a:rPr lang="en-US" sz="2400" b="0" i="0" dirty="0" err="1" smtClean="0">
                <a:solidFill>
                  <a:srgbClr val="92D050"/>
                </a:solidFill>
                <a:effectLst/>
                <a:latin typeface="Verdana" panose="020B0604030504040204" pitchFamily="34" charset="0"/>
              </a:rPr>
              <a:t>i.e</a:t>
            </a:r>
            <a:r>
              <a:rPr lang="en-US" sz="2400" b="0" i="0" dirty="0" smtClean="0">
                <a:solidFill>
                  <a:srgbClr val="92D050"/>
                </a:solidFill>
                <a:effectLst/>
                <a:latin typeface="Verdana" panose="020B0604030504040204" pitchFamily="34" charset="0"/>
              </a:rPr>
              <a:t>, RF/PHY information and Feature sets) but much more diverse information than LTE.</a:t>
            </a:r>
            <a:endParaRPr lang="en-IN" sz="2400" dirty="0">
              <a:solidFill>
                <a:srgbClr val="92D050"/>
              </a:solidFill>
            </a:endParaRPr>
          </a:p>
        </p:txBody>
      </p:sp>
      <p:sp>
        <p:nvSpPr>
          <p:cNvPr id="4" name="Rectangle 3"/>
          <p:cNvSpPr/>
          <p:nvPr/>
        </p:nvSpPr>
        <p:spPr>
          <a:xfrm>
            <a:off x="0" y="3530432"/>
            <a:ext cx="11887200" cy="1938992"/>
          </a:xfrm>
          <a:prstGeom prst="rect">
            <a:avLst/>
          </a:prstGeom>
        </p:spPr>
        <p:txBody>
          <a:bodyPr wrap="square">
            <a:spAutoFit/>
          </a:bodyPr>
          <a:lstStyle/>
          <a:p>
            <a:r>
              <a:rPr lang="en-US" sz="2400" b="0" i="0" dirty="0" smtClean="0">
                <a:solidFill>
                  <a:srgbClr val="92D050"/>
                </a:solidFill>
                <a:effectLst/>
                <a:latin typeface="Verdana" panose="020B0604030504040204" pitchFamily="34" charset="0"/>
              </a:rPr>
              <a:t>For the details of the meaning of each IEs listed here, refer to 38.306. But to understand the exact meaning of the descriptions in 38.306, you would need to understand the whole NR specification... simply put, it would be life time job to understand the full details of what you see in the UE capability information. So.. don't be hurry.. take time trying to one at a time.</a:t>
            </a:r>
            <a:endParaRPr lang="en-IN" sz="2400" dirty="0">
              <a:solidFill>
                <a:srgbClr val="92D050"/>
              </a:solidFill>
            </a:endParaRPr>
          </a:p>
        </p:txBody>
      </p:sp>
    </p:spTree>
    <p:extLst>
      <p:ext uri="{BB962C8B-B14F-4D97-AF65-F5344CB8AC3E}">
        <p14:creationId xmlns:p14="http://schemas.microsoft.com/office/powerpoint/2010/main" val="248385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3629840" cy="400110"/>
          </a:xfrm>
          <a:prstGeom prst="rect">
            <a:avLst/>
          </a:prstGeom>
        </p:spPr>
        <p:txBody>
          <a:bodyPr wrap="none">
            <a:spAutoFit/>
          </a:bodyPr>
          <a:lstStyle/>
          <a:p>
            <a:r>
              <a:rPr lang="en-IN" sz="2000" i="0" dirty="0" smtClean="0">
                <a:solidFill>
                  <a:srgbClr val="00B0F0"/>
                </a:solidFill>
                <a:effectLst/>
                <a:latin typeface="Verdana" panose="020B0604030504040204" pitchFamily="34" charset="0"/>
              </a:rPr>
              <a:t>UE Capability Enquiry - NR</a:t>
            </a:r>
            <a:endParaRPr lang="en-IN" sz="2000" dirty="0">
              <a:solidFill>
                <a:srgbClr val="00B0F0"/>
              </a:solidFill>
            </a:endParaRPr>
          </a:p>
        </p:txBody>
      </p:sp>
      <p:sp>
        <p:nvSpPr>
          <p:cNvPr id="3" name="Rectangle 2"/>
          <p:cNvSpPr/>
          <p:nvPr/>
        </p:nvSpPr>
        <p:spPr>
          <a:xfrm>
            <a:off x="304799" y="400110"/>
            <a:ext cx="11391331" cy="6324808"/>
          </a:xfrm>
          <a:prstGeom prst="rect">
            <a:avLst/>
          </a:prstGeom>
        </p:spPr>
        <p:txBody>
          <a:bodyPr wrap="square">
            <a:spAutoFit/>
          </a:bodyPr>
          <a:lstStyle/>
          <a:p>
            <a:r>
              <a:rPr lang="en-IN" sz="900" b="0" i="0" dirty="0" smtClean="0">
                <a:solidFill>
                  <a:srgbClr val="00B050"/>
                </a:solidFill>
                <a:effectLst/>
                <a:latin typeface="Verdana" panose="020B0604030504040204" pitchFamily="34" charset="0"/>
              </a:rPr>
              <a:t>Followings overall structure of UE Capability Enquiries for NR.</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UECapabilityEnquiry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rrc-TransactionIdentifier       </a:t>
            </a:r>
            <a:r>
              <a:rPr lang="en-IN" sz="900" b="0" i="0" dirty="0" smtClean="0">
                <a:solidFill>
                  <a:srgbClr val="00B050"/>
                </a:solidFill>
                <a:effectLst/>
                <a:latin typeface="Lucida Console" panose="020B0609040504020204" pitchFamily="49" charset="0"/>
              </a:rPr>
              <a:t>RRC-TransactionIdentifier</a:t>
            </a:r>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criticalExtensions CHOICE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ueCapabilityEnquiry           UECapabilityEnquiry-IEs,</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criticalExtensionsFuture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UECapabilityEnquiry-IEs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ue-</a:t>
            </a:r>
            <a:r>
              <a:rPr lang="en-IN" sz="900" b="0" i="0" dirty="0" err="1" smtClean="0">
                <a:solidFill>
                  <a:srgbClr val="00B050"/>
                </a:solidFill>
                <a:effectLst/>
                <a:latin typeface="Lucida Console" panose="020B0609040504020204" pitchFamily="49" charset="0"/>
              </a:rPr>
              <a:t>CapabilityRAT</a:t>
            </a:r>
            <a:r>
              <a:rPr lang="en-IN" sz="900" b="0" i="0" dirty="0" smtClean="0">
                <a:solidFill>
                  <a:srgbClr val="00B050"/>
                </a:solidFill>
                <a:effectLst/>
                <a:latin typeface="Lucida Console" panose="020B0609040504020204" pitchFamily="49" charset="0"/>
              </a:rPr>
              <a:t>-</a:t>
            </a:r>
            <a:r>
              <a:rPr lang="en-IN" sz="900" b="0" i="0" dirty="0" err="1" smtClean="0">
                <a:solidFill>
                  <a:srgbClr val="00B050"/>
                </a:solidFill>
                <a:effectLst/>
                <a:latin typeface="Lucida Console" panose="020B0609040504020204" pitchFamily="49" charset="0"/>
              </a:rPr>
              <a:t>RequestList</a:t>
            </a:r>
            <a:r>
              <a:rPr lang="en-IN" sz="900" b="0" i="0" dirty="0" smtClean="0">
                <a:solidFill>
                  <a:srgbClr val="00B050"/>
                </a:solidFill>
                <a:effectLst/>
                <a:latin typeface="Lucida Console" panose="020B0609040504020204" pitchFamily="49" charset="0"/>
              </a:rPr>
              <a:t>     UE-</a:t>
            </a:r>
            <a:r>
              <a:rPr lang="en-IN" sz="900" b="0" i="0" dirty="0" err="1" smtClean="0">
                <a:solidFill>
                  <a:srgbClr val="00B050"/>
                </a:solidFill>
                <a:effectLst/>
                <a:latin typeface="Lucida Console" panose="020B0609040504020204" pitchFamily="49" charset="0"/>
              </a:rPr>
              <a:t>CapabilityRAT</a:t>
            </a:r>
            <a:r>
              <a:rPr lang="en-IN" sz="900" b="0" i="0" dirty="0" smtClean="0">
                <a:solidFill>
                  <a:srgbClr val="00B050"/>
                </a:solidFill>
                <a:effectLst/>
                <a:latin typeface="Lucida Console" panose="020B0609040504020204" pitchFamily="49" charset="0"/>
              </a:rPr>
              <a:t>-</a:t>
            </a:r>
            <a:r>
              <a:rPr lang="en-IN" sz="900" b="0" i="0" dirty="0" err="1" smtClean="0">
                <a:solidFill>
                  <a:srgbClr val="00B050"/>
                </a:solidFill>
                <a:effectLst/>
                <a:latin typeface="Lucida Console" panose="020B0609040504020204" pitchFamily="49" charset="0"/>
              </a:rPr>
              <a:t>RequestList</a:t>
            </a:r>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lateNonCriticalExtension         OCTET STRING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ue-</a:t>
            </a:r>
            <a:r>
              <a:rPr lang="en-IN" sz="900" b="0" i="0" dirty="0" err="1" smtClean="0">
                <a:solidFill>
                  <a:srgbClr val="00B050"/>
                </a:solidFill>
                <a:effectLst/>
                <a:latin typeface="Lucida Console" panose="020B0609040504020204" pitchFamily="49" charset="0"/>
              </a:rPr>
              <a:t>CapabilityEnquiryExt</a:t>
            </a:r>
            <a:r>
              <a:rPr lang="en-IN" sz="900" b="0" i="0" dirty="0" smtClean="0">
                <a:solidFill>
                  <a:srgbClr val="00B050"/>
                </a:solidFill>
                <a:effectLst/>
                <a:latin typeface="Lucida Console" panose="020B0609040504020204" pitchFamily="49" charset="0"/>
              </a:rPr>
              <a:t>      OCTET STRING (CONTAINING UECapabilityEnquiry-v1560-IEs)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UECapabilityEnquiry-v1560-IEs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capabilityRequestFilterCommon     UE-CapabilityRequestFilterCommon     OPTIONAL, -- Need N</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nonCriticalExtension              UECapabilityEnquiry-v1610-IEs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UECapabilityEnquiry-v1610-IEs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rrc-SegAllowed-r16                ENUMERATED {enabled}          OPTIONAL, -- Need N</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nonCriticalExtension              SEQUENCE {}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a:t>
            </a:r>
            <a:r>
              <a:rPr lang="en-IN" sz="900" b="0" i="0" dirty="0" err="1" smtClean="0">
                <a:solidFill>
                  <a:srgbClr val="00B050"/>
                </a:solidFill>
                <a:effectLst/>
                <a:latin typeface="Lucida Console" panose="020B0609040504020204" pitchFamily="49" charset="0"/>
              </a:rPr>
              <a:t>CapabilityRAT</a:t>
            </a:r>
            <a:r>
              <a:rPr lang="en-IN" sz="900" b="0" i="0" dirty="0" smtClean="0">
                <a:solidFill>
                  <a:srgbClr val="00B050"/>
                </a:solidFill>
                <a:effectLst/>
                <a:latin typeface="Lucida Console" panose="020B0609040504020204" pitchFamily="49" charset="0"/>
              </a:rPr>
              <a:t>-</a:t>
            </a:r>
            <a:r>
              <a:rPr lang="en-IN" sz="900" b="0" i="0" dirty="0" err="1" smtClean="0">
                <a:solidFill>
                  <a:srgbClr val="00B050"/>
                </a:solidFill>
                <a:effectLst/>
                <a:latin typeface="Lucida Console" panose="020B0609040504020204" pitchFamily="49" charset="0"/>
              </a:rPr>
              <a:t>RequestList</a:t>
            </a:r>
            <a:r>
              <a:rPr lang="en-IN" sz="900" b="0" i="0" dirty="0" smtClean="0">
                <a:solidFill>
                  <a:srgbClr val="00B050"/>
                </a:solidFill>
                <a:effectLst/>
                <a:latin typeface="Lucida Console" panose="020B0609040504020204" pitchFamily="49" charset="0"/>
              </a:rPr>
              <a:t> ::= SEQUENCE (SIZE (1..maxRAT-CapabilityContainers))</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OF UE-</a:t>
            </a:r>
            <a:r>
              <a:rPr lang="en-IN" sz="900" b="0" i="0" dirty="0" err="1" smtClean="0">
                <a:solidFill>
                  <a:srgbClr val="00B050"/>
                </a:solidFill>
                <a:effectLst/>
                <a:latin typeface="Lucida Console" panose="020B0609040504020204" pitchFamily="49" charset="0"/>
              </a:rPr>
              <a:t>CapabilityRAT</a:t>
            </a:r>
            <a:r>
              <a:rPr lang="en-IN" sz="900" b="0" i="0" dirty="0" smtClean="0">
                <a:solidFill>
                  <a:srgbClr val="00B050"/>
                </a:solidFill>
                <a:effectLst/>
                <a:latin typeface="Lucida Console" panose="020B0609040504020204" pitchFamily="49" charset="0"/>
              </a:rPr>
              <a:t>-Request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a:t>
            </a:r>
            <a:r>
              <a:rPr lang="en-IN" sz="900" b="0" i="0" dirty="0" err="1" smtClean="0">
                <a:solidFill>
                  <a:srgbClr val="00B050"/>
                </a:solidFill>
                <a:effectLst/>
                <a:latin typeface="Lucida Console" panose="020B0609040504020204" pitchFamily="49" charset="0"/>
              </a:rPr>
              <a:t>CapabilityRAT</a:t>
            </a:r>
            <a:r>
              <a:rPr lang="en-IN" sz="900" b="0" i="0" dirty="0" smtClean="0">
                <a:solidFill>
                  <a:srgbClr val="00B050"/>
                </a:solidFill>
                <a:effectLst/>
                <a:latin typeface="Lucida Console" panose="020B0609040504020204" pitchFamily="49" charset="0"/>
              </a:rPr>
              <a:t>-Request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rat-Type </a:t>
            </a:r>
            <a:r>
              <a:rPr lang="en-IN" sz="900" b="0" i="0" dirty="0" err="1" smtClean="0">
                <a:solidFill>
                  <a:srgbClr val="00B050"/>
                </a:solidFill>
                <a:effectLst/>
                <a:latin typeface="Lucida Console" panose="020B0609040504020204" pitchFamily="49" charset="0"/>
              </a:rPr>
              <a:t>RAT-Type</a:t>
            </a:r>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r>
              <a:rPr lang="en-IN" sz="900" b="0" i="0" dirty="0" err="1" smtClean="0">
                <a:solidFill>
                  <a:srgbClr val="00B050"/>
                </a:solidFill>
                <a:effectLst/>
                <a:latin typeface="Lucida Console" panose="020B0609040504020204" pitchFamily="49" charset="0"/>
              </a:rPr>
              <a:t>capabilityRequestFilter</a:t>
            </a:r>
            <a:r>
              <a:rPr lang="en-IN" sz="900" b="0" i="0" dirty="0" smtClean="0">
                <a:solidFill>
                  <a:srgbClr val="00B050"/>
                </a:solidFill>
                <a:effectLst/>
                <a:latin typeface="Lucida Console" panose="020B0609040504020204" pitchFamily="49" charset="0"/>
              </a:rPr>
              <a:t>           OCTET STRING                 OPTIONAL, -- Need N</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a:t>
            </a:r>
            <a:r>
              <a:rPr lang="en-IN" sz="900" b="0" i="0" dirty="0" err="1" smtClean="0">
                <a:solidFill>
                  <a:srgbClr val="00B050"/>
                </a:solidFill>
                <a:effectLst/>
                <a:latin typeface="Lucida Console" panose="020B0609040504020204" pitchFamily="49" charset="0"/>
              </a:rPr>
              <a:t>CapabilityRequestFilterNR</a:t>
            </a:r>
            <a:r>
              <a:rPr lang="en-IN" sz="900" b="0" i="0" dirty="0" smtClean="0">
                <a:solidFill>
                  <a:srgbClr val="00B050"/>
                </a:solidFill>
                <a:effectLst/>
                <a:latin typeface="Lucida Console" panose="020B0609040504020204" pitchFamily="49" charset="0"/>
              </a:rPr>
              <a:t>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r>
              <a:rPr lang="en-IN" sz="900" b="0" i="0" dirty="0" err="1" smtClean="0">
                <a:solidFill>
                  <a:srgbClr val="00B050"/>
                </a:solidFill>
                <a:effectLst/>
                <a:latin typeface="Lucida Console" panose="020B0609040504020204" pitchFamily="49" charset="0"/>
              </a:rPr>
              <a:t>frequencyBandListFilter</a:t>
            </a:r>
            <a:r>
              <a:rPr lang="en-IN" sz="900" b="0" i="0" dirty="0" smtClean="0">
                <a:solidFill>
                  <a:srgbClr val="00B050"/>
                </a:solidFill>
                <a:effectLst/>
                <a:latin typeface="Lucida Console" panose="020B0609040504020204" pitchFamily="49" charset="0"/>
              </a:rPr>
              <a:t>           </a:t>
            </a:r>
            <a:r>
              <a:rPr lang="en-IN" sz="900" b="0" i="0" dirty="0" err="1" smtClean="0">
                <a:solidFill>
                  <a:srgbClr val="00B050"/>
                </a:solidFill>
                <a:effectLst/>
                <a:latin typeface="Lucida Console" panose="020B0609040504020204" pitchFamily="49" charset="0"/>
              </a:rPr>
              <a:t>FreqBandList</a:t>
            </a:r>
            <a:r>
              <a:rPr lang="en-IN" sz="900" b="0" i="0" dirty="0" smtClean="0">
                <a:solidFill>
                  <a:srgbClr val="00B050"/>
                </a:solidFill>
                <a:effectLst/>
                <a:latin typeface="Lucida Console" panose="020B0609040504020204" pitchFamily="49" charset="0"/>
              </a:rPr>
              <a:t>                 OPTIONAL, -- Need N</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nonCriticalExtension              UE-CapabilityRequestFilterNR-v1540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UE-CapabilityRequestFilterNR-v1540 ::= SEQUENCE {</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r>
              <a:rPr lang="en-IN" sz="900" b="0" i="0" dirty="0" err="1" smtClean="0">
                <a:solidFill>
                  <a:srgbClr val="00B050"/>
                </a:solidFill>
                <a:effectLst/>
                <a:latin typeface="Lucida Console" panose="020B0609040504020204" pitchFamily="49" charset="0"/>
              </a:rPr>
              <a:t>srs-SwitchingTimeRequest</a:t>
            </a:r>
            <a:r>
              <a:rPr lang="en-IN" sz="900" b="0" i="0" dirty="0" smtClean="0">
                <a:solidFill>
                  <a:srgbClr val="00B050"/>
                </a:solidFill>
                <a:effectLst/>
                <a:latin typeface="Lucida Console" panose="020B0609040504020204" pitchFamily="49" charset="0"/>
              </a:rPr>
              <a:t>          ENUMERATED {true}            OPTIONAL, -- Need N</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nonCriticalExtension              SEQUENCE {} OPTIONAL</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a:t>
            </a:r>
            <a:endParaRPr lang="en-IN" sz="900" b="0" i="0" dirty="0" smtClean="0">
              <a:solidFill>
                <a:srgbClr val="00B050"/>
              </a:solidFill>
              <a:effectLst/>
              <a:latin typeface="Times New Roman" panose="02020603050405020304" pitchFamily="18" charset="0"/>
            </a:endParaRPr>
          </a:p>
          <a:p>
            <a:r>
              <a:rPr lang="en-IN" sz="900" b="0" i="0" dirty="0" smtClean="0">
                <a:solidFill>
                  <a:srgbClr val="00B050"/>
                </a:solidFill>
                <a:effectLst/>
                <a:latin typeface="Lucida Console" panose="020B0609040504020204" pitchFamily="49" charset="0"/>
              </a:rPr>
              <a:t> </a:t>
            </a:r>
            <a:endParaRPr lang="en-IN" sz="900" b="0" i="0" dirty="0">
              <a:solidFill>
                <a:srgbClr val="00B050"/>
              </a:solidFill>
              <a:effectLst/>
              <a:latin typeface="Times New Roman" panose="02020603050405020304" pitchFamily="18" charset="0"/>
            </a:endParaRPr>
          </a:p>
        </p:txBody>
      </p:sp>
    </p:spTree>
    <p:extLst>
      <p:ext uri="{BB962C8B-B14F-4D97-AF65-F5344CB8AC3E}">
        <p14:creationId xmlns:p14="http://schemas.microsoft.com/office/powerpoint/2010/main" val="441701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22913" y="111416"/>
            <a:ext cx="5072419" cy="5324535"/>
          </a:xfrm>
          <a:prstGeom prst="rect">
            <a:avLst/>
          </a:prstGeom>
        </p:spPr>
        <p:txBody>
          <a:bodyPr wrap="square">
            <a:spAutoFit/>
          </a:bodyPr>
          <a:lstStyle/>
          <a:p>
            <a:r>
              <a:rPr lang="en-IN" b="1" i="0" dirty="0" smtClean="0">
                <a:solidFill>
                  <a:srgbClr val="00B050"/>
                </a:solidFill>
                <a:effectLst/>
                <a:latin typeface="Verdana" panose="020B0604030504040204" pitchFamily="34" charset="0"/>
              </a:rPr>
              <a:t>Example nr single band</a:t>
            </a:r>
            <a:endParaRPr lang="en-IN" b="0" i="0" dirty="0" smtClean="0">
              <a:solidFill>
                <a:srgbClr val="00B05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message c1: ueCapabilityEnquiry: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rrc-TransactionIdentifier 0,</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criticalExtensions ueCapabilityEnquiry: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ue-</a:t>
            </a:r>
            <a:r>
              <a:rPr lang="en-IN" sz="1400" b="0" i="0" dirty="0" err="1" smtClean="0">
                <a:solidFill>
                  <a:srgbClr val="0070C0"/>
                </a:solidFill>
                <a:effectLst/>
                <a:latin typeface="Lucida Console" panose="020B0609040504020204" pitchFamily="49" charset="0"/>
              </a:rPr>
              <a:t>CapabilityRAT</a:t>
            </a:r>
            <a:r>
              <a:rPr lang="en-IN" sz="1400" b="0" i="0" dirty="0" smtClean="0">
                <a:solidFill>
                  <a:srgbClr val="0070C0"/>
                </a:solidFill>
                <a:effectLst/>
                <a:latin typeface="Lucida Console" panose="020B0609040504020204" pitchFamily="49" charset="0"/>
              </a:rPr>
              <a:t>-</a:t>
            </a:r>
            <a:r>
              <a:rPr lang="en-IN" sz="1400" b="0" i="0" dirty="0" err="1" smtClean="0">
                <a:solidFill>
                  <a:srgbClr val="0070C0"/>
                </a:solidFill>
                <a:effectLst/>
                <a:latin typeface="Lucida Console" panose="020B0609040504020204" pitchFamily="49" charset="0"/>
              </a:rPr>
              <a:t>RequestList</a:t>
            </a:r>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rat-Type nr,</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r>
              <a:rPr lang="en-IN" sz="1400" b="0" i="0" dirty="0" err="1" smtClean="0">
                <a:solidFill>
                  <a:srgbClr val="0070C0"/>
                </a:solidFill>
                <a:effectLst/>
                <a:latin typeface="Lucida Console" panose="020B0609040504020204" pitchFamily="49" charset="0"/>
              </a:rPr>
              <a:t>capabilityRequestFilter</a:t>
            </a:r>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r>
              <a:rPr lang="en-IN" sz="1400" b="0" i="0" dirty="0" err="1" smtClean="0">
                <a:solidFill>
                  <a:srgbClr val="0070C0"/>
                </a:solidFill>
                <a:effectLst/>
                <a:latin typeface="Lucida Console" panose="020B0609040504020204" pitchFamily="49" charset="0"/>
              </a:rPr>
              <a:t>frequencyBandListFilter</a:t>
            </a:r>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r>
              <a:rPr lang="en-IN" sz="1400" b="0" i="0" dirty="0" err="1" smtClean="0">
                <a:solidFill>
                  <a:srgbClr val="0070C0"/>
                </a:solidFill>
                <a:effectLst/>
                <a:latin typeface="Lucida Console" panose="020B0609040504020204" pitchFamily="49" charset="0"/>
              </a:rPr>
              <a:t>bandInformationNR</a:t>
            </a:r>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r>
              <a:rPr lang="en-IN" sz="1400" b="0" i="0" dirty="0" err="1" smtClean="0">
                <a:solidFill>
                  <a:srgbClr val="0070C0"/>
                </a:solidFill>
                <a:effectLst/>
                <a:latin typeface="Lucida Console" panose="020B0609040504020204" pitchFamily="49" charset="0"/>
              </a:rPr>
              <a:t>bandNR</a:t>
            </a:r>
            <a:r>
              <a:rPr lang="en-IN" sz="1400" b="0" i="0" dirty="0" smtClean="0">
                <a:solidFill>
                  <a:srgbClr val="0070C0"/>
                </a:solidFill>
                <a:effectLst/>
                <a:latin typeface="Lucida Console" panose="020B0609040504020204" pitchFamily="49" charset="0"/>
              </a:rPr>
              <a:t> 78</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ue-</a:t>
            </a:r>
            <a:r>
              <a:rPr lang="en-IN" sz="1400" b="0" i="0" dirty="0" err="1" smtClean="0">
                <a:solidFill>
                  <a:srgbClr val="0070C0"/>
                </a:solidFill>
                <a:effectLst/>
                <a:latin typeface="Lucida Console" panose="020B0609040504020204" pitchFamily="49" charset="0"/>
              </a:rPr>
              <a:t>CapabilityEnquiryExt</a:t>
            </a:r>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nonCriticalExtension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rrc-SegAllowed-r16 enabled</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smtClean="0">
              <a:solidFill>
                <a:srgbClr val="0070C0"/>
              </a:solidFill>
              <a:effectLst/>
              <a:latin typeface="Times New Roman" panose="02020603050405020304" pitchFamily="18" charset="0"/>
            </a:endParaRPr>
          </a:p>
          <a:p>
            <a:r>
              <a:rPr lang="en-IN" sz="1400" b="0" i="0" dirty="0" smtClean="0">
                <a:solidFill>
                  <a:srgbClr val="0070C0"/>
                </a:solidFill>
                <a:effectLst/>
                <a:latin typeface="Lucida Console" panose="020B0609040504020204" pitchFamily="49" charset="0"/>
              </a:rPr>
              <a:t>  }</a:t>
            </a:r>
            <a:endParaRPr lang="en-IN" sz="1400" b="0" i="0" dirty="0">
              <a:solidFill>
                <a:srgbClr val="0070C0"/>
              </a:solidFill>
              <a:effectLst/>
              <a:latin typeface="Times New Roman" panose="02020603050405020304" pitchFamily="18" charset="0"/>
            </a:endParaRPr>
          </a:p>
        </p:txBody>
      </p:sp>
      <p:sp>
        <p:nvSpPr>
          <p:cNvPr id="3" name="Rectangle 2"/>
          <p:cNvSpPr/>
          <p:nvPr/>
        </p:nvSpPr>
        <p:spPr>
          <a:xfrm>
            <a:off x="5436358" y="0"/>
            <a:ext cx="6096000" cy="6948056"/>
          </a:xfrm>
          <a:prstGeom prst="rect">
            <a:avLst/>
          </a:prstGeom>
        </p:spPr>
        <p:txBody>
          <a:bodyPr>
            <a:spAutoFit/>
          </a:bodyPr>
          <a:lstStyle/>
          <a:p>
            <a:r>
              <a:rPr lang="en-IN" b="1" i="0" dirty="0" smtClean="0">
                <a:solidFill>
                  <a:srgbClr val="00B050"/>
                </a:solidFill>
                <a:effectLst/>
                <a:latin typeface="Verdana" panose="020B0604030504040204" pitchFamily="34" charset="0"/>
              </a:rPr>
              <a:t>Example  nr multi band</a:t>
            </a:r>
            <a:endParaRPr lang="en-IN" sz="1050" b="0" i="0" dirty="0" smtClean="0">
              <a:solidFill>
                <a:srgbClr val="00B05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message c1: ueCapabilityEnquiry: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rrc-TransactionIdentifier 0,</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criticalExtensions ueCapabilityEnquiry: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ue-</a:t>
            </a:r>
            <a:r>
              <a:rPr lang="en-IN" sz="1050" b="0" i="0" dirty="0" err="1" smtClean="0">
                <a:solidFill>
                  <a:srgbClr val="0070C0"/>
                </a:solidFill>
                <a:effectLst/>
                <a:latin typeface="Lucida Console" panose="020B0609040504020204" pitchFamily="49" charset="0"/>
              </a:rPr>
              <a:t>CapabilityRAT</a:t>
            </a:r>
            <a:r>
              <a:rPr lang="en-IN" sz="1050" b="0" i="0" dirty="0" smtClean="0">
                <a:solidFill>
                  <a:srgbClr val="0070C0"/>
                </a:solidFill>
                <a:effectLst/>
                <a:latin typeface="Lucida Console" panose="020B0609040504020204" pitchFamily="49" charset="0"/>
              </a:rPr>
              <a:t>-</a:t>
            </a:r>
            <a:r>
              <a:rPr lang="en-IN" sz="1050" b="0" i="0" dirty="0" err="1" smtClean="0">
                <a:solidFill>
                  <a:srgbClr val="0070C0"/>
                </a:solidFill>
                <a:effectLst/>
                <a:latin typeface="Lucida Console" panose="020B0609040504020204" pitchFamily="49" charset="0"/>
              </a:rPr>
              <a:t>RequestList</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rat-Type nr,</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capabilityRequestFilter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frequencyBandListFilter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1</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2</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3</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4</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5</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6</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7</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bandInformationNR</a:t>
            </a:r>
            <a:r>
              <a:rPr lang="en-IN" sz="1050" b="0" i="0" dirty="0" smtClean="0">
                <a:solidFill>
                  <a:srgbClr val="0070C0"/>
                </a:solidFill>
                <a:effectLst/>
                <a:latin typeface="Lucida Console" panose="020B0609040504020204" pitchFamily="49" charset="0"/>
              </a:rPr>
              <a:t>: {</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r>
              <a:rPr lang="en-IN" sz="1050" b="0" i="0" dirty="0" err="1" smtClean="0">
                <a:solidFill>
                  <a:srgbClr val="0070C0"/>
                </a:solidFill>
                <a:effectLst/>
                <a:latin typeface="Lucida Console" panose="020B0609040504020204" pitchFamily="49" charset="0"/>
              </a:rPr>
              <a:t>bandNR</a:t>
            </a:r>
            <a:r>
              <a:rPr lang="en-IN" sz="1050" b="0" i="0" dirty="0" smtClean="0">
                <a:solidFill>
                  <a:srgbClr val="0070C0"/>
                </a:solidFill>
                <a:effectLst/>
                <a:latin typeface="Lucida Console" panose="020B0609040504020204" pitchFamily="49" charset="0"/>
              </a:rPr>
              <a:t> 8</a:t>
            </a:r>
            <a:endParaRPr lang="en-IN" sz="1050" b="0" i="0" dirty="0" smtClean="0">
              <a:solidFill>
                <a:srgbClr val="0070C0"/>
              </a:solidFill>
              <a:effectLst/>
              <a:latin typeface="Times New Roman" panose="02020603050405020304" pitchFamily="18" charset="0"/>
            </a:endParaRPr>
          </a:p>
          <a:p>
            <a:r>
              <a:rPr lang="en-IN" sz="1050" b="0" i="0" dirty="0" smtClean="0">
                <a:solidFill>
                  <a:srgbClr val="0070C0"/>
                </a:solidFill>
                <a:effectLst/>
                <a:latin typeface="Lucida Console" panose="020B0609040504020204" pitchFamily="49" charset="0"/>
              </a:rPr>
              <a:t>              },</a:t>
            </a:r>
          </a:p>
          <a:p>
            <a:r>
              <a:rPr lang="en-US" sz="1050" dirty="0">
                <a:solidFill>
                  <a:srgbClr val="0070C0"/>
                </a:solidFill>
                <a:latin typeface="Lucida Console" panose="020B0609040504020204" pitchFamily="49" charset="0"/>
              </a:rPr>
              <a:t>	</a:t>
            </a:r>
            <a:r>
              <a:rPr lang="en-US" sz="1050" dirty="0" smtClean="0">
                <a:solidFill>
                  <a:srgbClr val="0070C0"/>
                </a:solidFill>
                <a:latin typeface="Lucida Console" panose="020B0609040504020204" pitchFamily="49" charset="0"/>
              </a:rPr>
              <a:t> </a:t>
            </a:r>
            <a:r>
              <a:rPr lang="en-IN" sz="1050" dirty="0">
                <a:solidFill>
                  <a:srgbClr val="0070C0"/>
                </a:solidFill>
              </a:rPr>
              <a:t>ue-</a:t>
            </a:r>
            <a:r>
              <a:rPr lang="en-IN" sz="1050" dirty="0" err="1">
                <a:solidFill>
                  <a:srgbClr val="0070C0"/>
                </a:solidFill>
              </a:rPr>
              <a:t>CapabilityEnquiryExt</a:t>
            </a:r>
            <a:r>
              <a:rPr lang="en-IN" sz="1050" dirty="0">
                <a:solidFill>
                  <a:srgbClr val="0070C0"/>
                </a:solidFill>
              </a:rPr>
              <a:t> {</a:t>
            </a:r>
          </a:p>
          <a:p>
            <a:r>
              <a:rPr lang="en-IN" sz="1050" dirty="0">
                <a:solidFill>
                  <a:srgbClr val="0070C0"/>
                </a:solidFill>
              </a:rPr>
              <a:t>        nonCriticalExtension {</a:t>
            </a:r>
          </a:p>
          <a:p>
            <a:r>
              <a:rPr lang="en-IN" sz="1050" dirty="0">
                <a:solidFill>
                  <a:srgbClr val="0070C0"/>
                </a:solidFill>
              </a:rPr>
              <a:t>          rrc-SegAllowed-r16 enabled</a:t>
            </a:r>
          </a:p>
          <a:p>
            <a:r>
              <a:rPr lang="en-IN" sz="1050" dirty="0">
                <a:solidFill>
                  <a:srgbClr val="0070C0"/>
                </a:solidFill>
              </a:rPr>
              <a:t>        }</a:t>
            </a:r>
          </a:p>
          <a:p>
            <a:r>
              <a:rPr lang="en-IN" sz="1050" dirty="0">
                <a:solidFill>
                  <a:srgbClr val="0070C0"/>
                </a:solidFill>
              </a:rPr>
              <a:t>      }</a:t>
            </a:r>
          </a:p>
          <a:p>
            <a:endParaRPr lang="en-IN" sz="1050" b="0" i="0" dirty="0">
              <a:solidFill>
                <a:srgbClr val="0070C0"/>
              </a:solidFill>
              <a:effectLst/>
              <a:latin typeface="Times New Roman" panose="02020603050405020304" pitchFamily="18" charset="0"/>
            </a:endParaRPr>
          </a:p>
        </p:txBody>
      </p:sp>
    </p:spTree>
    <p:extLst>
      <p:ext uri="{BB962C8B-B14F-4D97-AF65-F5344CB8AC3E}">
        <p14:creationId xmlns:p14="http://schemas.microsoft.com/office/powerpoint/2010/main" val="213240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303708" y="159940"/>
            <a:ext cx="6048644" cy="461665"/>
          </a:xfrm>
          <a:prstGeom prst="rect">
            <a:avLst/>
          </a:prstGeom>
        </p:spPr>
        <p:txBody>
          <a:bodyPr wrap="none">
            <a:spAutoFit/>
          </a:bodyPr>
          <a:lstStyle/>
          <a:p>
            <a:r>
              <a:rPr lang="en-US" sz="2400" b="0" i="0" dirty="0" smtClean="0">
                <a:solidFill>
                  <a:srgbClr val="F7B5EA"/>
                </a:solidFill>
                <a:effectLst/>
                <a:latin typeface="Verdana" panose="020B0604030504040204" pitchFamily="34" charset="0"/>
              </a:rPr>
              <a:t>An example of NSA band combination</a:t>
            </a:r>
            <a:endParaRPr lang="en-IN" sz="2400" dirty="0">
              <a:solidFill>
                <a:srgbClr val="F7B5EA"/>
              </a:solidFill>
            </a:endParaRPr>
          </a:p>
        </p:txBody>
      </p:sp>
      <p:sp>
        <p:nvSpPr>
          <p:cNvPr id="4" name="Rectangle 3"/>
          <p:cNvSpPr/>
          <p:nvPr/>
        </p:nvSpPr>
        <p:spPr>
          <a:xfrm>
            <a:off x="3280030" y="621605"/>
            <a:ext cx="6096000" cy="6186309"/>
          </a:xfrm>
          <a:prstGeom prst="rect">
            <a:avLst/>
          </a:prstGeom>
        </p:spPr>
        <p:txBody>
          <a:bodyPr>
            <a:spAutoFit/>
          </a:bodyPr>
          <a:lstStyle/>
          <a:p>
            <a:r>
              <a:rPr lang="en-IN" dirty="0" err="1" smtClean="0">
                <a:solidFill>
                  <a:srgbClr val="92D050"/>
                </a:solidFill>
              </a:rPr>
              <a:t>rf-ParametersMRDC</a:t>
            </a:r>
            <a:r>
              <a:rPr lang="en-IN" dirty="0" smtClean="0">
                <a:solidFill>
                  <a:srgbClr val="92D050"/>
                </a:solidFill>
              </a:rPr>
              <a:t> {</a:t>
            </a:r>
          </a:p>
          <a:p>
            <a:r>
              <a:rPr lang="en-IN" dirty="0" smtClean="0">
                <a:solidFill>
                  <a:srgbClr val="92D050"/>
                </a:solidFill>
              </a:rPr>
              <a:t>              </a:t>
            </a:r>
            <a:r>
              <a:rPr lang="en-IN" dirty="0" err="1" smtClean="0">
                <a:solidFill>
                  <a:srgbClr val="92D050"/>
                </a:solidFill>
              </a:rPr>
              <a:t>supportedBandCombinationList</a:t>
            </a:r>
            <a:r>
              <a:rPr lang="en-IN" dirty="0" smtClean="0">
                <a:solidFill>
                  <a:srgbClr val="92D050"/>
                </a:solidFill>
              </a:rPr>
              <a:t> {</a:t>
            </a:r>
          </a:p>
          <a:p>
            <a:r>
              <a:rPr lang="en-IN" dirty="0" smtClean="0">
                <a:solidFill>
                  <a:srgbClr val="92D050"/>
                </a:solidFill>
              </a:rPr>
              <a:t>                {</a:t>
            </a:r>
          </a:p>
          <a:p>
            <a:r>
              <a:rPr lang="en-IN" dirty="0" smtClean="0">
                <a:solidFill>
                  <a:srgbClr val="92D050"/>
                </a:solidFill>
              </a:rPr>
              <a:t>                  </a:t>
            </a:r>
            <a:r>
              <a:rPr lang="en-IN" dirty="0" err="1" smtClean="0">
                <a:solidFill>
                  <a:srgbClr val="92D050"/>
                </a:solidFill>
              </a:rPr>
              <a:t>bandList</a:t>
            </a:r>
            <a:r>
              <a:rPr lang="en-IN" dirty="0" smtClean="0">
                <a:solidFill>
                  <a:srgbClr val="92D050"/>
                </a:solidFill>
              </a:rPr>
              <a:t> {</a:t>
            </a:r>
          </a:p>
          <a:p>
            <a:r>
              <a:rPr lang="en-IN" dirty="0" smtClean="0">
                <a:solidFill>
                  <a:srgbClr val="92D050"/>
                </a:solidFill>
              </a:rPr>
              <a:t>                    </a:t>
            </a:r>
            <a:r>
              <a:rPr lang="en-IN" dirty="0" err="1" smtClean="0">
                <a:solidFill>
                  <a:srgbClr val="92D050"/>
                </a:solidFill>
              </a:rPr>
              <a:t>eutra</a:t>
            </a:r>
            <a:r>
              <a:rPr lang="en-IN" dirty="0" smtClean="0">
                <a:solidFill>
                  <a:srgbClr val="92D050"/>
                </a:solidFill>
              </a:rPr>
              <a:t>: {</a:t>
            </a:r>
          </a:p>
          <a:p>
            <a:r>
              <a:rPr lang="en-IN" dirty="0" smtClean="0">
                <a:solidFill>
                  <a:srgbClr val="92D050"/>
                </a:solidFill>
              </a:rPr>
              <a:t>                      </a:t>
            </a:r>
            <a:r>
              <a:rPr lang="en-IN" dirty="0" err="1" smtClean="0">
                <a:solidFill>
                  <a:srgbClr val="92D050"/>
                </a:solidFill>
              </a:rPr>
              <a:t>bandEUTRA</a:t>
            </a:r>
            <a:r>
              <a:rPr lang="en-IN" dirty="0" smtClean="0">
                <a:solidFill>
                  <a:srgbClr val="92D050"/>
                </a:solidFill>
              </a:rPr>
              <a:t> 8,</a:t>
            </a:r>
          </a:p>
          <a:p>
            <a:r>
              <a:rPr lang="en-IN" dirty="0" smtClean="0">
                <a:solidFill>
                  <a:srgbClr val="92D050"/>
                </a:solidFill>
              </a:rPr>
              <a:t>                      </a:t>
            </a:r>
            <a:r>
              <a:rPr lang="en-IN" dirty="0" err="1" smtClean="0">
                <a:solidFill>
                  <a:srgbClr val="92D050"/>
                </a:solidFill>
              </a:rPr>
              <a:t>ca</a:t>
            </a:r>
            <a:r>
              <a:rPr lang="en-IN" dirty="0" smtClean="0">
                <a:solidFill>
                  <a:srgbClr val="92D050"/>
                </a:solidFill>
              </a:rPr>
              <a:t>-</a:t>
            </a:r>
            <a:r>
              <a:rPr lang="en-IN" dirty="0" err="1" smtClean="0">
                <a:solidFill>
                  <a:srgbClr val="92D050"/>
                </a:solidFill>
              </a:rPr>
              <a:t>BandwidthClassDL</a:t>
            </a:r>
            <a:r>
              <a:rPr lang="en-IN" dirty="0" smtClean="0">
                <a:solidFill>
                  <a:srgbClr val="92D050"/>
                </a:solidFill>
              </a:rPr>
              <a:t>-EUTRA a,</a:t>
            </a:r>
          </a:p>
          <a:p>
            <a:r>
              <a:rPr lang="en-IN" dirty="0" smtClean="0">
                <a:solidFill>
                  <a:srgbClr val="92D050"/>
                </a:solidFill>
              </a:rPr>
              <a:t>                      </a:t>
            </a:r>
            <a:r>
              <a:rPr lang="en-IN" dirty="0" err="1" smtClean="0">
                <a:solidFill>
                  <a:srgbClr val="92D050"/>
                </a:solidFill>
              </a:rPr>
              <a:t>ca</a:t>
            </a:r>
            <a:r>
              <a:rPr lang="en-IN" dirty="0" smtClean="0">
                <a:solidFill>
                  <a:srgbClr val="92D050"/>
                </a:solidFill>
              </a:rPr>
              <a:t>-</a:t>
            </a:r>
            <a:r>
              <a:rPr lang="en-IN" dirty="0" err="1" smtClean="0">
                <a:solidFill>
                  <a:srgbClr val="92D050"/>
                </a:solidFill>
              </a:rPr>
              <a:t>BandwidthClassUL</a:t>
            </a:r>
            <a:r>
              <a:rPr lang="en-IN" dirty="0" smtClean="0">
                <a:solidFill>
                  <a:srgbClr val="92D050"/>
                </a:solidFill>
              </a:rPr>
              <a:t>-EUTRA a</a:t>
            </a:r>
          </a:p>
          <a:p>
            <a:r>
              <a:rPr lang="en-IN" dirty="0" smtClean="0">
                <a:solidFill>
                  <a:srgbClr val="92D050"/>
                </a:solidFill>
              </a:rPr>
              <a:t>                    },</a:t>
            </a:r>
          </a:p>
          <a:p>
            <a:r>
              <a:rPr lang="en-IN" dirty="0" smtClean="0">
                <a:solidFill>
                  <a:srgbClr val="92D050"/>
                </a:solidFill>
              </a:rPr>
              <a:t>                    nr: {</a:t>
            </a:r>
          </a:p>
          <a:p>
            <a:r>
              <a:rPr lang="en-IN" dirty="0" smtClean="0">
                <a:solidFill>
                  <a:srgbClr val="92D050"/>
                </a:solidFill>
              </a:rPr>
              <a:t>                      </a:t>
            </a:r>
            <a:r>
              <a:rPr lang="en-IN" dirty="0" err="1" smtClean="0">
                <a:solidFill>
                  <a:srgbClr val="92D050"/>
                </a:solidFill>
              </a:rPr>
              <a:t>bandNR</a:t>
            </a:r>
            <a:r>
              <a:rPr lang="en-IN" dirty="0" smtClean="0">
                <a:solidFill>
                  <a:srgbClr val="92D050"/>
                </a:solidFill>
              </a:rPr>
              <a:t> 78,</a:t>
            </a:r>
          </a:p>
          <a:p>
            <a:r>
              <a:rPr lang="en-IN" dirty="0" smtClean="0">
                <a:solidFill>
                  <a:srgbClr val="92D050"/>
                </a:solidFill>
              </a:rPr>
              <a:t>                      </a:t>
            </a:r>
            <a:r>
              <a:rPr lang="en-IN" dirty="0" err="1" smtClean="0">
                <a:solidFill>
                  <a:srgbClr val="92D050"/>
                </a:solidFill>
              </a:rPr>
              <a:t>ca</a:t>
            </a:r>
            <a:r>
              <a:rPr lang="en-IN" dirty="0" smtClean="0">
                <a:solidFill>
                  <a:srgbClr val="92D050"/>
                </a:solidFill>
              </a:rPr>
              <a:t>-</a:t>
            </a:r>
            <a:r>
              <a:rPr lang="en-IN" dirty="0" err="1" smtClean="0">
                <a:solidFill>
                  <a:srgbClr val="92D050"/>
                </a:solidFill>
              </a:rPr>
              <a:t>BandwidthClassDL</a:t>
            </a:r>
            <a:r>
              <a:rPr lang="en-IN" dirty="0" smtClean="0">
                <a:solidFill>
                  <a:srgbClr val="92D050"/>
                </a:solidFill>
              </a:rPr>
              <a:t>-NR a,</a:t>
            </a:r>
          </a:p>
          <a:p>
            <a:r>
              <a:rPr lang="en-IN" dirty="0" smtClean="0">
                <a:solidFill>
                  <a:srgbClr val="92D050"/>
                </a:solidFill>
              </a:rPr>
              <a:t>                      </a:t>
            </a:r>
            <a:r>
              <a:rPr lang="en-IN" dirty="0" err="1" smtClean="0">
                <a:solidFill>
                  <a:srgbClr val="92D050"/>
                </a:solidFill>
              </a:rPr>
              <a:t>ca</a:t>
            </a:r>
            <a:r>
              <a:rPr lang="en-IN" dirty="0" smtClean="0">
                <a:solidFill>
                  <a:srgbClr val="92D050"/>
                </a:solidFill>
              </a:rPr>
              <a:t>-</a:t>
            </a:r>
            <a:r>
              <a:rPr lang="en-IN" dirty="0" err="1" smtClean="0">
                <a:solidFill>
                  <a:srgbClr val="92D050"/>
                </a:solidFill>
              </a:rPr>
              <a:t>BandwidthClassUL</a:t>
            </a:r>
            <a:r>
              <a:rPr lang="en-IN" dirty="0" smtClean="0">
                <a:solidFill>
                  <a:srgbClr val="92D050"/>
                </a:solidFill>
              </a:rPr>
              <a:t>-NR a</a:t>
            </a:r>
          </a:p>
          <a:p>
            <a:r>
              <a:rPr lang="en-IN" dirty="0" smtClean="0">
                <a:solidFill>
                  <a:srgbClr val="92D050"/>
                </a:solidFill>
              </a:rPr>
              <a:t>                    }</a:t>
            </a:r>
          </a:p>
          <a:p>
            <a:r>
              <a:rPr lang="en-IN" dirty="0" smtClean="0">
                <a:solidFill>
                  <a:srgbClr val="92D050"/>
                </a:solidFill>
              </a:rPr>
              <a:t>                  },</a:t>
            </a:r>
          </a:p>
          <a:p>
            <a:r>
              <a:rPr lang="en-IN" dirty="0" smtClean="0">
                <a:solidFill>
                  <a:srgbClr val="92D050"/>
                </a:solidFill>
              </a:rPr>
              <a:t>                  </a:t>
            </a:r>
            <a:r>
              <a:rPr lang="en-IN" dirty="0" err="1" smtClean="0">
                <a:solidFill>
                  <a:srgbClr val="92D050"/>
                </a:solidFill>
              </a:rPr>
              <a:t>featureSetCombination</a:t>
            </a:r>
            <a:r>
              <a:rPr lang="en-IN" dirty="0" smtClean="0">
                <a:solidFill>
                  <a:srgbClr val="92D050"/>
                </a:solidFill>
              </a:rPr>
              <a:t> 0,</a:t>
            </a:r>
          </a:p>
          <a:p>
            <a:r>
              <a:rPr lang="en-IN" dirty="0" smtClean="0">
                <a:solidFill>
                  <a:srgbClr val="92D050"/>
                </a:solidFill>
              </a:rPr>
              <a:t>                  </a:t>
            </a:r>
            <a:r>
              <a:rPr lang="en-IN" dirty="0" err="1" smtClean="0">
                <a:solidFill>
                  <a:srgbClr val="92D050"/>
                </a:solidFill>
              </a:rPr>
              <a:t>mrdc</a:t>
            </a:r>
            <a:r>
              <a:rPr lang="en-IN" dirty="0" smtClean="0">
                <a:solidFill>
                  <a:srgbClr val="92D050"/>
                </a:solidFill>
              </a:rPr>
              <a:t>-Parameters {</a:t>
            </a:r>
          </a:p>
          <a:p>
            <a:r>
              <a:rPr lang="en-IN" dirty="0" smtClean="0">
                <a:solidFill>
                  <a:srgbClr val="92D050"/>
                </a:solidFill>
              </a:rPr>
              <a:t>                    </a:t>
            </a:r>
            <a:r>
              <a:rPr lang="en-IN" dirty="0" err="1" smtClean="0">
                <a:solidFill>
                  <a:srgbClr val="92D050"/>
                </a:solidFill>
              </a:rPr>
              <a:t>simultaneousRxTxInterBandENDC</a:t>
            </a:r>
            <a:r>
              <a:rPr lang="en-IN" dirty="0" smtClean="0">
                <a:solidFill>
                  <a:srgbClr val="92D050"/>
                </a:solidFill>
              </a:rPr>
              <a:t> supported,</a:t>
            </a:r>
          </a:p>
          <a:p>
            <a:r>
              <a:rPr lang="en-IN" dirty="0" smtClean="0">
                <a:solidFill>
                  <a:srgbClr val="92D050"/>
                </a:solidFill>
              </a:rPr>
              <a:t>                    </a:t>
            </a:r>
            <a:r>
              <a:rPr lang="en-IN" dirty="0" err="1" smtClean="0">
                <a:solidFill>
                  <a:srgbClr val="92D050"/>
                </a:solidFill>
              </a:rPr>
              <a:t>asyncIntraBandENDC</a:t>
            </a:r>
            <a:r>
              <a:rPr lang="en-IN" dirty="0" smtClean="0">
                <a:solidFill>
                  <a:srgbClr val="92D050"/>
                </a:solidFill>
              </a:rPr>
              <a:t> supported</a:t>
            </a:r>
          </a:p>
          <a:p>
            <a:r>
              <a:rPr lang="en-IN" dirty="0" smtClean="0">
                <a:solidFill>
                  <a:srgbClr val="92D050"/>
                </a:solidFill>
              </a:rPr>
              <a:t>                  },</a:t>
            </a:r>
          </a:p>
          <a:p>
            <a:r>
              <a:rPr lang="en-IN" dirty="0" smtClean="0">
                <a:solidFill>
                  <a:srgbClr val="92D050"/>
                </a:solidFill>
              </a:rPr>
              <a:t>                  </a:t>
            </a:r>
            <a:r>
              <a:rPr lang="en-IN" dirty="0" err="1" smtClean="0">
                <a:solidFill>
                  <a:srgbClr val="92D050"/>
                </a:solidFill>
              </a:rPr>
              <a:t>supportedBandwidthCombinationSet</a:t>
            </a:r>
            <a:r>
              <a:rPr lang="en-IN" dirty="0" smtClean="0">
                <a:solidFill>
                  <a:srgbClr val="92D050"/>
                </a:solidFill>
              </a:rPr>
              <a:t> '0'B</a:t>
            </a:r>
          </a:p>
          <a:p>
            <a:r>
              <a:rPr lang="en-IN" dirty="0" smtClean="0">
                <a:solidFill>
                  <a:srgbClr val="92D050"/>
                </a:solidFill>
              </a:rPr>
              <a:t>                },</a:t>
            </a:r>
            <a:endParaRPr lang="en-IN" dirty="0">
              <a:solidFill>
                <a:srgbClr val="92D050"/>
              </a:solidFill>
            </a:endParaRPr>
          </a:p>
        </p:txBody>
      </p:sp>
    </p:spTree>
    <p:extLst>
      <p:ext uri="{BB962C8B-B14F-4D97-AF65-F5344CB8AC3E}">
        <p14:creationId xmlns:p14="http://schemas.microsoft.com/office/powerpoint/2010/main" val="7886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2701387" y="0"/>
            <a:ext cx="7313797" cy="584775"/>
          </a:xfrm>
          <a:prstGeom prst="rect">
            <a:avLst/>
          </a:prstGeom>
        </p:spPr>
        <p:txBody>
          <a:bodyPr wrap="none">
            <a:spAutoFit/>
          </a:bodyPr>
          <a:lstStyle/>
          <a:p>
            <a:r>
              <a:rPr lang="en-US" sz="3200" dirty="0" smtClean="0">
                <a:solidFill>
                  <a:srgbClr val="7030A0"/>
                </a:solidFill>
              </a:rPr>
              <a:t>An example of supported bandwidth in SA.</a:t>
            </a:r>
            <a:endParaRPr lang="en-IN" sz="3200" dirty="0">
              <a:solidFill>
                <a:srgbClr val="7030A0"/>
              </a:solidFill>
            </a:endParaRPr>
          </a:p>
        </p:txBody>
      </p:sp>
      <p:sp>
        <p:nvSpPr>
          <p:cNvPr id="4" name="Rectangle 3"/>
          <p:cNvSpPr/>
          <p:nvPr/>
        </p:nvSpPr>
        <p:spPr>
          <a:xfrm>
            <a:off x="2925170" y="610136"/>
            <a:ext cx="7090014" cy="6247864"/>
          </a:xfrm>
          <a:prstGeom prst="rect">
            <a:avLst/>
          </a:prstGeom>
        </p:spPr>
        <p:txBody>
          <a:bodyPr wrap="square">
            <a:spAutoFit/>
          </a:bodyPr>
          <a:lstStyle/>
          <a:p>
            <a:r>
              <a:rPr lang="en-US" sz="1600" dirty="0" smtClean="0">
                <a:solidFill>
                  <a:srgbClr val="FF3399"/>
                </a:solidFill>
              </a:rPr>
              <a:t>channelBWs-DL-v1530 fr1: {</a:t>
            </a:r>
          </a:p>
          <a:p>
            <a:r>
              <a:rPr lang="en-US" sz="1600" dirty="0" smtClean="0">
                <a:solidFill>
                  <a:srgbClr val="FF3399"/>
                </a:solidFill>
              </a:rPr>
              <a:t>                    scs-15kHz '0000000000'B,</a:t>
            </a:r>
          </a:p>
          <a:p>
            <a:r>
              <a:rPr lang="en-US" sz="1600" dirty="0" smtClean="0">
                <a:solidFill>
                  <a:srgbClr val="FF3399"/>
                </a:solidFill>
              </a:rPr>
              <a:t>                    scs-30kHz '0000001111'B, =&gt; support 40,50,60,80 and 100 (max BW)</a:t>
            </a:r>
          </a:p>
          <a:p>
            <a:r>
              <a:rPr lang="en-US" sz="1600" dirty="0" smtClean="0">
                <a:solidFill>
                  <a:srgbClr val="FF3399"/>
                </a:solidFill>
              </a:rPr>
              <a:t>                    scs-60kHz '0000000000'B</a:t>
            </a:r>
          </a:p>
          <a:p>
            <a:r>
              <a:rPr lang="en-US" sz="1600" dirty="0" smtClean="0">
                <a:solidFill>
                  <a:srgbClr val="FF3399"/>
                </a:solidFill>
              </a:rPr>
              <a:t>                  },</a:t>
            </a:r>
          </a:p>
          <a:p>
            <a:r>
              <a:rPr lang="en-US" sz="1600" dirty="0" smtClean="0">
                <a:solidFill>
                  <a:srgbClr val="FF3399"/>
                </a:solidFill>
              </a:rPr>
              <a:t>                  channelBWs-UL-v1530 fr1: {</a:t>
            </a:r>
          </a:p>
          <a:p>
            <a:r>
              <a:rPr lang="en-US" sz="1600" dirty="0" smtClean="0">
                <a:solidFill>
                  <a:srgbClr val="FF3399"/>
                </a:solidFill>
              </a:rPr>
              <a:t>                    scs-15kHz '0000000000'B,</a:t>
            </a:r>
          </a:p>
          <a:p>
            <a:r>
              <a:rPr lang="en-US" sz="1600" dirty="0" smtClean="0">
                <a:solidFill>
                  <a:srgbClr val="FF3399"/>
                </a:solidFill>
              </a:rPr>
              <a:t>                    scs-30kHz '0000001111'B, =&gt; support 40,50,60,80 and 100 (max BW)</a:t>
            </a:r>
          </a:p>
          <a:p>
            <a:r>
              <a:rPr lang="en-US" sz="1600" dirty="0" smtClean="0">
                <a:solidFill>
                  <a:srgbClr val="FF3399"/>
                </a:solidFill>
              </a:rPr>
              <a:t>                    scs-60kHz '0000000000'B</a:t>
            </a:r>
          </a:p>
          <a:p>
            <a:r>
              <a:rPr lang="en-US" sz="1600" dirty="0" smtClean="0">
                <a:solidFill>
                  <a:srgbClr val="FF3399"/>
                </a:solidFill>
              </a:rPr>
              <a:t>                  }</a:t>
            </a:r>
          </a:p>
          <a:p>
            <a:r>
              <a:rPr lang="en-US" sz="1600" dirty="0" smtClean="0">
                <a:solidFill>
                  <a:srgbClr val="FF3399"/>
                </a:solidFill>
              </a:rPr>
              <a:t>38.306 specifies the meaning of this IE as follows :</a:t>
            </a:r>
          </a:p>
          <a:p>
            <a:r>
              <a:rPr lang="en-US" sz="1600" dirty="0" err="1" smtClean="0">
                <a:solidFill>
                  <a:srgbClr val="FF3399"/>
                </a:solidFill>
              </a:rPr>
              <a:t>channelBWs</a:t>
            </a:r>
            <a:r>
              <a:rPr lang="en-US" sz="1600" dirty="0" smtClean="0">
                <a:solidFill>
                  <a:srgbClr val="FF3399"/>
                </a:solidFill>
              </a:rPr>
              <a:t>-DL/</a:t>
            </a:r>
            <a:r>
              <a:rPr lang="en-US" sz="1600" dirty="0" err="1" smtClean="0">
                <a:solidFill>
                  <a:srgbClr val="FF3399"/>
                </a:solidFill>
              </a:rPr>
              <a:t>channelBWs</a:t>
            </a:r>
            <a:r>
              <a:rPr lang="en-US" sz="1600" dirty="0" smtClean="0">
                <a:solidFill>
                  <a:srgbClr val="FF3399"/>
                </a:solidFill>
              </a:rPr>
              <a:t>-UL :</a:t>
            </a:r>
          </a:p>
          <a:p>
            <a:endParaRPr lang="en-US" sz="1600" dirty="0" smtClean="0">
              <a:solidFill>
                <a:srgbClr val="FF3399"/>
              </a:solidFill>
            </a:endParaRPr>
          </a:p>
          <a:p>
            <a:r>
              <a:rPr lang="en-US" sz="1600" dirty="0" smtClean="0">
                <a:solidFill>
                  <a:srgbClr val="FF3399"/>
                </a:solidFill>
              </a:rPr>
              <a:t>Indicates for each subcarrier spacing whether the UE supports channel bandwidths lower than the maximum channel bandwidth as defined in TS 38.101-1  and TS 38.101-2 . If this parameter is not included, it mean that the UE supports the channel bandwidths among [5, 10, 15, 20, 25, 30, 40, 50, 60, 80, 100] in FR1 and [50, 100, 200] in FR2.</a:t>
            </a:r>
          </a:p>
          <a:p>
            <a:endParaRPr lang="en-US" sz="1600" dirty="0" smtClean="0">
              <a:solidFill>
                <a:srgbClr val="FF3399"/>
              </a:solidFill>
            </a:endParaRPr>
          </a:p>
          <a:p>
            <a:r>
              <a:rPr lang="en-US" sz="1600" dirty="0" smtClean="0">
                <a:solidFill>
                  <a:srgbClr val="FF3399"/>
                </a:solidFill>
              </a:rPr>
              <a:t>For FR1, the bits starting from the leading / leftmost bit indicate 5, 10, 15, 20, 25, 30, 40, 50, 60 and 80MHz. For FR2, the bits starting from the leading / leftmost bit indicate 50, 100 and 200MHz.</a:t>
            </a:r>
          </a:p>
          <a:p>
            <a:endParaRPr lang="en-US" sz="1600" dirty="0" smtClean="0">
              <a:solidFill>
                <a:srgbClr val="FF3399"/>
              </a:solidFill>
            </a:endParaRPr>
          </a:p>
          <a:p>
            <a:r>
              <a:rPr lang="en-US" sz="1600" dirty="0" smtClean="0">
                <a:solidFill>
                  <a:srgbClr val="FF3399"/>
                </a:solidFill>
              </a:rPr>
              <a:t>NOTE : it is assumed that the maximum bandwidth (in most case 100Mhz in FR1 SCS30, 50 </a:t>
            </a:r>
            <a:r>
              <a:rPr lang="en-US" sz="1600" dirty="0" err="1" smtClean="0">
                <a:solidFill>
                  <a:srgbClr val="FF3399"/>
                </a:solidFill>
              </a:rPr>
              <a:t>Mhz</a:t>
            </a:r>
            <a:r>
              <a:rPr lang="en-US" sz="1600" dirty="0" smtClean="0">
                <a:solidFill>
                  <a:srgbClr val="FF3399"/>
                </a:solidFill>
              </a:rPr>
              <a:t> in FR1 SCS 15, 400 </a:t>
            </a:r>
            <a:r>
              <a:rPr lang="en-US" sz="1600" dirty="0" err="1" smtClean="0">
                <a:solidFill>
                  <a:srgbClr val="FF3399"/>
                </a:solidFill>
              </a:rPr>
              <a:t>Mhz</a:t>
            </a:r>
            <a:r>
              <a:rPr lang="en-US" sz="1600" dirty="0" smtClean="0">
                <a:solidFill>
                  <a:srgbClr val="FF3399"/>
                </a:solidFill>
              </a:rPr>
              <a:t> FR2) is supported by default.</a:t>
            </a:r>
            <a:endParaRPr lang="en-IN" sz="1600" dirty="0">
              <a:solidFill>
                <a:srgbClr val="FF3399"/>
              </a:solidFill>
            </a:endParaRPr>
          </a:p>
        </p:txBody>
      </p:sp>
    </p:spTree>
    <p:extLst>
      <p:ext uri="{BB962C8B-B14F-4D97-AF65-F5344CB8AC3E}">
        <p14:creationId xmlns:p14="http://schemas.microsoft.com/office/powerpoint/2010/main" val="259040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995753" y="118997"/>
            <a:ext cx="2044149" cy="523220"/>
          </a:xfrm>
          <a:prstGeom prst="rect">
            <a:avLst/>
          </a:prstGeom>
        </p:spPr>
        <p:txBody>
          <a:bodyPr wrap="none">
            <a:spAutoFit/>
          </a:bodyPr>
          <a:lstStyle/>
          <a:p>
            <a:pPr algn="ctr"/>
            <a:r>
              <a:rPr lang="en-IN" sz="2800" b="0" i="0" dirty="0" smtClean="0">
                <a:solidFill>
                  <a:schemeClr val="tx2">
                    <a:lumMod val="75000"/>
                  </a:schemeClr>
                </a:solidFill>
                <a:effectLst/>
                <a:latin typeface="Arial" panose="020B0604020202020204" pitchFamily="34" charset="0"/>
              </a:rPr>
              <a:t>Cell Search</a:t>
            </a:r>
            <a:endParaRPr lang="en-IN" sz="2800" b="1" i="0" dirty="0">
              <a:solidFill>
                <a:schemeClr val="tx2">
                  <a:lumMod val="75000"/>
                </a:schemeClr>
              </a:solidFill>
              <a:effectLst/>
              <a:latin typeface="Lato"/>
            </a:endParaRPr>
          </a:p>
        </p:txBody>
      </p:sp>
      <p:sp>
        <p:nvSpPr>
          <p:cNvPr id="3" name="Rectangle 2"/>
          <p:cNvSpPr/>
          <p:nvPr/>
        </p:nvSpPr>
        <p:spPr>
          <a:xfrm>
            <a:off x="468573" y="642217"/>
            <a:ext cx="11473217" cy="1200329"/>
          </a:xfrm>
          <a:prstGeom prst="rect">
            <a:avLst/>
          </a:prstGeom>
        </p:spPr>
        <p:txBody>
          <a:bodyPr wrap="square">
            <a:spAutoFit/>
          </a:bodyPr>
          <a:lstStyle/>
          <a:p>
            <a:r>
              <a:rPr lang="en-US" b="0" i="0" dirty="0" smtClean="0">
                <a:solidFill>
                  <a:schemeClr val="accent2">
                    <a:lumMod val="75000"/>
                  </a:schemeClr>
                </a:solidFill>
                <a:effectLst/>
                <a:latin typeface="-apple-system"/>
              </a:rPr>
              <a:t>Cell search is the procedure for a UE to acquire time and frequency synchronization with a cell and to detect the physical layer Cell ID of the cell.</a:t>
            </a:r>
          </a:p>
          <a:p>
            <a:r>
              <a:rPr lang="en-US" b="0" i="0" dirty="0" smtClean="0">
                <a:solidFill>
                  <a:schemeClr val="accent2">
                    <a:lumMod val="75000"/>
                  </a:schemeClr>
                </a:solidFill>
                <a:effectLst/>
                <a:latin typeface="-apple-system"/>
              </a:rPr>
              <a:t>A UE receives the following synchronization signals (SS) in order to perform cell search: the primary synchronization signal (PSS) and secondary synchronization signal (SSS)</a:t>
            </a:r>
            <a:endParaRPr lang="en-US" b="0" i="0" dirty="0">
              <a:solidFill>
                <a:schemeClr val="accent2">
                  <a:lumMod val="75000"/>
                </a:schemeClr>
              </a:solidFill>
              <a:effectLst/>
              <a:latin typeface="-apple-system"/>
            </a:endParaRPr>
          </a:p>
        </p:txBody>
      </p:sp>
      <p:sp>
        <p:nvSpPr>
          <p:cNvPr id="4" name="Rectangle 3"/>
          <p:cNvSpPr/>
          <p:nvPr/>
        </p:nvSpPr>
        <p:spPr>
          <a:xfrm>
            <a:off x="468572" y="1949314"/>
            <a:ext cx="11473217" cy="1477328"/>
          </a:xfrm>
          <a:prstGeom prst="rect">
            <a:avLst/>
          </a:prstGeom>
        </p:spPr>
        <p:txBody>
          <a:bodyPr wrap="square">
            <a:spAutoFit/>
          </a:bodyPr>
          <a:lstStyle/>
          <a:p>
            <a:r>
              <a:rPr lang="en-US" b="0" i="0" dirty="0" smtClean="0">
                <a:solidFill>
                  <a:srgbClr val="00B0F0"/>
                </a:solidFill>
                <a:effectLst/>
                <a:latin typeface="-apple-system"/>
              </a:rPr>
              <a:t>For a half frame with SS/PBCH blocks (SSB), the first symbol indexes for candidate SS/PBCH blocks are determined according to the SCS of SS/PBCH blocks as follows, where index 0 corresponds to the first symbol of the first slot in a half-frame.</a:t>
            </a:r>
          </a:p>
          <a:p>
            <a:r>
              <a:rPr lang="en-US" dirty="0" smtClean="0">
                <a:solidFill>
                  <a:srgbClr val="00B0F0"/>
                </a:solidFill>
              </a:rPr>
              <a:t/>
            </a:r>
            <a:br>
              <a:rPr lang="en-US" dirty="0" smtClean="0">
                <a:solidFill>
                  <a:srgbClr val="00B0F0"/>
                </a:solidFill>
              </a:rPr>
            </a:br>
            <a:endParaRPr lang="en-IN" dirty="0">
              <a:solidFill>
                <a:srgbClr val="00B0F0"/>
              </a:solidFill>
            </a:endParaRPr>
          </a:p>
        </p:txBody>
      </p:sp>
      <p:sp>
        <p:nvSpPr>
          <p:cNvPr id="5" name="Rectangle 4"/>
          <p:cNvSpPr/>
          <p:nvPr/>
        </p:nvSpPr>
        <p:spPr>
          <a:xfrm>
            <a:off x="468571" y="3220578"/>
            <a:ext cx="11254855" cy="923330"/>
          </a:xfrm>
          <a:prstGeom prst="rect">
            <a:avLst/>
          </a:prstGeom>
        </p:spPr>
        <p:txBody>
          <a:bodyPr wrap="square">
            <a:spAutoFit/>
          </a:bodyPr>
          <a:lstStyle/>
          <a:p>
            <a:r>
              <a:rPr lang="en-US" b="0" i="1" dirty="0" smtClean="0">
                <a:solidFill>
                  <a:srgbClr val="002060"/>
                </a:solidFill>
                <a:effectLst/>
                <a:latin typeface="Verdana" panose="020B0604030504040204" pitchFamily="34" charset="0"/>
              </a:rPr>
              <a:t>Cell search is the procedure by which a UE acquires time and frequency synchronization with a cell and detects the Cell ID of that cell. NR cell search is based on the primary and secondary synchronization signals, and PBCH DMRS, located on the synchronization raster.</a:t>
            </a:r>
            <a:endParaRPr lang="en-IN" dirty="0">
              <a:solidFill>
                <a:srgbClr val="002060"/>
              </a:solidFill>
            </a:endParaRPr>
          </a:p>
        </p:txBody>
      </p:sp>
      <p:sp>
        <p:nvSpPr>
          <p:cNvPr id="6" name="Rectangle 5"/>
          <p:cNvSpPr/>
          <p:nvPr/>
        </p:nvSpPr>
        <p:spPr>
          <a:xfrm>
            <a:off x="468570" y="4538009"/>
            <a:ext cx="11254855" cy="923330"/>
          </a:xfrm>
          <a:prstGeom prst="rect">
            <a:avLst/>
          </a:prstGeom>
        </p:spPr>
        <p:txBody>
          <a:bodyPr wrap="square">
            <a:spAutoFit/>
          </a:bodyPr>
          <a:lstStyle/>
          <a:p>
            <a:r>
              <a:rPr lang="en-US" b="0" i="0" dirty="0" smtClean="0">
                <a:solidFill>
                  <a:srgbClr val="00B050"/>
                </a:solidFill>
                <a:effectLst/>
                <a:latin typeface="Verdana" panose="020B0604030504040204" pitchFamily="34" charset="0"/>
              </a:rPr>
              <a:t>In any cellular communication system (2G, 3G, 4G, 5G), there are specific procedure called Cell Search. Even though the detailed mechanism varies a little bit depending on each specific Cellular Technology, the basic concept and purpose is same. They are same in 5G/NR as well.</a:t>
            </a:r>
            <a:endParaRPr lang="en-IN" dirty="0">
              <a:solidFill>
                <a:srgbClr val="00B050"/>
              </a:solidFill>
            </a:endParaRPr>
          </a:p>
        </p:txBody>
      </p:sp>
    </p:spTree>
    <p:extLst>
      <p:ext uri="{BB962C8B-B14F-4D97-AF65-F5344CB8AC3E}">
        <p14:creationId xmlns:p14="http://schemas.microsoft.com/office/powerpoint/2010/main" val="156771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504967" y="0"/>
            <a:ext cx="10426889" cy="461665"/>
          </a:xfrm>
          <a:prstGeom prst="rect">
            <a:avLst/>
          </a:prstGeom>
        </p:spPr>
        <p:txBody>
          <a:bodyPr wrap="square">
            <a:spAutoFit/>
          </a:bodyPr>
          <a:lstStyle/>
          <a:p>
            <a:r>
              <a:rPr lang="en-US" sz="2400" b="1" i="0" dirty="0" smtClean="0">
                <a:solidFill>
                  <a:srgbClr val="00B050"/>
                </a:solidFill>
                <a:effectLst/>
                <a:latin typeface="Lato"/>
              </a:rPr>
              <a:t>SSB patterns applicable to different frequencies and duplexing modes</a:t>
            </a:r>
            <a:endParaRPr lang="en-US" sz="2400" b="1" i="0" dirty="0">
              <a:solidFill>
                <a:srgbClr val="00B050"/>
              </a:solidFill>
              <a:effectLst/>
              <a:latin typeface="Lato"/>
            </a:endParaRPr>
          </a:p>
        </p:txBody>
      </p:sp>
      <p:pic>
        <p:nvPicPr>
          <p:cNvPr id="3" name="Picture 2"/>
          <p:cNvPicPr>
            <a:picLocks noChangeAspect="1"/>
          </p:cNvPicPr>
          <p:nvPr/>
        </p:nvPicPr>
        <p:blipFill>
          <a:blip r:embed="rId2"/>
          <a:stretch>
            <a:fillRect/>
          </a:stretch>
        </p:blipFill>
        <p:spPr>
          <a:xfrm>
            <a:off x="109395" y="461665"/>
            <a:ext cx="9134475" cy="2790825"/>
          </a:xfrm>
          <a:prstGeom prst="rect">
            <a:avLst/>
          </a:prstGeom>
        </p:spPr>
      </p:pic>
      <p:sp>
        <p:nvSpPr>
          <p:cNvPr id="4" name="Rounded Rectangle 3"/>
          <p:cNvSpPr/>
          <p:nvPr/>
        </p:nvSpPr>
        <p:spPr>
          <a:xfrm>
            <a:off x="9935570" y="1473958"/>
            <a:ext cx="2256430" cy="1351129"/>
          </a:xfrm>
          <a:prstGeom prst="roundRect">
            <a:avLst/>
          </a:prstGeom>
          <a:solidFill>
            <a:srgbClr val="F7B5E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Frequency &lt;=3 GHz</a:t>
            </a:r>
          </a:p>
          <a:p>
            <a:pPr algn="ctr"/>
            <a:r>
              <a:rPr lang="en-US" dirty="0" smtClean="0"/>
              <a:t>The indexes are 2,8,16,22 in Case A</a:t>
            </a:r>
            <a:endParaRPr lang="en-IN" dirty="0"/>
          </a:p>
        </p:txBody>
      </p:sp>
      <p:cxnSp>
        <p:nvCxnSpPr>
          <p:cNvPr id="6" name="Curved Connector 5"/>
          <p:cNvCxnSpPr>
            <a:stCxn id="3" idx="2"/>
            <a:endCxn id="4" idx="2"/>
          </p:cNvCxnSpPr>
          <p:nvPr/>
        </p:nvCxnSpPr>
        <p:spPr>
          <a:xfrm rot="5400000" flipH="1" flipV="1">
            <a:off x="7656507" y="-154787"/>
            <a:ext cx="427403" cy="6387152"/>
          </a:xfrm>
          <a:prstGeom prst="curvedConnector3">
            <a:avLst>
              <a:gd name="adj1" fmla="val -53486"/>
            </a:avLst>
          </a:prstGeom>
          <a:ln>
            <a:tailEnd type="triangle"/>
          </a:ln>
        </p:spPr>
        <p:style>
          <a:lnRef idx="2">
            <a:schemeClr val="accent2"/>
          </a:lnRef>
          <a:fillRef idx="0">
            <a:schemeClr val="accent2"/>
          </a:fillRef>
          <a:effectRef idx="1">
            <a:schemeClr val="accent2"/>
          </a:effectRef>
          <a:fontRef idx="minor">
            <a:schemeClr val="tx1"/>
          </a:fontRef>
        </p:style>
      </p:cxnSp>
      <p:pic>
        <p:nvPicPr>
          <p:cNvPr id="7" name="Picture 6"/>
          <p:cNvPicPr>
            <a:picLocks noChangeAspect="1"/>
          </p:cNvPicPr>
          <p:nvPr/>
        </p:nvPicPr>
        <p:blipFill>
          <a:blip r:embed="rId3"/>
          <a:stretch>
            <a:fillRect/>
          </a:stretch>
        </p:blipFill>
        <p:spPr>
          <a:xfrm>
            <a:off x="109395" y="3714155"/>
            <a:ext cx="9039225" cy="2790825"/>
          </a:xfrm>
          <a:prstGeom prst="rect">
            <a:avLst/>
          </a:prstGeom>
        </p:spPr>
      </p:pic>
      <p:sp>
        <p:nvSpPr>
          <p:cNvPr id="8" name="Rounded Rectangle 7"/>
          <p:cNvSpPr/>
          <p:nvPr/>
        </p:nvSpPr>
        <p:spPr>
          <a:xfrm>
            <a:off x="10044752" y="4380931"/>
            <a:ext cx="2147248" cy="15012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Frequency is &lt;=3GHz</a:t>
            </a:r>
          </a:p>
          <a:p>
            <a:pPr algn="ctr"/>
            <a:r>
              <a:rPr lang="en-US" dirty="0" smtClean="0"/>
              <a:t>The indexes are 4.8.16.20 in Case B</a:t>
            </a:r>
            <a:endParaRPr lang="en-IN" dirty="0"/>
          </a:p>
        </p:txBody>
      </p:sp>
      <p:cxnSp>
        <p:nvCxnSpPr>
          <p:cNvPr id="10" name="Curved Connector 9"/>
          <p:cNvCxnSpPr>
            <a:stCxn id="7" idx="2"/>
            <a:endCxn id="8" idx="2"/>
          </p:cNvCxnSpPr>
          <p:nvPr/>
        </p:nvCxnSpPr>
        <p:spPr>
          <a:xfrm rot="5400000" flipH="1" flipV="1">
            <a:off x="7562294" y="2948899"/>
            <a:ext cx="622795" cy="6489368"/>
          </a:xfrm>
          <a:prstGeom prst="curvedConnector3">
            <a:avLst>
              <a:gd name="adj1" fmla="val -36705"/>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4802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63856" y="511751"/>
            <a:ext cx="11732526" cy="5262979"/>
          </a:xfrm>
          <a:prstGeom prst="rect">
            <a:avLst/>
          </a:prstGeom>
        </p:spPr>
        <p:txBody>
          <a:bodyPr wrap="square">
            <a:spAutoFit/>
          </a:bodyPr>
          <a:lstStyle/>
          <a:p>
            <a:r>
              <a:rPr lang="en-US" sz="2800" b="1" i="0" dirty="0" smtClean="0">
                <a:solidFill>
                  <a:srgbClr val="F7B5EA"/>
                </a:solidFill>
                <a:effectLst/>
                <a:latin typeface="-apple-system"/>
              </a:rPr>
              <a:t>Note:</a:t>
            </a:r>
            <a:endParaRPr lang="en-US" sz="2800" b="0" i="0" dirty="0" smtClean="0">
              <a:solidFill>
                <a:srgbClr val="F7B5EA"/>
              </a:solidFill>
              <a:effectLst/>
              <a:latin typeface="-apple-system"/>
            </a:endParaRPr>
          </a:p>
          <a:p>
            <a:pPr>
              <a:buFont typeface="Arial" panose="020B0604020202020204" pitchFamily="34" charset="0"/>
              <a:buChar char="•"/>
            </a:pPr>
            <a:r>
              <a:rPr lang="en-US" sz="2800" b="0" i="0" dirty="0" smtClean="0">
                <a:solidFill>
                  <a:srgbClr val="00B050"/>
                </a:solidFill>
                <a:effectLst/>
                <a:latin typeface="-apple-system"/>
              </a:rPr>
              <a:t>For Case A, Case B, and Case C, they each has two sub-patterns: one sub-pattern with 4 SSBs per set, applicable to low frequencies, another sub-pattern with 8 SSBs per set, applicable to high frequencies.</a:t>
            </a:r>
          </a:p>
          <a:p>
            <a:pPr>
              <a:buFont typeface="Arial" panose="020B0604020202020204" pitchFamily="34" charset="0"/>
              <a:buChar char="•"/>
            </a:pPr>
            <a:r>
              <a:rPr lang="en-US" sz="2800" b="0" i="0" dirty="0" smtClean="0">
                <a:solidFill>
                  <a:srgbClr val="00B050"/>
                </a:solidFill>
                <a:effectLst/>
                <a:latin typeface="-apple-system"/>
              </a:rPr>
              <a:t>Case A and Case C have same SSB pattern, despite the different SCS and the frequency thresholds for sub-patterns.</a:t>
            </a:r>
          </a:p>
          <a:p>
            <a:pPr>
              <a:buFont typeface="Arial" panose="020B0604020202020204" pitchFamily="34" charset="0"/>
              <a:buChar char="•"/>
            </a:pPr>
            <a:r>
              <a:rPr lang="en-US" sz="2800" b="0" i="0" dirty="0" smtClean="0">
                <a:solidFill>
                  <a:srgbClr val="00B050"/>
                </a:solidFill>
                <a:effectLst/>
                <a:latin typeface="-apple-system"/>
              </a:rPr>
              <a:t>For an FR1 TDD band, it may have different SSBs per set depends on the SCS configuration. E.g., band n39 and n41 lie between 1.88GHz ~ 3GHz. They both support patterns Case A and Case C. When using Case A, the frequency is below the threshold, the first sub-pattern is effective with </a:t>
            </a:r>
            <a:r>
              <a:rPr lang="en-US" sz="2800" b="0" i="1" dirty="0" err="1" smtClean="0">
                <a:solidFill>
                  <a:srgbClr val="00B050"/>
                </a:solidFill>
                <a:effectLst/>
                <a:latin typeface="Times New Roman" panose="02020603050405020304" pitchFamily="18" charset="0"/>
              </a:rPr>
              <a:t>L</a:t>
            </a:r>
            <a:r>
              <a:rPr lang="en-US" sz="2800" b="0" i="1" baseline="-25000" dirty="0" err="1" smtClean="0">
                <a:solidFill>
                  <a:srgbClr val="00B050"/>
                </a:solidFill>
                <a:effectLst/>
                <a:latin typeface="Times New Roman" panose="02020603050405020304" pitchFamily="18" charset="0"/>
              </a:rPr>
              <a:t>max</a:t>
            </a:r>
            <a:r>
              <a:rPr lang="en-US" sz="2800" b="0" i="1" dirty="0" smtClean="0">
                <a:solidFill>
                  <a:srgbClr val="00B050"/>
                </a:solidFill>
                <a:effectLst/>
                <a:latin typeface="Times New Roman" panose="02020603050405020304" pitchFamily="18" charset="0"/>
              </a:rPr>
              <a:t> = 4</a:t>
            </a:r>
            <a:r>
              <a:rPr lang="en-US" sz="2800" b="0" i="0" dirty="0" smtClean="0">
                <a:solidFill>
                  <a:srgbClr val="00B050"/>
                </a:solidFill>
                <a:effectLst/>
                <a:latin typeface="-apple-system"/>
              </a:rPr>
              <a:t>. When using Case C, the frequency is above the threshold, the second sub-pattern is effective with </a:t>
            </a:r>
            <a:r>
              <a:rPr lang="en-US" sz="2800" b="0" i="1" dirty="0" err="1" smtClean="0">
                <a:solidFill>
                  <a:srgbClr val="00B050"/>
                </a:solidFill>
                <a:effectLst/>
                <a:latin typeface="Times New Roman" panose="02020603050405020304" pitchFamily="18" charset="0"/>
              </a:rPr>
              <a:t>L</a:t>
            </a:r>
            <a:r>
              <a:rPr lang="en-US" sz="2800" b="0" i="1" baseline="-25000" dirty="0" err="1" smtClean="0">
                <a:solidFill>
                  <a:srgbClr val="00B050"/>
                </a:solidFill>
                <a:effectLst/>
                <a:latin typeface="Times New Roman" panose="02020603050405020304" pitchFamily="18" charset="0"/>
              </a:rPr>
              <a:t>max</a:t>
            </a:r>
            <a:r>
              <a:rPr lang="en-US" sz="2800" b="0" i="1" dirty="0" smtClean="0">
                <a:solidFill>
                  <a:srgbClr val="00B050"/>
                </a:solidFill>
                <a:effectLst/>
                <a:latin typeface="Times New Roman" panose="02020603050405020304" pitchFamily="18" charset="0"/>
              </a:rPr>
              <a:t> = 8</a:t>
            </a:r>
            <a:r>
              <a:rPr lang="en-US" sz="2800" b="0" i="0" dirty="0" smtClean="0">
                <a:solidFill>
                  <a:srgbClr val="00B050"/>
                </a:solidFill>
                <a:effectLst/>
                <a:latin typeface="-apple-system"/>
              </a:rPr>
              <a:t>.</a:t>
            </a:r>
            <a:endParaRPr lang="en-US" sz="2800" b="0" i="0" dirty="0">
              <a:solidFill>
                <a:srgbClr val="00B050"/>
              </a:solidFill>
              <a:effectLst/>
              <a:latin typeface="-apple-system"/>
            </a:endParaRPr>
          </a:p>
        </p:txBody>
      </p:sp>
    </p:spTree>
    <p:extLst>
      <p:ext uri="{BB962C8B-B14F-4D97-AF65-F5344CB8AC3E}">
        <p14:creationId xmlns:p14="http://schemas.microsoft.com/office/powerpoint/2010/main" val="356126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2573" y="760745"/>
            <a:ext cx="7277739" cy="6097255"/>
          </a:xfrm>
          <a:prstGeom prst="rect">
            <a:avLst/>
          </a:prstGeom>
        </p:spPr>
      </p:pic>
      <p:sp>
        <p:nvSpPr>
          <p:cNvPr id="3" name="TextBox 2"/>
          <p:cNvSpPr txBox="1"/>
          <p:nvPr/>
        </p:nvSpPr>
        <p:spPr>
          <a:xfrm>
            <a:off x="1842448" y="191069"/>
            <a:ext cx="3370997" cy="584775"/>
          </a:xfrm>
          <a:prstGeom prst="rect">
            <a:avLst/>
          </a:prstGeom>
          <a:noFill/>
        </p:spPr>
        <p:txBody>
          <a:bodyPr wrap="square" rtlCol="0">
            <a:spAutoFit/>
          </a:bodyPr>
          <a:lstStyle/>
          <a:p>
            <a:r>
              <a:rPr lang="en-US" sz="3200" dirty="0" smtClean="0">
                <a:solidFill>
                  <a:srgbClr val="F7B5EA"/>
                </a:solidFill>
              </a:rPr>
              <a:t>SSB Patterns</a:t>
            </a:r>
            <a:endParaRPr lang="en-IN" sz="3200" dirty="0">
              <a:solidFill>
                <a:srgbClr val="F7B5EA"/>
              </a:solidFill>
            </a:endParaRPr>
          </a:p>
        </p:txBody>
      </p:sp>
    </p:spTree>
    <p:extLst>
      <p:ext uri="{BB962C8B-B14F-4D97-AF65-F5344CB8AC3E}">
        <p14:creationId xmlns:p14="http://schemas.microsoft.com/office/powerpoint/2010/main" val="3398439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13730" y="117693"/>
            <a:ext cx="11800766" cy="6740307"/>
          </a:xfrm>
          <a:prstGeom prst="rect">
            <a:avLst/>
          </a:prstGeom>
        </p:spPr>
        <p:txBody>
          <a:bodyPr wrap="square">
            <a:spAutoFit/>
          </a:bodyPr>
          <a:lstStyle/>
          <a:p>
            <a:r>
              <a:rPr lang="en-US" b="1" i="0" dirty="0" smtClean="0">
                <a:solidFill>
                  <a:srgbClr val="00B050"/>
                </a:solidFill>
                <a:effectLst/>
                <a:latin typeface="Lato"/>
              </a:rPr>
              <a:t>How to decide the SSB pattern to use</a:t>
            </a:r>
          </a:p>
          <a:p>
            <a:pPr>
              <a:buFont typeface="Arial" panose="020B0604020202020204" pitchFamily="34" charset="0"/>
              <a:buChar char="•"/>
            </a:pPr>
            <a:r>
              <a:rPr lang="en-US" b="0" i="0" dirty="0" smtClean="0">
                <a:solidFill>
                  <a:srgbClr val="002060"/>
                </a:solidFill>
                <a:effectLst/>
                <a:latin typeface="-apple-system"/>
              </a:rPr>
              <a:t>if SCS for SS/PBCH blocks is unknown, the applicable cases for a cell depend on a respective frequency band, as provided in </a:t>
            </a:r>
            <a:r>
              <a:rPr lang="en-US" b="0" i="0" u="none" strike="noStrike" dirty="0" smtClean="0">
                <a:solidFill>
                  <a:srgbClr val="002060"/>
                </a:solidFill>
                <a:effectLst/>
                <a:latin typeface="-apple-system"/>
                <a:hlinkClick r:id="rId2"/>
              </a:rPr>
              <a:t>TS 38.101 Table 5.4.3.3-1</a:t>
            </a:r>
            <a:r>
              <a:rPr lang="en-US" b="0" i="0" dirty="0" smtClean="0">
                <a:solidFill>
                  <a:srgbClr val="002060"/>
                </a:solidFill>
                <a:effectLst/>
                <a:latin typeface="-apple-system"/>
              </a:rPr>
              <a:t>. For bands with two possible SCSs, UE needs to try both SCS hypothesis to detect the SSB.</a:t>
            </a:r>
          </a:p>
          <a:p>
            <a:pPr>
              <a:buFont typeface="Arial" panose="020B0604020202020204" pitchFamily="34" charset="0"/>
              <a:buChar char="•"/>
            </a:pPr>
            <a:r>
              <a:rPr lang="en-US" b="0" i="0" dirty="0" smtClean="0">
                <a:solidFill>
                  <a:srgbClr val="002060"/>
                </a:solidFill>
                <a:effectLst/>
                <a:latin typeface="-apple-system"/>
              </a:rPr>
              <a:t>if the SCS of SS/PBCH blocks is provided by </a:t>
            </a:r>
            <a:r>
              <a:rPr lang="en-US" b="0" i="0" u="none" strike="noStrike" dirty="0" smtClean="0">
                <a:solidFill>
                  <a:srgbClr val="002060"/>
                </a:solidFill>
                <a:effectLst/>
                <a:latin typeface="-apple-system"/>
                <a:hlinkClick r:id="rId3"/>
              </a:rPr>
              <a:t>ssbSubcarrierSpacing</a:t>
            </a:r>
            <a:r>
              <a:rPr lang="en-US" b="0" i="0" dirty="0" smtClean="0">
                <a:solidFill>
                  <a:srgbClr val="002060"/>
                </a:solidFill>
                <a:effectLst/>
                <a:latin typeface="-apple-system"/>
              </a:rPr>
              <a:t>:</a:t>
            </a:r>
          </a:p>
          <a:p>
            <a:pPr marL="742950" lvl="1" indent="-285750">
              <a:buFont typeface="Arial" panose="020B0604020202020204" pitchFamily="34" charset="0"/>
              <a:buChar char="•"/>
            </a:pPr>
            <a:r>
              <a:rPr lang="en-US" b="0" i="0" dirty="0" smtClean="0">
                <a:solidFill>
                  <a:srgbClr val="002060"/>
                </a:solidFill>
                <a:effectLst/>
                <a:latin typeface="-apple-system"/>
              </a:rPr>
              <a:t>if SCS equals 15 / 120 / 240 kHz, Case A / D / E shall be used, respectively.</a:t>
            </a:r>
          </a:p>
          <a:p>
            <a:pPr marL="742950" lvl="1" indent="-285750">
              <a:buFont typeface="Arial" panose="020B0604020202020204" pitchFamily="34" charset="0"/>
              <a:buChar char="•"/>
            </a:pPr>
            <a:r>
              <a:rPr lang="en-US" b="0" i="0" dirty="0" smtClean="0">
                <a:solidFill>
                  <a:srgbClr val="002060"/>
                </a:solidFill>
                <a:effectLst/>
                <a:latin typeface="-apple-system"/>
              </a:rPr>
              <a:t>if SCS equals 30 kHz,</a:t>
            </a:r>
          </a:p>
          <a:p>
            <a:pPr marL="1143000" lvl="2" indent="-228600">
              <a:buFont typeface="Arial" panose="020B0604020202020204" pitchFamily="34" charset="0"/>
              <a:buChar char="•"/>
            </a:pPr>
            <a:r>
              <a:rPr lang="en-US" b="0" i="0" dirty="0" smtClean="0">
                <a:solidFill>
                  <a:srgbClr val="002060"/>
                </a:solidFill>
                <a:effectLst/>
                <a:latin typeface="-apple-system"/>
              </a:rPr>
              <a:t>for frequency bands with only 15 kHz SS/PBCH block SCS as specified in TS 38.101 Table 5.4.3.3-1: Case B shall be used. Otherwise,</a:t>
            </a:r>
          </a:p>
          <a:p>
            <a:pPr marL="1143000" lvl="2" indent="-228600">
              <a:buFont typeface="Arial" panose="020B0604020202020204" pitchFamily="34" charset="0"/>
              <a:buChar char="•"/>
            </a:pPr>
            <a:r>
              <a:rPr lang="en-US" b="0" i="0" dirty="0" smtClean="0">
                <a:solidFill>
                  <a:srgbClr val="002060"/>
                </a:solidFill>
                <a:effectLst/>
                <a:latin typeface="-apple-system"/>
              </a:rPr>
              <a:t>the case is jointly decided by the SCS and the band, which can be either Case B or Case C.</a:t>
            </a:r>
          </a:p>
          <a:p>
            <a:r>
              <a:rPr lang="en-US" b="1" i="0" dirty="0" smtClean="0">
                <a:solidFill>
                  <a:srgbClr val="00B050"/>
                </a:solidFill>
                <a:effectLst/>
                <a:latin typeface="Lato"/>
              </a:rPr>
              <a:t>How to obtain SSB index and cell timing after SSB is detected</a:t>
            </a:r>
          </a:p>
          <a:p>
            <a:pPr>
              <a:buFont typeface="Arial" panose="020B0604020202020204" pitchFamily="34" charset="0"/>
              <a:buChar char="•"/>
            </a:pPr>
            <a:r>
              <a:rPr lang="en-US" b="0" i="0" dirty="0" smtClean="0">
                <a:solidFill>
                  <a:srgbClr val="002060"/>
                </a:solidFill>
                <a:effectLst/>
                <a:latin typeface="-apple-system"/>
              </a:rPr>
              <a:t>An SSB can be identified using a combination of System Frame Number (SFN), the Half Radio Frame flag, and the SSB index.</a:t>
            </a:r>
          </a:p>
          <a:p>
            <a:pPr>
              <a:buFont typeface="Arial" panose="020B0604020202020204" pitchFamily="34" charset="0"/>
              <a:buChar char="•"/>
            </a:pPr>
            <a:r>
              <a:rPr lang="en-US" b="1" i="0" dirty="0" smtClean="0">
                <a:solidFill>
                  <a:srgbClr val="002060"/>
                </a:solidFill>
                <a:effectLst/>
                <a:latin typeface="-apple-system"/>
              </a:rPr>
              <a:t>SFN</a:t>
            </a:r>
            <a:r>
              <a:rPr lang="en-US" b="0" i="0" dirty="0" smtClean="0">
                <a:solidFill>
                  <a:srgbClr val="002060"/>
                </a:solidFill>
                <a:effectLst/>
                <a:latin typeface="-apple-system"/>
              </a:rPr>
              <a:t> is indicated by 10 bits (0 ~ 1023). The 6 Most Significant Bits (MSB) of the SFN occupy the first 6 bits of Master Information Block (MIB); the 4 Least Significant Bits (LSB) occupy the first 4 bits of PBCH payload.</a:t>
            </a:r>
          </a:p>
          <a:p>
            <a:pPr>
              <a:buFont typeface="Arial" panose="020B0604020202020204" pitchFamily="34" charset="0"/>
              <a:buChar char="•"/>
            </a:pPr>
            <a:r>
              <a:rPr lang="en-US" b="0" i="0" dirty="0" smtClean="0">
                <a:solidFill>
                  <a:srgbClr val="002060"/>
                </a:solidFill>
                <a:effectLst/>
                <a:latin typeface="-apple-system"/>
              </a:rPr>
              <a:t>The </a:t>
            </a:r>
            <a:r>
              <a:rPr lang="en-US" b="1" i="0" dirty="0" smtClean="0">
                <a:solidFill>
                  <a:srgbClr val="002060"/>
                </a:solidFill>
                <a:effectLst/>
                <a:latin typeface="-apple-system"/>
              </a:rPr>
              <a:t>Half Radio Frame flag</a:t>
            </a:r>
            <a:r>
              <a:rPr lang="en-US" b="0" i="0" dirty="0" smtClean="0">
                <a:solidFill>
                  <a:srgbClr val="002060"/>
                </a:solidFill>
                <a:effectLst/>
                <a:latin typeface="-apple-system"/>
              </a:rPr>
              <a:t> is communicated in PBCH, it occupies the 5th bit of PBCH payload. If the SSB pattern has only 4 SSBs per set, the Half Radio Frame flag can also be deducted from the PBCH DMRS scrambling sequence: the 3rd bit of the sequence index.</a:t>
            </a:r>
          </a:p>
          <a:p>
            <a:pPr>
              <a:buFont typeface="Arial" panose="020B0604020202020204" pitchFamily="34" charset="0"/>
              <a:buChar char="•"/>
            </a:pPr>
            <a:r>
              <a:rPr lang="en-US" b="0" i="0" dirty="0" smtClean="0">
                <a:solidFill>
                  <a:srgbClr val="002060"/>
                </a:solidFill>
                <a:effectLst/>
                <a:latin typeface="-apple-system"/>
              </a:rPr>
              <a:t>The SSBs in a half frame are </a:t>
            </a:r>
            <a:r>
              <a:rPr lang="en-US" b="1" i="0" dirty="0" smtClean="0">
                <a:solidFill>
                  <a:srgbClr val="002060"/>
                </a:solidFill>
                <a:effectLst/>
                <a:latin typeface="-apple-system"/>
              </a:rPr>
              <a:t>indexed</a:t>
            </a:r>
            <a:r>
              <a:rPr lang="en-US" b="0" i="0" dirty="0" smtClean="0">
                <a:solidFill>
                  <a:srgbClr val="002060"/>
                </a:solidFill>
                <a:effectLst/>
                <a:latin typeface="-apple-system"/>
              </a:rPr>
              <a:t> in an ascending order in time from </a:t>
            </a:r>
            <a:r>
              <a:rPr lang="en-US" b="0" i="1" dirty="0" smtClean="0">
                <a:solidFill>
                  <a:srgbClr val="002060"/>
                </a:solidFill>
                <a:effectLst/>
                <a:latin typeface="Times New Roman" panose="02020603050405020304" pitchFamily="18" charset="0"/>
              </a:rPr>
              <a:t>0</a:t>
            </a:r>
            <a:r>
              <a:rPr lang="en-US" b="0" i="0" dirty="0" smtClean="0">
                <a:solidFill>
                  <a:srgbClr val="002060"/>
                </a:solidFill>
                <a:effectLst/>
                <a:latin typeface="-apple-system"/>
              </a:rPr>
              <a:t> to </a:t>
            </a:r>
            <a:r>
              <a:rPr lang="en-US" b="0" i="1" dirty="0" smtClean="0">
                <a:solidFill>
                  <a:srgbClr val="002060"/>
                </a:solidFill>
                <a:effectLst/>
                <a:latin typeface="Times New Roman" panose="02020603050405020304" pitchFamily="18" charset="0"/>
              </a:rPr>
              <a:t>L</a:t>
            </a:r>
            <a:r>
              <a:rPr lang="en-US" b="0" i="1" baseline="-25000" dirty="0" smtClean="0">
                <a:solidFill>
                  <a:srgbClr val="002060"/>
                </a:solidFill>
                <a:effectLst/>
                <a:latin typeface="Times New Roman" panose="02020603050405020304" pitchFamily="18" charset="0"/>
              </a:rPr>
              <a:t>max</a:t>
            </a:r>
            <a:r>
              <a:rPr lang="en-US" b="0" i="1" dirty="0" smtClean="0">
                <a:solidFill>
                  <a:srgbClr val="002060"/>
                </a:solidFill>
                <a:effectLst/>
                <a:latin typeface="Times New Roman" panose="02020603050405020304" pitchFamily="18" charset="0"/>
              </a:rPr>
              <a:t>-1</a:t>
            </a:r>
            <a:r>
              <a:rPr lang="en-US" b="0" i="0" dirty="0" smtClean="0">
                <a:solidFill>
                  <a:srgbClr val="002060"/>
                </a:solidFill>
                <a:effectLst/>
                <a:latin typeface="-apple-system"/>
              </a:rPr>
              <a:t>:</a:t>
            </a:r>
          </a:p>
          <a:p>
            <a:pPr marL="742950" lvl="1" indent="-285750">
              <a:buFont typeface="Arial" panose="020B0604020202020204" pitchFamily="34" charset="0"/>
              <a:buChar char="•"/>
            </a:pPr>
            <a:r>
              <a:rPr lang="en-US" b="0" i="0" dirty="0" smtClean="0">
                <a:solidFill>
                  <a:srgbClr val="002060"/>
                </a:solidFill>
                <a:effectLst/>
                <a:latin typeface="-apple-system"/>
              </a:rPr>
              <a:t>When there are 4 SSBs in the set (Case A0, B0, C0), the SSB index corresponds to the first two bits of DMRS sequence index.</a:t>
            </a:r>
          </a:p>
          <a:p>
            <a:pPr marL="742950" lvl="1" indent="-285750">
              <a:buFont typeface="Arial" panose="020B0604020202020204" pitchFamily="34" charset="0"/>
              <a:buChar char="•"/>
            </a:pPr>
            <a:r>
              <a:rPr lang="en-US" b="0" i="0" dirty="0" smtClean="0">
                <a:solidFill>
                  <a:srgbClr val="002060"/>
                </a:solidFill>
                <a:effectLst/>
                <a:latin typeface="-apple-system"/>
              </a:rPr>
              <a:t>When there are 8 SSBs in the set (Case A1, B1, C1), the SSB index is same as the DMRS sequence index.</a:t>
            </a:r>
          </a:p>
          <a:p>
            <a:pPr marL="742950" lvl="1" indent="-285750">
              <a:buFont typeface="Arial" panose="020B0604020202020204" pitchFamily="34" charset="0"/>
              <a:buChar char="•"/>
            </a:pPr>
            <a:r>
              <a:rPr lang="en-US" b="0" i="0" dirty="0" smtClean="0">
                <a:solidFill>
                  <a:srgbClr val="002060"/>
                </a:solidFill>
                <a:effectLst/>
                <a:latin typeface="-apple-system"/>
              </a:rPr>
              <a:t>When there are 64 SSBs in the set (Case D, E), the 3 MSB bits are taken from the 8th/7th/6th bits of PBCH payload, and the 3 LSB bits correspond to the DMRS sequence index.</a:t>
            </a:r>
            <a:endParaRPr lang="en-US" b="0" i="0" dirty="0">
              <a:solidFill>
                <a:srgbClr val="002060"/>
              </a:solidFill>
              <a:effectLst/>
              <a:latin typeface="-apple-system"/>
            </a:endParaRPr>
          </a:p>
        </p:txBody>
      </p:sp>
    </p:spTree>
    <p:extLst>
      <p:ext uri="{BB962C8B-B14F-4D97-AF65-F5344CB8AC3E}">
        <p14:creationId xmlns:p14="http://schemas.microsoft.com/office/powerpoint/2010/main" val="299185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05713" y="146293"/>
            <a:ext cx="7552196" cy="523220"/>
          </a:xfrm>
          <a:prstGeom prst="rect">
            <a:avLst/>
          </a:prstGeom>
        </p:spPr>
        <p:txBody>
          <a:bodyPr wrap="none">
            <a:spAutoFit/>
          </a:bodyPr>
          <a:lstStyle/>
          <a:p>
            <a:r>
              <a:rPr lang="en-IN" sz="2800" i="0" dirty="0" smtClean="0">
                <a:solidFill>
                  <a:schemeClr val="accent4">
                    <a:lumMod val="50000"/>
                  </a:schemeClr>
                </a:solidFill>
                <a:effectLst/>
                <a:latin typeface="Verdana" panose="020B0604030504040204" pitchFamily="34" charset="0"/>
              </a:rPr>
              <a:t>Frequency Domain Sequence Generation</a:t>
            </a:r>
            <a:endParaRPr lang="en-IN" sz="2800" dirty="0">
              <a:solidFill>
                <a:schemeClr val="accent4">
                  <a:lumMod val="50000"/>
                </a:schemeClr>
              </a:solidFill>
            </a:endParaRPr>
          </a:p>
        </p:txBody>
      </p:sp>
      <p:pic>
        <p:nvPicPr>
          <p:cNvPr id="3" name="Picture 2"/>
          <p:cNvPicPr>
            <a:picLocks noChangeAspect="1"/>
          </p:cNvPicPr>
          <p:nvPr/>
        </p:nvPicPr>
        <p:blipFill>
          <a:blip r:embed="rId2"/>
          <a:stretch>
            <a:fillRect/>
          </a:stretch>
        </p:blipFill>
        <p:spPr>
          <a:xfrm>
            <a:off x="105713" y="873424"/>
            <a:ext cx="4873428" cy="1702202"/>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40370" y="3398292"/>
            <a:ext cx="4604113" cy="1269242"/>
          </a:xfrm>
          <a:prstGeom prst="rect">
            <a:avLst/>
          </a:prstGeom>
          <a:ln>
            <a:solidFill>
              <a:schemeClr val="accent1"/>
            </a:solidFill>
          </a:ln>
        </p:spPr>
      </p:pic>
      <p:cxnSp>
        <p:nvCxnSpPr>
          <p:cNvPr id="10" name="Curved Connector 9"/>
          <p:cNvCxnSpPr/>
          <p:nvPr/>
        </p:nvCxnSpPr>
        <p:spPr>
          <a:xfrm rot="5400000">
            <a:off x="1037231" y="1378424"/>
            <a:ext cx="627797" cy="600501"/>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Curved Connector 11"/>
          <p:cNvCxnSpPr>
            <a:endCxn id="17" idx="1"/>
          </p:cNvCxnSpPr>
          <p:nvPr/>
        </p:nvCxnSpPr>
        <p:spPr>
          <a:xfrm>
            <a:off x="4135272" y="2361063"/>
            <a:ext cx="1446662" cy="116030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urved Connector 14"/>
          <p:cNvCxnSpPr/>
          <p:nvPr/>
        </p:nvCxnSpPr>
        <p:spPr>
          <a:xfrm rot="16200000" flipH="1">
            <a:off x="627797" y="4476465"/>
            <a:ext cx="1037230" cy="49132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Rounded Rectangle 16"/>
          <p:cNvSpPr/>
          <p:nvPr/>
        </p:nvSpPr>
        <p:spPr>
          <a:xfrm>
            <a:off x="5581934" y="3064166"/>
            <a:ext cx="1965278" cy="914400"/>
          </a:xfrm>
          <a:prstGeom prst="roundRect">
            <a:avLst/>
          </a:prstGeom>
          <a:solidFill>
            <a:srgbClr val="F7B5E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7030A0"/>
                </a:solidFill>
              </a:rPr>
              <a:t>The Value is 139 or 839 or 1151 or 571</a:t>
            </a:r>
            <a:endParaRPr lang="en-IN" dirty="0">
              <a:solidFill>
                <a:srgbClr val="7030A0"/>
              </a:solidFill>
            </a:endParaRPr>
          </a:p>
        </p:txBody>
      </p:sp>
      <p:sp>
        <p:nvSpPr>
          <p:cNvPr id="18" name="Rounded Rectangle 17"/>
          <p:cNvSpPr/>
          <p:nvPr/>
        </p:nvSpPr>
        <p:spPr>
          <a:xfrm>
            <a:off x="450376" y="5240740"/>
            <a:ext cx="1815152" cy="968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Frequency Domain Representation</a:t>
            </a:r>
            <a:endParaRPr lang="en-IN" dirty="0">
              <a:solidFill>
                <a:schemeClr val="tx2"/>
              </a:solidFill>
            </a:endParaRPr>
          </a:p>
        </p:txBody>
      </p:sp>
      <p:cxnSp>
        <p:nvCxnSpPr>
          <p:cNvPr id="25" name="Curved Connector 24"/>
          <p:cNvCxnSpPr/>
          <p:nvPr/>
        </p:nvCxnSpPr>
        <p:spPr>
          <a:xfrm rot="16200000" flipH="1">
            <a:off x="433571" y="1470799"/>
            <a:ext cx="2421968" cy="2388359"/>
          </a:xfrm>
          <a:prstGeom prst="curvedConnector3">
            <a:avLst>
              <a:gd name="adj1" fmla="val 7761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403306" y="0"/>
            <a:ext cx="1787857" cy="8734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Determined by zeroCorreleationZoneConfig</a:t>
            </a:r>
            <a:endParaRPr lang="en-IN" sz="1600" dirty="0">
              <a:solidFill>
                <a:schemeClr val="tx2"/>
              </a:solidFill>
            </a:endParaRPr>
          </a:p>
        </p:txBody>
      </p:sp>
      <p:pic>
        <p:nvPicPr>
          <p:cNvPr id="34" name="Picture 33"/>
          <p:cNvPicPr>
            <a:picLocks noChangeAspect="1"/>
          </p:cNvPicPr>
          <p:nvPr/>
        </p:nvPicPr>
        <p:blipFill>
          <a:blip r:embed="rId4"/>
          <a:stretch>
            <a:fillRect/>
          </a:stretch>
        </p:blipFill>
        <p:spPr>
          <a:xfrm>
            <a:off x="6885295" y="1047648"/>
            <a:ext cx="6502760" cy="1555274"/>
          </a:xfrm>
          <a:prstGeom prst="rect">
            <a:avLst/>
          </a:prstGeom>
          <a:ln>
            <a:solidFill>
              <a:srgbClr val="F7B5EA"/>
            </a:solidFill>
          </a:ln>
        </p:spPr>
      </p:pic>
      <p:cxnSp>
        <p:nvCxnSpPr>
          <p:cNvPr id="38" name="Curved Connector 37"/>
          <p:cNvCxnSpPr/>
          <p:nvPr/>
        </p:nvCxnSpPr>
        <p:spPr>
          <a:xfrm flipV="1">
            <a:off x="7765576" y="407903"/>
            <a:ext cx="1637730" cy="8613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a:off x="2542426" y="1047648"/>
            <a:ext cx="4499819" cy="6768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8434317" y="1678675"/>
            <a:ext cx="1702359" cy="6823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434" y="2777146"/>
            <a:ext cx="4519391" cy="3432585"/>
          </a:xfrm>
          <a:prstGeom prst="rect">
            <a:avLst/>
          </a:prstGeom>
          <a:ln>
            <a:solidFill>
              <a:srgbClr val="FFFF00"/>
            </a:solidFill>
          </a:ln>
        </p:spPr>
      </p:pic>
      <p:pic>
        <p:nvPicPr>
          <p:cNvPr id="44" name="Picture 43"/>
          <p:cNvPicPr>
            <a:picLocks noChangeAspect="1"/>
          </p:cNvPicPr>
          <p:nvPr/>
        </p:nvPicPr>
        <p:blipFill>
          <a:blip r:embed="rId6"/>
          <a:stretch>
            <a:fillRect/>
          </a:stretch>
        </p:blipFill>
        <p:spPr>
          <a:xfrm>
            <a:off x="5322109" y="5391860"/>
            <a:ext cx="2171700" cy="666750"/>
          </a:xfrm>
          <a:prstGeom prst="rect">
            <a:avLst/>
          </a:prstGeom>
          <a:ln>
            <a:solidFill>
              <a:schemeClr val="accent1">
                <a:lumMod val="60000"/>
                <a:lumOff val="40000"/>
              </a:schemeClr>
            </a:solidFill>
          </a:ln>
        </p:spPr>
      </p:pic>
      <p:cxnSp>
        <p:nvCxnSpPr>
          <p:cNvPr id="46" name="Curved Connector 45"/>
          <p:cNvCxnSpPr/>
          <p:nvPr/>
        </p:nvCxnSpPr>
        <p:spPr>
          <a:xfrm rot="10800000" flipV="1">
            <a:off x="5581935" y="2777146"/>
            <a:ext cx="3370997" cy="2614714"/>
          </a:xfrm>
          <a:prstGeom prst="curvedConnector3">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848669" y="6209731"/>
            <a:ext cx="5295902" cy="646331"/>
          </a:xfrm>
          <a:prstGeom prst="rect">
            <a:avLst/>
          </a:prstGeom>
          <a:noFill/>
        </p:spPr>
        <p:txBody>
          <a:bodyPr wrap="square" rtlCol="0">
            <a:spAutoFit/>
          </a:bodyPr>
          <a:lstStyle/>
          <a:p>
            <a:r>
              <a:rPr lang="en-US" dirty="0" smtClean="0">
                <a:solidFill>
                  <a:srgbClr val="00B0F0"/>
                </a:solidFill>
              </a:rPr>
              <a:t>For all other values of du, there are no cyclic shifts in the restricted set</a:t>
            </a:r>
            <a:endParaRPr lang="en-IN" dirty="0">
              <a:solidFill>
                <a:srgbClr val="00B0F0"/>
              </a:solidFill>
            </a:endParaRPr>
          </a:p>
        </p:txBody>
      </p:sp>
    </p:spTree>
    <p:extLst>
      <p:ext uri="{BB962C8B-B14F-4D97-AF65-F5344CB8AC3E}">
        <p14:creationId xmlns:p14="http://schemas.microsoft.com/office/powerpoint/2010/main" val="423551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6596" y="494649"/>
            <a:ext cx="7187656" cy="3582701"/>
          </a:xfrm>
          <a:prstGeom prst="rect">
            <a:avLst/>
          </a:prstGeom>
        </p:spPr>
      </p:pic>
      <p:sp>
        <p:nvSpPr>
          <p:cNvPr id="3" name="Rectangle 2"/>
          <p:cNvSpPr/>
          <p:nvPr/>
        </p:nvSpPr>
        <p:spPr>
          <a:xfrm>
            <a:off x="3568619" y="15503"/>
            <a:ext cx="3640740" cy="461665"/>
          </a:xfrm>
          <a:prstGeom prst="rect">
            <a:avLst/>
          </a:prstGeom>
        </p:spPr>
        <p:txBody>
          <a:bodyPr wrap="none">
            <a:spAutoFit/>
          </a:bodyPr>
          <a:lstStyle/>
          <a:p>
            <a:r>
              <a:rPr lang="en-US" sz="2400" i="0" u="none" strike="noStrike" dirty="0" smtClean="0">
                <a:solidFill>
                  <a:schemeClr val="tx2">
                    <a:lumMod val="75000"/>
                  </a:schemeClr>
                </a:solidFill>
                <a:effectLst/>
                <a:latin typeface="-apple-system"/>
              </a:rPr>
              <a:t>obtain cell time from SSB</a:t>
            </a:r>
            <a:endParaRPr lang="en-IN" sz="2400" dirty="0">
              <a:solidFill>
                <a:schemeClr val="tx2">
                  <a:lumMod val="75000"/>
                </a:schemeClr>
              </a:solidFill>
            </a:endParaRPr>
          </a:p>
        </p:txBody>
      </p:sp>
      <p:sp>
        <p:nvSpPr>
          <p:cNvPr id="4" name="Rounded Rectangle 3"/>
          <p:cNvSpPr/>
          <p:nvPr/>
        </p:nvSpPr>
        <p:spPr>
          <a:xfrm>
            <a:off x="1323833" y="4653887"/>
            <a:ext cx="2162899" cy="76427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Case A0</a:t>
            </a:r>
            <a:endParaRPr lang="en-IN" sz="2800" dirty="0"/>
          </a:p>
        </p:txBody>
      </p:sp>
      <p:cxnSp>
        <p:nvCxnSpPr>
          <p:cNvPr id="9" name="Curved Connector 8"/>
          <p:cNvCxnSpPr/>
          <p:nvPr/>
        </p:nvCxnSpPr>
        <p:spPr>
          <a:xfrm rot="5400000" flipH="1" flipV="1">
            <a:off x="1282890" y="3289111"/>
            <a:ext cx="1705971" cy="10235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299045" y="4653887"/>
            <a:ext cx="1651379" cy="76427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MIB=1</a:t>
            </a:r>
            <a:endParaRPr lang="en-IN" sz="2800" dirty="0"/>
          </a:p>
        </p:txBody>
      </p:sp>
      <p:cxnSp>
        <p:nvCxnSpPr>
          <p:cNvPr id="12" name="Curved Connector 11"/>
          <p:cNvCxnSpPr>
            <a:stCxn id="10" idx="0"/>
          </p:cNvCxnSpPr>
          <p:nvPr/>
        </p:nvCxnSpPr>
        <p:spPr>
          <a:xfrm rot="16200000" flipV="1">
            <a:off x="3797490" y="3326642"/>
            <a:ext cx="1828800" cy="8256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851176" y="4653887"/>
            <a:ext cx="1624084" cy="76427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PBCH=17</a:t>
            </a:r>
            <a:endParaRPr lang="en-IN" sz="2400" dirty="0"/>
          </a:p>
        </p:txBody>
      </p:sp>
      <p:cxnSp>
        <p:nvCxnSpPr>
          <p:cNvPr id="15" name="Curved Connector 14"/>
          <p:cNvCxnSpPr>
            <a:stCxn id="13" idx="0"/>
          </p:cNvCxnSpPr>
          <p:nvPr/>
        </p:nvCxnSpPr>
        <p:spPr>
          <a:xfrm rot="16200000" flipV="1">
            <a:off x="6008427" y="2999096"/>
            <a:ext cx="1828801" cy="14807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9348716" y="4558352"/>
            <a:ext cx="1624084" cy="85980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DMRS sequence index=4</a:t>
            </a:r>
            <a:endParaRPr lang="en-IN" dirty="0"/>
          </a:p>
        </p:txBody>
      </p:sp>
      <p:cxnSp>
        <p:nvCxnSpPr>
          <p:cNvPr id="22" name="Curved Connector 21"/>
          <p:cNvCxnSpPr>
            <a:stCxn id="16" idx="3"/>
          </p:cNvCxnSpPr>
          <p:nvPr/>
        </p:nvCxnSpPr>
        <p:spPr>
          <a:xfrm flipH="1" flipV="1">
            <a:off x="8925636" y="2715904"/>
            <a:ext cx="2047164" cy="2272353"/>
          </a:xfrm>
          <a:prstGeom prst="curvedConnector4">
            <a:avLst>
              <a:gd name="adj1" fmla="val -11167"/>
              <a:gd name="adj2" fmla="val 5945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92573" y="5895833"/>
            <a:ext cx="8748215" cy="523220"/>
          </a:xfrm>
          <a:prstGeom prst="rect">
            <a:avLst/>
          </a:prstGeom>
          <a:noFill/>
        </p:spPr>
        <p:txBody>
          <a:bodyPr wrap="square" rtlCol="0">
            <a:spAutoFit/>
          </a:bodyPr>
          <a:lstStyle/>
          <a:p>
            <a:r>
              <a:rPr lang="en-US" sz="2800" dirty="0" smtClean="0">
                <a:solidFill>
                  <a:srgbClr val="00B050"/>
                </a:solidFill>
              </a:rPr>
              <a:t>Based on the above values the get the “Result” values </a:t>
            </a:r>
            <a:endParaRPr lang="en-IN" sz="2800" dirty="0">
              <a:solidFill>
                <a:srgbClr val="00B050"/>
              </a:solidFill>
            </a:endParaRPr>
          </a:p>
        </p:txBody>
      </p:sp>
    </p:spTree>
    <p:extLst>
      <p:ext uri="{BB962C8B-B14F-4D97-AF65-F5344CB8AC3E}">
        <p14:creationId xmlns:p14="http://schemas.microsoft.com/office/powerpoint/2010/main" val="3398875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7552" y="235849"/>
            <a:ext cx="7466295" cy="3681057"/>
          </a:xfrm>
          <a:prstGeom prst="rect">
            <a:avLst/>
          </a:prstGeom>
        </p:spPr>
      </p:pic>
      <p:sp>
        <p:nvSpPr>
          <p:cNvPr id="3" name="Rounded Rectangle 2"/>
          <p:cNvSpPr/>
          <p:nvPr/>
        </p:nvSpPr>
        <p:spPr>
          <a:xfrm>
            <a:off x="777922" y="4585648"/>
            <a:ext cx="1619630" cy="6960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Case B0</a:t>
            </a:r>
            <a:endParaRPr lang="en-IN" sz="2400" dirty="0"/>
          </a:p>
        </p:txBody>
      </p:sp>
      <p:cxnSp>
        <p:nvCxnSpPr>
          <p:cNvPr id="5" name="Curved Connector 4"/>
          <p:cNvCxnSpPr>
            <a:stCxn id="3" idx="0"/>
          </p:cNvCxnSpPr>
          <p:nvPr/>
        </p:nvCxnSpPr>
        <p:spPr>
          <a:xfrm rot="5400000" flipH="1" flipV="1">
            <a:off x="1189654" y="3209523"/>
            <a:ext cx="1774209" cy="9780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207367" y="4585648"/>
            <a:ext cx="1364777" cy="7915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MIB = 2</a:t>
            </a:r>
            <a:endParaRPr lang="en-IN" sz="2400" dirty="0"/>
          </a:p>
        </p:txBody>
      </p:sp>
      <p:cxnSp>
        <p:nvCxnSpPr>
          <p:cNvPr id="8" name="Curved Connector 7"/>
          <p:cNvCxnSpPr>
            <a:stCxn id="6" idx="0"/>
          </p:cNvCxnSpPr>
          <p:nvPr/>
        </p:nvCxnSpPr>
        <p:spPr>
          <a:xfrm rot="5400000" flipH="1" flipV="1">
            <a:off x="2988931" y="3534843"/>
            <a:ext cx="1951630" cy="1499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527343" y="4585648"/>
            <a:ext cx="1405720" cy="7915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PBCH = 18</a:t>
            </a:r>
            <a:endParaRPr lang="en-IN" sz="2000" dirty="0"/>
          </a:p>
        </p:txBody>
      </p:sp>
      <p:cxnSp>
        <p:nvCxnSpPr>
          <p:cNvPr id="11" name="Curved Connector 10"/>
          <p:cNvCxnSpPr>
            <a:stCxn id="9" idx="0"/>
          </p:cNvCxnSpPr>
          <p:nvPr/>
        </p:nvCxnSpPr>
        <p:spPr>
          <a:xfrm rot="5400000" flipH="1" flipV="1">
            <a:off x="5263752" y="3600469"/>
            <a:ext cx="1951630" cy="187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079475" y="4585648"/>
            <a:ext cx="1784372" cy="7915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DMRS sequence index = 5</a:t>
            </a:r>
            <a:endParaRPr lang="en-IN" dirty="0"/>
          </a:p>
        </p:txBody>
      </p:sp>
      <p:cxnSp>
        <p:nvCxnSpPr>
          <p:cNvPr id="16" name="Curved Connector 15"/>
          <p:cNvCxnSpPr>
            <a:stCxn id="12" idx="3"/>
          </p:cNvCxnSpPr>
          <p:nvPr/>
        </p:nvCxnSpPr>
        <p:spPr>
          <a:xfrm flipH="1" flipV="1">
            <a:off x="9703558" y="2511188"/>
            <a:ext cx="160289" cy="2470245"/>
          </a:xfrm>
          <a:prstGeom prst="curvedConnector4">
            <a:avLst>
              <a:gd name="adj1" fmla="val -142617"/>
              <a:gd name="adj2" fmla="val 580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029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832513" y="612845"/>
            <a:ext cx="10863617" cy="5262979"/>
          </a:xfrm>
          <a:prstGeom prst="rect">
            <a:avLst/>
          </a:prstGeom>
        </p:spPr>
        <p:txBody>
          <a:bodyPr wrap="square">
            <a:spAutoFit/>
          </a:bodyPr>
          <a:lstStyle/>
          <a:p>
            <a:r>
              <a:rPr lang="en-US" sz="2800" b="1" i="0" dirty="0" smtClean="0">
                <a:solidFill>
                  <a:srgbClr val="92D050"/>
                </a:solidFill>
                <a:effectLst/>
                <a:latin typeface="Lato"/>
              </a:rPr>
              <a:t>How to decide the periodicity of the SSB burst set</a:t>
            </a:r>
          </a:p>
          <a:p>
            <a:pPr>
              <a:buFont typeface="Arial" panose="020B0604020202020204" pitchFamily="34" charset="0"/>
              <a:buChar char="•"/>
            </a:pPr>
            <a:r>
              <a:rPr lang="en-US" sz="2000" b="0" i="0" dirty="0" smtClean="0">
                <a:solidFill>
                  <a:srgbClr val="00B0F0"/>
                </a:solidFill>
                <a:effectLst/>
                <a:latin typeface="-apple-system"/>
              </a:rPr>
              <a:t>  Serving cell: </a:t>
            </a:r>
            <a:r>
              <a:rPr lang="en-US" sz="2000" b="0" i="0" u="none" strike="noStrike" dirty="0" err="1" smtClean="0">
                <a:solidFill>
                  <a:srgbClr val="00B0F0"/>
                </a:solidFill>
                <a:effectLst/>
                <a:latin typeface="-apple-system"/>
                <a:hlinkClick r:id="rId2"/>
              </a:rPr>
              <a:t>ssb-periodicityServingCell</a:t>
            </a:r>
            <a:r>
              <a:rPr lang="en-US" sz="2000" b="0" i="0" dirty="0" smtClean="0">
                <a:solidFill>
                  <a:srgbClr val="00B0F0"/>
                </a:solidFill>
                <a:effectLst/>
                <a:latin typeface="-apple-system"/>
              </a:rPr>
              <a:t>, The SSB periodicity (5/10/20/40/80/160) in </a:t>
            </a:r>
            <a:r>
              <a:rPr lang="en-US" sz="2000" b="0" i="0" dirty="0" err="1" smtClean="0">
                <a:solidFill>
                  <a:srgbClr val="00B0F0"/>
                </a:solidFill>
                <a:effectLst/>
                <a:latin typeface="-apple-system"/>
              </a:rPr>
              <a:t>ms</a:t>
            </a:r>
            <a:r>
              <a:rPr lang="en-US" sz="2000" b="0" i="0" dirty="0" smtClean="0">
                <a:solidFill>
                  <a:srgbClr val="00B0F0"/>
                </a:solidFill>
                <a:effectLst/>
                <a:latin typeface="-apple-system"/>
              </a:rPr>
              <a:t> for the rate matching purpose. If the field is absent, UE assumes a periodicity of 5 </a:t>
            </a:r>
            <a:r>
              <a:rPr lang="en-US" sz="2000" b="0" i="0" dirty="0" err="1" smtClean="0">
                <a:solidFill>
                  <a:srgbClr val="00B0F0"/>
                </a:solidFill>
                <a:effectLst/>
                <a:latin typeface="-apple-system"/>
              </a:rPr>
              <a:t>ms.</a:t>
            </a:r>
            <a:endParaRPr lang="en-US" sz="2000" b="0" i="0" dirty="0" smtClean="0">
              <a:solidFill>
                <a:srgbClr val="00B0F0"/>
              </a:solidFill>
              <a:effectLst/>
              <a:latin typeface="-apple-system"/>
            </a:endParaRPr>
          </a:p>
          <a:p>
            <a:pPr>
              <a:buFont typeface="Arial" panose="020B0604020202020204" pitchFamily="34" charset="0"/>
              <a:buChar char="•"/>
            </a:pPr>
            <a:r>
              <a:rPr lang="en-US" sz="2000" b="0" i="0" dirty="0" smtClean="0">
                <a:solidFill>
                  <a:srgbClr val="00B0F0"/>
                </a:solidFill>
                <a:effectLst/>
                <a:latin typeface="-apple-system"/>
              </a:rPr>
              <a:t>  Initial cell selection: assumes a periodicity of 20ms.</a:t>
            </a:r>
          </a:p>
          <a:p>
            <a:pPr>
              <a:buFont typeface="Arial" panose="020B0604020202020204" pitchFamily="34" charset="0"/>
              <a:buChar char="•"/>
            </a:pPr>
            <a:r>
              <a:rPr lang="en-US" sz="2000" b="0" i="0" dirty="0" smtClean="0">
                <a:solidFill>
                  <a:srgbClr val="00B0F0"/>
                </a:solidFill>
                <a:effectLst/>
                <a:latin typeface="-apple-system"/>
              </a:rPr>
              <a:t>  Neighbor cell: </a:t>
            </a:r>
            <a:r>
              <a:rPr lang="en-US" sz="2000" b="0" i="0" u="none" strike="noStrike" dirty="0" smtClean="0">
                <a:solidFill>
                  <a:srgbClr val="00B0F0"/>
                </a:solidFill>
                <a:effectLst/>
                <a:latin typeface="-apple-system"/>
                <a:hlinkClick r:id="rId3"/>
              </a:rPr>
              <a:t>SSB-MTC</a:t>
            </a:r>
            <a:r>
              <a:rPr lang="en-US" sz="2000" b="0" i="0" dirty="0" smtClean="0">
                <a:solidFill>
                  <a:srgbClr val="00B0F0"/>
                </a:solidFill>
                <a:effectLst/>
                <a:latin typeface="-apple-system"/>
              </a:rPr>
              <a:t>, which is used to configure measurement timing configurations, i.e., timing occasions at which the UE measures SSBs. The periodicity can be 5/10/20/40/80/160 </a:t>
            </a:r>
            <a:r>
              <a:rPr lang="en-US" sz="2000" b="0" i="0" dirty="0" err="1" smtClean="0">
                <a:solidFill>
                  <a:srgbClr val="00B0F0"/>
                </a:solidFill>
                <a:effectLst/>
                <a:latin typeface="-apple-system"/>
              </a:rPr>
              <a:t>ms.</a:t>
            </a:r>
            <a:endParaRPr lang="en-US" sz="2000" b="0" i="0" dirty="0" smtClean="0">
              <a:solidFill>
                <a:srgbClr val="00B0F0"/>
              </a:solidFill>
              <a:effectLst/>
              <a:latin typeface="-apple-system"/>
            </a:endParaRPr>
          </a:p>
          <a:p>
            <a:pPr>
              <a:buFont typeface="Arial" panose="020B0604020202020204" pitchFamily="34" charset="0"/>
              <a:buChar char="•"/>
            </a:pPr>
            <a:endParaRPr lang="en-US" sz="2000" dirty="0">
              <a:solidFill>
                <a:srgbClr val="00B0F0"/>
              </a:solidFill>
              <a:latin typeface="-apple-system"/>
            </a:endParaRPr>
          </a:p>
          <a:p>
            <a:endParaRPr lang="en-US" sz="2400" b="0" i="0" dirty="0" smtClean="0">
              <a:solidFill>
                <a:srgbClr val="00B0F0"/>
              </a:solidFill>
              <a:effectLst/>
              <a:latin typeface="-apple-system"/>
            </a:endParaRPr>
          </a:p>
          <a:p>
            <a:r>
              <a:rPr lang="en-US" sz="2400" b="1" i="0" dirty="0" smtClean="0">
                <a:solidFill>
                  <a:srgbClr val="92D050"/>
                </a:solidFill>
                <a:effectLst/>
                <a:latin typeface="Lato"/>
              </a:rPr>
              <a:t>How to determine the frequency location of Type0-PDCCH CSS CORESET</a:t>
            </a:r>
          </a:p>
          <a:p>
            <a:endParaRPr lang="en-US" sz="2000" b="1" i="0" dirty="0" smtClean="0">
              <a:solidFill>
                <a:srgbClr val="00B0F0"/>
              </a:solidFill>
              <a:effectLst/>
              <a:latin typeface="Lato"/>
            </a:endParaRPr>
          </a:p>
          <a:p>
            <a:pPr>
              <a:buFont typeface="Arial" panose="020B0604020202020204" pitchFamily="34" charset="0"/>
              <a:buChar char="•"/>
            </a:pPr>
            <a:r>
              <a:rPr lang="en-US" sz="2000" b="0" i="0" dirty="0" smtClean="0">
                <a:solidFill>
                  <a:srgbClr val="00B0F0"/>
                </a:solidFill>
                <a:effectLst/>
                <a:latin typeface="-apple-system"/>
              </a:rPr>
              <a:t>  First UE decode MIB, and obtain the value of </a:t>
            </a:r>
            <a:r>
              <a:rPr lang="en-US" sz="2000" b="0" i="1" dirty="0" err="1" smtClean="0">
                <a:solidFill>
                  <a:srgbClr val="00B0F0"/>
                </a:solidFill>
                <a:effectLst/>
                <a:latin typeface="Times New Roman" panose="02020603050405020304" pitchFamily="18" charset="0"/>
              </a:rPr>
              <a:t>k</a:t>
            </a:r>
            <a:r>
              <a:rPr lang="en-US" sz="2000" b="0" i="1" baseline="-25000" dirty="0" err="1" smtClean="0">
                <a:solidFill>
                  <a:srgbClr val="00B0F0"/>
                </a:solidFill>
                <a:effectLst/>
                <a:latin typeface="Times New Roman" panose="02020603050405020304" pitchFamily="18" charset="0"/>
              </a:rPr>
              <a:t>SSB</a:t>
            </a:r>
            <a:r>
              <a:rPr lang="en-US" sz="2000" b="0" i="0" dirty="0" smtClean="0">
                <a:solidFill>
                  <a:srgbClr val="00B0F0"/>
                </a:solidFill>
                <a:effectLst/>
                <a:latin typeface="-apple-system"/>
              </a:rPr>
              <a:t> from MIB.</a:t>
            </a:r>
          </a:p>
          <a:p>
            <a:pPr>
              <a:buFont typeface="Arial" panose="020B0604020202020204" pitchFamily="34" charset="0"/>
              <a:buChar char="•"/>
            </a:pPr>
            <a:r>
              <a:rPr lang="en-US" sz="2000" b="0" i="0" dirty="0" smtClean="0">
                <a:solidFill>
                  <a:srgbClr val="00B0F0"/>
                </a:solidFill>
                <a:effectLst/>
                <a:latin typeface="-apple-system"/>
              </a:rPr>
              <a:t>  If </a:t>
            </a:r>
            <a:r>
              <a:rPr lang="en-US" sz="2000" b="0" i="1" dirty="0" err="1" smtClean="0">
                <a:solidFill>
                  <a:srgbClr val="00B0F0"/>
                </a:solidFill>
                <a:effectLst/>
                <a:latin typeface="Times New Roman" panose="02020603050405020304" pitchFamily="18" charset="0"/>
              </a:rPr>
              <a:t>k</a:t>
            </a:r>
            <a:r>
              <a:rPr lang="en-US" sz="2000" b="0" i="1" baseline="-25000" dirty="0" err="1" smtClean="0">
                <a:solidFill>
                  <a:srgbClr val="00B0F0"/>
                </a:solidFill>
                <a:effectLst/>
                <a:latin typeface="Times New Roman" panose="02020603050405020304" pitchFamily="18" charset="0"/>
              </a:rPr>
              <a:t>SSB</a:t>
            </a:r>
            <a:r>
              <a:rPr lang="en-US" sz="2000" b="0" i="0" dirty="0" smtClean="0">
                <a:solidFill>
                  <a:srgbClr val="00B0F0"/>
                </a:solidFill>
                <a:effectLst/>
                <a:latin typeface="-apple-system"/>
              </a:rPr>
              <a:t> ≤ 23 for FR1 or </a:t>
            </a:r>
            <a:r>
              <a:rPr lang="en-US" sz="2000" b="0" i="1" dirty="0" err="1" smtClean="0">
                <a:solidFill>
                  <a:srgbClr val="00B0F0"/>
                </a:solidFill>
                <a:effectLst/>
                <a:latin typeface="Times New Roman" panose="02020603050405020304" pitchFamily="18" charset="0"/>
              </a:rPr>
              <a:t>k</a:t>
            </a:r>
            <a:r>
              <a:rPr lang="en-US" sz="2000" b="0" i="1" baseline="-25000" dirty="0" err="1" smtClean="0">
                <a:solidFill>
                  <a:srgbClr val="00B0F0"/>
                </a:solidFill>
                <a:effectLst/>
                <a:latin typeface="Times New Roman" panose="02020603050405020304" pitchFamily="18" charset="0"/>
              </a:rPr>
              <a:t>SSB</a:t>
            </a:r>
            <a:r>
              <a:rPr lang="en-US" sz="2000" b="0" i="0" dirty="0" smtClean="0">
                <a:solidFill>
                  <a:srgbClr val="00B0F0"/>
                </a:solidFill>
                <a:effectLst/>
                <a:latin typeface="-apple-system"/>
              </a:rPr>
              <a:t> ≤ 11 for FR2, UE follows </a:t>
            </a:r>
            <a:r>
              <a:rPr lang="en-US" sz="2000" b="0" i="0" u="none" strike="noStrike" dirty="0" smtClean="0">
                <a:solidFill>
                  <a:srgbClr val="00B0F0"/>
                </a:solidFill>
                <a:effectLst/>
                <a:latin typeface="-apple-system"/>
                <a:hlinkClick r:id="rId4"/>
              </a:rPr>
              <a:t>TS 38.213 Clause 13</a:t>
            </a:r>
            <a:r>
              <a:rPr lang="en-US" sz="2000" b="0" i="0" dirty="0" smtClean="0">
                <a:solidFill>
                  <a:srgbClr val="00B0F0"/>
                </a:solidFill>
                <a:effectLst/>
                <a:latin typeface="-apple-system"/>
              </a:rPr>
              <a:t> to determine the CORESET;</a:t>
            </a:r>
          </a:p>
          <a:p>
            <a:pPr>
              <a:buFont typeface="Arial" panose="020B0604020202020204" pitchFamily="34" charset="0"/>
              <a:buChar char="•"/>
            </a:pPr>
            <a:r>
              <a:rPr lang="en-US" sz="2000" b="0" i="0" dirty="0" smtClean="0">
                <a:solidFill>
                  <a:srgbClr val="00B0F0"/>
                </a:solidFill>
                <a:effectLst/>
                <a:latin typeface="-apple-system"/>
              </a:rPr>
              <a:t>  If </a:t>
            </a:r>
            <a:r>
              <a:rPr lang="en-US" sz="2000" b="0" i="1" dirty="0" err="1" smtClean="0">
                <a:solidFill>
                  <a:srgbClr val="00B0F0"/>
                </a:solidFill>
                <a:effectLst/>
                <a:latin typeface="Times New Roman" panose="02020603050405020304" pitchFamily="18" charset="0"/>
              </a:rPr>
              <a:t>k</a:t>
            </a:r>
            <a:r>
              <a:rPr lang="en-US" sz="2000" b="0" i="1" baseline="-25000" dirty="0" err="1" smtClean="0">
                <a:solidFill>
                  <a:srgbClr val="00B0F0"/>
                </a:solidFill>
                <a:effectLst/>
                <a:latin typeface="Times New Roman" panose="02020603050405020304" pitchFamily="18" charset="0"/>
              </a:rPr>
              <a:t>SSB</a:t>
            </a:r>
            <a:r>
              <a:rPr lang="en-US" sz="2000" b="0" i="0" dirty="0" smtClean="0">
                <a:solidFill>
                  <a:srgbClr val="00B0F0"/>
                </a:solidFill>
                <a:effectLst/>
                <a:latin typeface="-apple-system"/>
              </a:rPr>
              <a:t> &gt; 23 for FR1 or </a:t>
            </a:r>
            <a:r>
              <a:rPr lang="en-US" sz="2000" b="0" i="1" dirty="0" err="1" smtClean="0">
                <a:solidFill>
                  <a:srgbClr val="00B0F0"/>
                </a:solidFill>
                <a:effectLst/>
                <a:latin typeface="Times New Roman" panose="02020603050405020304" pitchFamily="18" charset="0"/>
              </a:rPr>
              <a:t>k</a:t>
            </a:r>
            <a:r>
              <a:rPr lang="en-US" sz="2000" b="0" i="1" baseline="-25000" dirty="0" err="1" smtClean="0">
                <a:solidFill>
                  <a:srgbClr val="00B0F0"/>
                </a:solidFill>
                <a:effectLst/>
                <a:latin typeface="Times New Roman" panose="02020603050405020304" pitchFamily="18" charset="0"/>
              </a:rPr>
              <a:t>SSB</a:t>
            </a:r>
            <a:r>
              <a:rPr lang="en-US" sz="2000" b="0" i="0" dirty="0" smtClean="0">
                <a:solidFill>
                  <a:srgbClr val="00B0F0"/>
                </a:solidFill>
                <a:effectLst/>
                <a:latin typeface="-apple-system"/>
              </a:rPr>
              <a:t> &gt; 11 for FR2, the CORESET is not present.</a:t>
            </a:r>
          </a:p>
          <a:p>
            <a:pPr>
              <a:buFont typeface="Arial" panose="020B0604020202020204" pitchFamily="34" charset="0"/>
              <a:buChar char="•"/>
            </a:pPr>
            <a:r>
              <a:rPr lang="en-US" sz="2000" b="0" i="0" dirty="0" smtClean="0">
                <a:solidFill>
                  <a:srgbClr val="00B0F0"/>
                </a:solidFill>
                <a:effectLst/>
                <a:latin typeface="-apple-system"/>
              </a:rPr>
              <a:t>  The CORESET for Type0-PDCCH CSS set may be provided by </a:t>
            </a:r>
            <a:r>
              <a:rPr lang="en-US" sz="2000" b="0" i="0" u="none" strike="noStrike" dirty="0" smtClean="0">
                <a:solidFill>
                  <a:srgbClr val="00B0F0"/>
                </a:solidFill>
                <a:effectLst/>
                <a:latin typeface="-apple-system"/>
                <a:hlinkClick r:id="rId5"/>
              </a:rPr>
              <a:t>PDCCH-</a:t>
            </a:r>
            <a:r>
              <a:rPr lang="en-US" sz="2000" b="0" i="0" u="none" strike="noStrike" dirty="0" err="1" smtClean="0">
                <a:solidFill>
                  <a:srgbClr val="00B0F0"/>
                </a:solidFill>
                <a:effectLst/>
                <a:latin typeface="-apple-system"/>
                <a:hlinkClick r:id="rId5"/>
              </a:rPr>
              <a:t>ConfigCommon</a:t>
            </a:r>
            <a:r>
              <a:rPr lang="en-US" sz="2000" b="0" i="0" dirty="0" smtClean="0">
                <a:solidFill>
                  <a:srgbClr val="00B0F0"/>
                </a:solidFill>
                <a:effectLst/>
                <a:latin typeface="-apple-system"/>
              </a:rPr>
              <a:t>.</a:t>
            </a:r>
            <a:endParaRPr lang="en-US" sz="2000" b="0" i="0" dirty="0">
              <a:solidFill>
                <a:srgbClr val="00B0F0"/>
              </a:solidFill>
              <a:effectLst/>
              <a:latin typeface="-apple-system"/>
            </a:endParaRPr>
          </a:p>
        </p:txBody>
      </p:sp>
    </p:spTree>
    <p:extLst>
      <p:ext uri="{BB962C8B-B14F-4D97-AF65-F5344CB8AC3E}">
        <p14:creationId xmlns:p14="http://schemas.microsoft.com/office/powerpoint/2010/main" val="2388173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573193" y="661182"/>
            <a:ext cx="6921305" cy="7571303"/>
          </a:xfrm>
          <a:prstGeom prst="rect">
            <a:avLst/>
          </a:prstGeom>
          <a:noFill/>
        </p:spPr>
        <p:txBody>
          <a:bodyPr wrap="square" rtlCol="0">
            <a:spAutoFit/>
          </a:bodyPr>
          <a:lstStyle/>
          <a:p>
            <a:r>
              <a:rPr lang="en-US" sz="16600" dirty="0" smtClean="0">
                <a:solidFill>
                  <a:srgbClr val="7030A0"/>
                </a:solidFill>
              </a:rPr>
              <a:t>END</a:t>
            </a:r>
          </a:p>
          <a:p>
            <a:endParaRPr lang="en-US" sz="4000" dirty="0">
              <a:solidFill>
                <a:srgbClr val="7030A0"/>
              </a:solidFill>
            </a:endParaRPr>
          </a:p>
          <a:p>
            <a:endParaRPr lang="en-US" sz="4000" dirty="0" smtClean="0">
              <a:solidFill>
                <a:srgbClr val="7030A0"/>
              </a:solidFill>
            </a:endParaRPr>
          </a:p>
          <a:p>
            <a:endParaRPr lang="en-US" sz="4000" dirty="0">
              <a:solidFill>
                <a:srgbClr val="7030A0"/>
              </a:solidFill>
            </a:endParaRPr>
          </a:p>
          <a:p>
            <a:endParaRPr lang="en-US" sz="4000" dirty="0" smtClean="0">
              <a:solidFill>
                <a:srgbClr val="7030A0"/>
              </a:solidFill>
            </a:endParaRPr>
          </a:p>
          <a:p>
            <a:endParaRPr lang="en-US" sz="4000" dirty="0">
              <a:solidFill>
                <a:srgbClr val="7030A0"/>
              </a:solidFill>
            </a:endParaRPr>
          </a:p>
          <a:p>
            <a:endParaRPr lang="en-US" sz="4000" dirty="0" smtClean="0">
              <a:solidFill>
                <a:srgbClr val="7030A0"/>
              </a:solidFill>
            </a:endParaRPr>
          </a:p>
          <a:p>
            <a:endParaRPr lang="en-US" sz="4000" dirty="0">
              <a:solidFill>
                <a:srgbClr val="7030A0"/>
              </a:solidFill>
            </a:endParaRPr>
          </a:p>
          <a:p>
            <a:r>
              <a:rPr lang="en-US" sz="4000" dirty="0" smtClean="0">
                <a:solidFill>
                  <a:srgbClr val="7030A0"/>
                </a:solidFill>
              </a:rPr>
              <a:t>                                                   </a:t>
            </a:r>
            <a:endParaRPr lang="en-IN" sz="4000" dirty="0">
              <a:solidFill>
                <a:srgbClr val="7030A0"/>
              </a:solidFill>
            </a:endParaRPr>
          </a:p>
        </p:txBody>
      </p:sp>
      <p:sp>
        <p:nvSpPr>
          <p:cNvPr id="3" name="TextBox 2"/>
          <p:cNvSpPr txBox="1"/>
          <p:nvPr/>
        </p:nvSpPr>
        <p:spPr>
          <a:xfrm>
            <a:off x="7469944" y="5261317"/>
            <a:ext cx="3601329" cy="923330"/>
          </a:xfrm>
          <a:prstGeom prst="rect">
            <a:avLst/>
          </a:prstGeom>
          <a:noFill/>
        </p:spPr>
        <p:txBody>
          <a:bodyPr wrap="square" rtlCol="0">
            <a:spAutoFit/>
          </a:bodyPr>
          <a:lstStyle/>
          <a:p>
            <a:r>
              <a:rPr lang="en-US" sz="5400" dirty="0" smtClean="0">
                <a:solidFill>
                  <a:srgbClr val="00B0F0"/>
                </a:solidFill>
                <a:latin typeface="Agency FB" panose="020B0503020202020204" pitchFamily="34" charset="0"/>
              </a:rPr>
              <a:t>Thank You</a:t>
            </a:r>
            <a:endParaRPr lang="en-IN"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39343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23388" y="594310"/>
            <a:ext cx="6567274" cy="6287357"/>
          </a:xfrm>
          <a:prstGeom prst="rect">
            <a:avLst/>
          </a:prstGeom>
        </p:spPr>
      </p:pic>
      <p:sp>
        <p:nvSpPr>
          <p:cNvPr id="3" name="Rectangle 2"/>
          <p:cNvSpPr/>
          <p:nvPr/>
        </p:nvSpPr>
        <p:spPr>
          <a:xfrm>
            <a:off x="151690" y="132645"/>
            <a:ext cx="5659947" cy="461665"/>
          </a:xfrm>
          <a:prstGeom prst="rect">
            <a:avLst/>
          </a:prstGeom>
        </p:spPr>
        <p:txBody>
          <a:bodyPr wrap="none">
            <a:spAutoFit/>
          </a:bodyPr>
          <a:lstStyle/>
          <a:p>
            <a:r>
              <a:rPr lang="en-IN" sz="2400" i="0" dirty="0" smtClean="0">
                <a:solidFill>
                  <a:srgbClr val="00B050"/>
                </a:solidFill>
                <a:effectLst/>
                <a:latin typeface="Verdana" panose="020B0604030504040204" pitchFamily="34" charset="0"/>
              </a:rPr>
              <a:t>Time Domain Sequence Generation</a:t>
            </a:r>
            <a:endParaRPr lang="en-IN" sz="2400" dirty="0">
              <a:solidFill>
                <a:srgbClr val="00B050"/>
              </a:solidFill>
            </a:endParaRPr>
          </a:p>
        </p:txBody>
      </p:sp>
      <p:sp>
        <p:nvSpPr>
          <p:cNvPr id="4" name="Rounded Rectangle 3"/>
          <p:cNvSpPr/>
          <p:nvPr/>
        </p:nvSpPr>
        <p:spPr>
          <a:xfrm>
            <a:off x="272955" y="3370997"/>
            <a:ext cx="2197290" cy="1023582"/>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Domain Representation</a:t>
            </a:r>
            <a:endParaRPr lang="en-IN" dirty="0"/>
          </a:p>
        </p:txBody>
      </p:sp>
      <p:cxnSp>
        <p:nvCxnSpPr>
          <p:cNvPr id="6" name="Curved Connector 5"/>
          <p:cNvCxnSpPr>
            <a:stCxn id="4" idx="0"/>
          </p:cNvCxnSpPr>
          <p:nvPr/>
        </p:nvCxnSpPr>
        <p:spPr>
          <a:xfrm rot="5400000" flipH="1" flipV="1">
            <a:off x="1830861" y="1178470"/>
            <a:ext cx="1733266" cy="2651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40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200883"/>
            <a:ext cx="4095993" cy="461665"/>
          </a:xfrm>
          <a:prstGeom prst="rect">
            <a:avLst/>
          </a:prstGeom>
        </p:spPr>
        <p:txBody>
          <a:bodyPr wrap="none">
            <a:spAutoFit/>
          </a:bodyPr>
          <a:lstStyle/>
          <a:p>
            <a:r>
              <a:rPr lang="en-IN" sz="2400" i="0" dirty="0" smtClean="0">
                <a:solidFill>
                  <a:srgbClr val="00B050"/>
                </a:solidFill>
                <a:effectLst/>
                <a:latin typeface="Verdana" panose="020B0604030504040204" pitchFamily="34" charset="0"/>
              </a:rPr>
              <a:t>RACH Sequence Example</a:t>
            </a:r>
            <a:endParaRPr lang="en-IN" sz="2400" dirty="0">
              <a:solidFill>
                <a:srgbClr val="00B050"/>
              </a:solidFill>
            </a:endParaRPr>
          </a:p>
        </p:txBody>
      </p:sp>
      <p:sp>
        <p:nvSpPr>
          <p:cNvPr id="3" name="Rectangle 2"/>
          <p:cNvSpPr/>
          <p:nvPr/>
        </p:nvSpPr>
        <p:spPr>
          <a:xfrm>
            <a:off x="0" y="828680"/>
            <a:ext cx="12125948" cy="400110"/>
          </a:xfrm>
          <a:prstGeom prst="rect">
            <a:avLst/>
          </a:prstGeom>
        </p:spPr>
        <p:txBody>
          <a:bodyPr wrap="none">
            <a:spAutoFit/>
          </a:bodyPr>
          <a:lstStyle/>
          <a:p>
            <a:r>
              <a:rPr lang="en-US" b="0" i="0" dirty="0" smtClean="0">
                <a:solidFill>
                  <a:srgbClr val="7030A0"/>
                </a:solidFill>
                <a:effectLst/>
                <a:latin typeface="Verdana" panose="020B0604030504040204" pitchFamily="34" charset="0"/>
              </a:rPr>
              <a:t>This is an example of ENDC CBRA </a:t>
            </a:r>
            <a:r>
              <a:rPr lang="en-US" sz="2000" i="0" dirty="0" smtClean="0">
                <a:solidFill>
                  <a:srgbClr val="7030A0"/>
                </a:solidFill>
                <a:effectLst/>
                <a:latin typeface="Verdana" panose="020B0604030504040204" pitchFamily="34" charset="0"/>
              </a:rPr>
              <a:t>captured</a:t>
            </a:r>
            <a:r>
              <a:rPr lang="en-US" sz="2000" b="0" i="0" dirty="0" smtClean="0">
                <a:solidFill>
                  <a:srgbClr val="7030A0"/>
                </a:solidFill>
                <a:effectLst/>
                <a:latin typeface="Verdana" panose="020B0604030504040204" pitchFamily="34" charset="0"/>
              </a:rPr>
              <a:t> </a:t>
            </a:r>
            <a:r>
              <a:rPr lang="en-US" sz="2000" dirty="0">
                <a:solidFill>
                  <a:srgbClr val="7030A0"/>
                </a:solidFill>
              </a:rPr>
              <a:t>Following is the RACH configuration for this example sequence</a:t>
            </a:r>
            <a:r>
              <a:rPr lang="en-US" dirty="0">
                <a:solidFill>
                  <a:srgbClr val="7030A0"/>
                </a:solidFill>
              </a:rPr>
              <a:t>.</a:t>
            </a:r>
            <a:endParaRPr lang="en-IN" dirty="0">
              <a:solidFill>
                <a:srgbClr val="7030A0"/>
              </a:solidFill>
            </a:endParaRPr>
          </a:p>
        </p:txBody>
      </p:sp>
      <p:sp>
        <p:nvSpPr>
          <p:cNvPr id="4" name="Rectangle 3"/>
          <p:cNvSpPr/>
          <p:nvPr/>
        </p:nvSpPr>
        <p:spPr>
          <a:xfrm>
            <a:off x="1047993" y="1502688"/>
            <a:ext cx="6096000" cy="5355312"/>
          </a:xfrm>
          <a:prstGeom prst="rect">
            <a:avLst/>
          </a:prstGeom>
        </p:spPr>
        <p:txBody>
          <a:bodyPr>
            <a:spAutoFit/>
          </a:bodyPr>
          <a:lstStyle/>
          <a:p>
            <a:r>
              <a:rPr lang="en-IN" b="0" i="0" dirty="0" err="1" smtClean="0">
                <a:solidFill>
                  <a:schemeClr val="accent2">
                    <a:lumMod val="75000"/>
                  </a:schemeClr>
                </a:solidFill>
                <a:effectLst/>
                <a:latin typeface="Lucida Console" panose="020B0609040504020204" pitchFamily="49" charset="0"/>
              </a:rPr>
              <a:t>rach-ConfigCommon</a:t>
            </a:r>
            <a:r>
              <a:rPr lang="en-IN" b="0" i="0" dirty="0" smtClean="0">
                <a:solidFill>
                  <a:schemeClr val="accent2">
                    <a:lumMod val="75000"/>
                  </a:schemeClr>
                </a:solidFill>
                <a:effectLst/>
                <a:latin typeface="Lucida Console" panose="020B0609040504020204" pitchFamily="49" charset="0"/>
              </a:rPr>
              <a:t> setup: {</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rach-ConfigGeneric</a:t>
            </a:r>
            <a:r>
              <a:rPr lang="en-IN" b="0" i="0" dirty="0" smtClean="0">
                <a:solidFill>
                  <a:schemeClr val="accent2">
                    <a:lumMod val="75000"/>
                  </a:schemeClr>
                </a:solidFill>
                <a:effectLst/>
                <a:latin typeface="Lucida Console" panose="020B0609040504020204" pitchFamily="49" charset="0"/>
              </a:rPr>
              <a:t> {</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prach-ConfigurationIndex</a:t>
            </a:r>
            <a:r>
              <a:rPr lang="en-IN" b="0" i="0" dirty="0" smtClean="0">
                <a:solidFill>
                  <a:schemeClr val="accent2">
                    <a:lumMod val="75000"/>
                  </a:schemeClr>
                </a:solidFill>
                <a:effectLst/>
                <a:latin typeface="Lucida Console" panose="020B0609040504020204" pitchFamily="49" charset="0"/>
              </a:rPr>
              <a:t> 160, ==&gt; Preamble Format B4</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msg1-FDM one,</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msg1-FrequencyStart 0,</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zeroCorrelationZoneConfig</a:t>
            </a:r>
            <a:r>
              <a:rPr lang="en-IN" b="0" i="0" dirty="0" smtClean="0">
                <a:solidFill>
                  <a:schemeClr val="accent2">
                    <a:lumMod val="75000"/>
                  </a:schemeClr>
                </a:solidFill>
                <a:effectLst/>
                <a:latin typeface="Lucida Console" panose="020B0609040504020204" pitchFamily="49" charset="0"/>
              </a:rPr>
              <a:t> 15,</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preambleReceivedTargetPower</a:t>
            </a:r>
            <a:r>
              <a:rPr lang="en-IN" b="0" i="0" dirty="0" smtClean="0">
                <a:solidFill>
                  <a:schemeClr val="accent2">
                    <a:lumMod val="75000"/>
                  </a:schemeClr>
                </a:solidFill>
                <a:effectLst/>
                <a:latin typeface="Lucida Console" panose="020B0609040504020204" pitchFamily="49" charset="0"/>
              </a:rPr>
              <a:t> -110,</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preambleTransMax</a:t>
            </a:r>
            <a:r>
              <a:rPr lang="en-IN" b="0" i="0" dirty="0" smtClean="0">
                <a:solidFill>
                  <a:schemeClr val="accent2">
                    <a:lumMod val="75000"/>
                  </a:schemeClr>
                </a:solidFill>
                <a:effectLst/>
                <a:latin typeface="Lucida Console" panose="020B0609040504020204" pitchFamily="49" charset="0"/>
              </a:rPr>
              <a:t> n7,</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powerRampingStep</a:t>
            </a:r>
            <a:r>
              <a:rPr lang="en-IN" b="0" i="0" dirty="0" smtClean="0">
                <a:solidFill>
                  <a:schemeClr val="accent2">
                    <a:lumMod val="75000"/>
                  </a:schemeClr>
                </a:solidFill>
                <a:effectLst/>
                <a:latin typeface="Lucida Console" panose="020B0609040504020204" pitchFamily="49" charset="0"/>
              </a:rPr>
              <a:t> dB4,</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ra-ResponseWindow</a:t>
            </a:r>
            <a:r>
              <a:rPr lang="en-IN" b="0" i="0" dirty="0" smtClean="0">
                <a:solidFill>
                  <a:schemeClr val="accent2">
                    <a:lumMod val="75000"/>
                  </a:schemeClr>
                </a:solidFill>
                <a:effectLst/>
                <a:latin typeface="Lucida Console" panose="020B0609040504020204" pitchFamily="49" charset="0"/>
              </a:rPr>
              <a:t> sl20</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ssb-perRACH-OccasionAndCB-PreamblesPerSSB</a:t>
            </a:r>
            <a:r>
              <a:rPr lang="en-IN" b="0" i="0" dirty="0" smtClean="0">
                <a:solidFill>
                  <a:schemeClr val="accent2">
                    <a:lumMod val="75000"/>
                  </a:schemeClr>
                </a:solidFill>
                <a:effectLst/>
                <a:latin typeface="Lucida Console" panose="020B0609040504020204" pitchFamily="49" charset="0"/>
              </a:rPr>
              <a:t> one: n8,</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ra-ContentionResolutionTimer</a:t>
            </a:r>
            <a:r>
              <a:rPr lang="en-IN" b="0" i="0" dirty="0" smtClean="0">
                <a:solidFill>
                  <a:schemeClr val="accent2">
                    <a:lumMod val="75000"/>
                  </a:schemeClr>
                </a:solidFill>
                <a:effectLst/>
                <a:latin typeface="Lucida Console" panose="020B0609040504020204" pitchFamily="49" charset="0"/>
              </a:rPr>
              <a:t> sf64,</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prach-RootSequenceIndex</a:t>
            </a:r>
            <a:r>
              <a:rPr lang="en-IN" b="0" i="0" dirty="0" smtClean="0">
                <a:solidFill>
                  <a:schemeClr val="accent2">
                    <a:lumMod val="75000"/>
                  </a:schemeClr>
                </a:solidFill>
                <a:effectLst/>
                <a:latin typeface="Lucida Console" panose="020B0609040504020204" pitchFamily="49" charset="0"/>
              </a:rPr>
              <a:t> l139: 1,</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msg1-SubcarrierSpacing kHz30,</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restrictedSetConfig</a:t>
            </a:r>
            <a:r>
              <a:rPr lang="en-IN" b="0" i="0" dirty="0" smtClean="0">
                <a:solidFill>
                  <a:schemeClr val="accent2">
                    <a:lumMod val="75000"/>
                  </a:schemeClr>
                </a:solidFill>
                <a:effectLst/>
                <a:latin typeface="Lucida Console" panose="020B0609040504020204" pitchFamily="49" charset="0"/>
              </a:rPr>
              <a:t> </a:t>
            </a:r>
            <a:r>
              <a:rPr lang="en-IN" b="0" i="0" dirty="0" err="1" smtClean="0">
                <a:solidFill>
                  <a:schemeClr val="accent2">
                    <a:lumMod val="75000"/>
                  </a:schemeClr>
                </a:solidFill>
                <a:effectLst/>
                <a:latin typeface="Lucida Console" panose="020B0609040504020204" pitchFamily="49" charset="0"/>
              </a:rPr>
              <a:t>unrestrictedSet</a:t>
            </a:r>
            <a:endParaRPr lang="en-IN" b="0" i="0" dirty="0" smtClean="0">
              <a:solidFill>
                <a:schemeClr val="accent2">
                  <a:lumMod val="75000"/>
                </a:schemeClr>
              </a:solidFill>
              <a:effectLst/>
              <a:latin typeface="Times New Roman" panose="02020603050405020304" pitchFamily="18" charset="0"/>
            </a:endParaRPr>
          </a:p>
          <a:p>
            <a:r>
              <a:rPr lang="en-IN" b="0" i="0" dirty="0" smtClean="0">
                <a:solidFill>
                  <a:schemeClr val="accent2">
                    <a:lumMod val="75000"/>
                  </a:schemeClr>
                </a:solidFill>
                <a:effectLst/>
                <a:latin typeface="Lucida Console" panose="020B0609040504020204" pitchFamily="49" charset="0"/>
              </a:rPr>
              <a:t>},</a:t>
            </a:r>
            <a:endParaRPr lang="en-IN" b="0" i="0" dirty="0">
              <a:solidFill>
                <a:schemeClr val="accent2">
                  <a:lumMod val="75000"/>
                </a:schemeClr>
              </a:solidFill>
              <a:effectLst/>
              <a:latin typeface="Times New Roman" panose="02020603050405020304" pitchFamily="18" charset="0"/>
            </a:endParaRPr>
          </a:p>
        </p:txBody>
      </p:sp>
      <p:sp>
        <p:nvSpPr>
          <p:cNvPr id="5" name="Rectangle 4"/>
          <p:cNvSpPr/>
          <p:nvPr/>
        </p:nvSpPr>
        <p:spPr>
          <a:xfrm>
            <a:off x="3959515" y="231660"/>
            <a:ext cx="6096000" cy="400110"/>
          </a:xfrm>
          <a:prstGeom prst="rect">
            <a:avLst/>
          </a:prstGeom>
        </p:spPr>
        <p:txBody>
          <a:bodyPr wrap="square">
            <a:spAutoFit/>
          </a:bodyPr>
          <a:lstStyle/>
          <a:p>
            <a:r>
              <a:rPr lang="en-IN" sz="2000" i="0" dirty="0" smtClean="0">
                <a:solidFill>
                  <a:srgbClr val="00B050"/>
                </a:solidFill>
                <a:effectLst/>
                <a:latin typeface="Verdana" panose="020B0604030504040204" pitchFamily="34" charset="0"/>
              </a:rPr>
              <a:t>ENDC - CBRA(Contention Based RACH)</a:t>
            </a:r>
            <a:endParaRPr lang="en-IN" sz="2000" dirty="0">
              <a:solidFill>
                <a:srgbClr val="00B050"/>
              </a:solidFill>
            </a:endParaRPr>
          </a:p>
        </p:txBody>
      </p:sp>
    </p:spTree>
    <p:extLst>
      <p:ext uri="{BB962C8B-B14F-4D97-AF65-F5344CB8AC3E}">
        <p14:creationId xmlns:p14="http://schemas.microsoft.com/office/powerpoint/2010/main" val="199895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6963" y="0"/>
            <a:ext cx="8288205" cy="3643952"/>
          </a:xfrm>
          <a:prstGeom prst="rect">
            <a:avLst/>
          </a:prstGeom>
        </p:spPr>
      </p:pic>
      <p:sp>
        <p:nvSpPr>
          <p:cNvPr id="3" name="Rounded Rectangle 2"/>
          <p:cNvSpPr/>
          <p:nvPr/>
        </p:nvSpPr>
        <p:spPr>
          <a:xfrm>
            <a:off x="163774" y="3643952"/>
            <a:ext cx="6605516" cy="42308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(1) msg1 - PRACH</a:t>
            </a:r>
          </a:p>
          <a:p>
            <a:r>
              <a:rPr lang="en-IN" sz="1600" dirty="0"/>
              <a:t> </a:t>
            </a:r>
            <a:r>
              <a:rPr lang="en-IN" sz="1600" dirty="0" smtClean="0"/>
              <a:t>PRACH </a:t>
            </a:r>
            <a:r>
              <a:rPr lang="en-IN" sz="1600" dirty="0"/>
              <a:t>=&gt; Message: sequence_index=51 ta=0 prb=0:12 symb=2:12 </a:t>
            </a:r>
            <a:r>
              <a:rPr lang="en-IN" sz="1600" dirty="0" err="1"/>
              <a:t>snr</a:t>
            </a:r>
            <a:r>
              <a:rPr lang="en-IN" sz="1600" dirty="0"/>
              <a:t>=15.5</a:t>
            </a:r>
          </a:p>
        </p:txBody>
      </p:sp>
      <p:sp>
        <p:nvSpPr>
          <p:cNvPr id="4" name="Rounded Rectangle 3"/>
          <p:cNvSpPr/>
          <p:nvPr/>
        </p:nvSpPr>
        <p:spPr>
          <a:xfrm>
            <a:off x="163774" y="4189863"/>
            <a:ext cx="6605516" cy="777921"/>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(2) msg2 - RAR</a:t>
            </a:r>
          </a:p>
          <a:p>
            <a:r>
              <a:rPr lang="en-IN" sz="1200" dirty="0"/>
              <a:t> </a:t>
            </a:r>
            <a:r>
              <a:rPr lang="en-IN" sz="1200" dirty="0" smtClean="0"/>
              <a:t>MAC </a:t>
            </a:r>
            <a:r>
              <a:rPr lang="en-IN" sz="1200" dirty="0"/>
              <a:t>=&gt; Message: RAR: rapid=51</a:t>
            </a:r>
          </a:p>
          <a:p>
            <a:r>
              <a:rPr lang="en-IN" sz="1200" dirty="0"/>
              <a:t>PDCCH =&gt; Message: ss_id=1 cce_index=0 al=4 dci=1_0</a:t>
            </a:r>
          </a:p>
          <a:p>
            <a:r>
              <a:rPr lang="en-IN" sz="1200" dirty="0"/>
              <a:t>PDSCH =&gt; Message: harq=</a:t>
            </a:r>
            <a:r>
              <a:rPr lang="en-IN" sz="1200" dirty="0" err="1"/>
              <a:t>si</a:t>
            </a:r>
            <a:r>
              <a:rPr lang="en-IN" sz="1200" dirty="0"/>
              <a:t> prb=0:2 symb=1:13 CW0: tb_len=11 mod=2 rv_idx=0 cr=0.19</a:t>
            </a:r>
          </a:p>
        </p:txBody>
      </p:sp>
      <p:sp>
        <p:nvSpPr>
          <p:cNvPr id="5" name="Rounded Rectangle 4"/>
          <p:cNvSpPr/>
          <p:nvPr/>
        </p:nvSpPr>
        <p:spPr>
          <a:xfrm>
            <a:off x="163772" y="5090615"/>
            <a:ext cx="6605517" cy="66874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(3) msg3 - PUSCH</a:t>
            </a:r>
          </a:p>
          <a:p>
            <a:r>
              <a:rPr lang="en-IN" sz="1200" dirty="0"/>
              <a:t> </a:t>
            </a:r>
            <a:r>
              <a:rPr lang="en-IN" sz="1200" dirty="0" smtClean="0"/>
              <a:t>PUSCH </a:t>
            </a:r>
            <a:r>
              <a:rPr lang="en-IN" sz="1200" dirty="0"/>
              <a:t>=&gt;</a:t>
            </a:r>
          </a:p>
          <a:p>
            <a:r>
              <a:rPr lang="en-IN" sz="1200" dirty="0"/>
              <a:t>   Message: harq=0 prb=48 symb=0:14 CW0: tb_len=9 mod=2 rv_idx=0 cr=0.30 retx=0 crc=OK snr=23.3 epre=-57.4</a:t>
            </a:r>
          </a:p>
        </p:txBody>
      </p:sp>
      <p:sp>
        <p:nvSpPr>
          <p:cNvPr id="6" name="Rounded Rectangle 5"/>
          <p:cNvSpPr/>
          <p:nvPr/>
        </p:nvSpPr>
        <p:spPr>
          <a:xfrm>
            <a:off x="163772" y="5936776"/>
            <a:ext cx="6605517" cy="436728"/>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(4) msg4 - PDCCH with UL Grant</a:t>
            </a:r>
          </a:p>
          <a:p>
            <a:r>
              <a:rPr lang="en-IN" sz="1400" dirty="0"/>
              <a:t> </a:t>
            </a:r>
            <a:r>
              <a:rPr lang="en-IN" sz="1400" dirty="0" smtClean="0"/>
              <a:t>PDCCH </a:t>
            </a:r>
            <a:r>
              <a:rPr lang="en-IN" sz="1400" dirty="0"/>
              <a:t>=&gt; Message: ss_id=3 cce_index=2 al=2 dci=0_1</a:t>
            </a:r>
          </a:p>
        </p:txBody>
      </p:sp>
      <p:sp>
        <p:nvSpPr>
          <p:cNvPr id="7" name="Rounded Rectangle 6"/>
          <p:cNvSpPr/>
          <p:nvPr/>
        </p:nvSpPr>
        <p:spPr>
          <a:xfrm>
            <a:off x="7083188" y="4578823"/>
            <a:ext cx="5108812" cy="1098645"/>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(5) msg5 - PUSCH</a:t>
            </a:r>
          </a:p>
          <a:p>
            <a:r>
              <a:rPr lang="en-IN" sz="1400" dirty="0"/>
              <a:t> </a:t>
            </a:r>
            <a:r>
              <a:rPr lang="en-IN" sz="1400" dirty="0" smtClean="0"/>
              <a:t>PUSCH </a:t>
            </a:r>
            <a:r>
              <a:rPr lang="en-IN" sz="1400" dirty="0"/>
              <a:t>=&gt;</a:t>
            </a:r>
          </a:p>
          <a:p>
            <a:r>
              <a:rPr lang="en-IN" sz="1400" dirty="0"/>
              <a:t> Message: harq=0 prb=47:2 symb=0:14 CW0: tb_len=101 mod=4 rv_idx=0 cr=0.64 retx=0 crc=OK snr=20.7 epre=-57.3</a:t>
            </a:r>
          </a:p>
          <a:p>
            <a:r>
              <a:rPr lang="en-IN" sz="1400" dirty="0"/>
              <a:t>MAC =&gt; Message: </a:t>
            </a:r>
            <a:r>
              <a:rPr lang="en-IN" sz="1400" dirty="0" err="1"/>
              <a:t>LBSR:bitmap</a:t>
            </a:r>
            <a:r>
              <a:rPr lang="en-IN" sz="1400" dirty="0"/>
              <a:t>=00 </a:t>
            </a:r>
            <a:r>
              <a:rPr lang="en-IN" sz="1400" dirty="0" err="1"/>
              <a:t>PAD:len</a:t>
            </a:r>
            <a:r>
              <a:rPr lang="en-IN" sz="1400" dirty="0"/>
              <a:t>=97</a:t>
            </a:r>
          </a:p>
        </p:txBody>
      </p:sp>
    </p:spTree>
    <p:extLst>
      <p:ext uri="{BB962C8B-B14F-4D97-AF65-F5344CB8AC3E}">
        <p14:creationId xmlns:p14="http://schemas.microsoft.com/office/powerpoint/2010/main" val="4465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130623"/>
            <a:ext cx="8811905" cy="400110"/>
          </a:xfrm>
          <a:prstGeom prst="rect">
            <a:avLst/>
          </a:prstGeom>
        </p:spPr>
        <p:txBody>
          <a:bodyPr wrap="square">
            <a:spAutoFit/>
          </a:bodyPr>
          <a:lstStyle/>
          <a:p>
            <a:r>
              <a:rPr lang="en-IN" sz="2000" i="0" dirty="0" smtClean="0">
                <a:solidFill>
                  <a:srgbClr val="00B050"/>
                </a:solidFill>
                <a:effectLst/>
                <a:latin typeface="Verdana" panose="020B0604030504040204" pitchFamily="34" charset="0"/>
              </a:rPr>
              <a:t>RACH Sequence Example SA - CBRA(Contention Based RACH)</a:t>
            </a:r>
            <a:endParaRPr lang="en-IN" sz="2000" dirty="0">
              <a:solidFill>
                <a:srgbClr val="00B050"/>
              </a:solidFill>
            </a:endParaRPr>
          </a:p>
        </p:txBody>
      </p:sp>
      <p:pic>
        <p:nvPicPr>
          <p:cNvPr id="3" name="Picture 2"/>
          <p:cNvPicPr>
            <a:picLocks noChangeAspect="1"/>
          </p:cNvPicPr>
          <p:nvPr/>
        </p:nvPicPr>
        <p:blipFill>
          <a:blip r:embed="rId2"/>
          <a:stretch>
            <a:fillRect/>
          </a:stretch>
        </p:blipFill>
        <p:spPr>
          <a:xfrm>
            <a:off x="1109218" y="530733"/>
            <a:ext cx="9085660" cy="6303776"/>
          </a:xfrm>
          <a:prstGeom prst="rect">
            <a:avLst/>
          </a:prstGeom>
        </p:spPr>
      </p:pic>
    </p:spTree>
    <p:extLst>
      <p:ext uri="{BB962C8B-B14F-4D97-AF65-F5344CB8AC3E}">
        <p14:creationId xmlns:p14="http://schemas.microsoft.com/office/powerpoint/2010/main" val="304612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914400" y="450376"/>
            <a:ext cx="8816454" cy="11191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 PRACH </a:t>
            </a:r>
            <a:r>
              <a:rPr lang="en-US" b="1" dirty="0"/>
              <a:t>@ SFN 485.19</a:t>
            </a:r>
            <a:endParaRPr lang="en-US" dirty="0"/>
          </a:p>
          <a:p>
            <a:r>
              <a:rPr lang="en-US" dirty="0"/>
              <a:t> </a:t>
            </a:r>
          </a:p>
          <a:p>
            <a:r>
              <a:rPr lang="en-US" dirty="0"/>
              <a:t>Time: 09:19:50.560</a:t>
            </a:r>
          </a:p>
          <a:p>
            <a:r>
              <a:rPr lang="en-US" dirty="0"/>
              <a:t>Message: sequence_index=0 ta=6 prb=3:12 symb=2:12 snr=18.5</a:t>
            </a:r>
          </a:p>
        </p:txBody>
      </p:sp>
      <p:sp>
        <p:nvSpPr>
          <p:cNvPr id="3" name="Rounded Rectangle 2"/>
          <p:cNvSpPr/>
          <p:nvPr/>
        </p:nvSpPr>
        <p:spPr>
          <a:xfrm>
            <a:off x="914400" y="1692322"/>
            <a:ext cx="5172502" cy="31935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2. RAR</a:t>
            </a:r>
            <a:endParaRPr lang="en-IN" sz="1200" dirty="0"/>
          </a:p>
          <a:p>
            <a:r>
              <a:rPr lang="en-IN" sz="1200" dirty="0"/>
              <a:t> </a:t>
            </a:r>
          </a:p>
          <a:p>
            <a:r>
              <a:rPr lang="en-IN" sz="1200" dirty="0"/>
              <a:t>Time: 09:19:50.562</a:t>
            </a:r>
          </a:p>
          <a:p>
            <a:r>
              <a:rPr lang="en-IN" sz="1200" dirty="0"/>
              <a:t>Message: RAR: rapid=0</a:t>
            </a:r>
          </a:p>
          <a:p>
            <a:r>
              <a:rPr lang="en-IN" sz="1200" dirty="0"/>
              <a:t> </a:t>
            </a:r>
          </a:p>
          <a:p>
            <a:r>
              <a:rPr lang="en-IN" sz="1200" dirty="0"/>
              <a:t>Data:</a:t>
            </a:r>
          </a:p>
          <a:p>
            <a:r>
              <a:rPr lang="en-IN" sz="1200" dirty="0"/>
              <a:t>    rapid=0</a:t>
            </a:r>
          </a:p>
          <a:p>
            <a:r>
              <a:rPr lang="en-IN" sz="1200" dirty="0"/>
              <a:t>      ta=6</a:t>
            </a:r>
          </a:p>
          <a:p>
            <a:r>
              <a:rPr lang="en-IN" sz="1200" dirty="0"/>
              <a:t>      ul_grant:</a:t>
            </a:r>
          </a:p>
          <a:p>
            <a:r>
              <a:rPr lang="en-IN" sz="1200" dirty="0"/>
              <a:t>        hopping_flag=0</a:t>
            </a:r>
          </a:p>
          <a:p>
            <a:r>
              <a:rPr lang="en-IN" sz="1200" dirty="0"/>
              <a:t>        riv=0x2</a:t>
            </a:r>
          </a:p>
          <a:p>
            <a:r>
              <a:rPr lang="en-IN" sz="1200" dirty="0"/>
              <a:t>        time_domain_rsc=2</a:t>
            </a:r>
          </a:p>
          <a:p>
            <a:r>
              <a:rPr lang="en-IN" sz="1200" dirty="0"/>
              <a:t>        mcs=4</a:t>
            </a:r>
          </a:p>
          <a:p>
            <a:r>
              <a:rPr lang="en-IN" sz="1200" dirty="0"/>
              <a:t>        tpc_command=3</a:t>
            </a:r>
          </a:p>
          <a:p>
            <a:r>
              <a:rPr lang="en-IN" sz="1200" dirty="0"/>
              <a:t>        csi_request=0</a:t>
            </a:r>
          </a:p>
          <a:p>
            <a:r>
              <a:rPr lang="en-IN" sz="1200" dirty="0"/>
              <a:t>      tc-rnti=0x4601</a:t>
            </a:r>
          </a:p>
        </p:txBody>
      </p:sp>
      <p:sp>
        <p:nvSpPr>
          <p:cNvPr id="4" name="Rounded Rectangle 3"/>
          <p:cNvSpPr/>
          <p:nvPr/>
        </p:nvSpPr>
        <p:spPr>
          <a:xfrm>
            <a:off x="8475259" y="1692322"/>
            <a:ext cx="3616657" cy="156949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PDSCH </a:t>
            </a:r>
            <a:r>
              <a:rPr lang="en-IN" sz="1600" b="1" dirty="0"/>
              <a:t>@ SFN 486.10</a:t>
            </a:r>
            <a:endParaRPr lang="en-IN" sz="1600" dirty="0"/>
          </a:p>
          <a:p>
            <a:r>
              <a:rPr lang="en-IN" sz="1600" dirty="0"/>
              <a:t> </a:t>
            </a:r>
          </a:p>
          <a:p>
            <a:r>
              <a:rPr lang="en-IN" sz="1600" dirty="0"/>
              <a:t>Time: 09:19:50.562</a:t>
            </a:r>
          </a:p>
          <a:p>
            <a:r>
              <a:rPr lang="en-IN" sz="1600" dirty="0"/>
              <a:t>Message: harq=</a:t>
            </a:r>
            <a:r>
              <a:rPr lang="en-IN" sz="1600" dirty="0" err="1"/>
              <a:t>si</a:t>
            </a:r>
            <a:r>
              <a:rPr lang="en-IN" sz="1600" dirty="0"/>
              <a:t> prb=46:2 symb=1:13 CW0: tb_len=11 mod=2 rv_idx=0 cr=0.19</a:t>
            </a:r>
          </a:p>
        </p:txBody>
      </p:sp>
      <p:sp>
        <p:nvSpPr>
          <p:cNvPr id="5" name="Rounded Rectangle 4"/>
          <p:cNvSpPr/>
          <p:nvPr/>
        </p:nvSpPr>
        <p:spPr>
          <a:xfrm>
            <a:off x="8543498" y="3493824"/>
            <a:ext cx="3548418" cy="116006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PDSCH @ SFN 486.10</a:t>
            </a:r>
            <a:endParaRPr lang="en-IN" sz="1400" dirty="0"/>
          </a:p>
          <a:p>
            <a:r>
              <a:rPr lang="en-IN" sz="1400" dirty="0"/>
              <a:t> </a:t>
            </a:r>
            <a:endParaRPr lang="en-IN" sz="1400" dirty="0" smtClean="0"/>
          </a:p>
          <a:p>
            <a:r>
              <a:rPr lang="en-IN" sz="1400" dirty="0" smtClean="0"/>
              <a:t>Time</a:t>
            </a:r>
            <a:r>
              <a:rPr lang="en-IN" sz="1400" dirty="0"/>
              <a:t>: 09:19:50.562</a:t>
            </a:r>
          </a:p>
          <a:p>
            <a:r>
              <a:rPr lang="en-IN" sz="1400" dirty="0"/>
              <a:t>Message: harq=</a:t>
            </a:r>
            <a:r>
              <a:rPr lang="en-IN" sz="1400" dirty="0" err="1"/>
              <a:t>si</a:t>
            </a:r>
            <a:r>
              <a:rPr lang="en-IN" sz="1400" dirty="0"/>
              <a:t> prb=46:2 symb=1:13 CW0: tb_len=11 mod=2 rv_idx=0 cr=0.19</a:t>
            </a:r>
          </a:p>
        </p:txBody>
      </p:sp>
      <p:sp>
        <p:nvSpPr>
          <p:cNvPr id="6" name="Rounded Rectangle 5"/>
          <p:cNvSpPr/>
          <p:nvPr/>
        </p:nvSpPr>
        <p:spPr>
          <a:xfrm>
            <a:off x="8570793" y="4831303"/>
            <a:ext cx="3521123" cy="1972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t>PDCCH @ SFN 486.10</a:t>
            </a:r>
            <a:endParaRPr lang="en-IN" sz="1100" dirty="0"/>
          </a:p>
          <a:p>
            <a:r>
              <a:rPr lang="en-IN" sz="1100" dirty="0"/>
              <a:t> </a:t>
            </a:r>
          </a:p>
          <a:p>
            <a:r>
              <a:rPr lang="en-IN" sz="1100" dirty="0"/>
              <a:t>Time: 09:19:50.562</a:t>
            </a:r>
          </a:p>
          <a:p>
            <a:r>
              <a:rPr lang="en-IN" sz="1100" dirty="0"/>
              <a:t>Message: ss_id=1 cce_index=0 al=4 dci=1_0</a:t>
            </a:r>
          </a:p>
          <a:p>
            <a:r>
              <a:rPr lang="en-IN" sz="1100" dirty="0"/>
              <a:t> </a:t>
            </a:r>
          </a:p>
          <a:p>
            <a:r>
              <a:rPr lang="en-IN" sz="1100" dirty="0"/>
              <a:t>Data:</a:t>
            </a:r>
          </a:p>
          <a:p>
            <a:r>
              <a:rPr lang="en-IN" sz="1100" dirty="0"/>
              <a:t>    rb_alloc=0x5e</a:t>
            </a:r>
          </a:p>
          <a:p>
            <a:r>
              <a:rPr lang="en-IN" sz="1100" dirty="0"/>
              <a:t>    time_domain_rsc=0</a:t>
            </a:r>
          </a:p>
          <a:p>
            <a:r>
              <a:rPr lang="en-IN" sz="1100" dirty="0"/>
              <a:t>    vrb_to_prb_map=0</a:t>
            </a:r>
          </a:p>
          <a:p>
            <a:r>
              <a:rPr lang="en-IN" sz="1100" dirty="0"/>
              <a:t>    mcs=2</a:t>
            </a:r>
          </a:p>
          <a:p>
            <a:r>
              <a:rPr lang="en-IN" sz="1100" dirty="0"/>
              <a:t>    tb_scaling=0</a:t>
            </a:r>
          </a:p>
        </p:txBody>
      </p:sp>
      <p:sp>
        <p:nvSpPr>
          <p:cNvPr id="7" name="Rounded Rectangle 6"/>
          <p:cNvSpPr/>
          <p:nvPr/>
        </p:nvSpPr>
        <p:spPr>
          <a:xfrm>
            <a:off x="3302758" y="5022376"/>
            <a:ext cx="4217158" cy="17810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t>PUSCH @ SFN 486.18</a:t>
            </a:r>
            <a:endParaRPr lang="en-IN" sz="1200" dirty="0"/>
          </a:p>
          <a:p>
            <a:r>
              <a:rPr lang="en-IN" sz="1200" dirty="0"/>
              <a:t> </a:t>
            </a:r>
          </a:p>
          <a:p>
            <a:r>
              <a:rPr lang="en-IN" sz="1200" dirty="0"/>
              <a:t>Time: 09:19:50.569</a:t>
            </a:r>
          </a:p>
          <a:p>
            <a:r>
              <a:rPr lang="en-IN" sz="1200" dirty="0"/>
              <a:t>Message: harq=0 prb=2 symb=0:14 CW0: tb_len=9 mod=2 rv_idx=0 cr=0.30 retx=0</a:t>
            </a:r>
          </a:p>
          <a:p>
            <a:r>
              <a:rPr lang="en-IN" sz="1200" dirty="0"/>
              <a:t>         crc=OK snr=17.3 epre=-110.1 ta=-0.5</a:t>
            </a:r>
          </a:p>
          <a:p>
            <a:r>
              <a:rPr lang="en-IN" sz="1200" dirty="0"/>
              <a:t> </a:t>
            </a:r>
          </a:p>
          <a:p>
            <a:r>
              <a:rPr lang="en-IN" sz="1200" dirty="0"/>
              <a:t>Time: 09:19:50.569</a:t>
            </a:r>
          </a:p>
          <a:p>
            <a:r>
              <a:rPr lang="en-IN" sz="1200" dirty="0"/>
              <a:t>Message: RRC setup request</a:t>
            </a:r>
          </a:p>
        </p:txBody>
      </p:sp>
      <p:sp>
        <p:nvSpPr>
          <p:cNvPr id="8" name="Rounded Rectangle 7"/>
          <p:cNvSpPr/>
          <p:nvPr/>
        </p:nvSpPr>
        <p:spPr>
          <a:xfrm>
            <a:off x="232011" y="5322627"/>
            <a:ext cx="2797791" cy="1351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UECRI</a:t>
            </a:r>
            <a:endParaRPr lang="en-IN" sz="1400" dirty="0"/>
          </a:p>
          <a:p>
            <a:r>
              <a:rPr lang="en-IN" sz="1400" dirty="0"/>
              <a:t> </a:t>
            </a:r>
          </a:p>
          <a:p>
            <a:r>
              <a:rPr lang="en-IN" sz="1400" dirty="0"/>
              <a:t>Time: 09:19:50.569</a:t>
            </a:r>
          </a:p>
          <a:p>
            <a:r>
              <a:rPr lang="en-IN" sz="1400" dirty="0"/>
              <a:t>Message: UECRI:1059268e90e6 LCID:0 </a:t>
            </a:r>
            <a:r>
              <a:rPr lang="en-IN" sz="1400" dirty="0" err="1"/>
              <a:t>len</a:t>
            </a:r>
            <a:r>
              <a:rPr lang="en-IN" sz="1400" dirty="0"/>
              <a:t>=323 PAD: </a:t>
            </a:r>
            <a:r>
              <a:rPr lang="en-IN" sz="1400" dirty="0" err="1"/>
              <a:t>len</a:t>
            </a:r>
            <a:r>
              <a:rPr lang="en-IN" sz="1400" dirty="0"/>
              <a:t>=7</a:t>
            </a:r>
          </a:p>
        </p:txBody>
      </p:sp>
    </p:spTree>
    <p:extLst>
      <p:ext uri="{BB962C8B-B14F-4D97-AF65-F5344CB8AC3E}">
        <p14:creationId xmlns:p14="http://schemas.microsoft.com/office/powerpoint/2010/main" val="2998322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1948</Words>
  <Application>Microsoft Office PowerPoint</Application>
  <PresentationFormat>Widescreen</PresentationFormat>
  <Paragraphs>937</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Agency FB</vt:lpstr>
      <vt:lpstr>-apple-system</vt:lpstr>
      <vt:lpstr>Arial</vt:lpstr>
      <vt:lpstr>Calibri</vt:lpstr>
      <vt:lpstr>Calibri Light</vt:lpstr>
      <vt:lpstr>Lato</vt:lpstr>
      <vt:lpstr>Lucida Console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184</cp:revision>
  <dcterms:created xsi:type="dcterms:W3CDTF">2022-09-03T05:28:23Z</dcterms:created>
  <dcterms:modified xsi:type="dcterms:W3CDTF">2022-09-03T12:30:57Z</dcterms:modified>
</cp:coreProperties>
</file>