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5" r:id="rId2"/>
    <p:sldId id="256" r:id="rId3"/>
    <p:sldId id="257" r:id="rId4"/>
    <p:sldId id="258" r:id="rId5"/>
    <p:sldId id="259" r:id="rId6"/>
    <p:sldId id="261" r:id="rId7"/>
    <p:sldId id="269" r:id="rId8"/>
    <p:sldId id="281" r:id="rId9"/>
    <p:sldId id="278" r:id="rId10"/>
    <p:sldId id="279" r:id="rId11"/>
    <p:sldId id="280" r:id="rId12"/>
    <p:sldId id="268" r:id="rId13"/>
    <p:sldId id="262" r:id="rId14"/>
    <p:sldId id="263" r:id="rId15"/>
    <p:sldId id="264" r:id="rId16"/>
    <p:sldId id="265" r:id="rId17"/>
    <p:sldId id="266" r:id="rId18"/>
    <p:sldId id="267" r:id="rId19"/>
    <p:sldId id="270" r:id="rId20"/>
    <p:sldId id="271" r:id="rId21"/>
    <p:sldId id="272" r:id="rId22"/>
    <p:sldId id="273" r:id="rId23"/>
    <p:sldId id="274" r:id="rId24"/>
    <p:sldId id="275" r:id="rId25"/>
    <p:sldId id="276" r:id="rId26"/>
    <p:sldId id="277"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8" r:id="rId41"/>
    <p:sldId id="296" r:id="rId42"/>
    <p:sldId id="297"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17A6A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816556-964B-432A-82B9-C14593931DF8}"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5AD7A-5F5A-4306-B95D-15753A61A19E}" type="slidenum">
              <a:rPr lang="en-IN" smtClean="0"/>
              <a:t>‹#›</a:t>
            </a:fld>
            <a:endParaRPr lang="en-IN"/>
          </a:p>
        </p:txBody>
      </p:sp>
    </p:spTree>
    <p:extLst>
      <p:ext uri="{BB962C8B-B14F-4D97-AF65-F5344CB8AC3E}">
        <p14:creationId xmlns:p14="http://schemas.microsoft.com/office/powerpoint/2010/main" val="2642642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816556-964B-432A-82B9-C14593931DF8}"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5AD7A-5F5A-4306-B95D-15753A61A19E}" type="slidenum">
              <a:rPr lang="en-IN" smtClean="0"/>
              <a:t>‹#›</a:t>
            </a:fld>
            <a:endParaRPr lang="en-IN"/>
          </a:p>
        </p:txBody>
      </p:sp>
    </p:spTree>
    <p:extLst>
      <p:ext uri="{BB962C8B-B14F-4D97-AF65-F5344CB8AC3E}">
        <p14:creationId xmlns:p14="http://schemas.microsoft.com/office/powerpoint/2010/main" val="51699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816556-964B-432A-82B9-C14593931DF8}"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5AD7A-5F5A-4306-B95D-15753A61A19E}" type="slidenum">
              <a:rPr lang="en-IN" smtClean="0"/>
              <a:t>‹#›</a:t>
            </a:fld>
            <a:endParaRPr lang="en-IN"/>
          </a:p>
        </p:txBody>
      </p:sp>
    </p:spTree>
    <p:extLst>
      <p:ext uri="{BB962C8B-B14F-4D97-AF65-F5344CB8AC3E}">
        <p14:creationId xmlns:p14="http://schemas.microsoft.com/office/powerpoint/2010/main" val="126678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816556-964B-432A-82B9-C14593931DF8}"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5AD7A-5F5A-4306-B95D-15753A61A19E}" type="slidenum">
              <a:rPr lang="en-IN" smtClean="0"/>
              <a:t>‹#›</a:t>
            </a:fld>
            <a:endParaRPr lang="en-IN"/>
          </a:p>
        </p:txBody>
      </p:sp>
    </p:spTree>
    <p:extLst>
      <p:ext uri="{BB962C8B-B14F-4D97-AF65-F5344CB8AC3E}">
        <p14:creationId xmlns:p14="http://schemas.microsoft.com/office/powerpoint/2010/main" val="76504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816556-964B-432A-82B9-C14593931DF8}" type="datetimeFigureOut">
              <a:rPr lang="en-IN" smtClean="0"/>
              <a:t>03-09-2022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5AD7A-5F5A-4306-B95D-15753A61A19E}" type="slidenum">
              <a:rPr lang="en-IN" smtClean="0"/>
              <a:t>‹#›</a:t>
            </a:fld>
            <a:endParaRPr lang="en-IN"/>
          </a:p>
        </p:txBody>
      </p:sp>
    </p:spTree>
    <p:extLst>
      <p:ext uri="{BB962C8B-B14F-4D97-AF65-F5344CB8AC3E}">
        <p14:creationId xmlns:p14="http://schemas.microsoft.com/office/powerpoint/2010/main" val="180962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816556-964B-432A-82B9-C14593931DF8}"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5AD7A-5F5A-4306-B95D-15753A61A19E}" type="slidenum">
              <a:rPr lang="en-IN" smtClean="0"/>
              <a:t>‹#›</a:t>
            </a:fld>
            <a:endParaRPr lang="en-IN"/>
          </a:p>
        </p:txBody>
      </p:sp>
    </p:spTree>
    <p:extLst>
      <p:ext uri="{BB962C8B-B14F-4D97-AF65-F5344CB8AC3E}">
        <p14:creationId xmlns:p14="http://schemas.microsoft.com/office/powerpoint/2010/main" val="213208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816556-964B-432A-82B9-C14593931DF8}" type="datetimeFigureOut">
              <a:rPr lang="en-IN" smtClean="0"/>
              <a:t>03-09-2022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5AD7A-5F5A-4306-B95D-15753A61A19E}" type="slidenum">
              <a:rPr lang="en-IN" smtClean="0"/>
              <a:t>‹#›</a:t>
            </a:fld>
            <a:endParaRPr lang="en-IN"/>
          </a:p>
        </p:txBody>
      </p:sp>
    </p:spTree>
    <p:extLst>
      <p:ext uri="{BB962C8B-B14F-4D97-AF65-F5344CB8AC3E}">
        <p14:creationId xmlns:p14="http://schemas.microsoft.com/office/powerpoint/2010/main" val="26650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816556-964B-432A-82B9-C14593931DF8}" type="datetimeFigureOut">
              <a:rPr lang="en-IN" smtClean="0"/>
              <a:t>03-09-2022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15AD7A-5F5A-4306-B95D-15753A61A19E}" type="slidenum">
              <a:rPr lang="en-IN" smtClean="0"/>
              <a:t>‹#›</a:t>
            </a:fld>
            <a:endParaRPr lang="en-IN"/>
          </a:p>
        </p:txBody>
      </p:sp>
    </p:spTree>
    <p:extLst>
      <p:ext uri="{BB962C8B-B14F-4D97-AF65-F5344CB8AC3E}">
        <p14:creationId xmlns:p14="http://schemas.microsoft.com/office/powerpoint/2010/main" val="180256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16556-964B-432A-82B9-C14593931DF8}" type="datetimeFigureOut">
              <a:rPr lang="en-IN" smtClean="0"/>
              <a:t>03-09-2022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15AD7A-5F5A-4306-B95D-15753A61A19E}" type="slidenum">
              <a:rPr lang="en-IN" smtClean="0"/>
              <a:t>‹#›</a:t>
            </a:fld>
            <a:endParaRPr lang="en-IN"/>
          </a:p>
        </p:txBody>
      </p:sp>
    </p:spTree>
    <p:extLst>
      <p:ext uri="{BB962C8B-B14F-4D97-AF65-F5344CB8AC3E}">
        <p14:creationId xmlns:p14="http://schemas.microsoft.com/office/powerpoint/2010/main" val="63995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16556-964B-432A-82B9-C14593931DF8}"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5AD7A-5F5A-4306-B95D-15753A61A19E}" type="slidenum">
              <a:rPr lang="en-IN" smtClean="0"/>
              <a:t>‹#›</a:t>
            </a:fld>
            <a:endParaRPr lang="en-IN"/>
          </a:p>
        </p:txBody>
      </p:sp>
    </p:spTree>
    <p:extLst>
      <p:ext uri="{BB962C8B-B14F-4D97-AF65-F5344CB8AC3E}">
        <p14:creationId xmlns:p14="http://schemas.microsoft.com/office/powerpoint/2010/main" val="3810649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16556-964B-432A-82B9-C14593931DF8}" type="datetimeFigureOut">
              <a:rPr lang="en-IN" smtClean="0"/>
              <a:t>03-09-2022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5AD7A-5F5A-4306-B95D-15753A61A19E}" type="slidenum">
              <a:rPr lang="en-IN" smtClean="0"/>
              <a:t>‹#›</a:t>
            </a:fld>
            <a:endParaRPr lang="en-IN"/>
          </a:p>
        </p:txBody>
      </p:sp>
    </p:spTree>
    <p:extLst>
      <p:ext uri="{BB962C8B-B14F-4D97-AF65-F5344CB8AC3E}">
        <p14:creationId xmlns:p14="http://schemas.microsoft.com/office/powerpoint/2010/main" val="128514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16556-964B-432A-82B9-C14593931DF8}" type="datetimeFigureOut">
              <a:rPr lang="en-IN" smtClean="0"/>
              <a:t>03-09-2022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5AD7A-5F5A-4306-B95D-15753A61A19E}" type="slidenum">
              <a:rPr lang="en-IN" smtClean="0"/>
              <a:t>‹#›</a:t>
            </a:fld>
            <a:endParaRPr lang="en-IN"/>
          </a:p>
        </p:txBody>
      </p:sp>
    </p:spTree>
    <p:extLst>
      <p:ext uri="{BB962C8B-B14F-4D97-AF65-F5344CB8AC3E}">
        <p14:creationId xmlns:p14="http://schemas.microsoft.com/office/powerpoint/2010/main" val="3321529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5gworldpro.com/blog/2019/04/23/57-intercontinental-shenzhen-telecom-huawei-launch-5g-smart-hotel/" TargetMode="External"/><Relationship Id="rId2" Type="http://schemas.openxmlformats.org/officeDocument/2006/relationships/hyperlink" Target="https://www.5gworldpro.com/blog/2022/03/20/5g-smartphone-sales-globally-overtake-4g-sales-in-jan-2022/" TargetMode="External"/><Relationship Id="rId1" Type="http://schemas.openxmlformats.org/officeDocument/2006/relationships/slideLayout" Target="../slideLayouts/slideLayout7.xml"/><Relationship Id="rId5" Type="http://schemas.openxmlformats.org/officeDocument/2006/relationships/hyperlink" Target="https://www.5gworldpro.com/blog/2021/08/08/o-ran-3gpp-vs-o-ran-alliance/" TargetMode="External"/><Relationship Id="rId4" Type="http://schemas.openxmlformats.org/officeDocument/2006/relationships/hyperlink" Target="https://www.5gworldpro.com/blog/2019/04/12/46-3gpp-5g-specification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3gpp.org/ftp/tsg_sa/WG3_Security/.../Draft_MeetingReport__SA3_84.doc"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173706" y="1064525"/>
            <a:ext cx="8775511" cy="1323439"/>
          </a:xfrm>
          <a:prstGeom prst="rect">
            <a:avLst/>
          </a:prstGeom>
          <a:noFill/>
        </p:spPr>
        <p:txBody>
          <a:bodyPr wrap="square" rtlCol="0">
            <a:spAutoFit/>
          </a:bodyPr>
          <a:lstStyle/>
          <a:p>
            <a:r>
              <a:rPr lang="en-US" sz="8000" dirty="0" smtClean="0">
                <a:solidFill>
                  <a:schemeClr val="accent4">
                    <a:lumMod val="75000"/>
                  </a:schemeClr>
                </a:solidFill>
              </a:rPr>
              <a:t>5G Capstone Project</a:t>
            </a:r>
            <a:endParaRPr lang="en-IN" dirty="0">
              <a:solidFill>
                <a:schemeClr val="accent4">
                  <a:lumMod val="75000"/>
                </a:schemeClr>
              </a:solidFill>
            </a:endParaRPr>
          </a:p>
        </p:txBody>
      </p:sp>
      <p:sp>
        <p:nvSpPr>
          <p:cNvPr id="5" name="TextBox 4"/>
          <p:cNvSpPr txBox="1"/>
          <p:nvPr/>
        </p:nvSpPr>
        <p:spPr>
          <a:xfrm>
            <a:off x="5500048" y="4421875"/>
            <a:ext cx="4612943" cy="1200329"/>
          </a:xfrm>
          <a:prstGeom prst="rect">
            <a:avLst/>
          </a:prstGeom>
          <a:noFill/>
        </p:spPr>
        <p:txBody>
          <a:bodyPr wrap="square" rtlCol="0">
            <a:spAutoFit/>
          </a:bodyPr>
          <a:lstStyle/>
          <a:p>
            <a:r>
              <a:rPr lang="en-US" sz="3600" dirty="0" smtClean="0">
                <a:solidFill>
                  <a:srgbClr val="00B050"/>
                </a:solidFill>
              </a:rPr>
              <a:t>By</a:t>
            </a:r>
          </a:p>
          <a:p>
            <a:r>
              <a:rPr lang="en-US" sz="3600" dirty="0" smtClean="0">
                <a:solidFill>
                  <a:srgbClr val="0070C0"/>
                </a:solidFill>
                <a:latin typeface="Bradley Hand ITC" panose="03070402050302030203" pitchFamily="66" charset="0"/>
              </a:rPr>
              <a:t>Thammineni Satish</a:t>
            </a:r>
            <a:endParaRPr lang="en-IN" sz="3600" dirty="0">
              <a:solidFill>
                <a:srgbClr val="0070C0"/>
              </a:solidFill>
              <a:latin typeface="Bradley Hand ITC" panose="03070402050302030203" pitchFamily="66" charset="0"/>
            </a:endParaRPr>
          </a:p>
        </p:txBody>
      </p:sp>
    </p:spTree>
    <p:extLst>
      <p:ext uri="{BB962C8B-B14F-4D97-AF65-F5344CB8AC3E}">
        <p14:creationId xmlns:p14="http://schemas.microsoft.com/office/powerpoint/2010/main" val="1772031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023582" y="0"/>
            <a:ext cx="9853683" cy="6671955"/>
          </a:xfrm>
          <a:prstGeom prst="rect">
            <a:avLst/>
          </a:prstGeom>
        </p:spPr>
        <p:txBody>
          <a:bodyPr wrap="square">
            <a:spAutoFit/>
          </a:bodyPr>
          <a:lstStyle/>
          <a:p>
            <a:pPr>
              <a:lnSpc>
                <a:spcPct val="107000"/>
              </a:lnSpc>
              <a:spcAft>
                <a:spcPts val="800"/>
              </a:spcAft>
            </a:pPr>
            <a:r>
              <a:rPr lang="en-US" sz="3200" dirty="0" smtClean="0">
                <a:solidFill>
                  <a:srgbClr val="7030A0"/>
                </a:solidFill>
                <a:effectLst/>
                <a:latin typeface="Calibri" panose="020F0502020204030204" pitchFamily="34" charset="0"/>
                <a:ea typeface="Calibri" panose="020F0502020204030204" pitchFamily="34" charset="0"/>
                <a:cs typeface="Gautami"/>
              </a:rPr>
              <a:t>RLC (RADIO LINK CONTROL):</a:t>
            </a:r>
            <a:endParaRPr lang="en-IN" dirty="0" smtClean="0">
              <a:solidFill>
                <a:srgbClr val="7030A0"/>
              </a:solidFill>
              <a:latin typeface="Calibri" panose="020F0502020204030204" pitchFamily="34" charset="0"/>
              <a:ea typeface="Calibri" panose="020F0502020204030204" pitchFamily="34" charset="0"/>
              <a:cs typeface="Gautami"/>
            </a:endParaRPr>
          </a:p>
          <a:p>
            <a:pPr marL="285750" indent="-285750">
              <a:lnSpc>
                <a:spcPct val="107000"/>
              </a:lnSpc>
              <a:spcAft>
                <a:spcPts val="800"/>
              </a:spcAft>
              <a:buFont typeface="Arial" panose="020B0604020202020204" pitchFamily="34" charset="0"/>
              <a:buChar char="•"/>
            </a:pPr>
            <a:r>
              <a:rPr lang="en-IN" dirty="0" smtClean="0">
                <a:solidFill>
                  <a:srgbClr val="7030A0"/>
                </a:solidFill>
                <a:effectLst/>
                <a:latin typeface="Calibri" panose="020F0502020204030204" pitchFamily="34" charset="0"/>
                <a:ea typeface="Calibri" panose="020F0502020204030204" pitchFamily="34" charset="0"/>
                <a:cs typeface="Gautami"/>
              </a:rPr>
              <a:t>RRC is generally in control of the RLC configuration.</a:t>
            </a:r>
          </a:p>
          <a:p>
            <a:pPr marL="285750" indent="-285750">
              <a:lnSpc>
                <a:spcPct val="107000"/>
              </a:lnSpc>
              <a:spcAft>
                <a:spcPts val="800"/>
              </a:spcAft>
              <a:buFont typeface="Arial" panose="020B0604020202020204" pitchFamily="34" charset="0"/>
              <a:buChar char="•"/>
            </a:pPr>
            <a:r>
              <a:rPr lang="en-IN" dirty="0" smtClean="0">
                <a:solidFill>
                  <a:srgbClr val="7030A0"/>
                </a:solidFill>
                <a:effectLst/>
                <a:latin typeface="Calibri" panose="020F0502020204030204" pitchFamily="34" charset="0"/>
                <a:ea typeface="Calibri" panose="020F0502020204030204" pitchFamily="34" charset="0"/>
                <a:cs typeface="Gautami"/>
              </a:rPr>
              <a:t>For an RLC entity configured at the </a:t>
            </a:r>
            <a:r>
              <a:rPr lang="en-IN" dirty="0" err="1" smtClean="0">
                <a:solidFill>
                  <a:srgbClr val="7030A0"/>
                </a:solidFill>
                <a:effectLst/>
                <a:latin typeface="Calibri" panose="020F0502020204030204" pitchFamily="34" charset="0"/>
                <a:ea typeface="Calibri" panose="020F0502020204030204" pitchFamily="34" charset="0"/>
                <a:cs typeface="Gautami"/>
              </a:rPr>
              <a:t>gNB</a:t>
            </a:r>
            <a:r>
              <a:rPr lang="en-IN" dirty="0" smtClean="0">
                <a:solidFill>
                  <a:srgbClr val="7030A0"/>
                </a:solidFill>
                <a:effectLst/>
                <a:latin typeface="Calibri" panose="020F0502020204030204" pitchFamily="34" charset="0"/>
                <a:ea typeface="Calibri" panose="020F0502020204030204" pitchFamily="34" charset="0"/>
                <a:cs typeface="Gautami"/>
              </a:rPr>
              <a:t>, there is a peer RLC entity configured at the UE and vice versa.</a:t>
            </a:r>
          </a:p>
          <a:p>
            <a:pPr marL="285750" indent="-285750">
              <a:lnSpc>
                <a:spcPct val="107000"/>
              </a:lnSpc>
              <a:spcAft>
                <a:spcPts val="800"/>
              </a:spcAft>
              <a:buFont typeface="Arial" panose="020B0604020202020204" pitchFamily="34" charset="0"/>
              <a:buChar char="•"/>
            </a:pPr>
            <a:r>
              <a:rPr lang="en-IN" dirty="0" smtClean="0">
                <a:solidFill>
                  <a:srgbClr val="7030A0"/>
                </a:solidFill>
                <a:effectLst/>
                <a:latin typeface="Calibri" panose="020F0502020204030204" pitchFamily="34" charset="0"/>
                <a:ea typeface="Calibri" panose="020F0502020204030204" pitchFamily="34" charset="0"/>
                <a:cs typeface="Gautami"/>
              </a:rPr>
              <a:t>An RLC entity receives/delivers RLC SDUs from/to upper layer and sends/receives RLC PDUs to/from its peer RLC entity via lower layers.</a:t>
            </a:r>
          </a:p>
          <a:p>
            <a:pPr marL="285750" indent="-285750">
              <a:lnSpc>
                <a:spcPct val="107000"/>
              </a:lnSpc>
              <a:spcAft>
                <a:spcPts val="800"/>
              </a:spcAft>
              <a:buFont typeface="Arial" panose="020B0604020202020204" pitchFamily="34" charset="0"/>
              <a:buChar char="•"/>
            </a:pPr>
            <a:r>
              <a:rPr lang="en-IN" dirty="0" smtClean="0">
                <a:solidFill>
                  <a:srgbClr val="7030A0"/>
                </a:solidFill>
                <a:effectLst/>
                <a:latin typeface="Calibri" panose="020F0502020204030204" pitchFamily="34" charset="0"/>
                <a:ea typeface="Calibri" panose="020F0502020204030204" pitchFamily="34" charset="0"/>
                <a:cs typeface="Gautami"/>
              </a:rPr>
              <a:t>An RLC PDU can either be an RLC data PDU or an RLC control PDU. If an RLC entity receives RLC SDUs from upper layer, it receives them through a single RLC channel between RLC and upper layer, and after forming RLC data PDUs from the received RLC SDUs, the RLC entity submits the RLC data PDUs to lower layer through a single logical channel.</a:t>
            </a:r>
          </a:p>
          <a:p>
            <a:pPr marL="285750" indent="-285750">
              <a:lnSpc>
                <a:spcPct val="107000"/>
              </a:lnSpc>
              <a:spcAft>
                <a:spcPts val="800"/>
              </a:spcAft>
              <a:buFont typeface="Arial" panose="020B0604020202020204" pitchFamily="34" charset="0"/>
              <a:buChar char="•"/>
            </a:pPr>
            <a:r>
              <a:rPr lang="en-IN" dirty="0" smtClean="0">
                <a:solidFill>
                  <a:srgbClr val="7030A0"/>
                </a:solidFill>
                <a:effectLst/>
                <a:latin typeface="Calibri" panose="020F0502020204030204" pitchFamily="34" charset="0"/>
                <a:ea typeface="Calibri" panose="020F0502020204030204" pitchFamily="34" charset="0"/>
                <a:cs typeface="Gautami"/>
              </a:rPr>
              <a:t>If an RLC entity receives RLC data PDUs from lower layer, it receives them through a single logical channel, and after forming RLC SDUs from the received RLC data PDUs, the RLC entity delivers the RLC SDUs to upper layer through a single RLC channel between RLC and upper layer. If an RLC entity submits/receives RLC control PDUs to/from lower layer, it submits/receives them through the same logical channel it submits/receives the RLC data PDUs through.</a:t>
            </a:r>
          </a:p>
          <a:p>
            <a:pPr marL="228600">
              <a:lnSpc>
                <a:spcPct val="107000"/>
              </a:lnSpc>
              <a:spcAft>
                <a:spcPts val="800"/>
              </a:spcAft>
            </a:pPr>
            <a:r>
              <a:rPr lang="en-IN" dirty="0" smtClean="0">
                <a:solidFill>
                  <a:srgbClr val="7030A0"/>
                </a:solidFill>
                <a:effectLst/>
                <a:latin typeface="Calibri" panose="020F0502020204030204" pitchFamily="34" charset="0"/>
                <a:ea typeface="Calibri" panose="020F0502020204030204" pitchFamily="34" charset="0"/>
                <a:cs typeface="Gautami"/>
              </a:rPr>
              <a:t>An RLC entity can be configured to perform data transfer in one of the following  modes.</a:t>
            </a:r>
          </a:p>
          <a:p>
            <a:pPr marL="342900" lvl="0" indent="-342900">
              <a:lnSpc>
                <a:spcPct val="107000"/>
              </a:lnSpc>
              <a:spcAft>
                <a:spcPts val="0"/>
              </a:spcAft>
              <a:buFont typeface="+mj-lt"/>
              <a:buAutoNum type="arabicPeriod"/>
            </a:pPr>
            <a:r>
              <a:rPr lang="en-IN" dirty="0" smtClean="0">
                <a:solidFill>
                  <a:srgbClr val="7030A0"/>
                </a:solidFill>
                <a:effectLst/>
                <a:latin typeface="Calibri" panose="020F0502020204030204" pitchFamily="34" charset="0"/>
                <a:ea typeface="Calibri" panose="020F0502020204030204" pitchFamily="34" charset="0"/>
                <a:cs typeface="Gautami"/>
              </a:rPr>
              <a:t> Transparent Mode (TM)</a:t>
            </a:r>
          </a:p>
          <a:p>
            <a:pPr marL="342900" lvl="0" indent="-342900">
              <a:lnSpc>
                <a:spcPct val="107000"/>
              </a:lnSpc>
              <a:spcAft>
                <a:spcPts val="0"/>
              </a:spcAft>
              <a:buFont typeface="+mj-lt"/>
              <a:buAutoNum type="arabicPeriod"/>
            </a:pPr>
            <a:r>
              <a:rPr lang="en-US" dirty="0" smtClean="0">
                <a:solidFill>
                  <a:srgbClr val="7030A0"/>
                </a:solidFill>
                <a:effectLst/>
                <a:latin typeface="Calibri" panose="020F0502020204030204" pitchFamily="34" charset="0"/>
                <a:ea typeface="Calibri" panose="020F0502020204030204" pitchFamily="34" charset="0"/>
                <a:cs typeface="Gautami"/>
              </a:rPr>
              <a:t> </a:t>
            </a:r>
            <a:r>
              <a:rPr lang="en-IN" dirty="0" smtClean="0">
                <a:solidFill>
                  <a:srgbClr val="7030A0"/>
                </a:solidFill>
                <a:effectLst/>
                <a:latin typeface="Calibri" panose="020F0502020204030204" pitchFamily="34" charset="0"/>
                <a:ea typeface="Calibri" panose="020F0502020204030204" pitchFamily="34" charset="0"/>
                <a:cs typeface="Gautami"/>
              </a:rPr>
              <a:t>Unacknowledged Mode (UM)</a:t>
            </a:r>
          </a:p>
          <a:p>
            <a:pPr marL="342900" lvl="0" indent="-342900">
              <a:lnSpc>
                <a:spcPct val="107000"/>
              </a:lnSpc>
              <a:spcAft>
                <a:spcPts val="800"/>
              </a:spcAft>
              <a:buFont typeface="+mj-lt"/>
              <a:buAutoNum type="arabicPeriod"/>
            </a:pPr>
            <a:r>
              <a:rPr lang="en-IN" dirty="0" smtClean="0">
                <a:solidFill>
                  <a:srgbClr val="7030A0"/>
                </a:solidFill>
                <a:effectLst/>
                <a:latin typeface="Calibri" panose="020F0502020204030204" pitchFamily="34" charset="0"/>
                <a:ea typeface="Calibri" panose="020F0502020204030204" pitchFamily="34" charset="0"/>
                <a:cs typeface="Gautami"/>
              </a:rPr>
              <a:t>Acknowledged Mode (AM)</a:t>
            </a:r>
            <a:endParaRPr lang="en-IN" dirty="0">
              <a:solidFill>
                <a:srgbClr val="7030A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392262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327547" y="377331"/>
            <a:ext cx="10249468" cy="5805564"/>
          </a:xfrm>
          <a:prstGeom prst="rect">
            <a:avLst/>
          </a:prstGeom>
        </p:spPr>
        <p:txBody>
          <a:bodyPr wrap="square">
            <a:spAutoFit/>
          </a:bodyPr>
          <a:lstStyle/>
          <a:p>
            <a:pPr marL="228600">
              <a:lnSpc>
                <a:spcPct val="107000"/>
              </a:lnSpc>
              <a:spcAft>
                <a:spcPts val="800"/>
              </a:spcAft>
            </a:pPr>
            <a:r>
              <a:rPr lang="en-US" sz="3200" dirty="0" smtClean="0">
                <a:ln>
                  <a:noFill/>
                </a:ln>
                <a:solidFill>
                  <a:srgbClr val="00B0F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Gautami"/>
              </a:rPr>
              <a:t>SDAP(SERVICE DATA ADAPTATION PROTOCOL)</a:t>
            </a:r>
            <a:endParaRPr lang="en-IN" sz="2400" dirty="0" smtClean="0">
              <a:solidFill>
                <a:srgbClr val="00B0F0"/>
              </a:solidFill>
              <a:effectLst/>
              <a:latin typeface="Calibri" panose="020F0502020204030204" pitchFamily="34" charset="0"/>
              <a:ea typeface="Calibri" panose="020F0502020204030204" pitchFamily="34" charset="0"/>
              <a:cs typeface="Gautami"/>
            </a:endParaRPr>
          </a:p>
          <a:p>
            <a:pPr>
              <a:lnSpc>
                <a:spcPct val="107000"/>
              </a:lnSpc>
              <a:spcAft>
                <a:spcPts val="800"/>
              </a:spcAft>
            </a:pPr>
            <a:r>
              <a:rPr lang="en-US" sz="2000" dirty="0" smtClean="0">
                <a:ln>
                  <a:noFill/>
                </a:ln>
                <a:solidFill>
                  <a:srgbClr val="00B0F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Gautami"/>
              </a:rPr>
              <a:t>            </a:t>
            </a:r>
          </a:p>
          <a:p>
            <a:pPr>
              <a:lnSpc>
                <a:spcPct val="107000"/>
              </a:lnSpc>
              <a:spcAft>
                <a:spcPts val="800"/>
              </a:spcAft>
            </a:pPr>
            <a:r>
              <a:rPr lang="en-US" sz="2000" dirty="0" smtClean="0">
                <a:ln>
                  <a:noFill/>
                </a:ln>
                <a:solidFill>
                  <a:srgbClr val="00B0F0"/>
                </a:solidFill>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Gautami"/>
              </a:rPr>
              <a:t>The User-plane protocol structure of NR is developed similar concepts like LTE, but        obviously with some differences. The major difference in User-plane protocol structure in LTE and NR is the introduction of a new layer in the stack called SDAP.</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marL="228600">
              <a:lnSpc>
                <a:spcPct val="107000"/>
              </a:lnSpc>
              <a:spcAft>
                <a:spcPts val="800"/>
              </a:spcAft>
            </a:pPr>
            <a:r>
              <a:rPr lang="en-IN" sz="2000" dirty="0" smtClean="0">
                <a:solidFill>
                  <a:srgbClr val="00B0F0"/>
                </a:solidFill>
                <a:effectLst/>
                <a:latin typeface="Georgia" panose="02040502050405020303" pitchFamily="18" charset="0"/>
                <a:ea typeface="Calibri" panose="020F0502020204030204" pitchFamily="34" charset="0"/>
                <a:cs typeface="Gautami"/>
              </a:rPr>
              <a:t>Some IMP points:</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marL="342900" lvl="0" indent="-342900">
              <a:lnSpc>
                <a:spcPct val="107000"/>
              </a:lnSpc>
              <a:spcBef>
                <a:spcPts val="600"/>
              </a:spcBef>
              <a:spcAft>
                <a:spcPts val="600"/>
              </a:spcAft>
              <a:buFont typeface="Symbol" panose="05050102010706020507" pitchFamily="18" charset="2"/>
              <a:buChar char=""/>
            </a:pP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The PDU session and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QoS</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flow is identified by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gNB</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by a GTP- U header.</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marL="342900" lvl="0" indent="-342900">
              <a:lnSpc>
                <a:spcPct val="107000"/>
              </a:lnSpc>
              <a:spcBef>
                <a:spcPts val="600"/>
              </a:spcBef>
              <a:spcAft>
                <a:spcPts val="600"/>
              </a:spcAft>
              <a:buFont typeface="Symbol" panose="05050102010706020507" pitchFamily="18" charset="2"/>
              <a:buChar char=""/>
            </a:pP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After this the SDAP layer maps it into specific DRB.</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marL="342900" lvl="0" indent="-342900">
              <a:lnSpc>
                <a:spcPct val="107000"/>
              </a:lnSpc>
              <a:spcBef>
                <a:spcPts val="600"/>
              </a:spcBef>
              <a:spcAft>
                <a:spcPts val="600"/>
              </a:spcAft>
              <a:buFont typeface="Symbol" panose="05050102010706020507" pitchFamily="18" charset="2"/>
              <a:buChar char=""/>
            </a:pP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If header is used for reflective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QoS</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SDAP layer specifies the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QoS</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flow associated with the packet. By using this information, the UE can decode the mapping between the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QoS</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flow and DRB for uplink transmission.</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marL="342900" lvl="0" indent="-342900">
              <a:lnSpc>
                <a:spcPct val="107000"/>
              </a:lnSpc>
              <a:spcBef>
                <a:spcPts val="600"/>
              </a:spcBef>
              <a:spcAft>
                <a:spcPts val="600"/>
              </a:spcAft>
              <a:buFont typeface="Symbol" panose="05050102010706020507" pitchFamily="18" charset="2"/>
              <a:buChar char=""/>
            </a:pP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In Downlink the </a:t>
            </a:r>
            <a:r>
              <a:rPr lang="en-IN" dirty="0" err="1"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QoS</a:t>
            </a:r>
            <a:r>
              <a:rPr lang="en-IN"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Flow under the PDU session is identified using identity in GTP- U Header called GTP-U tunnel End Point Identifier (TEID</a:t>
            </a:r>
            <a:r>
              <a:rPr lang="en-IN" sz="2000"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a:t>
            </a:r>
            <a:endParaRPr lang="en-IN" dirty="0" smtClean="0">
              <a:solidFill>
                <a:srgbClr val="00B0F0"/>
              </a:solidFill>
              <a:effectLst/>
              <a:latin typeface="Calibri" panose="020F0502020204030204" pitchFamily="34" charset="0"/>
              <a:ea typeface="Calibri" panose="020F0502020204030204" pitchFamily="34" charset="0"/>
              <a:cs typeface="Gautami"/>
            </a:endParaRPr>
          </a:p>
          <a:p>
            <a:pPr>
              <a:lnSpc>
                <a:spcPct val="107000"/>
              </a:lnSpc>
              <a:spcBef>
                <a:spcPts val="600"/>
              </a:spcBef>
              <a:spcAft>
                <a:spcPts val="600"/>
              </a:spcAft>
            </a:pPr>
            <a:r>
              <a:rPr lang="en-IN" sz="2000" dirty="0" smtClean="0">
                <a:solidFill>
                  <a:srgbClr val="00B0F0"/>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dirty="0">
              <a:solidFill>
                <a:srgbClr val="00B0F0"/>
              </a:solidFill>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312174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127378" y="418742"/>
            <a:ext cx="11459571" cy="2677656"/>
          </a:xfrm>
          <a:prstGeom prst="rect">
            <a:avLst/>
          </a:prstGeom>
        </p:spPr>
        <p:txBody>
          <a:bodyPr wrap="square">
            <a:spAutoFit/>
          </a:bodyPr>
          <a:lstStyle/>
          <a:p>
            <a:pPr marL="342900" indent="-342900">
              <a:buFont typeface="Arial" panose="020B0604020202020204" pitchFamily="34" charset="0"/>
              <a:buChar char="•"/>
            </a:pPr>
            <a:r>
              <a:rPr lang="en-US" sz="2400" b="0" i="0" dirty="0" smtClean="0">
                <a:solidFill>
                  <a:srgbClr val="7030A0"/>
                </a:solidFill>
                <a:effectLst/>
                <a:latin typeface="Verdana" panose="020B0604030504040204" pitchFamily="34" charset="0"/>
              </a:rPr>
              <a:t>Central Unit (CU) provides support for the higher layers of the protocol stack such as SDAP, PDCP and RRC.</a:t>
            </a:r>
          </a:p>
          <a:p>
            <a:pPr marL="342900" indent="-342900">
              <a:buFont typeface="Arial" panose="020B0604020202020204" pitchFamily="34" charset="0"/>
              <a:buChar char="•"/>
            </a:pPr>
            <a:r>
              <a:rPr lang="en-US" sz="2400" b="0" i="0" dirty="0" smtClean="0">
                <a:solidFill>
                  <a:srgbClr val="7030A0"/>
                </a:solidFill>
                <a:effectLst/>
                <a:latin typeface="Verdana" panose="020B0604030504040204" pitchFamily="34" charset="0"/>
              </a:rPr>
              <a:t>Distributed Unit (DU) provides support for the lower layers of the protocol stack such as RLC, MAC and Physical layer. Also, note that SDAP layer will not be present if the CU is connected to a </a:t>
            </a:r>
            <a:r>
              <a:rPr lang="en-US" sz="2400" b="0" i="0" u="none" strike="noStrike" dirty="0" smtClean="0">
                <a:solidFill>
                  <a:srgbClr val="7030A0"/>
                </a:solidFill>
                <a:effectLst/>
                <a:latin typeface="Verdana" panose="020B0604030504040204" pitchFamily="34" charset="0"/>
                <a:hlinkClick r:id="rId2"/>
              </a:rPr>
              <a:t>4G</a:t>
            </a:r>
            <a:r>
              <a:rPr lang="en-US" sz="2400" b="0" i="0" dirty="0" smtClean="0">
                <a:solidFill>
                  <a:srgbClr val="7030A0"/>
                </a:solidFill>
                <a:effectLst/>
                <a:latin typeface="Verdana" panose="020B0604030504040204" pitchFamily="34" charset="0"/>
              </a:rPr>
              <a:t> Core </a:t>
            </a:r>
            <a:r>
              <a:rPr lang="en-US" sz="2400" b="0" i="0" u="none" strike="noStrike" dirty="0" smtClean="0">
                <a:solidFill>
                  <a:srgbClr val="7030A0"/>
                </a:solidFill>
                <a:effectLst/>
                <a:latin typeface="Verdana" panose="020B0604030504040204" pitchFamily="34" charset="0"/>
                <a:hlinkClick r:id="rId3"/>
              </a:rPr>
              <a:t>network</a:t>
            </a:r>
            <a:r>
              <a:rPr lang="en-US" sz="2400" b="0" i="0" dirty="0" smtClean="0">
                <a:solidFill>
                  <a:srgbClr val="7030A0"/>
                </a:solidFill>
                <a:effectLst/>
                <a:latin typeface="Verdana" panose="020B0604030504040204" pitchFamily="34" charset="0"/>
              </a:rPr>
              <a:t> as we should have 5G core network to support SDAP.</a:t>
            </a:r>
            <a:endParaRPr lang="en-IN" sz="2400" dirty="0">
              <a:solidFill>
                <a:srgbClr val="7030A0"/>
              </a:solidFill>
            </a:endParaRPr>
          </a:p>
        </p:txBody>
      </p:sp>
      <p:sp>
        <p:nvSpPr>
          <p:cNvPr id="3" name="Rectangle 2"/>
          <p:cNvSpPr/>
          <p:nvPr/>
        </p:nvSpPr>
        <p:spPr>
          <a:xfrm>
            <a:off x="127378" y="3746774"/>
            <a:ext cx="11787118" cy="2308324"/>
          </a:xfrm>
          <a:prstGeom prst="rect">
            <a:avLst/>
          </a:prstGeom>
        </p:spPr>
        <p:txBody>
          <a:bodyPr wrap="square">
            <a:spAutoFit/>
          </a:bodyPr>
          <a:lstStyle/>
          <a:p>
            <a:r>
              <a:rPr lang="en-US" sz="2400" dirty="0">
                <a:solidFill>
                  <a:srgbClr val="7030A0"/>
                </a:solidFill>
                <a:latin typeface="Verdana" panose="020B0604030504040204" pitchFamily="34" charset="0"/>
              </a:rPr>
              <a:t>H</a:t>
            </a:r>
            <a:r>
              <a:rPr lang="en-US" sz="2400" b="0" i="0" dirty="0" smtClean="0">
                <a:solidFill>
                  <a:srgbClr val="7030A0"/>
                </a:solidFill>
                <a:effectLst/>
                <a:latin typeface="Verdana" panose="020B0604030504040204" pitchFamily="34" charset="0"/>
              </a:rPr>
              <a:t>ere is a single CU for each </a:t>
            </a:r>
            <a:r>
              <a:rPr lang="en-US" sz="2400" b="0" i="0" dirty="0" err="1" smtClean="0">
                <a:solidFill>
                  <a:srgbClr val="7030A0"/>
                </a:solidFill>
                <a:effectLst/>
                <a:latin typeface="Verdana" panose="020B0604030504040204" pitchFamily="34" charset="0"/>
              </a:rPr>
              <a:t>gNB</a:t>
            </a:r>
            <a:r>
              <a:rPr lang="en-US" sz="2400" b="0" i="0" dirty="0" smtClean="0">
                <a:solidFill>
                  <a:srgbClr val="7030A0"/>
                </a:solidFill>
                <a:effectLst/>
                <a:latin typeface="Verdana" panose="020B0604030504040204" pitchFamily="34" charset="0"/>
              </a:rPr>
              <a:t>, but one CU controls multiple DUs, for example more than 100 DUs can be connected to one CU.</a:t>
            </a:r>
          </a:p>
          <a:p>
            <a:r>
              <a:rPr lang="en-US" sz="2400" b="0" i="0" dirty="0" smtClean="0">
                <a:solidFill>
                  <a:srgbClr val="7030A0"/>
                </a:solidFill>
                <a:effectLst/>
                <a:latin typeface="Verdana" panose="020B0604030504040204" pitchFamily="34" charset="0"/>
              </a:rPr>
              <a:t>Each DU is able to support one or more cells, so one </a:t>
            </a:r>
            <a:r>
              <a:rPr lang="en-US" sz="2400" b="0" i="0" dirty="0" err="1" smtClean="0">
                <a:solidFill>
                  <a:srgbClr val="7030A0"/>
                </a:solidFill>
                <a:effectLst/>
                <a:latin typeface="Verdana" panose="020B0604030504040204" pitchFamily="34" charset="0"/>
              </a:rPr>
              <a:t>gNB</a:t>
            </a:r>
            <a:r>
              <a:rPr lang="en-US" sz="2400" b="0" i="0" dirty="0" smtClean="0">
                <a:solidFill>
                  <a:srgbClr val="7030A0"/>
                </a:solidFill>
                <a:effectLst/>
                <a:latin typeface="Verdana" panose="020B0604030504040204" pitchFamily="34" charset="0"/>
              </a:rPr>
              <a:t> can control hundreds of cells unlike the 4G BTS. Also, note that the </a:t>
            </a:r>
            <a:r>
              <a:rPr lang="en-US" sz="2400" b="0" i="0" u="none" strike="noStrike" dirty="0" smtClean="0">
                <a:solidFill>
                  <a:srgbClr val="7030A0"/>
                </a:solidFill>
                <a:effectLst/>
                <a:latin typeface="Verdana" panose="020B0604030504040204" pitchFamily="34" charset="0"/>
                <a:hlinkClick r:id="rId4"/>
              </a:rPr>
              <a:t>interface</a:t>
            </a:r>
            <a:r>
              <a:rPr lang="en-US" sz="2400" b="0" i="0" dirty="0" smtClean="0">
                <a:solidFill>
                  <a:srgbClr val="7030A0"/>
                </a:solidFill>
                <a:effectLst/>
                <a:latin typeface="Verdana" panose="020B0604030504040204" pitchFamily="34" charset="0"/>
              </a:rPr>
              <a:t> between CU and DU is named F1 and as per </a:t>
            </a:r>
            <a:r>
              <a:rPr lang="en-US" sz="2400" b="0" i="0" u="none" strike="noStrike" dirty="0" smtClean="0">
                <a:solidFill>
                  <a:srgbClr val="7030A0"/>
                </a:solidFill>
                <a:effectLst/>
                <a:latin typeface="Verdana" panose="020B0604030504040204" pitchFamily="34" charset="0"/>
                <a:hlinkClick r:id="rId5"/>
              </a:rPr>
              <a:t>3GPP</a:t>
            </a:r>
            <a:r>
              <a:rPr lang="en-US" sz="2400" b="0" i="0" dirty="0" smtClean="0">
                <a:solidFill>
                  <a:srgbClr val="7030A0"/>
                </a:solidFill>
                <a:effectLst/>
                <a:latin typeface="Verdana" panose="020B0604030504040204" pitchFamily="34" charset="0"/>
              </a:rPr>
              <a:t>, it should be an open interface, so you connect one CU from vendor X to another DU from vendor Y.</a:t>
            </a:r>
            <a:endParaRPr lang="en-US" sz="2400" b="0" i="0" dirty="0">
              <a:solidFill>
                <a:srgbClr val="7030A0"/>
              </a:solidFill>
              <a:effectLst/>
              <a:latin typeface="Verdana" panose="020B0604030504040204" pitchFamily="34" charset="0"/>
            </a:endParaRPr>
          </a:p>
        </p:txBody>
      </p:sp>
    </p:spTree>
    <p:extLst>
      <p:ext uri="{BB962C8B-B14F-4D97-AF65-F5344CB8AC3E}">
        <p14:creationId xmlns:p14="http://schemas.microsoft.com/office/powerpoint/2010/main" val="3107450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1"/>
          <p:cNvSpPr/>
          <p:nvPr/>
        </p:nvSpPr>
        <p:spPr>
          <a:xfrm>
            <a:off x="127378" y="144271"/>
            <a:ext cx="10504228" cy="461665"/>
          </a:xfrm>
          <a:prstGeom prst="rect">
            <a:avLst/>
          </a:prstGeom>
        </p:spPr>
        <p:txBody>
          <a:bodyPr wrap="square">
            <a:spAutoFit/>
          </a:bodyPr>
          <a:lstStyle/>
          <a:p>
            <a:r>
              <a:rPr lang="en-US" sz="2400" b="1" i="0" dirty="0" smtClean="0">
                <a:solidFill>
                  <a:srgbClr val="00B0F0"/>
                </a:solidFill>
                <a:effectLst/>
                <a:latin typeface="Arial Serif"/>
              </a:rPr>
              <a:t>Central Unit (CU) and Distributed Unit (DU) Functional Split Options</a:t>
            </a:r>
            <a:endParaRPr lang="en-IN" sz="2400" dirty="0">
              <a:solidFill>
                <a:srgbClr val="00B0F0"/>
              </a:solidFill>
            </a:endParaRPr>
          </a:p>
        </p:txBody>
      </p:sp>
      <p:sp>
        <p:nvSpPr>
          <p:cNvPr id="3" name="Rectangle 2"/>
          <p:cNvSpPr/>
          <p:nvPr/>
        </p:nvSpPr>
        <p:spPr>
          <a:xfrm>
            <a:off x="36393" y="605936"/>
            <a:ext cx="10686197" cy="1200329"/>
          </a:xfrm>
          <a:prstGeom prst="rect">
            <a:avLst/>
          </a:prstGeom>
        </p:spPr>
        <p:txBody>
          <a:bodyPr wrap="square">
            <a:spAutoFit/>
          </a:bodyPr>
          <a:lstStyle/>
          <a:p>
            <a:r>
              <a:rPr lang="en-US" b="0" i="0" dirty="0" smtClean="0">
                <a:solidFill>
                  <a:schemeClr val="bg2"/>
                </a:solidFill>
                <a:effectLst/>
                <a:latin typeface="Arial Sans"/>
              </a:rPr>
              <a:t>As a part of study item for New Radio (NR), 3GPP started studying different functional splits between central and distributed units. For the initial phase, 3GPP has taken LTE protocol stack as a basis for the discussion, until RAN2 defines and freezes the protocol stack for New Radio (NR). They have proposed about 8 possible options shown in below figure.</a:t>
            </a:r>
            <a:endParaRPr lang="en-IN" dirty="0">
              <a:solidFill>
                <a:schemeClr val="bg2"/>
              </a:solidFill>
            </a:endParaRPr>
          </a:p>
        </p:txBody>
      </p:sp>
      <p:pic>
        <p:nvPicPr>
          <p:cNvPr id="4" name="Picture 3"/>
          <p:cNvPicPr>
            <a:picLocks noChangeAspect="1"/>
          </p:cNvPicPr>
          <p:nvPr/>
        </p:nvPicPr>
        <p:blipFill>
          <a:blip r:embed="rId2"/>
          <a:stretch>
            <a:fillRect/>
          </a:stretch>
        </p:blipFill>
        <p:spPr>
          <a:xfrm>
            <a:off x="127378" y="1806265"/>
            <a:ext cx="7851742" cy="2273559"/>
          </a:xfrm>
          <a:prstGeom prst="rect">
            <a:avLst/>
          </a:prstGeom>
        </p:spPr>
      </p:pic>
      <p:pic>
        <p:nvPicPr>
          <p:cNvPr id="5" name="Picture 4"/>
          <p:cNvPicPr>
            <a:picLocks noChangeAspect="1"/>
          </p:cNvPicPr>
          <p:nvPr/>
        </p:nvPicPr>
        <p:blipFill>
          <a:blip r:embed="rId3"/>
          <a:stretch>
            <a:fillRect/>
          </a:stretch>
        </p:blipFill>
        <p:spPr>
          <a:xfrm>
            <a:off x="234215" y="4351930"/>
            <a:ext cx="7340292" cy="2057400"/>
          </a:xfrm>
          <a:prstGeom prst="rect">
            <a:avLst/>
          </a:prstGeom>
        </p:spPr>
      </p:pic>
      <p:sp>
        <p:nvSpPr>
          <p:cNvPr id="6" name="Rectangle 5"/>
          <p:cNvSpPr/>
          <p:nvPr/>
        </p:nvSpPr>
        <p:spPr>
          <a:xfrm>
            <a:off x="7979120" y="2506850"/>
            <a:ext cx="4058205" cy="2862322"/>
          </a:xfrm>
          <a:prstGeom prst="rect">
            <a:avLst/>
          </a:prstGeom>
        </p:spPr>
        <p:txBody>
          <a:bodyPr wrap="square">
            <a:spAutoFit/>
          </a:bodyPr>
          <a:lstStyle/>
          <a:p>
            <a:pPr>
              <a:buFont typeface="Arial" panose="020B0604020202020204" pitchFamily="34" charset="0"/>
              <a:buChar char="•"/>
            </a:pPr>
            <a:r>
              <a:rPr lang="en-IN" b="1" i="0" dirty="0" smtClean="0">
                <a:solidFill>
                  <a:srgbClr val="FF3399"/>
                </a:solidFill>
                <a:effectLst/>
                <a:latin typeface="Arial Sans"/>
              </a:rPr>
              <a:t>Option 1 (RRC/PCDP 1A-like split)</a:t>
            </a:r>
            <a:endParaRPr lang="en-IN" b="0" i="0" dirty="0" smtClean="0">
              <a:solidFill>
                <a:srgbClr val="FF3399"/>
              </a:solidFill>
              <a:effectLst/>
              <a:latin typeface="Arial Sans"/>
            </a:endParaRPr>
          </a:p>
          <a:p>
            <a:pPr>
              <a:buFont typeface="Arial" panose="020B0604020202020204" pitchFamily="34" charset="0"/>
              <a:buChar char="•"/>
            </a:pPr>
            <a:r>
              <a:rPr lang="en-IN" b="1" i="0" dirty="0" smtClean="0">
                <a:solidFill>
                  <a:srgbClr val="FF3399"/>
                </a:solidFill>
                <a:effectLst/>
                <a:latin typeface="Arial Sans"/>
              </a:rPr>
              <a:t>Option 2 (PDCP/RLC Split 3C-like split)</a:t>
            </a:r>
            <a:endParaRPr lang="en-IN" b="0" i="0" dirty="0" smtClean="0">
              <a:solidFill>
                <a:srgbClr val="FF3399"/>
              </a:solidFill>
              <a:effectLst/>
              <a:latin typeface="Arial Sans"/>
            </a:endParaRPr>
          </a:p>
          <a:p>
            <a:pPr>
              <a:buFont typeface="Arial" panose="020B0604020202020204" pitchFamily="34" charset="0"/>
              <a:buChar char="•"/>
            </a:pPr>
            <a:r>
              <a:rPr lang="en-IN" b="1" i="0" dirty="0" smtClean="0">
                <a:solidFill>
                  <a:srgbClr val="FF3399"/>
                </a:solidFill>
                <a:effectLst/>
                <a:latin typeface="Arial Sans"/>
              </a:rPr>
              <a:t>Option 3 (High RLC/Low RLC split, Intra RLC split)</a:t>
            </a:r>
            <a:endParaRPr lang="en-IN" b="0" i="0" dirty="0" smtClean="0">
              <a:solidFill>
                <a:srgbClr val="FF3399"/>
              </a:solidFill>
              <a:effectLst/>
              <a:latin typeface="Arial Sans"/>
            </a:endParaRPr>
          </a:p>
          <a:p>
            <a:pPr>
              <a:buFont typeface="Arial" panose="020B0604020202020204" pitchFamily="34" charset="0"/>
              <a:buChar char="•"/>
            </a:pPr>
            <a:r>
              <a:rPr lang="en-IN" b="1" i="0" dirty="0" smtClean="0">
                <a:solidFill>
                  <a:srgbClr val="FF3399"/>
                </a:solidFill>
                <a:effectLst/>
                <a:latin typeface="Arial Sans"/>
              </a:rPr>
              <a:t>Option 4 (RLC-MAC split)</a:t>
            </a:r>
            <a:endParaRPr lang="en-IN" b="0" i="0" dirty="0" smtClean="0">
              <a:solidFill>
                <a:srgbClr val="FF3399"/>
              </a:solidFill>
              <a:effectLst/>
              <a:latin typeface="Arial Sans"/>
            </a:endParaRPr>
          </a:p>
          <a:p>
            <a:pPr>
              <a:buFont typeface="Arial" panose="020B0604020202020204" pitchFamily="34" charset="0"/>
              <a:buChar char="•"/>
            </a:pPr>
            <a:r>
              <a:rPr lang="en-IN" b="1" i="0" dirty="0" smtClean="0">
                <a:solidFill>
                  <a:srgbClr val="FF3399"/>
                </a:solidFill>
                <a:effectLst/>
                <a:latin typeface="Arial Sans"/>
              </a:rPr>
              <a:t>Option 5 (Intra MAC split)</a:t>
            </a:r>
            <a:endParaRPr lang="en-IN" b="0" i="0" dirty="0" smtClean="0">
              <a:solidFill>
                <a:srgbClr val="FF3399"/>
              </a:solidFill>
              <a:effectLst/>
              <a:latin typeface="Arial Sans"/>
            </a:endParaRPr>
          </a:p>
          <a:p>
            <a:pPr>
              <a:buFont typeface="Arial" panose="020B0604020202020204" pitchFamily="34" charset="0"/>
              <a:buChar char="•"/>
            </a:pPr>
            <a:r>
              <a:rPr lang="en-IN" b="1" i="0" dirty="0" smtClean="0">
                <a:solidFill>
                  <a:srgbClr val="FF3399"/>
                </a:solidFill>
                <a:effectLst/>
                <a:latin typeface="Arial Sans"/>
              </a:rPr>
              <a:t>Option 6 (MAC-PHY split)</a:t>
            </a:r>
            <a:endParaRPr lang="en-IN" b="0" i="0" dirty="0" smtClean="0">
              <a:solidFill>
                <a:srgbClr val="FF3399"/>
              </a:solidFill>
              <a:effectLst/>
              <a:latin typeface="Arial Sans"/>
            </a:endParaRPr>
          </a:p>
          <a:p>
            <a:pPr>
              <a:buFont typeface="Arial" panose="020B0604020202020204" pitchFamily="34" charset="0"/>
              <a:buChar char="•"/>
            </a:pPr>
            <a:r>
              <a:rPr lang="en-IN" b="1" i="0" dirty="0" smtClean="0">
                <a:solidFill>
                  <a:srgbClr val="FF3399"/>
                </a:solidFill>
                <a:effectLst/>
                <a:latin typeface="Arial Sans"/>
              </a:rPr>
              <a:t>Option 7 (Intra PHY split)</a:t>
            </a:r>
            <a:endParaRPr lang="en-IN" b="0" i="0" dirty="0" smtClean="0">
              <a:solidFill>
                <a:srgbClr val="FF3399"/>
              </a:solidFill>
              <a:effectLst/>
              <a:latin typeface="Arial Sans"/>
            </a:endParaRPr>
          </a:p>
          <a:p>
            <a:pPr>
              <a:buFont typeface="Arial" panose="020B0604020202020204" pitchFamily="34" charset="0"/>
              <a:buChar char="•"/>
            </a:pPr>
            <a:r>
              <a:rPr lang="en-IN" b="1" i="0" dirty="0" smtClean="0">
                <a:solidFill>
                  <a:srgbClr val="FF3399"/>
                </a:solidFill>
                <a:effectLst/>
                <a:latin typeface="Arial Sans"/>
              </a:rPr>
              <a:t>Option 8 (PHY-RF split)</a:t>
            </a:r>
            <a:endParaRPr lang="en-IN" b="0" i="0" dirty="0">
              <a:solidFill>
                <a:srgbClr val="FF3399"/>
              </a:solidFill>
              <a:effectLst/>
              <a:latin typeface="Arial Sans"/>
            </a:endParaRPr>
          </a:p>
        </p:txBody>
      </p:sp>
    </p:spTree>
    <p:extLst>
      <p:ext uri="{BB962C8B-B14F-4D97-AF65-F5344CB8AC3E}">
        <p14:creationId xmlns:p14="http://schemas.microsoft.com/office/powerpoint/2010/main" val="396220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487700"/>
            <a:ext cx="12192000" cy="5909310"/>
          </a:xfrm>
          <a:prstGeom prst="rect">
            <a:avLst/>
          </a:prstGeom>
        </p:spPr>
        <p:txBody>
          <a:bodyPr wrap="square">
            <a:spAutoFit/>
          </a:bodyPr>
          <a:lstStyle/>
          <a:p>
            <a:pPr algn="just"/>
            <a:r>
              <a:rPr lang="en-US" b="1" i="0" dirty="0" smtClean="0">
                <a:solidFill>
                  <a:srgbClr val="FF3399"/>
                </a:solidFill>
                <a:effectLst/>
                <a:latin typeface="Arial Sans"/>
              </a:rPr>
              <a:t>Option 1 (RRC/PDCP, 1A-like split):</a:t>
            </a:r>
            <a:r>
              <a:rPr lang="en-US" b="1" i="0" dirty="0" smtClean="0">
                <a:solidFill>
                  <a:srgbClr val="002060"/>
                </a:solidFill>
                <a:effectLst/>
                <a:latin typeface="Arial Sans"/>
              </a:rPr>
              <a:t> </a:t>
            </a:r>
            <a:r>
              <a:rPr lang="en-US" b="0" i="0" dirty="0" smtClean="0">
                <a:solidFill>
                  <a:srgbClr val="002060"/>
                </a:solidFill>
                <a:effectLst/>
                <a:latin typeface="Arial Sans"/>
              </a:rPr>
              <a:t>In this split option, RRC is in the central unit while PDCP, RLC, MAC, physical layer and RF are kept in the distributed unit. Thus the entire user plane is in the distributed unit.</a:t>
            </a:r>
          </a:p>
          <a:p>
            <a:pPr algn="just"/>
            <a:r>
              <a:rPr lang="en-US" b="1" i="0" dirty="0" smtClean="0">
                <a:solidFill>
                  <a:srgbClr val="FF3399"/>
                </a:solidFill>
                <a:effectLst/>
                <a:latin typeface="Arial Sans"/>
              </a:rPr>
              <a:t>Option 2 (PDCP/RLC split):</a:t>
            </a:r>
            <a:r>
              <a:rPr lang="en-US" b="0" i="0" dirty="0" smtClean="0">
                <a:solidFill>
                  <a:srgbClr val="002060"/>
                </a:solidFill>
                <a:effectLst/>
                <a:latin typeface="Arial Sans"/>
              </a:rPr>
              <a:t> Option 2 may be a base for an X2-like design due to similarity on U-plane but some functionality may be different e.g. C-plane since some new procedures may be needed. There are two possible variants available in this option.</a:t>
            </a:r>
          </a:p>
          <a:p>
            <a:pPr algn="just">
              <a:buFont typeface="Arial" panose="020B0604020202020204" pitchFamily="34" charset="0"/>
              <a:buChar char="•"/>
            </a:pPr>
            <a:r>
              <a:rPr lang="en-US" b="0" i="0" dirty="0" smtClean="0">
                <a:solidFill>
                  <a:srgbClr val="FF3399"/>
                </a:solidFill>
                <a:effectLst/>
                <a:latin typeface="Arial Sans"/>
              </a:rPr>
              <a:t>Option 2-1 </a:t>
            </a:r>
            <a:r>
              <a:rPr lang="en-US" b="0" i="0" dirty="0" smtClean="0">
                <a:solidFill>
                  <a:srgbClr val="002060"/>
                </a:solidFill>
                <a:effectLst/>
                <a:latin typeface="Arial Sans"/>
              </a:rPr>
              <a:t>Split U-plane only (3C like split): In this split option, RRC, PDCP are in the central unit. RLC, MAC, physical layer and RF are in the distributed unit.</a:t>
            </a:r>
          </a:p>
          <a:p>
            <a:pPr algn="just">
              <a:buFont typeface="Arial" panose="020B0604020202020204" pitchFamily="34" charset="0"/>
              <a:buChar char="•"/>
            </a:pPr>
            <a:r>
              <a:rPr lang="en-US" b="0" i="0" dirty="0" smtClean="0">
                <a:solidFill>
                  <a:srgbClr val="FF3399"/>
                </a:solidFill>
                <a:effectLst/>
                <a:latin typeface="Arial Sans"/>
              </a:rPr>
              <a:t>Option 2-2: </a:t>
            </a:r>
            <a:r>
              <a:rPr lang="en-US" b="0" i="0" dirty="0" smtClean="0">
                <a:solidFill>
                  <a:srgbClr val="002060"/>
                </a:solidFill>
                <a:effectLst/>
                <a:latin typeface="Arial Sans"/>
              </a:rPr>
              <a:t>In this split option, RRC, PDCP are in the central unit. RLC, MAC, physical layer and RF are in the distributed unit.  In addition, this option can be achieved by separating the RRC and PDCP for the CP stack and the PDCP for the UP stack into different central entities.</a:t>
            </a:r>
          </a:p>
          <a:p>
            <a:pPr algn="just"/>
            <a:r>
              <a:rPr lang="en-US" b="1" i="0" dirty="0" smtClean="0">
                <a:solidFill>
                  <a:srgbClr val="FF3399"/>
                </a:solidFill>
                <a:effectLst/>
                <a:latin typeface="Arial Sans"/>
              </a:rPr>
              <a:t>Option 3 (High RLC/Low RLC Split):</a:t>
            </a:r>
            <a:r>
              <a:rPr lang="en-US" b="0" i="0" dirty="0" smtClean="0">
                <a:solidFill>
                  <a:srgbClr val="002060"/>
                </a:solidFill>
                <a:effectLst/>
                <a:latin typeface="Arial Sans"/>
              </a:rPr>
              <a:t> In this option, two approaches are taken based on Real time/Non-Real time functions split which are as follows:</a:t>
            </a:r>
          </a:p>
          <a:p>
            <a:pPr>
              <a:buFont typeface="Arial" panose="020B0604020202020204" pitchFamily="34" charset="0"/>
              <a:buChar char="•"/>
            </a:pPr>
            <a:r>
              <a:rPr lang="en-US" b="0" i="0" dirty="0" smtClean="0">
                <a:solidFill>
                  <a:srgbClr val="002060"/>
                </a:solidFill>
                <a:effectLst/>
                <a:latin typeface="Arial Sans"/>
              </a:rPr>
              <a:t>Option 3-1 Split based on ARQ</a:t>
            </a:r>
          </a:p>
          <a:p>
            <a:pPr>
              <a:buFont typeface="Arial" panose="020B0604020202020204" pitchFamily="34" charset="0"/>
              <a:buChar char="•"/>
            </a:pPr>
            <a:r>
              <a:rPr lang="en-US" b="0" i="0" dirty="0" smtClean="0">
                <a:solidFill>
                  <a:srgbClr val="002060"/>
                </a:solidFill>
                <a:effectLst/>
                <a:latin typeface="Arial Sans"/>
              </a:rPr>
              <a:t>Option 3-2 Split based on TX RLC and RX RLC</a:t>
            </a:r>
          </a:p>
          <a:p>
            <a:r>
              <a:rPr lang="en-US" b="1" i="0" dirty="0" smtClean="0">
                <a:solidFill>
                  <a:srgbClr val="FF3399"/>
                </a:solidFill>
                <a:effectLst/>
                <a:latin typeface="Arial Sans"/>
              </a:rPr>
              <a:t>Option 3-1 Split based on ARQ</a:t>
            </a:r>
            <a:endParaRPr lang="en-US" b="0" i="0" dirty="0" smtClean="0">
              <a:solidFill>
                <a:srgbClr val="FF3399"/>
              </a:solidFill>
              <a:effectLst/>
              <a:latin typeface="Arial Sans"/>
            </a:endParaRPr>
          </a:p>
          <a:p>
            <a:pPr>
              <a:buFont typeface="Arial" panose="020B0604020202020204" pitchFamily="34" charset="0"/>
              <a:buChar char="•"/>
            </a:pPr>
            <a:r>
              <a:rPr lang="en-US" b="0" i="0" dirty="0" smtClean="0">
                <a:solidFill>
                  <a:srgbClr val="002060"/>
                </a:solidFill>
                <a:effectLst/>
                <a:latin typeface="Arial Sans"/>
              </a:rPr>
              <a:t>Low RLC may be composed of segmentation functions;</a:t>
            </a:r>
          </a:p>
          <a:p>
            <a:pPr>
              <a:buFont typeface="Arial" panose="020B0604020202020204" pitchFamily="34" charset="0"/>
              <a:buChar char="•"/>
            </a:pPr>
            <a:r>
              <a:rPr lang="en-US" b="0" i="0" dirty="0" smtClean="0">
                <a:solidFill>
                  <a:srgbClr val="002060"/>
                </a:solidFill>
                <a:effectLst/>
                <a:latin typeface="Arial Sans"/>
              </a:rPr>
              <a:t>High RLC may be composed of ARQ and other RLC functions;</a:t>
            </a:r>
          </a:p>
          <a:p>
            <a:pPr algn="just"/>
            <a:r>
              <a:rPr lang="en-US" b="0" i="0" dirty="0" smtClean="0">
                <a:solidFill>
                  <a:srgbClr val="002060"/>
                </a:solidFill>
                <a:effectLst/>
                <a:latin typeface="Arial Sans"/>
              </a:rPr>
              <a:t>This option splits the RLC </a:t>
            </a:r>
            <a:r>
              <a:rPr lang="en-US" b="0" i="0" dirty="0" err="1" smtClean="0">
                <a:solidFill>
                  <a:srgbClr val="002060"/>
                </a:solidFill>
                <a:effectLst/>
                <a:latin typeface="Arial Sans"/>
              </a:rPr>
              <a:t>sublayer</a:t>
            </a:r>
            <a:r>
              <a:rPr lang="en-US" b="0" i="0" dirty="0" smtClean="0">
                <a:solidFill>
                  <a:srgbClr val="002060"/>
                </a:solidFill>
                <a:effectLst/>
                <a:latin typeface="Arial Sans"/>
              </a:rPr>
              <a:t> into High RLC and Low RLC </a:t>
            </a:r>
            <a:r>
              <a:rPr lang="en-US" b="0" i="0" dirty="0" err="1" smtClean="0">
                <a:solidFill>
                  <a:srgbClr val="002060"/>
                </a:solidFill>
                <a:effectLst/>
                <a:latin typeface="Arial Sans"/>
              </a:rPr>
              <a:t>sublayers</a:t>
            </a:r>
            <a:r>
              <a:rPr lang="en-US" b="0" i="0" dirty="0" smtClean="0">
                <a:solidFill>
                  <a:srgbClr val="002060"/>
                </a:solidFill>
                <a:effectLst/>
                <a:latin typeface="Arial Sans"/>
              </a:rPr>
              <a:t> such that for RLC Acknowledge Mode operation, all RLC functions may be performed at the High RLC </a:t>
            </a:r>
            <a:r>
              <a:rPr lang="en-US" b="0" i="0" dirty="0" err="1" smtClean="0">
                <a:solidFill>
                  <a:srgbClr val="002060"/>
                </a:solidFill>
                <a:effectLst/>
                <a:latin typeface="Arial Sans"/>
              </a:rPr>
              <a:t>sublayer</a:t>
            </a:r>
            <a:r>
              <a:rPr lang="en-US" b="0" i="0" dirty="0" smtClean="0">
                <a:solidFill>
                  <a:srgbClr val="002060"/>
                </a:solidFill>
                <a:effectLst/>
                <a:latin typeface="Arial Sans"/>
              </a:rPr>
              <a:t> residing in the central unit, while the segmentation may be performed at the Low RLC </a:t>
            </a:r>
            <a:r>
              <a:rPr lang="en-US" b="0" i="0" dirty="0" err="1" smtClean="0">
                <a:solidFill>
                  <a:srgbClr val="002060"/>
                </a:solidFill>
                <a:effectLst/>
                <a:latin typeface="Arial Sans"/>
              </a:rPr>
              <a:t>sublayer</a:t>
            </a:r>
            <a:r>
              <a:rPr lang="en-US" b="0" i="0" dirty="0" smtClean="0">
                <a:solidFill>
                  <a:srgbClr val="002060"/>
                </a:solidFill>
                <a:effectLst/>
                <a:latin typeface="Arial Sans"/>
              </a:rPr>
              <a:t> residing in the distributed unit. Here, High RLC segments RLC PDU based on the status reports while Low RLC segments RLC PDU into the available MAC PDU resources.</a:t>
            </a:r>
          </a:p>
        </p:txBody>
      </p:sp>
    </p:spTree>
    <p:extLst>
      <p:ext uri="{BB962C8B-B14F-4D97-AF65-F5344CB8AC3E}">
        <p14:creationId xmlns:p14="http://schemas.microsoft.com/office/powerpoint/2010/main" val="4254688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113731" y="394692"/>
            <a:ext cx="11928144" cy="6463308"/>
          </a:xfrm>
          <a:prstGeom prst="rect">
            <a:avLst/>
          </a:prstGeom>
        </p:spPr>
        <p:txBody>
          <a:bodyPr wrap="square">
            <a:spAutoFit/>
          </a:bodyPr>
          <a:lstStyle/>
          <a:p>
            <a:r>
              <a:rPr lang="en-US" b="1" i="0" dirty="0" smtClean="0">
                <a:solidFill>
                  <a:srgbClr val="FF3399"/>
                </a:solidFill>
                <a:effectLst/>
                <a:latin typeface="Arial Sans"/>
              </a:rPr>
              <a:t>Option 3-2 Split based on TX RLC and RX RLC</a:t>
            </a:r>
            <a:endParaRPr lang="en-US" b="0" i="0" dirty="0" smtClean="0">
              <a:solidFill>
                <a:srgbClr val="FF3399"/>
              </a:solidFill>
              <a:effectLst/>
              <a:latin typeface="Arial Sans"/>
            </a:endParaRPr>
          </a:p>
          <a:p>
            <a:pPr algn="just">
              <a:buFont typeface="Arial" panose="020B0604020202020204" pitchFamily="34" charset="0"/>
              <a:buChar char="•"/>
            </a:pPr>
            <a:r>
              <a:rPr lang="en-US" b="0" i="0" dirty="0" smtClean="0">
                <a:solidFill>
                  <a:srgbClr val="7030A0"/>
                </a:solidFill>
                <a:effectLst/>
                <a:latin typeface="Arial Sans"/>
              </a:rPr>
              <a:t>Low RLC may be composed of transmitting TM RLC entity, transmitting UM RLC entity, a transmitting side of AM and the routing function of a receiving side of AM, which are related to downlink transmission.</a:t>
            </a:r>
          </a:p>
          <a:p>
            <a:pPr algn="just">
              <a:buFont typeface="Arial" panose="020B0604020202020204" pitchFamily="34" charset="0"/>
              <a:buChar char="•"/>
            </a:pPr>
            <a:r>
              <a:rPr lang="en-US" b="0" i="0" dirty="0" smtClean="0">
                <a:solidFill>
                  <a:srgbClr val="7030A0"/>
                </a:solidFill>
                <a:effectLst/>
                <a:latin typeface="Arial Sans"/>
              </a:rPr>
              <a:t>High RLC may be composed of receiving TM RLC entity, receiving UM RLC entity and a receiving side of AM except for the routing function and reception of RLC status reports, which are related to uplink transmission</a:t>
            </a:r>
            <a:r>
              <a:rPr lang="en-US" b="0" i="0" dirty="0" smtClean="0">
                <a:solidFill>
                  <a:srgbClr val="000000"/>
                </a:solidFill>
                <a:effectLst/>
                <a:latin typeface="Arial Sans"/>
              </a:rPr>
              <a:t>.</a:t>
            </a:r>
          </a:p>
          <a:p>
            <a:pPr algn="just"/>
            <a:r>
              <a:rPr lang="en-US" b="1" i="0" dirty="0" smtClean="0">
                <a:solidFill>
                  <a:srgbClr val="FF3399"/>
                </a:solidFill>
                <a:effectLst/>
                <a:latin typeface="Arial Sans"/>
              </a:rPr>
              <a:t>Option 4 (RLC-MAC split):</a:t>
            </a:r>
            <a:r>
              <a:rPr lang="en-US" b="1" i="0" dirty="0" smtClean="0">
                <a:solidFill>
                  <a:srgbClr val="000000"/>
                </a:solidFill>
                <a:effectLst/>
                <a:latin typeface="Arial Sans"/>
              </a:rPr>
              <a:t> </a:t>
            </a:r>
            <a:r>
              <a:rPr lang="en-US" b="0" i="0" dirty="0" smtClean="0">
                <a:solidFill>
                  <a:srgbClr val="7030A0"/>
                </a:solidFill>
                <a:effectLst/>
                <a:latin typeface="Arial Sans"/>
              </a:rPr>
              <a:t>In this split option, RRC, PDCP, and RLC are in the central unit. MAC, physical layer, and RF are in the distributed unit</a:t>
            </a:r>
            <a:r>
              <a:rPr lang="en-US" b="0" i="0" dirty="0" smtClean="0">
                <a:solidFill>
                  <a:srgbClr val="000000"/>
                </a:solidFill>
                <a:effectLst/>
                <a:latin typeface="Arial Sans"/>
              </a:rPr>
              <a:t>.</a:t>
            </a:r>
          </a:p>
          <a:p>
            <a:r>
              <a:rPr lang="en-US" b="1" i="0" dirty="0" smtClean="0">
                <a:solidFill>
                  <a:srgbClr val="FF3399"/>
                </a:solidFill>
                <a:effectLst/>
                <a:latin typeface="Arial Sans"/>
              </a:rPr>
              <a:t>Option 5 (Intra MAC split)</a:t>
            </a:r>
            <a:endParaRPr lang="en-US" b="0" i="0" dirty="0" smtClean="0">
              <a:solidFill>
                <a:srgbClr val="FF3399"/>
              </a:solidFill>
              <a:effectLst/>
              <a:latin typeface="Arial Sans"/>
            </a:endParaRPr>
          </a:p>
          <a:p>
            <a:r>
              <a:rPr lang="en-US" b="0" i="0" dirty="0" smtClean="0">
                <a:solidFill>
                  <a:srgbClr val="7030A0"/>
                </a:solidFill>
                <a:effectLst/>
                <a:latin typeface="Arial Sans"/>
              </a:rPr>
              <a:t>Option 5 assumes the following distribution:</a:t>
            </a:r>
          </a:p>
          <a:p>
            <a:pPr>
              <a:buFont typeface="Arial" panose="020B0604020202020204" pitchFamily="34" charset="0"/>
              <a:buChar char="•"/>
            </a:pPr>
            <a:r>
              <a:rPr lang="en-US" b="0" i="0" dirty="0" smtClean="0">
                <a:solidFill>
                  <a:srgbClr val="7030A0"/>
                </a:solidFill>
                <a:effectLst/>
                <a:latin typeface="Arial Sans"/>
              </a:rPr>
              <a:t>RF, physical layer and lower part of the MAC layer (Low-MAC) are in the Distributed Unit</a:t>
            </a:r>
          </a:p>
          <a:p>
            <a:pPr>
              <a:buFont typeface="Arial" panose="020B0604020202020204" pitchFamily="34" charset="0"/>
              <a:buChar char="•"/>
            </a:pPr>
            <a:r>
              <a:rPr lang="en-US" b="0" i="0" dirty="0" smtClean="0">
                <a:solidFill>
                  <a:srgbClr val="7030A0"/>
                </a:solidFill>
                <a:effectLst/>
                <a:latin typeface="Arial Sans"/>
              </a:rPr>
              <a:t>Higher part of the MAC layer (High-MAC), RLC and PDCP are in the Central Unit</a:t>
            </a:r>
          </a:p>
          <a:p>
            <a:pPr algn="just"/>
            <a:r>
              <a:rPr lang="en-US" b="0" i="0" dirty="0" smtClean="0">
                <a:solidFill>
                  <a:srgbClr val="7030A0"/>
                </a:solidFill>
                <a:effectLst/>
                <a:latin typeface="Arial Sans"/>
              </a:rPr>
              <a:t>Therefore, by splitting the MAC layer into 2 entities (e.g. High-MAC and Low-MAC), the services and functions provided by the MAC layer will be located in the Central Unit (CU), in the Distributed Unit (DU), or in both. An example of this kind distribution given below.</a:t>
            </a:r>
          </a:p>
          <a:p>
            <a:pPr algn="just">
              <a:buFont typeface="Arial" panose="020B0604020202020204" pitchFamily="34" charset="0"/>
              <a:buChar char="•"/>
            </a:pPr>
            <a:r>
              <a:rPr lang="en-US" b="0" i="0" dirty="0" smtClean="0">
                <a:solidFill>
                  <a:srgbClr val="7030A0"/>
                </a:solidFill>
                <a:effectLst/>
                <a:latin typeface="Arial Sans"/>
              </a:rPr>
              <a:t>In High-MAC </a:t>
            </a:r>
            <a:r>
              <a:rPr lang="en-US" b="0" i="0" dirty="0" err="1" smtClean="0">
                <a:solidFill>
                  <a:srgbClr val="7030A0"/>
                </a:solidFill>
                <a:effectLst/>
                <a:latin typeface="Arial Sans"/>
              </a:rPr>
              <a:t>sublayer</a:t>
            </a:r>
            <a:r>
              <a:rPr lang="en-US" b="0" i="0" dirty="0" smtClean="0">
                <a:solidFill>
                  <a:srgbClr val="7030A0"/>
                </a:solidFill>
                <a:effectLst/>
                <a:latin typeface="Arial Sans"/>
              </a:rPr>
              <a:t> the centralized scheduling in the High-MAC </a:t>
            </a:r>
            <a:r>
              <a:rPr lang="en-US" b="0" i="0" dirty="0" err="1" smtClean="0">
                <a:solidFill>
                  <a:srgbClr val="7030A0"/>
                </a:solidFill>
                <a:effectLst/>
                <a:latin typeface="Arial Sans"/>
              </a:rPr>
              <a:t>sublayer</a:t>
            </a:r>
            <a:r>
              <a:rPr lang="en-US" b="0" i="0" dirty="0" smtClean="0">
                <a:solidFill>
                  <a:srgbClr val="7030A0"/>
                </a:solidFill>
                <a:effectLst/>
                <a:latin typeface="Arial Sans"/>
              </a:rPr>
              <a:t> will be in charge of the control of multiple Low-MAC </a:t>
            </a:r>
            <a:r>
              <a:rPr lang="en-US" b="0" i="0" dirty="0" err="1" smtClean="0">
                <a:solidFill>
                  <a:srgbClr val="7030A0"/>
                </a:solidFill>
                <a:effectLst/>
                <a:latin typeface="Arial Sans"/>
              </a:rPr>
              <a:t>sublayers</a:t>
            </a:r>
            <a:r>
              <a:rPr lang="en-US" b="0" i="0" dirty="0" smtClean="0">
                <a:solidFill>
                  <a:srgbClr val="7030A0"/>
                </a:solidFill>
                <a:effectLst/>
                <a:latin typeface="Arial Sans"/>
              </a:rPr>
              <a:t>. It takes high-level centralized scheduling decision. The inter-cell interference coordination in the High-MAC </a:t>
            </a:r>
            <a:r>
              <a:rPr lang="en-US" b="0" i="0" dirty="0" err="1" smtClean="0">
                <a:solidFill>
                  <a:srgbClr val="7030A0"/>
                </a:solidFill>
                <a:effectLst/>
                <a:latin typeface="Arial Sans"/>
              </a:rPr>
              <a:t>sublayer</a:t>
            </a:r>
            <a:r>
              <a:rPr lang="en-US" b="0" i="0" dirty="0" smtClean="0">
                <a:solidFill>
                  <a:srgbClr val="7030A0"/>
                </a:solidFill>
                <a:effectLst/>
                <a:latin typeface="Arial Sans"/>
              </a:rPr>
              <a:t> will be in charge of interference coordination methods such as JP/CS </a:t>
            </a:r>
            <a:r>
              <a:rPr lang="en-US" b="0" i="0" dirty="0" err="1" smtClean="0">
                <a:solidFill>
                  <a:srgbClr val="7030A0"/>
                </a:solidFill>
                <a:effectLst/>
                <a:latin typeface="Arial Sans"/>
              </a:rPr>
              <a:t>CoMP.</a:t>
            </a:r>
            <a:endParaRPr lang="en-US" b="0" i="0" dirty="0" smtClean="0">
              <a:solidFill>
                <a:srgbClr val="7030A0"/>
              </a:solidFill>
              <a:effectLst/>
              <a:latin typeface="Arial Sans"/>
            </a:endParaRPr>
          </a:p>
          <a:p>
            <a:pPr algn="just">
              <a:buFont typeface="Arial" panose="020B0604020202020204" pitchFamily="34" charset="0"/>
              <a:buChar char="•"/>
            </a:pPr>
            <a:r>
              <a:rPr lang="en-US" b="0" i="0" dirty="0" smtClean="0">
                <a:solidFill>
                  <a:srgbClr val="7030A0"/>
                </a:solidFill>
                <a:effectLst/>
                <a:latin typeface="Arial Sans"/>
              </a:rPr>
              <a:t>In Low-MAC </a:t>
            </a:r>
            <a:r>
              <a:rPr lang="en-US" b="0" i="0" dirty="0" err="1" smtClean="0">
                <a:solidFill>
                  <a:srgbClr val="7030A0"/>
                </a:solidFill>
                <a:effectLst/>
                <a:latin typeface="Arial Sans"/>
              </a:rPr>
              <a:t>sublayer</a:t>
            </a:r>
            <a:r>
              <a:rPr lang="en-US" b="0" i="0" dirty="0" smtClean="0">
                <a:solidFill>
                  <a:srgbClr val="7030A0"/>
                </a:solidFill>
                <a:effectLst/>
                <a:latin typeface="Arial Sans"/>
              </a:rPr>
              <a:t> the time-critical functions in the Low-MAC </a:t>
            </a:r>
            <a:r>
              <a:rPr lang="en-US" b="0" i="0" dirty="0" err="1" smtClean="0">
                <a:solidFill>
                  <a:srgbClr val="7030A0"/>
                </a:solidFill>
                <a:effectLst/>
                <a:latin typeface="Arial Sans"/>
              </a:rPr>
              <a:t>sublayer</a:t>
            </a:r>
            <a:r>
              <a:rPr lang="en-US" b="0" i="0" dirty="0" smtClean="0">
                <a:solidFill>
                  <a:srgbClr val="7030A0"/>
                </a:solidFill>
                <a:effectLst/>
                <a:latin typeface="Arial Sans"/>
              </a:rPr>
              <a:t> include the functions with stringent delay requirements (e.g. HARQ) or the functions where performance is proportional to latency (e.g. radio channel and signal measurements from PHY, random access control). It reduces the delay requirements on the </a:t>
            </a:r>
            <a:r>
              <a:rPr lang="en-US" b="0" i="0" dirty="0" err="1" smtClean="0">
                <a:solidFill>
                  <a:srgbClr val="7030A0"/>
                </a:solidFill>
                <a:effectLst/>
                <a:latin typeface="Arial Sans"/>
              </a:rPr>
              <a:t>fronthaul</a:t>
            </a:r>
            <a:r>
              <a:rPr lang="en-US" b="0" i="0" dirty="0" smtClean="0">
                <a:solidFill>
                  <a:srgbClr val="7030A0"/>
                </a:solidFill>
                <a:effectLst/>
                <a:latin typeface="Arial Sans"/>
              </a:rPr>
              <a:t> interface. Radio specific functions in the Low-MAC </a:t>
            </a:r>
            <a:r>
              <a:rPr lang="en-US" b="0" i="0" dirty="0" err="1" smtClean="0">
                <a:solidFill>
                  <a:srgbClr val="7030A0"/>
                </a:solidFill>
                <a:effectLst/>
                <a:latin typeface="Arial Sans"/>
              </a:rPr>
              <a:t>sublayer</a:t>
            </a:r>
            <a:r>
              <a:rPr lang="en-US" b="0" i="0" dirty="0" smtClean="0">
                <a:solidFill>
                  <a:srgbClr val="7030A0"/>
                </a:solidFill>
                <a:effectLst/>
                <a:latin typeface="Arial Sans"/>
              </a:rPr>
              <a:t> can for perform scheduling-related information processing and be reporting. It can also measure/estimate the activities on the configured operations or the served UE’s statistics and report periodically or as requested to the High-MAC </a:t>
            </a:r>
            <a:r>
              <a:rPr lang="en-US" b="0" i="0" dirty="0" err="1" smtClean="0">
                <a:solidFill>
                  <a:srgbClr val="7030A0"/>
                </a:solidFill>
                <a:effectLst/>
                <a:latin typeface="Arial Sans"/>
              </a:rPr>
              <a:t>sublayer</a:t>
            </a:r>
            <a:r>
              <a:rPr lang="en-US" b="0" i="0" dirty="0" smtClean="0">
                <a:solidFill>
                  <a:srgbClr val="000000"/>
                </a:solidFill>
                <a:effectLst/>
                <a:latin typeface="Arial Sans"/>
              </a:rPr>
              <a:t>.</a:t>
            </a:r>
          </a:p>
        </p:txBody>
      </p:sp>
    </p:spTree>
    <p:extLst>
      <p:ext uri="{BB962C8B-B14F-4D97-AF65-F5344CB8AC3E}">
        <p14:creationId xmlns:p14="http://schemas.microsoft.com/office/powerpoint/2010/main" val="169948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749829"/>
            <a:ext cx="12014579" cy="5909310"/>
          </a:xfrm>
          <a:prstGeom prst="rect">
            <a:avLst/>
          </a:prstGeom>
        </p:spPr>
        <p:txBody>
          <a:bodyPr wrap="square">
            <a:spAutoFit/>
          </a:bodyPr>
          <a:lstStyle/>
          <a:p>
            <a:pPr algn="just"/>
            <a:r>
              <a:rPr lang="en-US" b="1" i="0" dirty="0" smtClean="0">
                <a:solidFill>
                  <a:srgbClr val="FF3399"/>
                </a:solidFill>
                <a:effectLst/>
                <a:latin typeface="Arial Sans"/>
              </a:rPr>
              <a:t>Option 6 (MAC-PHY split):</a:t>
            </a:r>
            <a:r>
              <a:rPr lang="en-US" b="0" i="0" dirty="0" smtClean="0">
                <a:solidFill>
                  <a:srgbClr val="7030A0"/>
                </a:solidFill>
                <a:effectLst/>
                <a:latin typeface="Arial Sans"/>
              </a:rPr>
              <a:t> The MAC and upper layers are in the central unit (CU). PHY layer and RF are in the DU. The interface between the CU and DUs carries data, configuration, and scheduling-related information (e.g. MCS, Layer Mapping, </a:t>
            </a:r>
            <a:r>
              <a:rPr lang="en-US" b="0" i="0" dirty="0" err="1" smtClean="0">
                <a:solidFill>
                  <a:srgbClr val="7030A0"/>
                </a:solidFill>
                <a:effectLst/>
                <a:latin typeface="Arial Sans"/>
              </a:rPr>
              <a:t>Beamforming</a:t>
            </a:r>
            <a:r>
              <a:rPr lang="en-US" b="0" i="0" dirty="0" smtClean="0">
                <a:solidFill>
                  <a:srgbClr val="7030A0"/>
                </a:solidFill>
                <a:effectLst/>
                <a:latin typeface="Arial Sans"/>
              </a:rPr>
              <a:t>, Antenna Configuration, resource block allocation, etc.) and measurements.</a:t>
            </a:r>
          </a:p>
          <a:p>
            <a:pPr algn="just"/>
            <a:r>
              <a:rPr lang="en-US" b="1" i="0" dirty="0" smtClean="0">
                <a:solidFill>
                  <a:srgbClr val="FF3399"/>
                </a:solidFill>
                <a:effectLst/>
                <a:latin typeface="Arial Sans"/>
              </a:rPr>
              <a:t>Option 7 (Intra PHY split):</a:t>
            </a:r>
            <a:r>
              <a:rPr lang="en-US" b="1" i="0" dirty="0" smtClean="0">
                <a:solidFill>
                  <a:srgbClr val="7030A0"/>
                </a:solidFill>
                <a:effectLst/>
                <a:latin typeface="Arial Sans"/>
              </a:rPr>
              <a:t> </a:t>
            </a:r>
            <a:r>
              <a:rPr lang="en-US" b="0" i="0" dirty="0" smtClean="0">
                <a:solidFill>
                  <a:srgbClr val="7030A0"/>
                </a:solidFill>
                <a:effectLst/>
                <a:latin typeface="Arial Sans"/>
              </a:rPr>
              <a:t>Multiple realizations of this option are possible, including asymmetrical options which allow obtaining benefits of different sub-options for UL and DL independently.</a:t>
            </a:r>
          </a:p>
          <a:p>
            <a:pPr algn="just"/>
            <a:r>
              <a:rPr lang="en-US" b="0" i="0" dirty="0" smtClean="0">
                <a:solidFill>
                  <a:srgbClr val="7030A0"/>
                </a:solidFill>
                <a:effectLst/>
                <a:latin typeface="Arial Sans"/>
              </a:rPr>
              <a:t>This option requires some kind of compression technique to reduce transport bandwidth requirements between the DU and CU.</a:t>
            </a:r>
          </a:p>
          <a:p>
            <a:pPr algn="just">
              <a:buFont typeface="Arial" panose="020B0604020202020204" pitchFamily="34" charset="0"/>
              <a:buChar char="•"/>
            </a:pPr>
            <a:r>
              <a:rPr lang="en-US" b="0" i="0" dirty="0" smtClean="0">
                <a:solidFill>
                  <a:srgbClr val="7030A0"/>
                </a:solidFill>
                <a:effectLst/>
                <a:latin typeface="Arial Sans"/>
              </a:rPr>
              <a:t>In the UL, FFT, and CP removal reside in the DU and for the two sub-variants, 7-1 and 7-2 are described below. Remaining functions reside in the CU.</a:t>
            </a:r>
          </a:p>
          <a:p>
            <a:pPr algn="just">
              <a:buFont typeface="Arial" panose="020B0604020202020204" pitchFamily="34" charset="0"/>
              <a:buChar char="•"/>
            </a:pPr>
            <a:r>
              <a:rPr lang="en-US" b="0" i="0" dirty="0" smtClean="0">
                <a:solidFill>
                  <a:srgbClr val="7030A0"/>
                </a:solidFill>
                <a:effectLst/>
                <a:latin typeface="Arial Sans"/>
              </a:rPr>
              <a:t>In the downlink, </a:t>
            </a:r>
            <a:r>
              <a:rPr lang="en-US" b="0" i="0" dirty="0" err="1" smtClean="0">
                <a:solidFill>
                  <a:srgbClr val="7030A0"/>
                </a:solidFill>
                <a:effectLst/>
                <a:latin typeface="Arial Sans"/>
              </a:rPr>
              <a:t>iFFT</a:t>
            </a:r>
            <a:r>
              <a:rPr lang="en-US" b="0" i="0" dirty="0" smtClean="0">
                <a:solidFill>
                  <a:srgbClr val="7030A0"/>
                </a:solidFill>
                <a:effectLst/>
                <a:latin typeface="Arial Sans"/>
              </a:rPr>
              <a:t> and CP addition reside in the DU and the rest of the PHY resides in the CU.</a:t>
            </a:r>
          </a:p>
          <a:p>
            <a:pPr algn="just"/>
            <a:r>
              <a:rPr lang="en-US" b="0" i="0" dirty="0" smtClean="0">
                <a:solidFill>
                  <a:srgbClr val="7030A0"/>
                </a:solidFill>
                <a:effectLst/>
                <a:latin typeface="Arial Sans"/>
              </a:rPr>
              <a:t>Considering above there are three sub-variant available for this option described as below</a:t>
            </a:r>
          </a:p>
          <a:p>
            <a:pPr algn="just"/>
            <a:r>
              <a:rPr lang="en-US" b="0" i="0" dirty="0" smtClean="0">
                <a:solidFill>
                  <a:srgbClr val="7030A0"/>
                </a:solidFill>
                <a:effectLst/>
                <a:latin typeface="Arial Sans"/>
              </a:rPr>
              <a:t>Option 7-1 In this option the UL, FFT, CP removal and possibly PRACH filtering functions reside in the DU, the rest of PHY functions reside in the CU. In the DL, </a:t>
            </a:r>
            <a:r>
              <a:rPr lang="en-US" b="0" i="0" dirty="0" err="1" smtClean="0">
                <a:solidFill>
                  <a:srgbClr val="7030A0"/>
                </a:solidFill>
                <a:effectLst/>
                <a:latin typeface="Arial Sans"/>
              </a:rPr>
              <a:t>iFFT</a:t>
            </a:r>
            <a:r>
              <a:rPr lang="en-US" b="0" i="0" dirty="0" smtClean="0">
                <a:solidFill>
                  <a:srgbClr val="7030A0"/>
                </a:solidFill>
                <a:effectLst/>
                <a:latin typeface="Arial Sans"/>
              </a:rPr>
              <a:t> and CP addition functions reside in the DU, the rest of PHY functions reside in the CU.</a:t>
            </a:r>
          </a:p>
          <a:p>
            <a:pPr algn="just"/>
            <a:r>
              <a:rPr lang="en-US" b="0" i="0" dirty="0" smtClean="0">
                <a:solidFill>
                  <a:srgbClr val="7030A0"/>
                </a:solidFill>
                <a:effectLst/>
                <a:latin typeface="Arial Sans"/>
              </a:rPr>
              <a:t>Option 7-2 In this option the UL, FFT, CP removal, resource de-mapping and possibly pre-filtering functions reside in the DU, the rest of PHY functions reside in the CU. In the DL, </a:t>
            </a:r>
            <a:r>
              <a:rPr lang="en-US" b="0" i="0" dirty="0" err="1" smtClean="0">
                <a:solidFill>
                  <a:srgbClr val="7030A0"/>
                </a:solidFill>
                <a:effectLst/>
                <a:latin typeface="Arial Sans"/>
              </a:rPr>
              <a:t>iFFT</a:t>
            </a:r>
            <a:r>
              <a:rPr lang="en-US" b="0" i="0" dirty="0" smtClean="0">
                <a:solidFill>
                  <a:srgbClr val="7030A0"/>
                </a:solidFill>
                <a:effectLst/>
                <a:latin typeface="Arial Sans"/>
              </a:rPr>
              <a:t>, CP addition, resource mapping and </a:t>
            </a:r>
            <a:r>
              <a:rPr lang="en-US" b="0" i="0" dirty="0" err="1" smtClean="0">
                <a:solidFill>
                  <a:srgbClr val="7030A0"/>
                </a:solidFill>
                <a:effectLst/>
                <a:latin typeface="Arial Sans"/>
              </a:rPr>
              <a:t>precoding</a:t>
            </a:r>
            <a:r>
              <a:rPr lang="en-US" b="0" i="0" dirty="0" smtClean="0">
                <a:solidFill>
                  <a:srgbClr val="7030A0"/>
                </a:solidFill>
                <a:effectLst/>
                <a:latin typeface="Arial Sans"/>
              </a:rPr>
              <a:t> functions reside in the DU, the rest of PHY functions reside in the CU.</a:t>
            </a:r>
          </a:p>
          <a:p>
            <a:pPr algn="just"/>
            <a:r>
              <a:rPr lang="en-US" b="0" i="0" dirty="0" smtClean="0">
                <a:solidFill>
                  <a:srgbClr val="7030A0"/>
                </a:solidFill>
                <a:effectLst/>
                <a:latin typeface="Arial Sans"/>
              </a:rPr>
              <a:t>Option 7-3 (Only for DL): Only the encoder resides in the CU, and the rest of PHY functions reside in the DU.</a:t>
            </a:r>
          </a:p>
          <a:p>
            <a:pPr algn="just"/>
            <a:r>
              <a:rPr lang="en-US" b="1" i="0" dirty="0" smtClean="0">
                <a:solidFill>
                  <a:srgbClr val="FF3399"/>
                </a:solidFill>
                <a:effectLst/>
                <a:latin typeface="Arial Sans"/>
              </a:rPr>
              <a:t>Option 8 (PHY-RF split):</a:t>
            </a:r>
            <a:r>
              <a:rPr lang="en-US" b="1" i="0" dirty="0" smtClean="0">
                <a:solidFill>
                  <a:srgbClr val="7030A0"/>
                </a:solidFill>
                <a:effectLst/>
                <a:latin typeface="Arial Sans"/>
              </a:rPr>
              <a:t> </a:t>
            </a:r>
            <a:r>
              <a:rPr lang="en-US" b="0" i="0" dirty="0" smtClean="0">
                <a:solidFill>
                  <a:srgbClr val="7030A0"/>
                </a:solidFill>
                <a:effectLst/>
                <a:latin typeface="Arial Sans"/>
              </a:rPr>
              <a:t>This option allows to separate the RF and the PHY layer. This split permit centralization of processes at all protocol layer levels, resulting in very tight coordination of the RAN. This allows efficient support of functions such as </a:t>
            </a:r>
            <a:r>
              <a:rPr lang="en-US" b="0" i="0" dirty="0" err="1" smtClean="0">
                <a:solidFill>
                  <a:srgbClr val="7030A0"/>
                </a:solidFill>
                <a:effectLst/>
                <a:latin typeface="Arial Sans"/>
              </a:rPr>
              <a:t>CoMP</a:t>
            </a:r>
            <a:r>
              <a:rPr lang="en-US" b="0" i="0" dirty="0" smtClean="0">
                <a:solidFill>
                  <a:srgbClr val="7030A0"/>
                </a:solidFill>
                <a:effectLst/>
                <a:latin typeface="Arial Sans"/>
              </a:rPr>
              <a:t>, MIMO, load balancing, mobility.</a:t>
            </a:r>
            <a:endParaRPr lang="en-US" b="0" i="0" dirty="0">
              <a:solidFill>
                <a:srgbClr val="7030A0"/>
              </a:solidFill>
              <a:effectLst/>
              <a:latin typeface="Arial Sans"/>
            </a:endParaRPr>
          </a:p>
        </p:txBody>
      </p:sp>
    </p:spTree>
    <p:extLst>
      <p:ext uri="{BB962C8B-B14F-4D97-AF65-F5344CB8AC3E}">
        <p14:creationId xmlns:p14="http://schemas.microsoft.com/office/powerpoint/2010/main" val="20453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386685" y="735169"/>
            <a:ext cx="11091081" cy="5909310"/>
          </a:xfrm>
          <a:prstGeom prst="rect">
            <a:avLst/>
          </a:prstGeom>
        </p:spPr>
        <p:txBody>
          <a:bodyPr wrap="square">
            <a:spAutoFit/>
          </a:bodyPr>
          <a:lstStyle/>
          <a:p>
            <a:pPr algn="just"/>
            <a:r>
              <a:rPr lang="en-US" sz="2000" b="1" dirty="0" smtClean="0">
                <a:solidFill>
                  <a:srgbClr val="002060"/>
                </a:solidFill>
                <a:effectLst/>
                <a:latin typeface="Arial Serif"/>
              </a:rPr>
              <a:t>Benefits of RAN Spilt Architecture</a:t>
            </a:r>
          </a:p>
          <a:p>
            <a:pPr algn="just"/>
            <a:r>
              <a:rPr lang="en-US" sz="2000" b="0" i="0" dirty="0" smtClean="0">
                <a:solidFill>
                  <a:srgbClr val="00B050"/>
                </a:solidFill>
                <a:effectLst/>
                <a:latin typeface="Arial Sans"/>
              </a:rPr>
              <a:t>Some of the benefits of an architecture with the deployment flexibility to split and move New Radio (NR) functions between central and distributed units are below:</a:t>
            </a:r>
          </a:p>
          <a:p>
            <a:pPr algn="just">
              <a:buFont typeface="Arial" panose="020B0604020202020204" pitchFamily="34" charset="0"/>
              <a:buChar char="•"/>
            </a:pPr>
            <a:r>
              <a:rPr lang="en-US" sz="2000" b="0" i="0" dirty="0" smtClean="0">
                <a:solidFill>
                  <a:srgbClr val="00B050"/>
                </a:solidFill>
                <a:effectLst/>
                <a:latin typeface="Arial Sans"/>
              </a:rPr>
              <a:t>Flexible HW implementations allows scalable cost-effective solutions</a:t>
            </a:r>
          </a:p>
          <a:p>
            <a:pPr algn="just">
              <a:buFont typeface="Arial" panose="020B0604020202020204" pitchFamily="34" charset="0"/>
              <a:buChar char="•"/>
            </a:pPr>
            <a:r>
              <a:rPr lang="en-US" sz="2000" b="0" i="0" dirty="0" smtClean="0">
                <a:solidFill>
                  <a:srgbClr val="00B050"/>
                </a:solidFill>
                <a:effectLst/>
                <a:latin typeface="Arial Sans"/>
              </a:rPr>
              <a:t>A split architecture (between central and distributed units) allows for coordination for performance features, load management, real-time performance optimization, and enables NFV/SDN</a:t>
            </a:r>
          </a:p>
          <a:p>
            <a:pPr algn="just">
              <a:buFont typeface="Arial" panose="020B0604020202020204" pitchFamily="34" charset="0"/>
              <a:buChar char="•"/>
            </a:pPr>
            <a:r>
              <a:rPr lang="en-US" sz="2000" b="0" i="0" dirty="0" smtClean="0">
                <a:solidFill>
                  <a:srgbClr val="00B050"/>
                </a:solidFill>
                <a:effectLst/>
                <a:latin typeface="Arial Sans"/>
              </a:rPr>
              <a:t>Configurable functional splits enables adaptation to various use cases, such as variable latency on transport</a:t>
            </a:r>
          </a:p>
          <a:p>
            <a:pPr algn="just"/>
            <a:r>
              <a:rPr lang="en-US" sz="2000" b="1" dirty="0" smtClean="0">
                <a:solidFill>
                  <a:srgbClr val="002060"/>
                </a:solidFill>
                <a:effectLst/>
                <a:latin typeface="Arial Serif"/>
              </a:rPr>
              <a:t>Which split function to use where?</a:t>
            </a:r>
          </a:p>
          <a:p>
            <a:pPr algn="just"/>
            <a:r>
              <a:rPr lang="en-US" sz="2000" b="0" i="0" dirty="0" smtClean="0">
                <a:solidFill>
                  <a:srgbClr val="00B050"/>
                </a:solidFill>
                <a:effectLst/>
                <a:latin typeface="Arial Sans"/>
              </a:rPr>
              <a:t>The choice of how to split New Radio (NR) functions in the architecture depends on some factors related to radio network deployment scenarios, constraints and intended supported services. Some examples of such factors are:</a:t>
            </a:r>
          </a:p>
          <a:p>
            <a:pPr algn="just">
              <a:buFont typeface="Arial" panose="020B0604020202020204" pitchFamily="34" charset="0"/>
              <a:buChar char="•"/>
            </a:pPr>
            <a:r>
              <a:rPr lang="en-US" sz="2000" b="0" i="0" dirty="0" smtClean="0">
                <a:solidFill>
                  <a:srgbClr val="00B050"/>
                </a:solidFill>
                <a:effectLst/>
                <a:latin typeface="Arial Sans"/>
              </a:rPr>
              <a:t>Support of specific </a:t>
            </a:r>
            <a:r>
              <a:rPr lang="en-US" sz="2000" b="0" i="0" dirty="0" err="1" smtClean="0">
                <a:solidFill>
                  <a:srgbClr val="00B050"/>
                </a:solidFill>
                <a:effectLst/>
                <a:latin typeface="Arial Sans"/>
              </a:rPr>
              <a:t>QoS</a:t>
            </a:r>
            <a:r>
              <a:rPr lang="en-US" sz="2000" b="0" i="0" dirty="0" smtClean="0">
                <a:solidFill>
                  <a:srgbClr val="00B050"/>
                </a:solidFill>
                <a:effectLst/>
                <a:latin typeface="Arial Sans"/>
              </a:rPr>
              <a:t> per offered services (e.g. low latency, high throughput)</a:t>
            </a:r>
          </a:p>
          <a:p>
            <a:pPr algn="just">
              <a:buFont typeface="Arial" panose="020B0604020202020204" pitchFamily="34" charset="0"/>
              <a:buChar char="•"/>
            </a:pPr>
            <a:r>
              <a:rPr lang="en-US" sz="2000" b="0" i="0" dirty="0" smtClean="0">
                <a:solidFill>
                  <a:srgbClr val="00B050"/>
                </a:solidFill>
                <a:effectLst/>
                <a:latin typeface="Arial Sans"/>
              </a:rPr>
              <a:t>Support of specific user density and load demand per given geographical area (which may influence the level of RAN coordination)</a:t>
            </a:r>
          </a:p>
          <a:p>
            <a:pPr algn="just">
              <a:buFont typeface="Arial" panose="020B0604020202020204" pitchFamily="34" charset="0"/>
              <a:buChar char="•"/>
            </a:pPr>
            <a:r>
              <a:rPr lang="en-US" sz="2000" b="0" i="0" dirty="0" smtClean="0">
                <a:solidFill>
                  <a:srgbClr val="00B050"/>
                </a:solidFill>
                <a:effectLst/>
                <a:latin typeface="Arial Sans"/>
              </a:rPr>
              <a:t>Availability transport networks with different performance levels, from ideal to non-ideal</a:t>
            </a:r>
          </a:p>
          <a:p>
            <a:pPr algn="just">
              <a:buFont typeface="Arial" panose="020B0604020202020204" pitchFamily="34" charset="0"/>
              <a:buChar char="•"/>
            </a:pPr>
            <a:r>
              <a:rPr lang="en-US" sz="2000" b="0" i="0" dirty="0" smtClean="0">
                <a:solidFill>
                  <a:srgbClr val="00B050"/>
                </a:solidFill>
                <a:effectLst/>
                <a:latin typeface="Arial Sans"/>
              </a:rPr>
              <a:t>Application type e.g. Real-time or Non- Real Time</a:t>
            </a:r>
          </a:p>
          <a:p>
            <a:pPr algn="just">
              <a:buFont typeface="Arial" panose="020B0604020202020204" pitchFamily="34" charset="0"/>
              <a:buChar char="•"/>
            </a:pPr>
            <a:r>
              <a:rPr lang="en-US" sz="2000" b="0" i="0" dirty="0" smtClean="0">
                <a:solidFill>
                  <a:srgbClr val="00B050"/>
                </a:solidFill>
                <a:effectLst/>
                <a:latin typeface="Arial Sans"/>
              </a:rPr>
              <a:t>Features requirement at Radio Network level e.g. CA, </a:t>
            </a:r>
            <a:r>
              <a:rPr lang="en-US" sz="2000" b="0" i="0" dirty="0" err="1" smtClean="0">
                <a:solidFill>
                  <a:srgbClr val="00B050"/>
                </a:solidFill>
                <a:effectLst/>
                <a:latin typeface="Arial Sans"/>
              </a:rPr>
              <a:t>eICIC</a:t>
            </a:r>
            <a:r>
              <a:rPr lang="en-US" sz="2000" b="0" i="0" dirty="0" smtClean="0">
                <a:solidFill>
                  <a:srgbClr val="00B050"/>
                </a:solidFill>
                <a:effectLst/>
                <a:latin typeface="Arial Sans"/>
              </a:rPr>
              <a:t>, </a:t>
            </a:r>
            <a:r>
              <a:rPr lang="en-US" sz="2000" b="0" i="0" dirty="0" err="1" smtClean="0">
                <a:solidFill>
                  <a:srgbClr val="00B050"/>
                </a:solidFill>
                <a:effectLst/>
                <a:latin typeface="Arial Sans"/>
              </a:rPr>
              <a:t>CoMP</a:t>
            </a:r>
            <a:r>
              <a:rPr lang="en-US" sz="2000" b="0" i="0" dirty="0" smtClean="0">
                <a:solidFill>
                  <a:srgbClr val="00B050"/>
                </a:solidFill>
                <a:effectLst/>
                <a:latin typeface="Arial Sans"/>
              </a:rPr>
              <a:t> etc.</a:t>
            </a:r>
            <a:endParaRPr lang="en-US" sz="2000" b="0" i="0" dirty="0">
              <a:solidFill>
                <a:srgbClr val="00B050"/>
              </a:solidFill>
              <a:effectLst/>
              <a:latin typeface="Arial Sans"/>
            </a:endParaRPr>
          </a:p>
        </p:txBody>
      </p:sp>
    </p:spTree>
    <p:extLst>
      <p:ext uri="{BB962C8B-B14F-4D97-AF65-F5344CB8AC3E}">
        <p14:creationId xmlns:p14="http://schemas.microsoft.com/office/powerpoint/2010/main" val="381655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316406" y="2361063"/>
            <a:ext cx="5977720" cy="1446550"/>
          </a:xfrm>
          <a:prstGeom prst="rect">
            <a:avLst/>
          </a:prstGeom>
          <a:noFill/>
        </p:spPr>
        <p:txBody>
          <a:bodyPr wrap="square" rtlCol="0">
            <a:spAutoFit/>
          </a:bodyPr>
          <a:lstStyle/>
          <a:p>
            <a:r>
              <a:rPr lang="en-US" sz="8800" dirty="0" smtClean="0">
                <a:solidFill>
                  <a:schemeClr val="accent3">
                    <a:lumMod val="75000"/>
                  </a:schemeClr>
                </a:solidFill>
              </a:rPr>
              <a:t>Call Flows</a:t>
            </a:r>
            <a:endParaRPr lang="en-IN" sz="8800" dirty="0">
              <a:solidFill>
                <a:schemeClr val="accent3">
                  <a:lumMod val="75000"/>
                </a:schemeClr>
              </a:solidFill>
            </a:endParaRPr>
          </a:p>
        </p:txBody>
      </p:sp>
    </p:spTree>
    <p:extLst>
      <p:ext uri="{BB962C8B-B14F-4D97-AF65-F5344CB8AC3E}">
        <p14:creationId xmlns:p14="http://schemas.microsoft.com/office/powerpoint/2010/main" val="2031533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 y="187236"/>
            <a:ext cx="7942997" cy="523220"/>
          </a:xfrm>
          <a:prstGeom prst="rect">
            <a:avLst/>
          </a:prstGeom>
        </p:spPr>
        <p:txBody>
          <a:bodyPr wrap="square">
            <a:spAutoFit/>
          </a:bodyPr>
          <a:lstStyle/>
          <a:p>
            <a:r>
              <a:rPr lang="en-IN" sz="2800" dirty="0" smtClean="0"/>
              <a:t>UE Interactions: 5G Standalone Access Registration </a:t>
            </a:r>
            <a:endParaRPr lang="en-IN" sz="2800" dirty="0"/>
          </a:p>
        </p:txBody>
      </p:sp>
      <p:sp>
        <p:nvSpPr>
          <p:cNvPr id="3" name="Rounded Rectangle 2"/>
          <p:cNvSpPr/>
          <p:nvPr/>
        </p:nvSpPr>
        <p:spPr>
          <a:xfrm>
            <a:off x="204715" y="1597633"/>
            <a:ext cx="1310185" cy="341194"/>
          </a:xfrm>
          <a:prstGeom prst="round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1.RRC_IDLE</a:t>
            </a:r>
            <a:endParaRPr lang="en-IN" dirty="0"/>
          </a:p>
        </p:txBody>
      </p:sp>
      <p:sp>
        <p:nvSpPr>
          <p:cNvPr id="6" name="TextBox 5"/>
          <p:cNvSpPr txBox="1"/>
          <p:nvPr/>
        </p:nvSpPr>
        <p:spPr>
          <a:xfrm>
            <a:off x="7895228" y="1549443"/>
            <a:ext cx="3787256" cy="369332"/>
          </a:xfrm>
          <a:prstGeom prst="rect">
            <a:avLst/>
          </a:prstGeom>
          <a:noFill/>
        </p:spPr>
        <p:txBody>
          <a:bodyPr wrap="square" rtlCol="0">
            <a:spAutoFit/>
          </a:bodyPr>
          <a:lstStyle/>
          <a:p>
            <a:r>
              <a:rPr lang="en-US" dirty="0" smtClean="0">
                <a:solidFill>
                  <a:srgbClr val="0070C0"/>
                </a:solidFill>
              </a:rPr>
              <a:t>1.The UE is in RRC idle state</a:t>
            </a:r>
            <a:endParaRPr lang="en-IN" dirty="0">
              <a:solidFill>
                <a:srgbClr val="0070C0"/>
              </a:solidFill>
            </a:endParaRPr>
          </a:p>
        </p:txBody>
      </p:sp>
      <p:sp>
        <p:nvSpPr>
          <p:cNvPr id="7" name="Rectangle 6"/>
          <p:cNvSpPr/>
          <p:nvPr/>
        </p:nvSpPr>
        <p:spPr>
          <a:xfrm>
            <a:off x="955343" y="710456"/>
            <a:ext cx="873457" cy="23124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UE</a:t>
            </a:r>
            <a:endParaRPr lang="en-IN" dirty="0"/>
          </a:p>
        </p:txBody>
      </p:sp>
      <p:sp>
        <p:nvSpPr>
          <p:cNvPr id="8" name="Rectangle 7"/>
          <p:cNvSpPr/>
          <p:nvPr/>
        </p:nvSpPr>
        <p:spPr>
          <a:xfrm>
            <a:off x="3384646" y="710456"/>
            <a:ext cx="859809" cy="231240"/>
          </a:xfrm>
          <a:prstGeom prst="rect">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gNB</a:t>
            </a:r>
            <a:endParaRPr lang="en-IN" dirty="0"/>
          </a:p>
        </p:txBody>
      </p:sp>
      <p:cxnSp>
        <p:nvCxnSpPr>
          <p:cNvPr id="10" name="Straight Connector 9"/>
          <p:cNvCxnSpPr>
            <a:stCxn id="7" idx="2"/>
          </p:cNvCxnSpPr>
          <p:nvPr/>
        </p:nvCxnSpPr>
        <p:spPr>
          <a:xfrm>
            <a:off x="1392072" y="941696"/>
            <a:ext cx="13647" cy="5916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98794" y="941696"/>
            <a:ext cx="27296" cy="5916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1233676"/>
            <a:ext cx="54318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0" y="1228299"/>
            <a:ext cx="2" cy="106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431809" y="1228299"/>
            <a:ext cx="0" cy="10508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 y="1183455"/>
            <a:ext cx="1392073" cy="338554"/>
          </a:xfrm>
          <a:prstGeom prst="rect">
            <a:avLst/>
          </a:prstGeom>
          <a:noFill/>
        </p:spPr>
        <p:txBody>
          <a:bodyPr wrap="square" rtlCol="0">
            <a:spAutoFit/>
          </a:bodyPr>
          <a:lstStyle/>
          <a:p>
            <a:r>
              <a:rPr lang="en-US" sz="1600" dirty="0" smtClean="0"/>
              <a:t>Preconditions</a:t>
            </a:r>
            <a:endParaRPr lang="en-IN" sz="1600" dirty="0"/>
          </a:p>
        </p:txBody>
      </p:sp>
      <p:cxnSp>
        <p:nvCxnSpPr>
          <p:cNvPr id="27" name="Straight Connector 26"/>
          <p:cNvCxnSpPr/>
          <p:nvPr/>
        </p:nvCxnSpPr>
        <p:spPr>
          <a:xfrm flipV="1">
            <a:off x="0" y="2265528"/>
            <a:ext cx="5431809" cy="409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405719" y="2852382"/>
            <a:ext cx="2620371" cy="40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419366" y="2484087"/>
            <a:ext cx="1965280" cy="338554"/>
          </a:xfrm>
          <a:prstGeom prst="rect">
            <a:avLst/>
          </a:prstGeom>
          <a:noFill/>
        </p:spPr>
        <p:txBody>
          <a:bodyPr wrap="square" rtlCol="0">
            <a:spAutoFit/>
          </a:bodyPr>
          <a:lstStyle/>
          <a:p>
            <a:r>
              <a:rPr lang="en-US" sz="1600" dirty="0" smtClean="0">
                <a:solidFill>
                  <a:srgbClr val="C00000"/>
                </a:solidFill>
              </a:rPr>
              <a:t>2.Msg1 Preamble</a:t>
            </a:r>
            <a:endParaRPr lang="en-IN" sz="1600" dirty="0">
              <a:solidFill>
                <a:srgbClr val="C00000"/>
              </a:solidFill>
            </a:endParaRPr>
          </a:p>
        </p:txBody>
      </p:sp>
      <p:sp>
        <p:nvSpPr>
          <p:cNvPr id="36" name="TextBox 35"/>
          <p:cNvSpPr txBox="1"/>
          <p:nvPr/>
        </p:nvSpPr>
        <p:spPr>
          <a:xfrm>
            <a:off x="1392071" y="2923066"/>
            <a:ext cx="1965280" cy="338554"/>
          </a:xfrm>
          <a:prstGeom prst="rect">
            <a:avLst/>
          </a:prstGeom>
          <a:noFill/>
        </p:spPr>
        <p:txBody>
          <a:bodyPr wrap="square" rtlCol="0">
            <a:spAutoFit/>
          </a:bodyPr>
          <a:lstStyle/>
          <a:p>
            <a:r>
              <a:rPr lang="en-US" sz="1600" dirty="0" err="1" smtClean="0">
                <a:solidFill>
                  <a:srgbClr val="C00000"/>
                </a:solidFill>
              </a:rPr>
              <a:t>Zadoff</a:t>
            </a:r>
            <a:r>
              <a:rPr lang="en-US" sz="1600" dirty="0" smtClean="0">
                <a:solidFill>
                  <a:srgbClr val="C00000"/>
                </a:solidFill>
              </a:rPr>
              <a:t>-Sequence</a:t>
            </a:r>
            <a:endParaRPr lang="en-IN" sz="1600" dirty="0">
              <a:solidFill>
                <a:srgbClr val="C00000"/>
              </a:solidFill>
            </a:endParaRPr>
          </a:p>
        </p:txBody>
      </p:sp>
      <p:sp>
        <p:nvSpPr>
          <p:cNvPr id="43" name="TextBox 42"/>
          <p:cNvSpPr txBox="1"/>
          <p:nvPr/>
        </p:nvSpPr>
        <p:spPr>
          <a:xfrm>
            <a:off x="341192" y="3122077"/>
            <a:ext cx="873455" cy="338554"/>
          </a:xfrm>
          <a:prstGeom prst="rect">
            <a:avLst/>
          </a:prstGeom>
          <a:noFill/>
        </p:spPr>
        <p:txBody>
          <a:bodyPr wrap="square" rtlCol="0">
            <a:spAutoFit/>
          </a:bodyPr>
          <a:lstStyle/>
          <a:p>
            <a:r>
              <a:rPr lang="en-US" sz="1600" dirty="0" smtClean="0">
                <a:solidFill>
                  <a:srgbClr val="FF3399"/>
                </a:solidFill>
              </a:rPr>
              <a:t>3.T300</a:t>
            </a:r>
            <a:endParaRPr lang="en-IN" sz="1600" dirty="0">
              <a:solidFill>
                <a:srgbClr val="FF3399"/>
              </a:solidFill>
            </a:endParaRPr>
          </a:p>
        </p:txBody>
      </p:sp>
      <p:cxnSp>
        <p:nvCxnSpPr>
          <p:cNvPr id="49" name="Straight Connector 48"/>
          <p:cNvCxnSpPr/>
          <p:nvPr/>
        </p:nvCxnSpPr>
        <p:spPr>
          <a:xfrm flipH="1">
            <a:off x="464024" y="3460631"/>
            <a:ext cx="928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77672" y="3460631"/>
            <a:ext cx="0" cy="3397369"/>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95533" y="3712191"/>
            <a:ext cx="2497542" cy="4503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4.Start decoding the PDCCH for the RA-RNTI</a:t>
            </a:r>
            <a:endParaRPr lang="en-IN" sz="1600" dirty="0"/>
          </a:p>
        </p:txBody>
      </p:sp>
      <p:sp>
        <p:nvSpPr>
          <p:cNvPr id="53" name="Rectangle 52"/>
          <p:cNvSpPr/>
          <p:nvPr/>
        </p:nvSpPr>
        <p:spPr>
          <a:xfrm>
            <a:off x="6619165" y="1899311"/>
            <a:ext cx="5572835" cy="830997"/>
          </a:xfrm>
          <a:prstGeom prst="rect">
            <a:avLst/>
          </a:prstGeom>
        </p:spPr>
        <p:txBody>
          <a:bodyPr wrap="square">
            <a:spAutoFit/>
          </a:bodyPr>
          <a:lstStyle/>
          <a:p>
            <a:pPr algn="ctr"/>
            <a:r>
              <a:rPr lang="en-US" sz="1600" dirty="0" smtClean="0">
                <a:solidFill>
                  <a:srgbClr val="0070C0"/>
                </a:solidFill>
              </a:rPr>
              <a:t>2.The UE picks a random preamble. The preamble is referenced with the Random Access Preamble Id (RAPID). The preamble transmission is a </a:t>
            </a:r>
            <a:r>
              <a:rPr lang="en-US" sz="1600" dirty="0" err="1" smtClean="0">
                <a:solidFill>
                  <a:srgbClr val="0070C0"/>
                </a:solidFill>
              </a:rPr>
              <a:t>Zadoff</a:t>
            </a:r>
            <a:r>
              <a:rPr lang="en-US" sz="1600" dirty="0" smtClean="0">
                <a:solidFill>
                  <a:srgbClr val="0070C0"/>
                </a:solidFill>
              </a:rPr>
              <a:t>-Chu sequence.</a:t>
            </a:r>
            <a:endParaRPr lang="en-IN" sz="1600" dirty="0">
              <a:solidFill>
                <a:srgbClr val="0070C0"/>
              </a:solidFill>
            </a:endParaRPr>
          </a:p>
        </p:txBody>
      </p:sp>
      <p:sp>
        <p:nvSpPr>
          <p:cNvPr id="54" name="Rectangle 53"/>
          <p:cNvSpPr/>
          <p:nvPr/>
        </p:nvSpPr>
        <p:spPr>
          <a:xfrm>
            <a:off x="6774973" y="3001619"/>
            <a:ext cx="5537157" cy="338554"/>
          </a:xfrm>
          <a:prstGeom prst="rect">
            <a:avLst/>
          </a:prstGeom>
        </p:spPr>
        <p:txBody>
          <a:bodyPr wrap="none">
            <a:spAutoFit/>
          </a:bodyPr>
          <a:lstStyle/>
          <a:p>
            <a:r>
              <a:rPr lang="en-US" sz="1600" dirty="0" smtClean="0">
                <a:solidFill>
                  <a:srgbClr val="FF3399"/>
                </a:solidFill>
              </a:rPr>
              <a:t>3.Start T300 to await the RRC Setup message from the network. </a:t>
            </a:r>
            <a:endParaRPr lang="en-IN" sz="1600" dirty="0">
              <a:solidFill>
                <a:srgbClr val="FF3399"/>
              </a:solidFill>
            </a:endParaRPr>
          </a:p>
        </p:txBody>
      </p:sp>
      <p:sp>
        <p:nvSpPr>
          <p:cNvPr id="55" name="Rectangle 54"/>
          <p:cNvSpPr/>
          <p:nvPr/>
        </p:nvSpPr>
        <p:spPr>
          <a:xfrm>
            <a:off x="6774973" y="3427535"/>
            <a:ext cx="6096000" cy="1077218"/>
          </a:xfrm>
          <a:prstGeom prst="rect">
            <a:avLst/>
          </a:prstGeom>
        </p:spPr>
        <p:txBody>
          <a:bodyPr>
            <a:spAutoFit/>
          </a:bodyPr>
          <a:lstStyle/>
          <a:p>
            <a:r>
              <a:rPr lang="en-US" sz="1600" dirty="0" smtClean="0">
                <a:solidFill>
                  <a:srgbClr val="92D050"/>
                </a:solidFill>
              </a:rPr>
              <a:t>4.In response to a PRACH transmission, a UE attempts to detect a DCI Format 1_0 with CRC scrambled by a the RA-RNTI corresponding to the RACH transmission. The UE looks for message during a configured window of length </a:t>
            </a:r>
            <a:r>
              <a:rPr lang="en-US" sz="1600" dirty="0" err="1" smtClean="0">
                <a:solidFill>
                  <a:srgbClr val="92D050"/>
                </a:solidFill>
              </a:rPr>
              <a:t>ra-ResponseWindow</a:t>
            </a:r>
            <a:r>
              <a:rPr lang="en-US" sz="1600" dirty="0" smtClean="0">
                <a:solidFill>
                  <a:srgbClr val="92D050"/>
                </a:solidFill>
              </a:rPr>
              <a:t>. </a:t>
            </a:r>
            <a:endParaRPr lang="en-IN" sz="1600" dirty="0">
              <a:solidFill>
                <a:srgbClr val="92D050"/>
              </a:solidFill>
            </a:endParaRPr>
          </a:p>
        </p:txBody>
      </p:sp>
      <p:cxnSp>
        <p:nvCxnSpPr>
          <p:cNvPr id="57" name="Straight Arrow Connector 56"/>
          <p:cNvCxnSpPr/>
          <p:nvPr/>
        </p:nvCxnSpPr>
        <p:spPr>
          <a:xfrm flipH="1">
            <a:off x="1426192" y="4863963"/>
            <a:ext cx="2593075" cy="40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566080" y="4414126"/>
            <a:ext cx="2108580" cy="523220"/>
          </a:xfrm>
          <a:prstGeom prst="rect">
            <a:avLst/>
          </a:prstGeom>
          <a:noFill/>
        </p:spPr>
        <p:txBody>
          <a:bodyPr wrap="square" rtlCol="0">
            <a:spAutoFit/>
          </a:bodyPr>
          <a:lstStyle/>
          <a:p>
            <a:r>
              <a:rPr lang="en-US" sz="1400" dirty="0" smtClean="0">
                <a:solidFill>
                  <a:srgbClr val="17A6A9"/>
                </a:solidFill>
              </a:rPr>
              <a:t>5.PDCCH DCI Format 1_0 [RA-RNTI]</a:t>
            </a:r>
            <a:endParaRPr lang="en-IN" sz="1400" dirty="0">
              <a:solidFill>
                <a:srgbClr val="17A6A9"/>
              </a:solidFill>
            </a:endParaRPr>
          </a:p>
        </p:txBody>
      </p:sp>
      <p:sp>
        <p:nvSpPr>
          <p:cNvPr id="60" name="Rectangle 59"/>
          <p:cNvSpPr/>
          <p:nvPr/>
        </p:nvSpPr>
        <p:spPr>
          <a:xfrm>
            <a:off x="6774973" y="4650991"/>
            <a:ext cx="6096000" cy="830997"/>
          </a:xfrm>
          <a:prstGeom prst="rect">
            <a:avLst/>
          </a:prstGeom>
        </p:spPr>
        <p:txBody>
          <a:bodyPr>
            <a:spAutoFit/>
          </a:bodyPr>
          <a:lstStyle/>
          <a:p>
            <a:r>
              <a:rPr lang="en-US" sz="1600" dirty="0" smtClean="0">
                <a:solidFill>
                  <a:srgbClr val="17A6A9"/>
                </a:solidFill>
              </a:rPr>
              <a:t>5.The RA-RNTI scrambled DCI message signals the frequency and time resources assigned for the transmission of the Transport Block containing the Random Access Response message</a:t>
            </a:r>
            <a:endParaRPr lang="en-IN" sz="1600" dirty="0">
              <a:solidFill>
                <a:srgbClr val="17A6A9"/>
              </a:solidFill>
            </a:endParaRPr>
          </a:p>
        </p:txBody>
      </p:sp>
      <p:sp>
        <p:nvSpPr>
          <p:cNvPr id="61" name="TextBox 60"/>
          <p:cNvSpPr txBox="1"/>
          <p:nvPr/>
        </p:nvSpPr>
        <p:spPr>
          <a:xfrm>
            <a:off x="1419366" y="4904907"/>
            <a:ext cx="2361063" cy="577081"/>
          </a:xfrm>
          <a:prstGeom prst="rect">
            <a:avLst/>
          </a:prstGeom>
          <a:noFill/>
        </p:spPr>
        <p:txBody>
          <a:bodyPr wrap="square" rtlCol="0">
            <a:spAutoFit/>
          </a:bodyPr>
          <a:lstStyle/>
          <a:p>
            <a:r>
              <a:rPr lang="en-US" sz="1050" dirty="0" smtClean="0">
                <a:solidFill>
                  <a:srgbClr val="17A6A9"/>
                </a:solidFill>
              </a:rPr>
              <a:t>Frequency domain resource assignment</a:t>
            </a:r>
          </a:p>
          <a:p>
            <a:r>
              <a:rPr lang="en-US" sz="1050" dirty="0" smtClean="0">
                <a:solidFill>
                  <a:srgbClr val="17A6A9"/>
                </a:solidFill>
              </a:rPr>
              <a:t>Time domain resource assignment</a:t>
            </a:r>
          </a:p>
          <a:p>
            <a:r>
              <a:rPr lang="en-US" sz="1050" dirty="0" smtClean="0">
                <a:solidFill>
                  <a:srgbClr val="17A6A9"/>
                </a:solidFill>
              </a:rPr>
              <a:t>Downlink MCS.</a:t>
            </a:r>
            <a:endParaRPr lang="en-IN" sz="1050" dirty="0">
              <a:solidFill>
                <a:srgbClr val="17A6A9"/>
              </a:solidFill>
            </a:endParaRPr>
          </a:p>
        </p:txBody>
      </p:sp>
      <p:cxnSp>
        <p:nvCxnSpPr>
          <p:cNvPr id="63" name="Straight Arrow Connector 62"/>
          <p:cNvCxnSpPr/>
          <p:nvPr/>
        </p:nvCxnSpPr>
        <p:spPr>
          <a:xfrm flipH="1">
            <a:off x="1364776" y="6169737"/>
            <a:ext cx="2613548" cy="54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514899" y="5701108"/>
            <a:ext cx="2265529" cy="523220"/>
          </a:xfrm>
          <a:prstGeom prst="rect">
            <a:avLst/>
          </a:prstGeom>
          <a:noFill/>
        </p:spPr>
        <p:txBody>
          <a:bodyPr wrap="square" rtlCol="0">
            <a:spAutoFit/>
          </a:bodyPr>
          <a:lstStyle/>
          <a:p>
            <a:r>
              <a:rPr lang="en-US" sz="1400" dirty="0" smtClean="0">
                <a:solidFill>
                  <a:srgbClr val="0070C0"/>
                </a:solidFill>
              </a:rPr>
              <a:t>6.Msg2 Random access response</a:t>
            </a:r>
            <a:endParaRPr lang="en-IN" sz="1400" dirty="0">
              <a:solidFill>
                <a:srgbClr val="0070C0"/>
              </a:solidFill>
            </a:endParaRPr>
          </a:p>
        </p:txBody>
      </p:sp>
      <p:sp>
        <p:nvSpPr>
          <p:cNvPr id="65" name="TextBox 64"/>
          <p:cNvSpPr txBox="1"/>
          <p:nvPr/>
        </p:nvSpPr>
        <p:spPr>
          <a:xfrm>
            <a:off x="1376717" y="6223597"/>
            <a:ext cx="2642550" cy="938719"/>
          </a:xfrm>
          <a:prstGeom prst="rect">
            <a:avLst/>
          </a:prstGeom>
          <a:noFill/>
        </p:spPr>
        <p:txBody>
          <a:bodyPr wrap="square" rtlCol="0">
            <a:spAutoFit/>
          </a:bodyPr>
          <a:lstStyle/>
          <a:p>
            <a:r>
              <a:rPr lang="en-IN" sz="1100" dirty="0" smtClean="0">
                <a:solidFill>
                  <a:srgbClr val="0070C0"/>
                </a:solidFill>
              </a:rPr>
              <a:t>Timing Advance Command,</a:t>
            </a:r>
          </a:p>
          <a:p>
            <a:r>
              <a:rPr lang="en-IN" sz="1100" dirty="0" smtClean="0">
                <a:solidFill>
                  <a:srgbClr val="0070C0"/>
                </a:solidFill>
              </a:rPr>
              <a:t>UL Grant = { Frequency hopping flag, Msg3 PUSCH </a:t>
            </a:r>
            <a:r>
              <a:rPr lang="en-IN" sz="1100" dirty="0" err="1" smtClean="0">
                <a:solidFill>
                  <a:srgbClr val="0070C0"/>
                </a:solidFill>
              </a:rPr>
              <a:t>frequency+time</a:t>
            </a:r>
            <a:r>
              <a:rPr lang="en-IN" sz="1100" dirty="0" smtClean="0">
                <a:solidFill>
                  <a:srgbClr val="0070C0"/>
                </a:solidFill>
              </a:rPr>
              <a:t> resource allocation, Uplink MCS, TPC command, CSI request}, Temporary C-RNTI</a:t>
            </a:r>
            <a:endParaRPr lang="en-IN" sz="1100" dirty="0">
              <a:solidFill>
                <a:srgbClr val="0070C0"/>
              </a:solidFill>
            </a:endParaRPr>
          </a:p>
        </p:txBody>
      </p:sp>
      <p:sp>
        <p:nvSpPr>
          <p:cNvPr id="66" name="Rectangle 65"/>
          <p:cNvSpPr/>
          <p:nvPr/>
        </p:nvSpPr>
        <p:spPr>
          <a:xfrm>
            <a:off x="6761326" y="5861959"/>
            <a:ext cx="6096000" cy="830997"/>
          </a:xfrm>
          <a:prstGeom prst="rect">
            <a:avLst/>
          </a:prstGeom>
        </p:spPr>
        <p:txBody>
          <a:bodyPr>
            <a:spAutoFit/>
          </a:bodyPr>
          <a:lstStyle/>
          <a:p>
            <a:r>
              <a:rPr lang="en-US" sz="1600" dirty="0" smtClean="0">
                <a:solidFill>
                  <a:srgbClr val="FF0000"/>
                </a:solidFill>
              </a:rPr>
              <a:t>6. The UE detects a DCI Format 1_0 with CRC scrambled by the corresponding RA-RNTI and receives a transport block in a corresponding PDSCH. The RAR carries the timing</a:t>
            </a:r>
            <a:endParaRPr lang="en-IN" sz="1600" dirty="0">
              <a:solidFill>
                <a:srgbClr val="FF0000"/>
              </a:solidFill>
            </a:endParaRPr>
          </a:p>
        </p:txBody>
      </p:sp>
    </p:spTree>
    <p:extLst>
      <p:ext uri="{BB962C8B-B14F-4D97-AF65-F5344CB8AC3E}">
        <p14:creationId xmlns:p14="http://schemas.microsoft.com/office/powerpoint/2010/main" val="436244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0" y="0"/>
            <a:ext cx="3152633" cy="646331"/>
          </a:xfrm>
          <a:prstGeom prst="rect">
            <a:avLst/>
          </a:prstGeom>
          <a:noFill/>
        </p:spPr>
        <p:txBody>
          <a:bodyPr wrap="square" rtlCol="0">
            <a:spAutoFit/>
          </a:bodyPr>
          <a:lstStyle/>
          <a:p>
            <a:r>
              <a:rPr lang="en-US" sz="3600" dirty="0" smtClean="0">
                <a:solidFill>
                  <a:srgbClr val="00B0F0"/>
                </a:solidFill>
              </a:rPr>
              <a:t>What is 5G</a:t>
            </a:r>
            <a:endParaRPr lang="en-IN" dirty="0">
              <a:solidFill>
                <a:srgbClr val="00B0F0"/>
              </a:solidFill>
            </a:endParaRPr>
          </a:p>
        </p:txBody>
      </p:sp>
      <p:sp>
        <p:nvSpPr>
          <p:cNvPr id="5" name="Rectangle 4"/>
          <p:cNvSpPr/>
          <p:nvPr/>
        </p:nvSpPr>
        <p:spPr>
          <a:xfrm>
            <a:off x="0" y="646331"/>
            <a:ext cx="12091916" cy="1938992"/>
          </a:xfrm>
          <a:prstGeom prst="rect">
            <a:avLst/>
          </a:prstGeom>
        </p:spPr>
        <p:txBody>
          <a:bodyPr wrap="square">
            <a:spAutoFit/>
          </a:bodyPr>
          <a:lstStyle/>
          <a:p>
            <a:r>
              <a:rPr lang="en-US" sz="2000" b="0" i="0" dirty="0" smtClean="0">
                <a:solidFill>
                  <a:srgbClr val="7030A0"/>
                </a:solidFill>
                <a:effectLst/>
                <a:latin typeface="Open Sans"/>
              </a:rPr>
              <a:t>The 5th generation of mobile network or more commonly known as 5G is the new global standard. Just like its predecessors 1G, 2G, 3G, and 4G; </a:t>
            </a:r>
          </a:p>
          <a:p>
            <a:r>
              <a:rPr lang="en-US" sz="2000" b="0" i="0" dirty="0" smtClean="0">
                <a:solidFill>
                  <a:srgbClr val="7030A0"/>
                </a:solidFill>
                <a:effectLst/>
                <a:latin typeface="Open Sans"/>
              </a:rPr>
              <a:t>5G offers a completely different spectrum of the network ensuring that it can connect to everyone and bring forth all the devices, and machines together. </a:t>
            </a:r>
          </a:p>
          <a:p>
            <a:r>
              <a:rPr lang="en-US" sz="2000" b="0" i="0" dirty="0" smtClean="0">
                <a:solidFill>
                  <a:srgbClr val="7030A0"/>
                </a:solidFill>
                <a:effectLst/>
                <a:latin typeface="Open Sans"/>
              </a:rPr>
              <a:t>The 5G technology is primarily meant for delivering </a:t>
            </a:r>
            <a:r>
              <a:rPr lang="en-US" sz="2000" b="1" i="0" dirty="0" smtClean="0">
                <a:solidFill>
                  <a:srgbClr val="7030A0"/>
                </a:solidFill>
                <a:effectLst/>
                <a:latin typeface="Open Sans"/>
              </a:rPr>
              <a:t>multi-</a:t>
            </a:r>
            <a:r>
              <a:rPr lang="en-US" sz="2000" b="1" i="0" dirty="0" err="1" smtClean="0">
                <a:solidFill>
                  <a:srgbClr val="7030A0"/>
                </a:solidFill>
                <a:effectLst/>
                <a:latin typeface="Open Sans"/>
              </a:rPr>
              <a:t>Gbps</a:t>
            </a:r>
            <a:r>
              <a:rPr lang="en-US" sz="2000" b="1" i="0" dirty="0" smtClean="0">
                <a:solidFill>
                  <a:srgbClr val="7030A0"/>
                </a:solidFill>
                <a:effectLst/>
                <a:latin typeface="Open Sans"/>
              </a:rPr>
              <a:t> data speed</a:t>
            </a:r>
            <a:r>
              <a:rPr lang="en-US" sz="2000" b="0" i="0" dirty="0" smtClean="0">
                <a:solidFill>
                  <a:srgbClr val="7030A0"/>
                </a:solidFill>
                <a:effectLst/>
                <a:latin typeface="Open Sans"/>
              </a:rPr>
              <a:t> along with </a:t>
            </a:r>
            <a:r>
              <a:rPr lang="en-US" sz="2000" b="1" i="0" dirty="0" smtClean="0">
                <a:solidFill>
                  <a:srgbClr val="7030A0"/>
                </a:solidFill>
                <a:effectLst/>
                <a:latin typeface="Open Sans"/>
              </a:rPr>
              <a:t>ultra-low latency</a:t>
            </a:r>
            <a:r>
              <a:rPr lang="en-US" sz="2000" b="0" i="0" dirty="0" smtClean="0">
                <a:solidFill>
                  <a:srgbClr val="7030A0"/>
                </a:solidFill>
                <a:effectLst/>
                <a:latin typeface="Open Sans"/>
              </a:rPr>
              <a:t>, </a:t>
            </a:r>
            <a:r>
              <a:rPr lang="en-US" sz="2000" b="1" i="0" dirty="0" smtClean="0">
                <a:solidFill>
                  <a:srgbClr val="7030A0"/>
                </a:solidFill>
                <a:effectLst/>
                <a:latin typeface="Open Sans"/>
              </a:rPr>
              <a:t>reliability,</a:t>
            </a:r>
            <a:r>
              <a:rPr lang="en-US" sz="2000" b="0" i="0" dirty="0" smtClean="0">
                <a:solidFill>
                  <a:srgbClr val="7030A0"/>
                </a:solidFill>
                <a:effectLst/>
                <a:latin typeface="Open Sans"/>
              </a:rPr>
              <a:t> and </a:t>
            </a:r>
            <a:r>
              <a:rPr lang="en-US" sz="2000" b="1" i="0" dirty="0" smtClean="0">
                <a:solidFill>
                  <a:srgbClr val="7030A0"/>
                </a:solidFill>
                <a:effectLst/>
                <a:latin typeface="Open Sans"/>
              </a:rPr>
              <a:t>massive network capabilities</a:t>
            </a:r>
            <a:r>
              <a:rPr lang="en-US" sz="2000" b="0" i="0" dirty="0" smtClean="0">
                <a:solidFill>
                  <a:srgbClr val="7030A0"/>
                </a:solidFill>
                <a:effectLst/>
                <a:latin typeface="Open Sans"/>
              </a:rPr>
              <a:t> are some of its hidden perks.</a:t>
            </a:r>
            <a:endParaRPr lang="en-US" sz="2000" b="0" i="0" dirty="0">
              <a:solidFill>
                <a:srgbClr val="7030A0"/>
              </a:solidFill>
              <a:effectLst/>
              <a:latin typeface="Open Sans"/>
            </a:endParaRPr>
          </a:p>
        </p:txBody>
      </p:sp>
      <p:sp>
        <p:nvSpPr>
          <p:cNvPr id="6" name="Rectangle 5"/>
          <p:cNvSpPr/>
          <p:nvPr/>
        </p:nvSpPr>
        <p:spPr>
          <a:xfrm>
            <a:off x="0" y="2834902"/>
            <a:ext cx="4826129" cy="954107"/>
          </a:xfrm>
          <a:prstGeom prst="rect">
            <a:avLst/>
          </a:prstGeom>
        </p:spPr>
        <p:txBody>
          <a:bodyPr wrap="none">
            <a:spAutoFit/>
          </a:bodyPr>
          <a:lstStyle/>
          <a:p>
            <a:r>
              <a:rPr lang="en-US" sz="2800" b="1" dirty="0">
                <a:solidFill>
                  <a:srgbClr val="00B0F0"/>
                </a:solidFill>
              </a:rPr>
              <a:t>Most Common Use Cases of 5G</a:t>
            </a:r>
          </a:p>
          <a:p>
            <a:endParaRPr lang="en-IN" sz="2800" b="1" i="0" dirty="0">
              <a:solidFill>
                <a:srgbClr val="00B0F0"/>
              </a:solidFill>
              <a:effectLst/>
              <a:latin typeface="HuaweiSans"/>
            </a:endParaRPr>
          </a:p>
        </p:txBody>
      </p:sp>
      <p:sp>
        <p:nvSpPr>
          <p:cNvPr id="7" name="Rectangle 6"/>
          <p:cNvSpPr/>
          <p:nvPr/>
        </p:nvSpPr>
        <p:spPr>
          <a:xfrm>
            <a:off x="0" y="5081194"/>
            <a:ext cx="4390030" cy="1754326"/>
          </a:xfrm>
          <a:prstGeom prst="rect">
            <a:avLst/>
          </a:prstGeom>
        </p:spPr>
        <p:txBody>
          <a:bodyPr wrap="square">
            <a:spAutoFit/>
          </a:bodyPr>
          <a:lstStyle/>
          <a:p>
            <a:r>
              <a:rPr lang="en-US" b="0" i="0" dirty="0" smtClean="0">
                <a:solidFill>
                  <a:srgbClr val="00B050"/>
                </a:solidFill>
                <a:effectLst/>
                <a:latin typeface="Open Sans"/>
              </a:rPr>
              <a:t>Not only in smartphones, but 5G enables new opportunities for both </a:t>
            </a:r>
            <a:r>
              <a:rPr lang="en-US" b="1" i="0" dirty="0" smtClean="0">
                <a:solidFill>
                  <a:srgbClr val="00B050"/>
                </a:solidFill>
                <a:effectLst/>
                <a:latin typeface="Open Sans"/>
              </a:rPr>
              <a:t>Virtual Reality </a:t>
            </a:r>
            <a:r>
              <a:rPr lang="en-US" b="0" i="0" dirty="0" smtClean="0">
                <a:solidFill>
                  <a:srgbClr val="00B050"/>
                </a:solidFill>
                <a:effectLst/>
                <a:latin typeface="Open Sans"/>
              </a:rPr>
              <a:t>and </a:t>
            </a:r>
            <a:r>
              <a:rPr lang="en-US" b="1" i="0" dirty="0" smtClean="0">
                <a:solidFill>
                  <a:srgbClr val="00B050"/>
                </a:solidFill>
                <a:effectLst/>
                <a:latin typeface="Open Sans"/>
              </a:rPr>
              <a:t>Augmented Reality</a:t>
            </a:r>
            <a:r>
              <a:rPr lang="en-US" b="0" i="0" dirty="0" smtClean="0">
                <a:solidFill>
                  <a:srgbClr val="00B050"/>
                </a:solidFill>
                <a:effectLst/>
                <a:latin typeface="Open Sans"/>
              </a:rPr>
              <a:t>. With its faster, uniform data rates, users can expect a lower latency along with reduced cost-per-bit.</a:t>
            </a:r>
            <a:endParaRPr lang="en-IN" dirty="0">
              <a:solidFill>
                <a:srgbClr val="00B050"/>
              </a:solidFill>
            </a:endParaRPr>
          </a:p>
        </p:txBody>
      </p:sp>
      <p:sp>
        <p:nvSpPr>
          <p:cNvPr id="8" name="Rectangle 7"/>
          <p:cNvSpPr/>
          <p:nvPr/>
        </p:nvSpPr>
        <p:spPr>
          <a:xfrm>
            <a:off x="6291617" y="2585323"/>
            <a:ext cx="5800299" cy="1477328"/>
          </a:xfrm>
          <a:prstGeom prst="rect">
            <a:avLst/>
          </a:prstGeom>
        </p:spPr>
        <p:txBody>
          <a:bodyPr wrap="square">
            <a:spAutoFit/>
          </a:bodyPr>
          <a:lstStyle/>
          <a:p>
            <a:r>
              <a:rPr lang="en-US" b="0" i="0" dirty="0" smtClean="0">
                <a:solidFill>
                  <a:srgbClr val="00B050"/>
                </a:solidFill>
                <a:effectLst/>
                <a:latin typeface="Open Sans"/>
              </a:rPr>
              <a:t> 5G can offer new services that can completely revolutionize the industry with its super reliable, always available, and stable network. This can benefit the remote operations of critical infrastructure, vehicles as well as any medical procedures. </a:t>
            </a:r>
            <a:endParaRPr lang="en-IN" dirty="0">
              <a:solidFill>
                <a:srgbClr val="00B050"/>
              </a:solidFill>
            </a:endParaRPr>
          </a:p>
        </p:txBody>
      </p:sp>
      <p:sp>
        <p:nvSpPr>
          <p:cNvPr id="9" name="Rectangle 8"/>
          <p:cNvSpPr/>
          <p:nvPr/>
        </p:nvSpPr>
        <p:spPr>
          <a:xfrm>
            <a:off x="6291617" y="5081194"/>
            <a:ext cx="6096000" cy="1754326"/>
          </a:xfrm>
          <a:prstGeom prst="rect">
            <a:avLst/>
          </a:prstGeom>
        </p:spPr>
        <p:txBody>
          <a:bodyPr>
            <a:spAutoFit/>
          </a:bodyPr>
          <a:lstStyle/>
          <a:p>
            <a:r>
              <a:rPr lang="en-US" b="0" i="0" dirty="0" smtClean="0">
                <a:solidFill>
                  <a:srgbClr val="00B050"/>
                </a:solidFill>
                <a:effectLst/>
                <a:latin typeface="Open Sans"/>
              </a:rPr>
              <a:t>5G has the capabilities to seamlessly connect with a large number of embedded sensors. This again can be beneficial over scaling down the cost of data rates along with better mobility and power. With such lower connectivity costs, enterprises can mass-produce </a:t>
            </a:r>
            <a:r>
              <a:rPr lang="en-US" b="0" i="0" dirty="0" err="1" smtClean="0">
                <a:solidFill>
                  <a:srgbClr val="00B050"/>
                </a:solidFill>
                <a:effectLst/>
                <a:latin typeface="Open Sans"/>
              </a:rPr>
              <a:t>IoT</a:t>
            </a:r>
            <a:r>
              <a:rPr lang="en-US" b="0" i="0" dirty="0" smtClean="0">
                <a:solidFill>
                  <a:srgbClr val="00B050"/>
                </a:solidFill>
                <a:effectLst/>
                <a:latin typeface="Open Sans"/>
              </a:rPr>
              <a:t> devices</a:t>
            </a:r>
            <a:endParaRPr lang="en-IN" dirty="0">
              <a:solidFill>
                <a:srgbClr val="00B050"/>
              </a:solidFill>
            </a:endParaRPr>
          </a:p>
        </p:txBody>
      </p:sp>
      <p:sp>
        <p:nvSpPr>
          <p:cNvPr id="10" name="Rounded Rectangle 9"/>
          <p:cNvSpPr/>
          <p:nvPr/>
        </p:nvSpPr>
        <p:spPr>
          <a:xfrm>
            <a:off x="655092" y="3487183"/>
            <a:ext cx="1842448" cy="8734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smtClean="0">
                <a:solidFill>
                  <a:srgbClr val="002060"/>
                </a:solidFill>
                <a:effectLst/>
                <a:latin typeface="Open Sans"/>
              </a:rPr>
              <a:t>Enhanced Mobile Broadband</a:t>
            </a:r>
            <a:endParaRPr lang="en-IN" dirty="0">
              <a:solidFill>
                <a:srgbClr val="002060"/>
              </a:solidFill>
            </a:endParaRPr>
          </a:p>
        </p:txBody>
      </p:sp>
      <p:cxnSp>
        <p:nvCxnSpPr>
          <p:cNvPr id="12" name="Straight Arrow Connector 11"/>
          <p:cNvCxnSpPr>
            <a:stCxn id="10" idx="2"/>
          </p:cNvCxnSpPr>
          <p:nvPr/>
        </p:nvCxnSpPr>
        <p:spPr>
          <a:xfrm>
            <a:off x="1576316" y="4360640"/>
            <a:ext cx="0" cy="874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217157" y="3487183"/>
            <a:ext cx="1678675" cy="770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0" dirty="0" smtClean="0">
                <a:solidFill>
                  <a:srgbClr val="222222"/>
                </a:solidFill>
                <a:effectLst/>
                <a:latin typeface="Open Sans"/>
              </a:rPr>
              <a:t>Mission-Critical Communities</a:t>
            </a:r>
            <a:endParaRPr lang="en-IN" sz="1600" dirty="0"/>
          </a:p>
        </p:txBody>
      </p:sp>
      <p:sp>
        <p:nvSpPr>
          <p:cNvPr id="15" name="Rounded Rectangle 14"/>
          <p:cNvSpPr/>
          <p:nvPr/>
        </p:nvSpPr>
        <p:spPr>
          <a:xfrm>
            <a:off x="4612943" y="5259509"/>
            <a:ext cx="1282889" cy="698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smtClean="0">
                <a:solidFill>
                  <a:srgbClr val="222222"/>
                </a:solidFill>
                <a:effectLst/>
                <a:latin typeface="Open Sans"/>
              </a:rPr>
              <a:t>Massive </a:t>
            </a:r>
            <a:r>
              <a:rPr lang="en-US" b="1" i="0" dirty="0" err="1" smtClean="0">
                <a:solidFill>
                  <a:srgbClr val="222222"/>
                </a:solidFill>
                <a:effectLst/>
                <a:latin typeface="Open Sans"/>
              </a:rPr>
              <a:t>IoT</a:t>
            </a:r>
            <a:endParaRPr lang="en-IN" dirty="0"/>
          </a:p>
        </p:txBody>
      </p:sp>
      <p:cxnSp>
        <p:nvCxnSpPr>
          <p:cNvPr id="21" name="Elbow Connector 20"/>
          <p:cNvCxnSpPr>
            <a:stCxn id="14" idx="0"/>
          </p:cNvCxnSpPr>
          <p:nvPr/>
        </p:nvCxnSpPr>
        <p:spPr>
          <a:xfrm rot="5400000" flipH="1" flipV="1">
            <a:off x="5527253" y="2627285"/>
            <a:ext cx="389141" cy="13306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2"/>
          </p:cNvCxnSpPr>
          <p:nvPr/>
        </p:nvCxnSpPr>
        <p:spPr>
          <a:xfrm rot="16200000" flipH="1">
            <a:off x="5647316" y="5565429"/>
            <a:ext cx="346909" cy="11327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405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023583" y="0"/>
            <a:ext cx="900752" cy="27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UE</a:t>
            </a:r>
            <a:endParaRPr lang="en-IN" sz="1600" dirty="0"/>
          </a:p>
        </p:txBody>
      </p:sp>
      <p:sp>
        <p:nvSpPr>
          <p:cNvPr id="3" name="Rectangle 2"/>
          <p:cNvSpPr/>
          <p:nvPr/>
        </p:nvSpPr>
        <p:spPr>
          <a:xfrm>
            <a:off x="4067033" y="0"/>
            <a:ext cx="1037230" cy="2729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gNB</a:t>
            </a:r>
            <a:endParaRPr lang="en-IN" sz="1600" dirty="0"/>
          </a:p>
        </p:txBody>
      </p:sp>
      <p:cxnSp>
        <p:nvCxnSpPr>
          <p:cNvPr id="5" name="Straight Connector 4"/>
          <p:cNvCxnSpPr>
            <a:stCxn id="2" idx="2"/>
          </p:cNvCxnSpPr>
          <p:nvPr/>
        </p:nvCxnSpPr>
        <p:spPr>
          <a:xfrm>
            <a:off x="1473959" y="272955"/>
            <a:ext cx="27295" cy="6585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 idx="2"/>
          </p:cNvCxnSpPr>
          <p:nvPr/>
        </p:nvCxnSpPr>
        <p:spPr>
          <a:xfrm>
            <a:off x="4585648" y="272955"/>
            <a:ext cx="54591" cy="6585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23080" y="-1286301"/>
            <a:ext cx="27295"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518615"/>
            <a:ext cx="2374710" cy="477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7:ue-identity = Random number between 0 and 2^39-1 </a:t>
            </a:r>
            <a:endParaRPr lang="en-IN" sz="1200" dirty="0"/>
          </a:p>
        </p:txBody>
      </p:sp>
      <p:sp>
        <p:nvSpPr>
          <p:cNvPr id="11" name="Rectangle 10"/>
          <p:cNvSpPr/>
          <p:nvPr/>
        </p:nvSpPr>
        <p:spPr>
          <a:xfrm>
            <a:off x="6127846" y="331339"/>
            <a:ext cx="6096000" cy="584775"/>
          </a:xfrm>
          <a:prstGeom prst="rect">
            <a:avLst/>
          </a:prstGeom>
        </p:spPr>
        <p:txBody>
          <a:bodyPr>
            <a:spAutoFit/>
          </a:bodyPr>
          <a:lstStyle/>
          <a:p>
            <a:r>
              <a:rPr lang="en-US" sz="1600" dirty="0" smtClean="0">
                <a:solidFill>
                  <a:srgbClr val="00B0F0"/>
                </a:solidFill>
              </a:rPr>
              <a:t>7. UE picks a random identity that will be used during contention resolution</a:t>
            </a:r>
            <a:endParaRPr lang="en-IN" sz="1600" dirty="0">
              <a:solidFill>
                <a:srgbClr val="00B0F0"/>
              </a:solidFill>
            </a:endParaRPr>
          </a:p>
        </p:txBody>
      </p:sp>
      <p:sp>
        <p:nvSpPr>
          <p:cNvPr id="12" name="Rectangle 11"/>
          <p:cNvSpPr/>
          <p:nvPr/>
        </p:nvSpPr>
        <p:spPr>
          <a:xfrm>
            <a:off x="150127" y="1337481"/>
            <a:ext cx="2224583"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8. Extract UL Grant from the RAR</a:t>
            </a:r>
            <a:endParaRPr lang="en-IN" sz="1400" dirty="0"/>
          </a:p>
        </p:txBody>
      </p:sp>
      <p:sp>
        <p:nvSpPr>
          <p:cNvPr id="13" name="Rectangle 12"/>
          <p:cNvSpPr/>
          <p:nvPr/>
        </p:nvSpPr>
        <p:spPr>
          <a:xfrm>
            <a:off x="6127846" y="1070897"/>
            <a:ext cx="6096000" cy="584775"/>
          </a:xfrm>
          <a:prstGeom prst="rect">
            <a:avLst/>
          </a:prstGeom>
        </p:spPr>
        <p:txBody>
          <a:bodyPr>
            <a:spAutoFit/>
          </a:bodyPr>
          <a:lstStyle/>
          <a:p>
            <a:r>
              <a:rPr lang="en-US" sz="1600" dirty="0" smtClean="0">
                <a:solidFill>
                  <a:srgbClr val="7030A0"/>
                </a:solidFill>
              </a:rPr>
              <a:t>8. The uplink allocation contained in the RAR will be used to transmit Msg3 (RRC Setup Request).</a:t>
            </a:r>
            <a:endParaRPr lang="en-IN" sz="1600" dirty="0">
              <a:solidFill>
                <a:srgbClr val="7030A0"/>
              </a:solidFill>
            </a:endParaRPr>
          </a:p>
        </p:txBody>
      </p:sp>
      <p:cxnSp>
        <p:nvCxnSpPr>
          <p:cNvPr id="15" name="Straight Arrow Connector 14"/>
          <p:cNvCxnSpPr/>
          <p:nvPr/>
        </p:nvCxnSpPr>
        <p:spPr>
          <a:xfrm>
            <a:off x="1487606" y="2142699"/>
            <a:ext cx="31389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972101" y="1920571"/>
            <a:ext cx="2169994" cy="307777"/>
          </a:xfrm>
          <a:prstGeom prst="rect">
            <a:avLst/>
          </a:prstGeom>
          <a:noFill/>
        </p:spPr>
        <p:txBody>
          <a:bodyPr wrap="square" rtlCol="0">
            <a:spAutoFit/>
          </a:bodyPr>
          <a:lstStyle/>
          <a:p>
            <a:r>
              <a:rPr lang="en-US" sz="1400" dirty="0" smtClean="0">
                <a:solidFill>
                  <a:srgbClr val="17A6A9"/>
                </a:solidFill>
              </a:rPr>
              <a:t>9. Msg3:RRC Setup request</a:t>
            </a:r>
            <a:endParaRPr lang="en-IN" sz="1400" dirty="0">
              <a:solidFill>
                <a:srgbClr val="17A6A9"/>
              </a:solidFill>
            </a:endParaRPr>
          </a:p>
        </p:txBody>
      </p:sp>
      <p:sp>
        <p:nvSpPr>
          <p:cNvPr id="17" name="TextBox 16"/>
          <p:cNvSpPr txBox="1"/>
          <p:nvPr/>
        </p:nvSpPr>
        <p:spPr>
          <a:xfrm>
            <a:off x="1392071" y="2078222"/>
            <a:ext cx="1705970" cy="461665"/>
          </a:xfrm>
          <a:prstGeom prst="rect">
            <a:avLst/>
          </a:prstGeom>
          <a:noFill/>
        </p:spPr>
        <p:txBody>
          <a:bodyPr wrap="square" rtlCol="0">
            <a:spAutoFit/>
          </a:bodyPr>
          <a:lstStyle/>
          <a:p>
            <a:r>
              <a:rPr lang="en-IN" sz="1200" dirty="0" err="1" smtClean="0">
                <a:solidFill>
                  <a:srgbClr val="92D050"/>
                </a:solidFill>
              </a:rPr>
              <a:t>ue</a:t>
            </a:r>
            <a:r>
              <a:rPr lang="en-IN" sz="1200" dirty="0" smtClean="0">
                <a:solidFill>
                  <a:srgbClr val="92D050"/>
                </a:solidFill>
              </a:rPr>
              <a:t>-Identity, </a:t>
            </a:r>
            <a:r>
              <a:rPr lang="en-IN" sz="1200" dirty="0" err="1" smtClean="0">
                <a:solidFill>
                  <a:srgbClr val="92D050"/>
                </a:solidFill>
              </a:rPr>
              <a:t>establishmentCause</a:t>
            </a:r>
            <a:r>
              <a:rPr lang="en-IN" sz="1200" dirty="0" smtClean="0">
                <a:solidFill>
                  <a:srgbClr val="92D050"/>
                </a:solidFill>
              </a:rPr>
              <a:t> </a:t>
            </a:r>
            <a:endParaRPr lang="en-IN" sz="1200" dirty="0">
              <a:solidFill>
                <a:srgbClr val="92D050"/>
              </a:solidFill>
            </a:endParaRPr>
          </a:p>
        </p:txBody>
      </p:sp>
      <p:sp>
        <p:nvSpPr>
          <p:cNvPr id="18" name="Rectangle 17"/>
          <p:cNvSpPr/>
          <p:nvPr/>
        </p:nvSpPr>
        <p:spPr>
          <a:xfrm>
            <a:off x="6182435" y="1800329"/>
            <a:ext cx="6096000" cy="584775"/>
          </a:xfrm>
          <a:prstGeom prst="rect">
            <a:avLst/>
          </a:prstGeom>
        </p:spPr>
        <p:txBody>
          <a:bodyPr>
            <a:spAutoFit/>
          </a:bodyPr>
          <a:lstStyle/>
          <a:p>
            <a:r>
              <a:rPr lang="en-US" sz="1600" dirty="0" smtClean="0">
                <a:solidFill>
                  <a:srgbClr val="FF3399"/>
                </a:solidFill>
              </a:rPr>
              <a:t>9. The RRC Setup Request is sent with the random </a:t>
            </a:r>
            <a:r>
              <a:rPr lang="en-US" sz="1600" dirty="0" err="1" smtClean="0">
                <a:solidFill>
                  <a:srgbClr val="FF3399"/>
                </a:solidFill>
              </a:rPr>
              <a:t>ue</a:t>
            </a:r>
            <a:r>
              <a:rPr lang="en-US" sz="1600" dirty="0" smtClean="0">
                <a:solidFill>
                  <a:srgbClr val="FF3399"/>
                </a:solidFill>
              </a:rPr>
              <a:t>-Identity and an establishment cause. </a:t>
            </a:r>
            <a:endParaRPr lang="en-IN" sz="1600" dirty="0">
              <a:solidFill>
                <a:srgbClr val="FF3399"/>
              </a:solidFill>
            </a:endParaRPr>
          </a:p>
        </p:txBody>
      </p:sp>
      <p:cxnSp>
        <p:nvCxnSpPr>
          <p:cNvPr id="22" name="Straight Arrow Connector 21"/>
          <p:cNvCxnSpPr/>
          <p:nvPr/>
        </p:nvCxnSpPr>
        <p:spPr>
          <a:xfrm flipH="1">
            <a:off x="1433015" y="3125337"/>
            <a:ext cx="3152633"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40091" y="2892271"/>
            <a:ext cx="2497540" cy="276999"/>
          </a:xfrm>
          <a:prstGeom prst="rect">
            <a:avLst/>
          </a:prstGeom>
          <a:noFill/>
        </p:spPr>
        <p:txBody>
          <a:bodyPr wrap="square" rtlCol="0">
            <a:spAutoFit/>
          </a:bodyPr>
          <a:lstStyle/>
          <a:p>
            <a:r>
              <a:rPr lang="en-US" sz="1200" dirty="0" smtClean="0">
                <a:solidFill>
                  <a:schemeClr val="tx2">
                    <a:lumMod val="75000"/>
                  </a:schemeClr>
                </a:solidFill>
              </a:rPr>
              <a:t>10.PDCCH DCI Format 1_0 [C-RNTI]</a:t>
            </a:r>
            <a:endParaRPr lang="en-IN" sz="1200" dirty="0">
              <a:solidFill>
                <a:schemeClr val="tx2">
                  <a:lumMod val="75000"/>
                </a:schemeClr>
              </a:solidFill>
            </a:endParaRPr>
          </a:p>
        </p:txBody>
      </p:sp>
      <p:sp>
        <p:nvSpPr>
          <p:cNvPr id="24" name="TextBox 23"/>
          <p:cNvSpPr txBox="1"/>
          <p:nvPr/>
        </p:nvSpPr>
        <p:spPr>
          <a:xfrm>
            <a:off x="1508076" y="3152632"/>
            <a:ext cx="2845559" cy="646331"/>
          </a:xfrm>
          <a:prstGeom prst="rect">
            <a:avLst/>
          </a:prstGeom>
          <a:noFill/>
        </p:spPr>
        <p:txBody>
          <a:bodyPr wrap="square" rtlCol="0">
            <a:spAutoFit/>
          </a:bodyPr>
          <a:lstStyle/>
          <a:p>
            <a:r>
              <a:rPr lang="en-US" sz="1200" dirty="0" smtClean="0">
                <a:solidFill>
                  <a:srgbClr val="17A6A9"/>
                </a:solidFill>
              </a:rPr>
              <a:t>Frequency domain resource assignment, Time domain resource assignment, Downlink MCS </a:t>
            </a:r>
            <a:endParaRPr lang="en-IN" sz="1200" dirty="0">
              <a:solidFill>
                <a:srgbClr val="17A6A9"/>
              </a:solidFill>
            </a:endParaRPr>
          </a:p>
        </p:txBody>
      </p:sp>
      <p:sp>
        <p:nvSpPr>
          <p:cNvPr id="25" name="Rectangle 24"/>
          <p:cNvSpPr/>
          <p:nvPr/>
        </p:nvSpPr>
        <p:spPr>
          <a:xfrm>
            <a:off x="6127846" y="2709838"/>
            <a:ext cx="6096000" cy="830997"/>
          </a:xfrm>
          <a:prstGeom prst="rect">
            <a:avLst/>
          </a:prstGeom>
        </p:spPr>
        <p:txBody>
          <a:bodyPr>
            <a:spAutoFit/>
          </a:bodyPr>
          <a:lstStyle/>
          <a:p>
            <a:r>
              <a:rPr lang="en-US" sz="1600" dirty="0" smtClean="0">
                <a:solidFill>
                  <a:srgbClr val="FFC000"/>
                </a:solidFill>
              </a:rPr>
              <a:t>10.The C-RNTI scrambled DCI message signals the frequency and time resources assigned for the transmission of the Transport Block containing the RRC Setup message. </a:t>
            </a:r>
            <a:endParaRPr lang="en-IN" sz="1600" dirty="0">
              <a:solidFill>
                <a:srgbClr val="FFC000"/>
              </a:solidFill>
            </a:endParaRPr>
          </a:p>
        </p:txBody>
      </p:sp>
      <p:cxnSp>
        <p:nvCxnSpPr>
          <p:cNvPr id="27" name="Straight Arrow Connector 26"/>
          <p:cNvCxnSpPr/>
          <p:nvPr/>
        </p:nvCxnSpPr>
        <p:spPr>
          <a:xfrm flipH="1">
            <a:off x="1508076" y="4380931"/>
            <a:ext cx="3104867" cy="27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740091" y="4121622"/>
            <a:ext cx="2326942" cy="338554"/>
          </a:xfrm>
          <a:prstGeom prst="rect">
            <a:avLst/>
          </a:prstGeom>
          <a:noFill/>
        </p:spPr>
        <p:txBody>
          <a:bodyPr wrap="square" rtlCol="0">
            <a:spAutoFit/>
          </a:bodyPr>
          <a:lstStyle/>
          <a:p>
            <a:r>
              <a:rPr lang="en-US" sz="1600" dirty="0" smtClean="0">
                <a:solidFill>
                  <a:srgbClr val="7030A0"/>
                </a:solidFill>
              </a:rPr>
              <a:t>11. Msg4: RRC Setup</a:t>
            </a:r>
            <a:endParaRPr lang="en-IN" sz="1600" dirty="0">
              <a:solidFill>
                <a:srgbClr val="7030A0"/>
              </a:solidFill>
            </a:endParaRPr>
          </a:p>
        </p:txBody>
      </p:sp>
      <p:sp>
        <p:nvSpPr>
          <p:cNvPr id="29" name="Rectangle 28"/>
          <p:cNvSpPr/>
          <p:nvPr/>
        </p:nvSpPr>
        <p:spPr>
          <a:xfrm>
            <a:off x="1446664" y="4408630"/>
            <a:ext cx="3084394" cy="830997"/>
          </a:xfrm>
          <a:prstGeom prst="rect">
            <a:avLst/>
          </a:prstGeom>
        </p:spPr>
        <p:txBody>
          <a:bodyPr wrap="square">
            <a:spAutoFit/>
          </a:bodyPr>
          <a:lstStyle/>
          <a:p>
            <a:r>
              <a:rPr lang="en-IN" sz="1200" dirty="0" err="1" smtClean="0">
                <a:solidFill>
                  <a:srgbClr val="7030A0"/>
                </a:solidFill>
              </a:rPr>
              <a:t>radioBearerConfig</a:t>
            </a:r>
            <a:r>
              <a:rPr lang="en-IN" sz="1200" dirty="0" smtClean="0">
                <a:solidFill>
                  <a:srgbClr val="7030A0"/>
                </a:solidFill>
              </a:rPr>
              <a:t> {</a:t>
            </a:r>
            <a:r>
              <a:rPr lang="en-IN" sz="1200" dirty="0" err="1" smtClean="0">
                <a:solidFill>
                  <a:srgbClr val="7030A0"/>
                </a:solidFill>
              </a:rPr>
              <a:t>srb-ToAddModList</a:t>
            </a:r>
            <a:r>
              <a:rPr lang="en-IN" sz="1200" dirty="0" smtClean="0">
                <a:solidFill>
                  <a:srgbClr val="7030A0"/>
                </a:solidFill>
              </a:rPr>
              <a:t>}, </a:t>
            </a:r>
            <a:r>
              <a:rPr lang="en-IN" sz="1200" dirty="0" err="1" smtClean="0">
                <a:solidFill>
                  <a:srgbClr val="7030A0"/>
                </a:solidFill>
              </a:rPr>
              <a:t>masterCellGroup</a:t>
            </a:r>
            <a:r>
              <a:rPr lang="en-IN" sz="1200" dirty="0" smtClean="0">
                <a:solidFill>
                  <a:srgbClr val="7030A0"/>
                </a:solidFill>
              </a:rPr>
              <a:t> {</a:t>
            </a:r>
            <a:r>
              <a:rPr lang="en-IN" sz="1200" dirty="0" err="1" smtClean="0">
                <a:solidFill>
                  <a:srgbClr val="7030A0"/>
                </a:solidFill>
              </a:rPr>
              <a:t>cellGroupId</a:t>
            </a:r>
            <a:r>
              <a:rPr lang="en-IN" sz="1200" dirty="0" smtClean="0">
                <a:solidFill>
                  <a:srgbClr val="7030A0"/>
                </a:solidFill>
              </a:rPr>
              <a:t>, </a:t>
            </a:r>
            <a:r>
              <a:rPr lang="en-IN" sz="1200" dirty="0" err="1" smtClean="0">
                <a:solidFill>
                  <a:srgbClr val="7030A0"/>
                </a:solidFill>
              </a:rPr>
              <a:t>rlc-BearerToAddModList</a:t>
            </a:r>
            <a:r>
              <a:rPr lang="en-IN" sz="1200" dirty="0" smtClean="0">
                <a:solidFill>
                  <a:srgbClr val="7030A0"/>
                </a:solidFill>
              </a:rPr>
              <a:t>, mac-</a:t>
            </a:r>
            <a:r>
              <a:rPr lang="en-IN" sz="1200" dirty="0" err="1" smtClean="0">
                <a:solidFill>
                  <a:srgbClr val="7030A0"/>
                </a:solidFill>
              </a:rPr>
              <a:t>CellGroupConfig</a:t>
            </a:r>
            <a:r>
              <a:rPr lang="en-IN" sz="1200" dirty="0" smtClean="0">
                <a:solidFill>
                  <a:srgbClr val="7030A0"/>
                </a:solidFill>
              </a:rPr>
              <a:t>, </a:t>
            </a:r>
            <a:r>
              <a:rPr lang="en-IN" sz="1200" dirty="0" err="1" smtClean="0">
                <a:solidFill>
                  <a:srgbClr val="7030A0"/>
                </a:solidFill>
              </a:rPr>
              <a:t>physicalCellGroupConfig</a:t>
            </a:r>
            <a:r>
              <a:rPr lang="en-IN" sz="1200" dirty="0" smtClean="0">
                <a:solidFill>
                  <a:srgbClr val="7030A0"/>
                </a:solidFill>
              </a:rPr>
              <a:t>} </a:t>
            </a:r>
            <a:endParaRPr lang="en-IN" sz="1200" dirty="0">
              <a:solidFill>
                <a:srgbClr val="7030A0"/>
              </a:solidFill>
            </a:endParaRPr>
          </a:p>
        </p:txBody>
      </p:sp>
      <p:sp>
        <p:nvSpPr>
          <p:cNvPr id="30" name="Rectangle 29"/>
          <p:cNvSpPr/>
          <p:nvPr/>
        </p:nvSpPr>
        <p:spPr>
          <a:xfrm>
            <a:off x="6127846" y="3893440"/>
            <a:ext cx="6096000" cy="830997"/>
          </a:xfrm>
          <a:prstGeom prst="rect">
            <a:avLst/>
          </a:prstGeom>
        </p:spPr>
        <p:txBody>
          <a:bodyPr>
            <a:spAutoFit/>
          </a:bodyPr>
          <a:lstStyle/>
          <a:p>
            <a:r>
              <a:rPr lang="en-US" sz="1600" dirty="0" smtClean="0">
                <a:solidFill>
                  <a:srgbClr val="7030A0"/>
                </a:solidFill>
              </a:rPr>
              <a:t>11. The RRC Setup message is sent to setup SRB1 and the master cell. The message carries the </a:t>
            </a:r>
            <a:r>
              <a:rPr lang="en-US" sz="1600" dirty="0" err="1" smtClean="0">
                <a:solidFill>
                  <a:srgbClr val="7030A0"/>
                </a:solidFill>
              </a:rPr>
              <a:t>radioBearerConfig</a:t>
            </a:r>
            <a:r>
              <a:rPr lang="en-US" sz="1600" dirty="0" smtClean="0">
                <a:solidFill>
                  <a:srgbClr val="7030A0"/>
                </a:solidFill>
              </a:rPr>
              <a:t> and </a:t>
            </a:r>
            <a:r>
              <a:rPr lang="en-US" sz="1600" dirty="0" err="1" smtClean="0">
                <a:solidFill>
                  <a:srgbClr val="7030A0"/>
                </a:solidFill>
              </a:rPr>
              <a:t>masterCellGroup</a:t>
            </a:r>
            <a:r>
              <a:rPr lang="en-US" sz="1600" dirty="0" smtClean="0">
                <a:solidFill>
                  <a:srgbClr val="7030A0"/>
                </a:solidFill>
              </a:rPr>
              <a:t> information elements</a:t>
            </a:r>
            <a:endParaRPr lang="en-IN" sz="1600" dirty="0">
              <a:solidFill>
                <a:srgbClr val="7030A0"/>
              </a:solidFill>
            </a:endParaRPr>
          </a:p>
        </p:txBody>
      </p:sp>
      <p:cxnSp>
        <p:nvCxnSpPr>
          <p:cNvPr id="34" name="Straight Arrow Connector 33"/>
          <p:cNvCxnSpPr/>
          <p:nvPr/>
        </p:nvCxnSpPr>
        <p:spPr>
          <a:xfrm flipH="1">
            <a:off x="450375" y="5571699"/>
            <a:ext cx="1023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Multiply 34"/>
          <p:cNvSpPr/>
          <p:nvPr/>
        </p:nvSpPr>
        <p:spPr>
          <a:xfrm>
            <a:off x="254189" y="5389925"/>
            <a:ext cx="317311" cy="36354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p:cNvSpPr txBox="1"/>
          <p:nvPr/>
        </p:nvSpPr>
        <p:spPr>
          <a:xfrm>
            <a:off x="517762" y="5252334"/>
            <a:ext cx="861515" cy="338554"/>
          </a:xfrm>
          <a:prstGeom prst="rect">
            <a:avLst/>
          </a:prstGeom>
          <a:noFill/>
        </p:spPr>
        <p:txBody>
          <a:bodyPr wrap="square" rtlCol="0">
            <a:spAutoFit/>
          </a:bodyPr>
          <a:lstStyle/>
          <a:p>
            <a:r>
              <a:rPr lang="en-US" sz="1600" dirty="0" smtClean="0">
                <a:solidFill>
                  <a:schemeClr val="tx1">
                    <a:lumMod val="75000"/>
                    <a:lumOff val="25000"/>
                  </a:schemeClr>
                </a:solidFill>
              </a:rPr>
              <a:t>12.T300</a:t>
            </a:r>
            <a:endParaRPr lang="en-IN" sz="1600" dirty="0">
              <a:solidFill>
                <a:schemeClr val="tx1">
                  <a:lumMod val="75000"/>
                  <a:lumOff val="25000"/>
                </a:schemeClr>
              </a:solidFill>
            </a:endParaRPr>
          </a:p>
        </p:txBody>
      </p:sp>
      <p:sp>
        <p:nvSpPr>
          <p:cNvPr id="37" name="Rectangle 36"/>
          <p:cNvSpPr/>
          <p:nvPr/>
        </p:nvSpPr>
        <p:spPr>
          <a:xfrm>
            <a:off x="6182435" y="5083057"/>
            <a:ext cx="5546518" cy="338554"/>
          </a:xfrm>
          <a:prstGeom prst="rect">
            <a:avLst/>
          </a:prstGeom>
        </p:spPr>
        <p:txBody>
          <a:bodyPr wrap="none">
            <a:spAutoFit/>
          </a:bodyPr>
          <a:lstStyle/>
          <a:p>
            <a:r>
              <a:rPr lang="en-US" sz="1600" dirty="0" smtClean="0">
                <a:solidFill>
                  <a:schemeClr val="tx1">
                    <a:lumMod val="75000"/>
                    <a:lumOff val="25000"/>
                  </a:schemeClr>
                </a:solidFill>
              </a:rPr>
              <a:t>12. The UE stops T300 as it has received the RRC Setup message.</a:t>
            </a:r>
            <a:endParaRPr lang="en-IN" sz="1600" dirty="0">
              <a:solidFill>
                <a:schemeClr val="tx1">
                  <a:lumMod val="75000"/>
                  <a:lumOff val="25000"/>
                </a:schemeClr>
              </a:solidFill>
            </a:endParaRPr>
          </a:p>
        </p:txBody>
      </p:sp>
      <p:sp>
        <p:nvSpPr>
          <p:cNvPr id="38" name="Rounded Rectangle 37"/>
          <p:cNvSpPr/>
          <p:nvPr/>
        </p:nvSpPr>
        <p:spPr>
          <a:xfrm>
            <a:off x="637607" y="5677872"/>
            <a:ext cx="1727294" cy="259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13:RRC_CONNECTED</a:t>
            </a:r>
            <a:endParaRPr lang="en-IN" sz="1400" dirty="0"/>
          </a:p>
        </p:txBody>
      </p:sp>
      <p:sp>
        <p:nvSpPr>
          <p:cNvPr id="40" name="Rounded Rectangle 39"/>
          <p:cNvSpPr/>
          <p:nvPr/>
        </p:nvSpPr>
        <p:spPr>
          <a:xfrm>
            <a:off x="361666" y="6084893"/>
            <a:ext cx="2367035" cy="322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14. Perform the cell group configuration procedure</a:t>
            </a:r>
            <a:endParaRPr lang="en-IN" sz="1200" dirty="0"/>
          </a:p>
        </p:txBody>
      </p:sp>
      <p:sp>
        <p:nvSpPr>
          <p:cNvPr id="41" name="Rounded Rectangle 40"/>
          <p:cNvSpPr/>
          <p:nvPr/>
        </p:nvSpPr>
        <p:spPr>
          <a:xfrm>
            <a:off x="450375" y="6509982"/>
            <a:ext cx="2278326" cy="348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15. Perform the radio bearer configuration procedure</a:t>
            </a:r>
            <a:endParaRPr lang="en-IN" sz="1200" dirty="0"/>
          </a:p>
        </p:txBody>
      </p:sp>
    </p:spTree>
    <p:extLst>
      <p:ext uri="{BB962C8B-B14F-4D97-AF65-F5344CB8AC3E}">
        <p14:creationId xmlns:p14="http://schemas.microsoft.com/office/powerpoint/2010/main" val="368164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ounded Rectangle 1"/>
          <p:cNvSpPr/>
          <p:nvPr/>
        </p:nvSpPr>
        <p:spPr>
          <a:xfrm>
            <a:off x="1651379" y="109182"/>
            <a:ext cx="1119116" cy="409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UE</a:t>
            </a:r>
            <a:endParaRPr lang="en-IN" dirty="0"/>
          </a:p>
        </p:txBody>
      </p:sp>
      <p:sp>
        <p:nvSpPr>
          <p:cNvPr id="3" name="Rounded Rectangle 2"/>
          <p:cNvSpPr/>
          <p:nvPr/>
        </p:nvSpPr>
        <p:spPr>
          <a:xfrm>
            <a:off x="4517410" y="109182"/>
            <a:ext cx="1201003" cy="409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gNB</a:t>
            </a:r>
            <a:endParaRPr lang="en-IN" dirty="0"/>
          </a:p>
        </p:txBody>
      </p:sp>
      <p:cxnSp>
        <p:nvCxnSpPr>
          <p:cNvPr id="5" name="Straight Connector 4"/>
          <p:cNvCxnSpPr>
            <a:stCxn id="2" idx="2"/>
          </p:cNvCxnSpPr>
          <p:nvPr/>
        </p:nvCxnSpPr>
        <p:spPr>
          <a:xfrm>
            <a:off x="2210937" y="518615"/>
            <a:ext cx="0" cy="6339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 idx="2"/>
          </p:cNvCxnSpPr>
          <p:nvPr/>
        </p:nvCxnSpPr>
        <p:spPr>
          <a:xfrm flipH="1">
            <a:off x="5117911" y="518615"/>
            <a:ext cx="1" cy="6339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210937" y="1078173"/>
            <a:ext cx="2906974"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06471" y="764275"/>
            <a:ext cx="2442949" cy="276999"/>
          </a:xfrm>
          <a:prstGeom prst="rect">
            <a:avLst/>
          </a:prstGeom>
          <a:noFill/>
        </p:spPr>
        <p:txBody>
          <a:bodyPr wrap="square" rtlCol="0">
            <a:spAutoFit/>
          </a:bodyPr>
          <a:lstStyle/>
          <a:p>
            <a:r>
              <a:rPr lang="en-US" sz="1200" dirty="0" smtClean="0">
                <a:solidFill>
                  <a:srgbClr val="3333FF"/>
                </a:solidFill>
              </a:rPr>
              <a:t>16.PDCCH DCI Format 0_0 [C-RNTI] </a:t>
            </a:r>
            <a:endParaRPr lang="en-IN" sz="1200" dirty="0">
              <a:solidFill>
                <a:srgbClr val="3333FF"/>
              </a:solidFill>
            </a:endParaRPr>
          </a:p>
        </p:txBody>
      </p:sp>
      <p:sp>
        <p:nvSpPr>
          <p:cNvPr id="11" name="TextBox 10"/>
          <p:cNvSpPr txBox="1"/>
          <p:nvPr/>
        </p:nvSpPr>
        <p:spPr>
          <a:xfrm>
            <a:off x="2210937" y="1162166"/>
            <a:ext cx="2729553" cy="415498"/>
          </a:xfrm>
          <a:prstGeom prst="rect">
            <a:avLst/>
          </a:prstGeom>
          <a:noFill/>
        </p:spPr>
        <p:txBody>
          <a:bodyPr wrap="square" rtlCol="0">
            <a:spAutoFit/>
          </a:bodyPr>
          <a:lstStyle/>
          <a:p>
            <a:r>
              <a:rPr lang="en-US" sz="1050" dirty="0" smtClean="0">
                <a:solidFill>
                  <a:schemeClr val="accent3"/>
                </a:solidFill>
              </a:rPr>
              <a:t>Frequency domain resource assignment, Time domain resource assignment, Uplink MCS</a:t>
            </a:r>
            <a:endParaRPr lang="en-IN" sz="1050" dirty="0">
              <a:solidFill>
                <a:schemeClr val="accent3"/>
              </a:solidFill>
            </a:endParaRPr>
          </a:p>
        </p:txBody>
      </p:sp>
      <p:sp>
        <p:nvSpPr>
          <p:cNvPr id="12" name="Rectangle 11"/>
          <p:cNvSpPr/>
          <p:nvPr/>
        </p:nvSpPr>
        <p:spPr>
          <a:xfrm>
            <a:off x="6241576" y="718108"/>
            <a:ext cx="6096000" cy="584775"/>
          </a:xfrm>
          <a:prstGeom prst="rect">
            <a:avLst/>
          </a:prstGeom>
        </p:spPr>
        <p:txBody>
          <a:bodyPr>
            <a:spAutoFit/>
          </a:bodyPr>
          <a:lstStyle/>
          <a:p>
            <a:r>
              <a:rPr lang="en-US" sz="1600" dirty="0" smtClean="0">
                <a:solidFill>
                  <a:srgbClr val="7030A0"/>
                </a:solidFill>
              </a:rPr>
              <a:t>16. The </a:t>
            </a:r>
            <a:r>
              <a:rPr lang="en-US" sz="1600" dirty="0" err="1" smtClean="0">
                <a:solidFill>
                  <a:srgbClr val="7030A0"/>
                </a:solidFill>
              </a:rPr>
              <a:t>gNB</a:t>
            </a:r>
            <a:r>
              <a:rPr lang="en-US" sz="1600" dirty="0" smtClean="0">
                <a:solidFill>
                  <a:srgbClr val="7030A0"/>
                </a:solidFill>
              </a:rPr>
              <a:t> assigns uplink resource to the UE so that it can send the RRC Setup Complete message.</a:t>
            </a:r>
            <a:endParaRPr lang="en-IN" sz="1600" dirty="0">
              <a:solidFill>
                <a:srgbClr val="7030A0"/>
              </a:solidFill>
            </a:endParaRPr>
          </a:p>
        </p:txBody>
      </p:sp>
      <p:sp>
        <p:nvSpPr>
          <p:cNvPr id="13" name="Rounded Rectangle 12"/>
          <p:cNvSpPr/>
          <p:nvPr/>
        </p:nvSpPr>
        <p:spPr>
          <a:xfrm>
            <a:off x="1310184" y="1828800"/>
            <a:ext cx="2238233" cy="477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17. Prepare Registration request NAS message</a:t>
            </a:r>
            <a:endParaRPr lang="en-IN" sz="1400" dirty="0"/>
          </a:p>
        </p:txBody>
      </p:sp>
      <p:cxnSp>
        <p:nvCxnSpPr>
          <p:cNvPr id="15" name="Straight Arrow Connector 14"/>
          <p:cNvCxnSpPr/>
          <p:nvPr/>
        </p:nvCxnSpPr>
        <p:spPr>
          <a:xfrm flipV="1">
            <a:off x="2210937" y="3316406"/>
            <a:ext cx="2906974"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347415" y="2511188"/>
            <a:ext cx="2593075" cy="738664"/>
          </a:xfrm>
          <a:prstGeom prst="rect">
            <a:avLst/>
          </a:prstGeom>
          <a:noFill/>
        </p:spPr>
        <p:txBody>
          <a:bodyPr wrap="square" rtlCol="0">
            <a:spAutoFit/>
          </a:bodyPr>
          <a:lstStyle/>
          <a:p>
            <a:r>
              <a:rPr lang="en-US" sz="1400" dirty="0" smtClean="0">
                <a:solidFill>
                  <a:schemeClr val="accent3">
                    <a:lumMod val="50000"/>
                  </a:schemeClr>
                </a:solidFill>
              </a:rPr>
              <a:t>18. RRC Setup Complete</a:t>
            </a:r>
          </a:p>
          <a:p>
            <a:r>
              <a:rPr lang="en-US" sz="1400" dirty="0" smtClean="0">
                <a:solidFill>
                  <a:schemeClr val="accent3">
                    <a:lumMod val="50000"/>
                  </a:schemeClr>
                </a:solidFill>
              </a:rPr>
              <a:t>[dedicated NAS message: Registration request</a:t>
            </a:r>
            <a:endParaRPr lang="en-IN" sz="1400" dirty="0">
              <a:solidFill>
                <a:schemeClr val="accent3">
                  <a:lumMod val="50000"/>
                </a:schemeClr>
              </a:solidFill>
            </a:endParaRPr>
          </a:p>
        </p:txBody>
      </p:sp>
      <p:sp>
        <p:nvSpPr>
          <p:cNvPr id="17" name="Rectangle 16"/>
          <p:cNvSpPr/>
          <p:nvPr/>
        </p:nvSpPr>
        <p:spPr>
          <a:xfrm>
            <a:off x="6300716" y="2557354"/>
            <a:ext cx="6096000" cy="584775"/>
          </a:xfrm>
          <a:prstGeom prst="rect">
            <a:avLst/>
          </a:prstGeom>
        </p:spPr>
        <p:txBody>
          <a:bodyPr>
            <a:spAutoFit/>
          </a:bodyPr>
          <a:lstStyle/>
          <a:p>
            <a:r>
              <a:rPr lang="en-US" sz="1600" dirty="0" smtClean="0">
                <a:solidFill>
                  <a:schemeClr val="accent4">
                    <a:lumMod val="60000"/>
                    <a:lumOff val="40000"/>
                  </a:schemeClr>
                </a:solidFill>
              </a:rPr>
              <a:t>18. The UE sends the RRC Setup Complete message with a "Registration Request" in the </a:t>
            </a:r>
            <a:r>
              <a:rPr lang="en-US" sz="1600" dirty="0" err="1" smtClean="0">
                <a:solidFill>
                  <a:schemeClr val="accent4">
                    <a:lumMod val="60000"/>
                    <a:lumOff val="40000"/>
                  </a:schemeClr>
                </a:solidFill>
              </a:rPr>
              <a:t>dedicatedNAS</a:t>
            </a:r>
            <a:r>
              <a:rPr lang="en-US" sz="1600" dirty="0" smtClean="0">
                <a:solidFill>
                  <a:schemeClr val="accent4">
                    <a:lumMod val="60000"/>
                    <a:lumOff val="40000"/>
                  </a:schemeClr>
                </a:solidFill>
              </a:rPr>
              <a:t>-Message field. </a:t>
            </a:r>
            <a:endParaRPr lang="en-IN" sz="1600" dirty="0">
              <a:solidFill>
                <a:schemeClr val="accent4">
                  <a:lumMod val="60000"/>
                  <a:lumOff val="40000"/>
                </a:schemeClr>
              </a:solidFill>
            </a:endParaRPr>
          </a:p>
        </p:txBody>
      </p:sp>
      <p:sp>
        <p:nvSpPr>
          <p:cNvPr id="18" name="TextBox 17"/>
          <p:cNvSpPr txBox="1"/>
          <p:nvPr/>
        </p:nvSpPr>
        <p:spPr>
          <a:xfrm>
            <a:off x="2231407" y="3330054"/>
            <a:ext cx="2886503" cy="600164"/>
          </a:xfrm>
          <a:prstGeom prst="rect">
            <a:avLst/>
          </a:prstGeom>
          <a:noFill/>
        </p:spPr>
        <p:txBody>
          <a:bodyPr wrap="square" rtlCol="0">
            <a:spAutoFit/>
          </a:bodyPr>
          <a:lstStyle/>
          <a:p>
            <a:r>
              <a:rPr lang="en-IN" sz="1100" dirty="0" smtClean="0">
                <a:solidFill>
                  <a:schemeClr val="accent4">
                    <a:lumMod val="60000"/>
                    <a:lumOff val="40000"/>
                  </a:schemeClr>
                </a:solidFill>
              </a:rPr>
              <a:t>NAS Registration Request = {Registration type, 5G-GUTI, Last TAI, Requested NSSAI, UE Capability, List of PDU Sessions} </a:t>
            </a:r>
            <a:endParaRPr lang="en-IN" sz="1100" dirty="0">
              <a:solidFill>
                <a:schemeClr val="accent4">
                  <a:lumMod val="60000"/>
                  <a:lumOff val="40000"/>
                </a:schemeClr>
              </a:solidFill>
            </a:endParaRPr>
          </a:p>
        </p:txBody>
      </p:sp>
      <p:cxnSp>
        <p:nvCxnSpPr>
          <p:cNvPr id="21" name="Straight Arrow Connector 20"/>
          <p:cNvCxnSpPr/>
          <p:nvPr/>
        </p:nvCxnSpPr>
        <p:spPr>
          <a:xfrm flipH="1">
            <a:off x="2231407" y="4531057"/>
            <a:ext cx="2886503" cy="2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83893" y="4299045"/>
            <a:ext cx="2033517" cy="307777"/>
          </a:xfrm>
          <a:prstGeom prst="rect">
            <a:avLst/>
          </a:prstGeom>
          <a:noFill/>
        </p:spPr>
        <p:txBody>
          <a:bodyPr wrap="square" rtlCol="0">
            <a:spAutoFit/>
          </a:bodyPr>
          <a:lstStyle/>
          <a:p>
            <a:r>
              <a:rPr lang="en-US" sz="1400" dirty="0" smtClean="0">
                <a:solidFill>
                  <a:srgbClr val="7030A0"/>
                </a:solidFill>
              </a:rPr>
              <a:t>19. NAS identity request</a:t>
            </a:r>
            <a:endParaRPr lang="en-IN" sz="1400" dirty="0">
              <a:solidFill>
                <a:srgbClr val="7030A0"/>
              </a:solidFill>
            </a:endParaRPr>
          </a:p>
        </p:txBody>
      </p:sp>
      <p:sp>
        <p:nvSpPr>
          <p:cNvPr id="23" name="Rectangle 22"/>
          <p:cNvSpPr/>
          <p:nvPr/>
        </p:nvSpPr>
        <p:spPr>
          <a:xfrm>
            <a:off x="2231406" y="4606822"/>
            <a:ext cx="2886504" cy="461665"/>
          </a:xfrm>
          <a:prstGeom prst="rect">
            <a:avLst/>
          </a:prstGeom>
        </p:spPr>
        <p:txBody>
          <a:bodyPr wrap="square">
            <a:spAutoFit/>
          </a:bodyPr>
          <a:lstStyle/>
          <a:p>
            <a:r>
              <a:rPr lang="en-US" sz="1200" dirty="0" smtClean="0">
                <a:solidFill>
                  <a:srgbClr val="FF3399"/>
                </a:solidFill>
              </a:rPr>
              <a:t>Security header type, Identity request message identity, Identity type </a:t>
            </a:r>
            <a:endParaRPr lang="en-IN" sz="1200" dirty="0">
              <a:solidFill>
                <a:srgbClr val="FF3399"/>
              </a:solidFill>
            </a:endParaRPr>
          </a:p>
        </p:txBody>
      </p:sp>
      <p:sp>
        <p:nvSpPr>
          <p:cNvPr id="24" name="Rectangle 23"/>
          <p:cNvSpPr/>
          <p:nvPr/>
        </p:nvSpPr>
        <p:spPr>
          <a:xfrm>
            <a:off x="6300716" y="4191323"/>
            <a:ext cx="6096000" cy="584775"/>
          </a:xfrm>
          <a:prstGeom prst="rect">
            <a:avLst/>
          </a:prstGeom>
        </p:spPr>
        <p:txBody>
          <a:bodyPr>
            <a:spAutoFit/>
          </a:bodyPr>
          <a:lstStyle/>
          <a:p>
            <a:r>
              <a:rPr lang="en-US" sz="1600" dirty="0" smtClean="0">
                <a:solidFill>
                  <a:srgbClr val="7030A0"/>
                </a:solidFill>
              </a:rPr>
              <a:t>19. The New AMF requests UE Identity (SUCI) from the UE via a NAS message.</a:t>
            </a:r>
            <a:endParaRPr lang="en-IN" sz="1600" dirty="0">
              <a:solidFill>
                <a:srgbClr val="7030A0"/>
              </a:solidFill>
            </a:endParaRPr>
          </a:p>
        </p:txBody>
      </p:sp>
      <p:sp>
        <p:nvSpPr>
          <p:cNvPr id="25" name="Rounded Rectangle 24"/>
          <p:cNvSpPr/>
          <p:nvPr/>
        </p:nvSpPr>
        <p:spPr>
          <a:xfrm>
            <a:off x="1132764" y="5418160"/>
            <a:ext cx="2415653" cy="465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20. Derive SUCI from the home PLMN public key</a:t>
            </a:r>
            <a:endParaRPr lang="en-IN" sz="1200" dirty="0"/>
          </a:p>
        </p:txBody>
      </p:sp>
      <p:cxnSp>
        <p:nvCxnSpPr>
          <p:cNvPr id="27" name="Straight Arrow Connector 26"/>
          <p:cNvCxnSpPr/>
          <p:nvPr/>
        </p:nvCxnSpPr>
        <p:spPr>
          <a:xfrm>
            <a:off x="2210937" y="6428096"/>
            <a:ext cx="290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83893" y="6196084"/>
            <a:ext cx="2074461" cy="307777"/>
          </a:xfrm>
          <a:prstGeom prst="rect">
            <a:avLst/>
          </a:prstGeom>
          <a:noFill/>
        </p:spPr>
        <p:txBody>
          <a:bodyPr wrap="square" rtlCol="0">
            <a:spAutoFit/>
          </a:bodyPr>
          <a:lstStyle/>
          <a:p>
            <a:r>
              <a:rPr lang="en-US" sz="1400" dirty="0" smtClean="0">
                <a:solidFill>
                  <a:schemeClr val="accent2">
                    <a:lumMod val="75000"/>
                  </a:schemeClr>
                </a:solidFill>
              </a:rPr>
              <a:t>21. NAS identity response</a:t>
            </a:r>
            <a:endParaRPr lang="en-IN" sz="1400" dirty="0">
              <a:solidFill>
                <a:schemeClr val="accent2">
                  <a:lumMod val="75000"/>
                </a:schemeClr>
              </a:solidFill>
            </a:endParaRPr>
          </a:p>
        </p:txBody>
      </p:sp>
      <p:sp>
        <p:nvSpPr>
          <p:cNvPr id="29" name="TextBox 28"/>
          <p:cNvSpPr txBox="1"/>
          <p:nvPr/>
        </p:nvSpPr>
        <p:spPr>
          <a:xfrm>
            <a:off x="2190463" y="6464012"/>
            <a:ext cx="2593076" cy="430887"/>
          </a:xfrm>
          <a:prstGeom prst="rect">
            <a:avLst/>
          </a:prstGeom>
          <a:noFill/>
        </p:spPr>
        <p:txBody>
          <a:bodyPr wrap="square" rtlCol="0">
            <a:spAutoFit/>
          </a:bodyPr>
          <a:lstStyle/>
          <a:p>
            <a:r>
              <a:rPr lang="en-US" sz="1100" dirty="0" smtClean="0">
                <a:solidFill>
                  <a:schemeClr val="accent2">
                    <a:lumMod val="75000"/>
                  </a:schemeClr>
                </a:solidFill>
              </a:rPr>
              <a:t>Security header type, Identity response message identity, Mobile identity</a:t>
            </a:r>
            <a:endParaRPr lang="en-IN" sz="1100" dirty="0">
              <a:solidFill>
                <a:schemeClr val="accent2">
                  <a:lumMod val="75000"/>
                </a:schemeClr>
              </a:solidFill>
            </a:endParaRPr>
          </a:p>
        </p:txBody>
      </p:sp>
      <p:sp>
        <p:nvSpPr>
          <p:cNvPr id="30" name="Rectangle 29"/>
          <p:cNvSpPr/>
          <p:nvPr/>
        </p:nvSpPr>
        <p:spPr>
          <a:xfrm>
            <a:off x="6407625" y="6279346"/>
            <a:ext cx="3849452" cy="338554"/>
          </a:xfrm>
          <a:prstGeom prst="rect">
            <a:avLst/>
          </a:prstGeom>
        </p:spPr>
        <p:txBody>
          <a:bodyPr wrap="none">
            <a:spAutoFit/>
          </a:bodyPr>
          <a:lstStyle/>
          <a:p>
            <a:r>
              <a:rPr lang="en-US" sz="1600" dirty="0" smtClean="0">
                <a:solidFill>
                  <a:srgbClr val="00B050"/>
                </a:solidFill>
              </a:rPr>
              <a:t>21. The UE responds to the Identity Request</a:t>
            </a:r>
            <a:endParaRPr lang="en-IN" sz="1600" dirty="0">
              <a:solidFill>
                <a:srgbClr val="00B050"/>
              </a:solidFill>
            </a:endParaRPr>
          </a:p>
        </p:txBody>
      </p:sp>
    </p:spTree>
    <p:extLst>
      <p:ext uri="{BB962C8B-B14F-4D97-AF65-F5344CB8AC3E}">
        <p14:creationId xmlns:p14="http://schemas.microsoft.com/office/powerpoint/2010/main" val="2213679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Rounded Rectangle 1"/>
          <p:cNvSpPr/>
          <p:nvPr/>
        </p:nvSpPr>
        <p:spPr>
          <a:xfrm>
            <a:off x="1201003" y="122830"/>
            <a:ext cx="1282890" cy="395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UE</a:t>
            </a:r>
            <a:endParaRPr lang="en-IN" dirty="0"/>
          </a:p>
        </p:txBody>
      </p:sp>
      <p:sp>
        <p:nvSpPr>
          <p:cNvPr id="3" name="Rounded Rectangle 2"/>
          <p:cNvSpPr/>
          <p:nvPr/>
        </p:nvSpPr>
        <p:spPr>
          <a:xfrm>
            <a:off x="4531057" y="122830"/>
            <a:ext cx="1351128" cy="395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gNB</a:t>
            </a:r>
            <a:endParaRPr lang="en-IN" dirty="0"/>
          </a:p>
        </p:txBody>
      </p:sp>
      <p:cxnSp>
        <p:nvCxnSpPr>
          <p:cNvPr id="5" name="Straight Connector 4"/>
          <p:cNvCxnSpPr>
            <a:stCxn id="2" idx="2"/>
          </p:cNvCxnSpPr>
          <p:nvPr/>
        </p:nvCxnSpPr>
        <p:spPr>
          <a:xfrm>
            <a:off x="1842448" y="518615"/>
            <a:ext cx="13648" cy="6339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 idx="2"/>
          </p:cNvCxnSpPr>
          <p:nvPr/>
        </p:nvCxnSpPr>
        <p:spPr>
          <a:xfrm>
            <a:off x="5206621" y="518615"/>
            <a:ext cx="20472" cy="6339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1856096" y="1132764"/>
            <a:ext cx="33437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33516" y="750627"/>
            <a:ext cx="2784144" cy="338554"/>
          </a:xfrm>
          <a:prstGeom prst="rect">
            <a:avLst/>
          </a:prstGeom>
          <a:noFill/>
        </p:spPr>
        <p:txBody>
          <a:bodyPr wrap="square" rtlCol="0">
            <a:spAutoFit/>
          </a:bodyPr>
          <a:lstStyle/>
          <a:p>
            <a:r>
              <a:rPr lang="en-US" sz="1600" dirty="0" smtClean="0">
                <a:solidFill>
                  <a:srgbClr val="00B0F0"/>
                </a:solidFill>
              </a:rPr>
              <a:t>22. NAS authentication request</a:t>
            </a:r>
            <a:endParaRPr lang="en-IN" sz="1600" dirty="0">
              <a:solidFill>
                <a:srgbClr val="00B0F0"/>
              </a:solidFill>
            </a:endParaRPr>
          </a:p>
        </p:txBody>
      </p:sp>
      <p:sp>
        <p:nvSpPr>
          <p:cNvPr id="11" name="Rectangle 10"/>
          <p:cNvSpPr/>
          <p:nvPr/>
        </p:nvSpPr>
        <p:spPr>
          <a:xfrm>
            <a:off x="6557749" y="518615"/>
            <a:ext cx="6096000" cy="584775"/>
          </a:xfrm>
          <a:prstGeom prst="rect">
            <a:avLst/>
          </a:prstGeom>
        </p:spPr>
        <p:txBody>
          <a:bodyPr>
            <a:spAutoFit/>
          </a:bodyPr>
          <a:lstStyle/>
          <a:p>
            <a:r>
              <a:rPr lang="en-US" sz="1600" dirty="0" smtClean="0">
                <a:solidFill>
                  <a:srgbClr val="00B0F0"/>
                </a:solidFill>
              </a:rPr>
              <a:t>22. Initiate the authentication procedure with the UE. Send the key selector, RAND and AUTN to the UE.</a:t>
            </a:r>
            <a:endParaRPr lang="en-IN" sz="1600" dirty="0">
              <a:solidFill>
                <a:srgbClr val="00B0F0"/>
              </a:solidFill>
            </a:endParaRPr>
          </a:p>
        </p:txBody>
      </p:sp>
      <p:cxnSp>
        <p:nvCxnSpPr>
          <p:cNvPr id="13" name="Straight Arrow Connector 12"/>
          <p:cNvCxnSpPr/>
          <p:nvPr/>
        </p:nvCxnSpPr>
        <p:spPr>
          <a:xfrm flipV="1">
            <a:off x="1856096" y="2347415"/>
            <a:ext cx="3370997"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6345" y="2060812"/>
            <a:ext cx="2947917" cy="338554"/>
          </a:xfrm>
          <a:prstGeom prst="rect">
            <a:avLst/>
          </a:prstGeom>
          <a:noFill/>
        </p:spPr>
        <p:txBody>
          <a:bodyPr wrap="square" rtlCol="0">
            <a:spAutoFit/>
          </a:bodyPr>
          <a:lstStyle/>
          <a:p>
            <a:r>
              <a:rPr lang="en-US" sz="1600" dirty="0" smtClean="0">
                <a:solidFill>
                  <a:schemeClr val="accent2">
                    <a:lumMod val="75000"/>
                  </a:schemeClr>
                </a:solidFill>
              </a:rPr>
              <a:t>23. NAS authentication response</a:t>
            </a:r>
            <a:endParaRPr lang="en-IN" sz="1600" dirty="0">
              <a:solidFill>
                <a:schemeClr val="accent2">
                  <a:lumMod val="75000"/>
                </a:schemeClr>
              </a:solidFill>
            </a:endParaRPr>
          </a:p>
        </p:txBody>
      </p:sp>
      <p:sp>
        <p:nvSpPr>
          <p:cNvPr id="15" name="Rectangle 14"/>
          <p:cNvSpPr/>
          <p:nvPr/>
        </p:nvSpPr>
        <p:spPr>
          <a:xfrm>
            <a:off x="6557749" y="2060812"/>
            <a:ext cx="4539256" cy="338554"/>
          </a:xfrm>
          <a:prstGeom prst="rect">
            <a:avLst/>
          </a:prstGeom>
        </p:spPr>
        <p:txBody>
          <a:bodyPr wrap="none">
            <a:spAutoFit/>
          </a:bodyPr>
          <a:lstStyle/>
          <a:p>
            <a:r>
              <a:rPr lang="en-US" sz="1600" dirty="0" smtClean="0">
                <a:solidFill>
                  <a:schemeClr val="accent2">
                    <a:lumMod val="75000"/>
                  </a:schemeClr>
                </a:solidFill>
              </a:rPr>
              <a:t>23. The UE responds to the authentication challenge</a:t>
            </a:r>
            <a:endParaRPr lang="en-IN" sz="1600" dirty="0">
              <a:solidFill>
                <a:schemeClr val="accent2">
                  <a:lumMod val="75000"/>
                </a:schemeClr>
              </a:solidFill>
            </a:endParaRPr>
          </a:p>
        </p:txBody>
      </p:sp>
      <p:sp>
        <p:nvSpPr>
          <p:cNvPr id="16" name="Rectangle 15"/>
          <p:cNvSpPr/>
          <p:nvPr/>
        </p:nvSpPr>
        <p:spPr>
          <a:xfrm>
            <a:off x="1842448" y="2399366"/>
            <a:ext cx="2788649" cy="307777"/>
          </a:xfrm>
          <a:prstGeom prst="rect">
            <a:avLst/>
          </a:prstGeom>
        </p:spPr>
        <p:txBody>
          <a:bodyPr wrap="none">
            <a:spAutoFit/>
          </a:bodyPr>
          <a:lstStyle/>
          <a:p>
            <a:r>
              <a:rPr lang="en-IN" sz="1400" dirty="0" smtClean="0">
                <a:solidFill>
                  <a:schemeClr val="accent2">
                    <a:lumMod val="75000"/>
                  </a:schemeClr>
                </a:solidFill>
              </a:rPr>
              <a:t>Authentication response parameter</a:t>
            </a:r>
            <a:endParaRPr lang="en-IN" sz="1400" dirty="0">
              <a:solidFill>
                <a:schemeClr val="accent2">
                  <a:lumMod val="75000"/>
                </a:schemeClr>
              </a:solidFill>
            </a:endParaRPr>
          </a:p>
        </p:txBody>
      </p:sp>
      <p:cxnSp>
        <p:nvCxnSpPr>
          <p:cNvPr id="18" name="Straight Arrow Connector 17"/>
          <p:cNvCxnSpPr/>
          <p:nvPr/>
        </p:nvCxnSpPr>
        <p:spPr>
          <a:xfrm flipH="1">
            <a:off x="1856096" y="3688307"/>
            <a:ext cx="3360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33516" y="3406436"/>
            <a:ext cx="2947917" cy="338554"/>
          </a:xfrm>
          <a:prstGeom prst="rect">
            <a:avLst/>
          </a:prstGeom>
          <a:noFill/>
        </p:spPr>
        <p:txBody>
          <a:bodyPr wrap="square" rtlCol="0">
            <a:spAutoFit/>
          </a:bodyPr>
          <a:lstStyle/>
          <a:p>
            <a:r>
              <a:rPr lang="en-US" sz="1600" dirty="0" smtClean="0">
                <a:solidFill>
                  <a:srgbClr val="FF0000"/>
                </a:solidFill>
              </a:rPr>
              <a:t>24. NAS security mode command</a:t>
            </a:r>
            <a:endParaRPr lang="en-IN" sz="1600" dirty="0">
              <a:solidFill>
                <a:srgbClr val="FF0000"/>
              </a:solidFill>
            </a:endParaRPr>
          </a:p>
        </p:txBody>
      </p:sp>
      <p:sp>
        <p:nvSpPr>
          <p:cNvPr id="20" name="Rectangle 19"/>
          <p:cNvSpPr/>
          <p:nvPr/>
        </p:nvSpPr>
        <p:spPr>
          <a:xfrm>
            <a:off x="1842448" y="3688307"/>
            <a:ext cx="3161731" cy="646331"/>
          </a:xfrm>
          <a:prstGeom prst="rect">
            <a:avLst/>
          </a:prstGeom>
        </p:spPr>
        <p:txBody>
          <a:bodyPr wrap="square">
            <a:spAutoFit/>
          </a:bodyPr>
          <a:lstStyle/>
          <a:p>
            <a:r>
              <a:rPr lang="en-US" sz="1200" dirty="0" smtClean="0">
                <a:solidFill>
                  <a:srgbClr val="7030A0"/>
                </a:solidFill>
              </a:rPr>
              <a:t>Selected NAS security algorithms, Replayed UE security capabilities, IMEISV request, </a:t>
            </a:r>
            <a:r>
              <a:rPr lang="en-US" sz="1200" dirty="0" err="1" smtClean="0">
                <a:solidFill>
                  <a:srgbClr val="7030A0"/>
                </a:solidFill>
              </a:rPr>
              <a:t>ngKSI</a:t>
            </a:r>
            <a:r>
              <a:rPr lang="en-US" sz="1200" dirty="0" smtClean="0">
                <a:solidFill>
                  <a:srgbClr val="7030A0"/>
                </a:solidFill>
              </a:rPr>
              <a:t>, Additional 5G security information</a:t>
            </a:r>
            <a:endParaRPr lang="en-IN" sz="1200" dirty="0">
              <a:solidFill>
                <a:srgbClr val="7030A0"/>
              </a:solidFill>
            </a:endParaRPr>
          </a:p>
        </p:txBody>
      </p:sp>
      <p:sp>
        <p:nvSpPr>
          <p:cNvPr id="21" name="Rectangle 20"/>
          <p:cNvSpPr/>
          <p:nvPr/>
        </p:nvSpPr>
        <p:spPr>
          <a:xfrm>
            <a:off x="6557749" y="3421824"/>
            <a:ext cx="6096000" cy="584775"/>
          </a:xfrm>
          <a:prstGeom prst="rect">
            <a:avLst/>
          </a:prstGeom>
        </p:spPr>
        <p:txBody>
          <a:bodyPr>
            <a:spAutoFit/>
          </a:bodyPr>
          <a:lstStyle/>
          <a:p>
            <a:r>
              <a:rPr lang="en-US" sz="1600" dirty="0" smtClean="0">
                <a:solidFill>
                  <a:srgbClr val="00B050"/>
                </a:solidFill>
              </a:rPr>
              <a:t>24. The AMF signals the selected NAS security algorithm to the UE. The AMF also requests the IMEISV from the UE.</a:t>
            </a:r>
            <a:endParaRPr lang="en-IN" sz="1600" dirty="0">
              <a:solidFill>
                <a:srgbClr val="00B050"/>
              </a:solidFill>
            </a:endParaRPr>
          </a:p>
        </p:txBody>
      </p:sp>
      <p:cxnSp>
        <p:nvCxnSpPr>
          <p:cNvPr id="23" name="Straight Arrow Connector 22"/>
          <p:cNvCxnSpPr/>
          <p:nvPr/>
        </p:nvCxnSpPr>
        <p:spPr>
          <a:xfrm flipV="1">
            <a:off x="1856096" y="4995081"/>
            <a:ext cx="3370997" cy="13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033516" y="4669472"/>
            <a:ext cx="2597581" cy="307777"/>
          </a:xfrm>
          <a:prstGeom prst="rect">
            <a:avLst/>
          </a:prstGeom>
          <a:noFill/>
        </p:spPr>
        <p:txBody>
          <a:bodyPr wrap="square" rtlCol="0">
            <a:spAutoFit/>
          </a:bodyPr>
          <a:lstStyle/>
          <a:p>
            <a:r>
              <a:rPr lang="en-US" sz="1400" dirty="0" smtClean="0">
                <a:solidFill>
                  <a:srgbClr val="3333FF"/>
                </a:solidFill>
              </a:rPr>
              <a:t>25. NAS security mode complete</a:t>
            </a:r>
            <a:endParaRPr lang="en-IN" sz="1400" dirty="0">
              <a:solidFill>
                <a:srgbClr val="3333FF"/>
              </a:solidFill>
            </a:endParaRPr>
          </a:p>
        </p:txBody>
      </p:sp>
      <p:sp>
        <p:nvSpPr>
          <p:cNvPr id="25" name="Rectangle 24"/>
          <p:cNvSpPr/>
          <p:nvPr/>
        </p:nvSpPr>
        <p:spPr>
          <a:xfrm>
            <a:off x="6557749" y="4500953"/>
            <a:ext cx="6096000" cy="584775"/>
          </a:xfrm>
          <a:prstGeom prst="rect">
            <a:avLst/>
          </a:prstGeom>
        </p:spPr>
        <p:txBody>
          <a:bodyPr>
            <a:spAutoFit/>
          </a:bodyPr>
          <a:lstStyle/>
          <a:p>
            <a:r>
              <a:rPr lang="en-US" sz="1600" dirty="0" smtClean="0">
                <a:solidFill>
                  <a:srgbClr val="FF3399"/>
                </a:solidFill>
              </a:rPr>
              <a:t>25. The UE signals the completion of the NAS security procedure. The message contains the IMEISV. </a:t>
            </a:r>
            <a:endParaRPr lang="en-IN" sz="1600" dirty="0">
              <a:solidFill>
                <a:srgbClr val="FF3399"/>
              </a:solidFill>
            </a:endParaRPr>
          </a:p>
        </p:txBody>
      </p:sp>
      <p:sp>
        <p:nvSpPr>
          <p:cNvPr id="26" name="Rectangle 25"/>
          <p:cNvSpPr/>
          <p:nvPr/>
        </p:nvSpPr>
        <p:spPr>
          <a:xfrm>
            <a:off x="1916915" y="5047951"/>
            <a:ext cx="2519216" cy="307777"/>
          </a:xfrm>
          <a:prstGeom prst="rect">
            <a:avLst/>
          </a:prstGeom>
        </p:spPr>
        <p:txBody>
          <a:bodyPr wrap="none">
            <a:spAutoFit/>
          </a:bodyPr>
          <a:lstStyle/>
          <a:p>
            <a:r>
              <a:rPr lang="en-IN" sz="1400" dirty="0" smtClean="0">
                <a:solidFill>
                  <a:srgbClr val="FF3399"/>
                </a:solidFill>
              </a:rPr>
              <a:t>NAS message container, IMEISV </a:t>
            </a:r>
            <a:endParaRPr lang="en-IN" sz="1400" dirty="0">
              <a:solidFill>
                <a:srgbClr val="FF3399"/>
              </a:solidFill>
            </a:endParaRPr>
          </a:p>
        </p:txBody>
      </p:sp>
      <p:cxnSp>
        <p:nvCxnSpPr>
          <p:cNvPr id="28" name="Straight Arrow Connector 27"/>
          <p:cNvCxnSpPr/>
          <p:nvPr/>
        </p:nvCxnSpPr>
        <p:spPr>
          <a:xfrm flipH="1">
            <a:off x="1856096" y="6182436"/>
            <a:ext cx="3370997"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099480" y="5803957"/>
            <a:ext cx="2661315" cy="338554"/>
          </a:xfrm>
          <a:prstGeom prst="rect">
            <a:avLst/>
          </a:prstGeom>
          <a:noFill/>
        </p:spPr>
        <p:txBody>
          <a:bodyPr wrap="square" rtlCol="0">
            <a:spAutoFit/>
          </a:bodyPr>
          <a:lstStyle/>
          <a:p>
            <a:r>
              <a:rPr lang="en-US" sz="1600" dirty="0" smtClean="0">
                <a:solidFill>
                  <a:schemeClr val="accent1">
                    <a:lumMod val="75000"/>
                  </a:schemeClr>
                </a:solidFill>
              </a:rPr>
              <a:t>26. </a:t>
            </a:r>
            <a:r>
              <a:rPr lang="en-US" sz="1600" dirty="0" err="1" smtClean="0">
                <a:solidFill>
                  <a:schemeClr val="accent1">
                    <a:lumMod val="75000"/>
                  </a:schemeClr>
                </a:solidFill>
              </a:rPr>
              <a:t>SecurityModeCommand</a:t>
            </a:r>
            <a:endParaRPr lang="en-IN" sz="1600" dirty="0">
              <a:solidFill>
                <a:schemeClr val="accent1">
                  <a:lumMod val="75000"/>
                </a:schemeClr>
              </a:solidFill>
            </a:endParaRPr>
          </a:p>
        </p:txBody>
      </p:sp>
      <p:sp>
        <p:nvSpPr>
          <p:cNvPr id="30" name="Rectangle 29"/>
          <p:cNvSpPr/>
          <p:nvPr/>
        </p:nvSpPr>
        <p:spPr>
          <a:xfrm>
            <a:off x="1856096" y="6221408"/>
            <a:ext cx="3480376" cy="307777"/>
          </a:xfrm>
          <a:prstGeom prst="rect">
            <a:avLst/>
          </a:prstGeom>
        </p:spPr>
        <p:txBody>
          <a:bodyPr wrap="none">
            <a:spAutoFit/>
          </a:bodyPr>
          <a:lstStyle/>
          <a:p>
            <a:r>
              <a:rPr lang="en-IN" sz="1400" dirty="0" err="1" smtClean="0">
                <a:solidFill>
                  <a:schemeClr val="accent1">
                    <a:lumMod val="75000"/>
                  </a:schemeClr>
                </a:solidFill>
              </a:rPr>
              <a:t>securityConfigSMC</a:t>
            </a:r>
            <a:r>
              <a:rPr lang="en-IN" sz="1400" dirty="0" smtClean="0">
                <a:solidFill>
                  <a:schemeClr val="accent1">
                    <a:lumMod val="75000"/>
                  </a:schemeClr>
                </a:solidFill>
              </a:rPr>
              <a:t> {</a:t>
            </a:r>
            <a:r>
              <a:rPr lang="en-IN" sz="1400" dirty="0" err="1" smtClean="0">
                <a:solidFill>
                  <a:schemeClr val="accent1">
                    <a:lumMod val="75000"/>
                  </a:schemeClr>
                </a:solidFill>
              </a:rPr>
              <a:t>securityAlgorithmConfig</a:t>
            </a:r>
            <a:r>
              <a:rPr lang="en-IN" sz="1400" dirty="0" smtClean="0">
                <a:solidFill>
                  <a:schemeClr val="accent1">
                    <a:lumMod val="75000"/>
                  </a:schemeClr>
                </a:solidFill>
              </a:rPr>
              <a:t>}</a:t>
            </a:r>
            <a:endParaRPr lang="en-IN" sz="1400" dirty="0">
              <a:solidFill>
                <a:schemeClr val="accent1">
                  <a:lumMod val="75000"/>
                </a:schemeClr>
              </a:solidFill>
            </a:endParaRPr>
          </a:p>
        </p:txBody>
      </p:sp>
    </p:spTree>
    <p:extLst>
      <p:ext uri="{BB962C8B-B14F-4D97-AF65-F5344CB8AC3E}">
        <p14:creationId xmlns:p14="http://schemas.microsoft.com/office/powerpoint/2010/main" val="3137536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Rounded Rectangle 1"/>
          <p:cNvSpPr/>
          <p:nvPr/>
        </p:nvSpPr>
        <p:spPr>
          <a:xfrm>
            <a:off x="1460311" y="122831"/>
            <a:ext cx="1160059" cy="4503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UE</a:t>
            </a:r>
            <a:endParaRPr lang="en-IN" dirty="0"/>
          </a:p>
        </p:txBody>
      </p:sp>
      <p:sp>
        <p:nvSpPr>
          <p:cNvPr id="3" name="Rounded Rectangle 2"/>
          <p:cNvSpPr/>
          <p:nvPr/>
        </p:nvSpPr>
        <p:spPr>
          <a:xfrm>
            <a:off x="4380931" y="122831"/>
            <a:ext cx="1146412" cy="4776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gNB</a:t>
            </a:r>
            <a:endParaRPr lang="en-IN" dirty="0"/>
          </a:p>
        </p:txBody>
      </p:sp>
      <p:cxnSp>
        <p:nvCxnSpPr>
          <p:cNvPr id="5" name="Straight Connector 4"/>
          <p:cNvCxnSpPr>
            <a:stCxn id="2" idx="2"/>
          </p:cNvCxnSpPr>
          <p:nvPr/>
        </p:nvCxnSpPr>
        <p:spPr>
          <a:xfrm flipH="1">
            <a:off x="2040340" y="573207"/>
            <a:ext cx="1" cy="6284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 idx="2"/>
          </p:cNvCxnSpPr>
          <p:nvPr/>
        </p:nvCxnSpPr>
        <p:spPr>
          <a:xfrm>
            <a:off x="4954137" y="600503"/>
            <a:ext cx="0" cy="6257497"/>
          </a:xfrm>
          <a:prstGeom prst="line">
            <a:avLst/>
          </a:prstGeom>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241945" y="736980"/>
            <a:ext cx="2265530" cy="354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27. Derive the k-</a:t>
            </a:r>
            <a:r>
              <a:rPr lang="en-US" sz="1600" dirty="0" err="1" smtClean="0"/>
              <a:t>gNB</a:t>
            </a:r>
            <a:r>
              <a:rPr lang="en-US" sz="1600" dirty="0" smtClean="0"/>
              <a:t> key</a:t>
            </a:r>
            <a:endParaRPr lang="en-IN" sz="1600" dirty="0"/>
          </a:p>
        </p:txBody>
      </p:sp>
      <p:sp>
        <p:nvSpPr>
          <p:cNvPr id="9" name="Rectangle 8"/>
          <p:cNvSpPr/>
          <p:nvPr/>
        </p:nvSpPr>
        <p:spPr>
          <a:xfrm>
            <a:off x="6755643" y="722490"/>
            <a:ext cx="5353453" cy="369332"/>
          </a:xfrm>
          <a:prstGeom prst="rect">
            <a:avLst/>
          </a:prstGeom>
        </p:spPr>
        <p:txBody>
          <a:bodyPr wrap="none">
            <a:spAutoFit/>
          </a:bodyPr>
          <a:lstStyle/>
          <a:p>
            <a:r>
              <a:rPr lang="en-US" dirty="0" smtClean="0">
                <a:solidFill>
                  <a:srgbClr val="7030A0"/>
                </a:solidFill>
              </a:rPr>
              <a:t>27. K-</a:t>
            </a:r>
            <a:r>
              <a:rPr lang="en-US" dirty="0" err="1" smtClean="0">
                <a:solidFill>
                  <a:srgbClr val="7030A0"/>
                </a:solidFill>
              </a:rPr>
              <a:t>gNB</a:t>
            </a:r>
            <a:r>
              <a:rPr lang="en-US" dirty="0" smtClean="0">
                <a:solidFill>
                  <a:srgbClr val="7030A0"/>
                </a:solidFill>
              </a:rPr>
              <a:t> is a key derived by UE and AMF from K-AMF. </a:t>
            </a:r>
            <a:endParaRPr lang="en-IN" dirty="0">
              <a:solidFill>
                <a:srgbClr val="7030A0"/>
              </a:solidFill>
            </a:endParaRPr>
          </a:p>
        </p:txBody>
      </p:sp>
      <p:sp>
        <p:nvSpPr>
          <p:cNvPr id="10" name="Rounded Rectangle 9"/>
          <p:cNvSpPr/>
          <p:nvPr/>
        </p:nvSpPr>
        <p:spPr>
          <a:xfrm>
            <a:off x="1037230" y="1255595"/>
            <a:ext cx="3029803" cy="573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28:Derive K-RRC-</a:t>
            </a:r>
            <a:r>
              <a:rPr lang="en-US" sz="1200" dirty="0" err="1" smtClean="0"/>
              <a:t>int</a:t>
            </a:r>
            <a:r>
              <a:rPr lang="en-US" sz="1200" dirty="0" smtClean="0"/>
              <a:t> key associated with the Integrity Protection Algorithm</a:t>
            </a:r>
            <a:endParaRPr lang="en-IN" sz="1200" dirty="0"/>
          </a:p>
        </p:txBody>
      </p:sp>
      <p:sp>
        <p:nvSpPr>
          <p:cNvPr id="11" name="Rounded Rectangle 10"/>
          <p:cNvSpPr/>
          <p:nvPr/>
        </p:nvSpPr>
        <p:spPr>
          <a:xfrm>
            <a:off x="1037230" y="2125641"/>
            <a:ext cx="3343701" cy="64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29:Verify the integrity protection of the Security Mode Command message </a:t>
            </a:r>
            <a:endParaRPr lang="en-IN" sz="1600" dirty="0"/>
          </a:p>
        </p:txBody>
      </p:sp>
      <p:sp>
        <p:nvSpPr>
          <p:cNvPr id="12" name="Rounded Rectangle 11"/>
          <p:cNvSpPr/>
          <p:nvPr/>
        </p:nvSpPr>
        <p:spPr>
          <a:xfrm>
            <a:off x="1037230" y="3016155"/>
            <a:ext cx="3029803" cy="723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30:Derive K-UP-</a:t>
            </a:r>
            <a:r>
              <a:rPr lang="en-US" sz="1600" dirty="0" err="1" smtClean="0"/>
              <a:t>int</a:t>
            </a:r>
            <a:r>
              <a:rPr lang="en-US" sz="1600" dirty="0" smtClean="0"/>
              <a:t> key associated with the Integrity Protection Algorithm </a:t>
            </a:r>
            <a:endParaRPr lang="en-IN" sz="1600" dirty="0"/>
          </a:p>
        </p:txBody>
      </p:sp>
      <p:sp>
        <p:nvSpPr>
          <p:cNvPr id="13" name="Rounded Rectangle 12"/>
          <p:cNvSpPr/>
          <p:nvPr/>
        </p:nvSpPr>
        <p:spPr>
          <a:xfrm>
            <a:off x="1132764" y="3988557"/>
            <a:ext cx="2374711" cy="528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31:Start SRB Integrity Protect </a:t>
            </a:r>
            <a:endParaRPr lang="en-IN" sz="1600" dirty="0"/>
          </a:p>
        </p:txBody>
      </p:sp>
      <p:sp>
        <p:nvSpPr>
          <p:cNvPr id="14" name="Rectangle 13"/>
          <p:cNvSpPr/>
          <p:nvPr/>
        </p:nvSpPr>
        <p:spPr>
          <a:xfrm>
            <a:off x="6096000" y="3871078"/>
            <a:ext cx="6096000" cy="584775"/>
          </a:xfrm>
          <a:prstGeom prst="rect">
            <a:avLst/>
          </a:prstGeom>
        </p:spPr>
        <p:txBody>
          <a:bodyPr>
            <a:spAutoFit/>
          </a:bodyPr>
          <a:lstStyle/>
          <a:p>
            <a:r>
              <a:rPr lang="en-US" sz="1600" dirty="0" smtClean="0">
                <a:solidFill>
                  <a:srgbClr val="7030A0"/>
                </a:solidFill>
              </a:rPr>
              <a:t>31. Configure lower layers to apply SRB integrity protection using the indicated algorithm and the K-RRC-</a:t>
            </a:r>
            <a:r>
              <a:rPr lang="en-US" sz="1600" dirty="0" err="1" smtClean="0">
                <a:solidFill>
                  <a:srgbClr val="7030A0"/>
                </a:solidFill>
              </a:rPr>
              <a:t>int</a:t>
            </a:r>
            <a:r>
              <a:rPr lang="en-US" sz="1600" dirty="0" smtClean="0">
                <a:solidFill>
                  <a:srgbClr val="7030A0"/>
                </a:solidFill>
              </a:rPr>
              <a:t> key immediately</a:t>
            </a:r>
            <a:endParaRPr lang="en-IN" sz="1600" dirty="0">
              <a:solidFill>
                <a:srgbClr val="7030A0"/>
              </a:solidFill>
            </a:endParaRPr>
          </a:p>
        </p:txBody>
      </p:sp>
      <p:cxnSp>
        <p:nvCxnSpPr>
          <p:cNvPr id="16" name="Straight Arrow Connector 15"/>
          <p:cNvCxnSpPr/>
          <p:nvPr/>
        </p:nvCxnSpPr>
        <p:spPr>
          <a:xfrm flipV="1">
            <a:off x="2040340" y="5268036"/>
            <a:ext cx="2913797"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83642" y="4967785"/>
            <a:ext cx="2538483" cy="338554"/>
          </a:xfrm>
          <a:prstGeom prst="rect">
            <a:avLst/>
          </a:prstGeom>
          <a:noFill/>
        </p:spPr>
        <p:txBody>
          <a:bodyPr wrap="square" rtlCol="0">
            <a:spAutoFit/>
          </a:bodyPr>
          <a:lstStyle/>
          <a:p>
            <a:r>
              <a:rPr lang="en-IN" sz="1600" dirty="0" smtClean="0">
                <a:solidFill>
                  <a:srgbClr val="FF3399"/>
                </a:solidFill>
              </a:rPr>
              <a:t>32.SecurityModeComplete</a:t>
            </a:r>
            <a:endParaRPr lang="en-IN" sz="1600" dirty="0">
              <a:solidFill>
                <a:srgbClr val="FF3399"/>
              </a:solidFill>
            </a:endParaRPr>
          </a:p>
        </p:txBody>
      </p:sp>
      <p:sp>
        <p:nvSpPr>
          <p:cNvPr id="18" name="Rectangle 17"/>
          <p:cNvSpPr/>
          <p:nvPr/>
        </p:nvSpPr>
        <p:spPr>
          <a:xfrm>
            <a:off x="6096000" y="4517409"/>
            <a:ext cx="6096000" cy="1077218"/>
          </a:xfrm>
          <a:prstGeom prst="rect">
            <a:avLst/>
          </a:prstGeom>
        </p:spPr>
        <p:txBody>
          <a:bodyPr>
            <a:spAutoFit/>
          </a:bodyPr>
          <a:lstStyle/>
          <a:p>
            <a:r>
              <a:rPr lang="en-US" sz="1600" dirty="0" smtClean="0">
                <a:solidFill>
                  <a:srgbClr val="002060"/>
                </a:solidFill>
              </a:rPr>
              <a:t>32. The security mode complete message confirms the successful completion of the security mode command. This message is integrity protected but not ciphered. Ciphering will start immediately after sending this message.</a:t>
            </a:r>
            <a:endParaRPr lang="en-IN" sz="1600" dirty="0">
              <a:solidFill>
                <a:srgbClr val="002060"/>
              </a:solidFill>
            </a:endParaRPr>
          </a:p>
        </p:txBody>
      </p:sp>
      <p:sp>
        <p:nvSpPr>
          <p:cNvPr id="19" name="Rounded Rectangle 18"/>
          <p:cNvSpPr/>
          <p:nvPr/>
        </p:nvSpPr>
        <p:spPr>
          <a:xfrm>
            <a:off x="1132764" y="5882185"/>
            <a:ext cx="2511188" cy="6141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33:Start SRB Ciphering</a:t>
            </a:r>
            <a:endParaRPr lang="en-IN" dirty="0"/>
          </a:p>
        </p:txBody>
      </p:sp>
      <p:sp>
        <p:nvSpPr>
          <p:cNvPr id="20" name="Rectangle 19"/>
          <p:cNvSpPr/>
          <p:nvPr/>
        </p:nvSpPr>
        <p:spPr>
          <a:xfrm>
            <a:off x="6096000" y="5691677"/>
            <a:ext cx="6096000" cy="830997"/>
          </a:xfrm>
          <a:prstGeom prst="rect">
            <a:avLst/>
          </a:prstGeom>
        </p:spPr>
        <p:txBody>
          <a:bodyPr>
            <a:spAutoFit/>
          </a:bodyPr>
          <a:lstStyle/>
          <a:p>
            <a:r>
              <a:rPr lang="en-US" sz="1600" dirty="0" smtClean="0">
                <a:solidFill>
                  <a:srgbClr val="002060"/>
                </a:solidFill>
              </a:rPr>
              <a:t>33. Configure lower layers to apply SRB ciphering using the indicated algorithm, the K-RRC-</a:t>
            </a:r>
            <a:r>
              <a:rPr lang="en-US" sz="1600" dirty="0" err="1" smtClean="0">
                <a:solidFill>
                  <a:srgbClr val="002060"/>
                </a:solidFill>
              </a:rPr>
              <a:t>enc</a:t>
            </a:r>
            <a:r>
              <a:rPr lang="en-US" sz="1600" dirty="0" smtClean="0">
                <a:solidFill>
                  <a:srgbClr val="002060"/>
                </a:solidFill>
              </a:rPr>
              <a:t> key after completing the procedure. The Security Mode Complete message is not ciphered. </a:t>
            </a:r>
            <a:endParaRPr lang="en-IN" sz="1600" dirty="0">
              <a:solidFill>
                <a:srgbClr val="002060"/>
              </a:solidFill>
            </a:endParaRPr>
          </a:p>
        </p:txBody>
      </p:sp>
    </p:spTree>
    <p:extLst>
      <p:ext uri="{BB962C8B-B14F-4D97-AF65-F5344CB8AC3E}">
        <p14:creationId xmlns:p14="http://schemas.microsoft.com/office/powerpoint/2010/main" val="1623032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Rounded Rectangle 1"/>
          <p:cNvSpPr/>
          <p:nvPr/>
        </p:nvSpPr>
        <p:spPr>
          <a:xfrm>
            <a:off x="1555845" y="122830"/>
            <a:ext cx="1050877" cy="5459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UE</a:t>
            </a:r>
            <a:endParaRPr lang="en-IN" dirty="0"/>
          </a:p>
        </p:txBody>
      </p:sp>
      <p:sp>
        <p:nvSpPr>
          <p:cNvPr id="3" name="Rounded Rectangle 2"/>
          <p:cNvSpPr/>
          <p:nvPr/>
        </p:nvSpPr>
        <p:spPr>
          <a:xfrm>
            <a:off x="4490113" y="122830"/>
            <a:ext cx="982639" cy="518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gNB</a:t>
            </a:r>
            <a:endParaRPr lang="en-IN" dirty="0"/>
          </a:p>
        </p:txBody>
      </p:sp>
      <p:cxnSp>
        <p:nvCxnSpPr>
          <p:cNvPr id="5" name="Straight Connector 4"/>
          <p:cNvCxnSpPr>
            <a:stCxn id="2" idx="2"/>
          </p:cNvCxnSpPr>
          <p:nvPr/>
        </p:nvCxnSpPr>
        <p:spPr>
          <a:xfrm flipH="1">
            <a:off x="2033516" y="668741"/>
            <a:ext cx="47768" cy="6189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 idx="2"/>
          </p:cNvCxnSpPr>
          <p:nvPr/>
        </p:nvCxnSpPr>
        <p:spPr>
          <a:xfrm>
            <a:off x="4981433" y="641445"/>
            <a:ext cx="0" cy="6216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033516" y="1651379"/>
            <a:ext cx="29342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156348" y="668741"/>
            <a:ext cx="2333765" cy="954107"/>
          </a:xfrm>
          <a:prstGeom prst="rect">
            <a:avLst/>
          </a:prstGeom>
          <a:noFill/>
        </p:spPr>
        <p:txBody>
          <a:bodyPr wrap="square" rtlCol="0">
            <a:spAutoFit/>
          </a:bodyPr>
          <a:lstStyle/>
          <a:p>
            <a:r>
              <a:rPr lang="en-IN" sz="1400" dirty="0" smtClean="0">
                <a:solidFill>
                  <a:srgbClr val="17A6A9"/>
                </a:solidFill>
              </a:rPr>
              <a:t>34. RRC Reconfiguration</a:t>
            </a:r>
          </a:p>
          <a:p>
            <a:r>
              <a:rPr lang="en-IN" sz="1400" dirty="0" smtClean="0">
                <a:solidFill>
                  <a:srgbClr val="17A6A9"/>
                </a:solidFill>
              </a:rPr>
              <a:t>[Registration accept(5GS registration </a:t>
            </a:r>
            <a:r>
              <a:rPr lang="en-IN" sz="1400" dirty="0" err="1" smtClean="0">
                <a:solidFill>
                  <a:srgbClr val="17A6A9"/>
                </a:solidFill>
              </a:rPr>
              <a:t>result,PDU</a:t>
            </a:r>
            <a:r>
              <a:rPr lang="en-IN" sz="1400" dirty="0" smtClean="0">
                <a:solidFill>
                  <a:srgbClr val="17A6A9"/>
                </a:solidFill>
              </a:rPr>
              <a:t> session status</a:t>
            </a:r>
            <a:endParaRPr lang="en-IN" sz="1400" dirty="0">
              <a:solidFill>
                <a:srgbClr val="17A6A9"/>
              </a:solidFill>
            </a:endParaRPr>
          </a:p>
        </p:txBody>
      </p:sp>
      <p:sp>
        <p:nvSpPr>
          <p:cNvPr id="11" name="Rectangle 10"/>
          <p:cNvSpPr/>
          <p:nvPr/>
        </p:nvSpPr>
        <p:spPr>
          <a:xfrm>
            <a:off x="6373504" y="561019"/>
            <a:ext cx="6096000" cy="584775"/>
          </a:xfrm>
          <a:prstGeom prst="rect">
            <a:avLst/>
          </a:prstGeom>
        </p:spPr>
        <p:txBody>
          <a:bodyPr>
            <a:spAutoFit/>
          </a:bodyPr>
          <a:lstStyle/>
          <a:p>
            <a:r>
              <a:rPr lang="en-US" sz="1600" dirty="0" smtClean="0">
                <a:solidFill>
                  <a:srgbClr val="7030A0"/>
                </a:solidFill>
              </a:rPr>
              <a:t>34. The RRC Reconfiguration message is sent to the UE for setting up radio bearers, setup a secondary cell and initiate UE measurements.</a:t>
            </a:r>
            <a:endParaRPr lang="en-IN" sz="1600" dirty="0">
              <a:solidFill>
                <a:srgbClr val="7030A0"/>
              </a:solidFill>
            </a:endParaRPr>
          </a:p>
        </p:txBody>
      </p:sp>
      <p:sp>
        <p:nvSpPr>
          <p:cNvPr id="12" name="Rectangle 11"/>
          <p:cNvSpPr/>
          <p:nvPr/>
        </p:nvSpPr>
        <p:spPr>
          <a:xfrm>
            <a:off x="2033516" y="1691705"/>
            <a:ext cx="2934269" cy="646331"/>
          </a:xfrm>
          <a:prstGeom prst="rect">
            <a:avLst/>
          </a:prstGeom>
        </p:spPr>
        <p:txBody>
          <a:bodyPr wrap="square">
            <a:spAutoFit/>
          </a:bodyPr>
          <a:lstStyle/>
          <a:p>
            <a:r>
              <a:rPr lang="en-US" sz="1200" dirty="0" err="1" smtClean="0">
                <a:solidFill>
                  <a:srgbClr val="FF3399"/>
                </a:solidFill>
              </a:rPr>
              <a:t>masterCellGroup</a:t>
            </a:r>
            <a:r>
              <a:rPr lang="en-US" sz="1200" dirty="0" smtClean="0">
                <a:solidFill>
                  <a:srgbClr val="FF3399"/>
                </a:solidFill>
              </a:rPr>
              <a:t>, </a:t>
            </a:r>
            <a:r>
              <a:rPr lang="en-US" sz="1200" dirty="0" err="1" smtClean="0">
                <a:solidFill>
                  <a:srgbClr val="FF3399"/>
                </a:solidFill>
              </a:rPr>
              <a:t>secondaryCellGroup</a:t>
            </a:r>
            <a:r>
              <a:rPr lang="en-US" sz="1200" dirty="0" smtClean="0">
                <a:solidFill>
                  <a:srgbClr val="FF3399"/>
                </a:solidFill>
              </a:rPr>
              <a:t>, </a:t>
            </a:r>
            <a:r>
              <a:rPr lang="en-US" sz="1200" dirty="0" err="1" smtClean="0">
                <a:solidFill>
                  <a:srgbClr val="FF3399"/>
                </a:solidFill>
              </a:rPr>
              <a:t>radioBearerConfig</a:t>
            </a:r>
            <a:r>
              <a:rPr lang="en-US" sz="1200" dirty="0" smtClean="0">
                <a:solidFill>
                  <a:srgbClr val="FF3399"/>
                </a:solidFill>
              </a:rPr>
              <a:t> (</a:t>
            </a:r>
            <a:r>
              <a:rPr lang="en-US" sz="1200" dirty="0" err="1" smtClean="0">
                <a:solidFill>
                  <a:srgbClr val="FF3399"/>
                </a:solidFill>
              </a:rPr>
              <a:t>drb-ToAddModList</a:t>
            </a:r>
            <a:r>
              <a:rPr lang="en-US" sz="1200" dirty="0" smtClean="0">
                <a:solidFill>
                  <a:srgbClr val="FF3399"/>
                </a:solidFill>
              </a:rPr>
              <a:t>), </a:t>
            </a:r>
            <a:r>
              <a:rPr lang="en-US" sz="1200" dirty="0" err="1" smtClean="0">
                <a:solidFill>
                  <a:srgbClr val="FF3399"/>
                </a:solidFill>
              </a:rPr>
              <a:t>MeasConfig</a:t>
            </a:r>
            <a:r>
              <a:rPr lang="en-US" sz="1200" dirty="0" smtClean="0">
                <a:solidFill>
                  <a:srgbClr val="FF3399"/>
                </a:solidFill>
              </a:rPr>
              <a:t> (Measurement Config)</a:t>
            </a:r>
            <a:endParaRPr lang="en-IN" sz="1200" dirty="0">
              <a:solidFill>
                <a:srgbClr val="FF3399"/>
              </a:solidFill>
            </a:endParaRPr>
          </a:p>
        </p:txBody>
      </p:sp>
      <p:sp>
        <p:nvSpPr>
          <p:cNvPr id="13" name="Rounded Rectangle 12"/>
          <p:cNvSpPr/>
          <p:nvPr/>
        </p:nvSpPr>
        <p:spPr>
          <a:xfrm>
            <a:off x="750629" y="2378361"/>
            <a:ext cx="2838734" cy="7096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35. Perform the primary cell group</a:t>
            </a:r>
          </a:p>
          <a:p>
            <a:pPr algn="ctr"/>
            <a:r>
              <a:rPr lang="en-IN" sz="1400" dirty="0" smtClean="0"/>
              <a:t>Configuration procedure  </a:t>
            </a:r>
            <a:endParaRPr lang="en-IN" sz="1400" dirty="0"/>
          </a:p>
        </p:txBody>
      </p:sp>
      <p:sp>
        <p:nvSpPr>
          <p:cNvPr id="14" name="Rounded Rectangle 13"/>
          <p:cNvSpPr/>
          <p:nvPr/>
        </p:nvSpPr>
        <p:spPr>
          <a:xfrm>
            <a:off x="750629" y="3207224"/>
            <a:ext cx="2838734" cy="750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36. Perform the secondary cell group configuration procedure</a:t>
            </a:r>
            <a:endParaRPr lang="en-IN" sz="1400" dirty="0"/>
          </a:p>
        </p:txBody>
      </p:sp>
      <p:sp>
        <p:nvSpPr>
          <p:cNvPr id="15" name="Rounded Rectangle 14"/>
          <p:cNvSpPr/>
          <p:nvPr/>
        </p:nvSpPr>
        <p:spPr>
          <a:xfrm>
            <a:off x="750629" y="4121624"/>
            <a:ext cx="2838734" cy="676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37. Perform the radio bearer configuration procedure</a:t>
            </a:r>
            <a:endParaRPr lang="en-IN" sz="1400" dirty="0"/>
          </a:p>
        </p:txBody>
      </p:sp>
      <p:sp>
        <p:nvSpPr>
          <p:cNvPr id="16" name="Rounded Rectangle 15"/>
          <p:cNvSpPr/>
          <p:nvPr/>
        </p:nvSpPr>
        <p:spPr>
          <a:xfrm>
            <a:off x="750629" y="4940490"/>
            <a:ext cx="2838734" cy="68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38. Initiate measurements based on the received </a:t>
            </a:r>
            <a:r>
              <a:rPr lang="en-IN" sz="1400" dirty="0" err="1" smtClean="0"/>
              <a:t>MeasConfig</a:t>
            </a:r>
            <a:endParaRPr lang="en-IN" sz="1400" dirty="0"/>
          </a:p>
        </p:txBody>
      </p:sp>
      <p:sp>
        <p:nvSpPr>
          <p:cNvPr id="17" name="Rounded Rectangle 16"/>
          <p:cNvSpPr/>
          <p:nvPr/>
        </p:nvSpPr>
        <p:spPr>
          <a:xfrm>
            <a:off x="750629" y="5732060"/>
            <a:ext cx="2838734" cy="682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39. Process the registration accept NAS message and Setup PDU session</a:t>
            </a:r>
            <a:endParaRPr lang="en-IN" sz="1400" dirty="0"/>
          </a:p>
        </p:txBody>
      </p:sp>
      <p:cxnSp>
        <p:nvCxnSpPr>
          <p:cNvPr id="21" name="Straight Arrow Connector 20"/>
          <p:cNvCxnSpPr/>
          <p:nvPr/>
        </p:nvCxnSpPr>
        <p:spPr>
          <a:xfrm flipV="1">
            <a:off x="2033516" y="6741994"/>
            <a:ext cx="2947917" cy="116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06472" y="6578221"/>
            <a:ext cx="2661313" cy="307777"/>
          </a:xfrm>
          <a:prstGeom prst="rect">
            <a:avLst/>
          </a:prstGeom>
          <a:noFill/>
        </p:spPr>
        <p:txBody>
          <a:bodyPr wrap="square" rtlCol="0">
            <a:spAutoFit/>
          </a:bodyPr>
          <a:lstStyle/>
          <a:p>
            <a:r>
              <a:rPr lang="en-IN" sz="1400" dirty="0" smtClean="0">
                <a:solidFill>
                  <a:srgbClr val="C00000"/>
                </a:solidFill>
              </a:rPr>
              <a:t>40.RRCReconfigurationComplete</a:t>
            </a:r>
            <a:endParaRPr lang="en-IN" sz="1400" dirty="0">
              <a:solidFill>
                <a:srgbClr val="C00000"/>
              </a:solidFill>
            </a:endParaRPr>
          </a:p>
        </p:txBody>
      </p:sp>
      <p:sp>
        <p:nvSpPr>
          <p:cNvPr id="23" name="Rectangle 22"/>
          <p:cNvSpPr/>
          <p:nvPr/>
        </p:nvSpPr>
        <p:spPr>
          <a:xfrm>
            <a:off x="6200633" y="6198260"/>
            <a:ext cx="6096000" cy="646331"/>
          </a:xfrm>
          <a:prstGeom prst="rect">
            <a:avLst/>
          </a:prstGeom>
        </p:spPr>
        <p:txBody>
          <a:bodyPr>
            <a:spAutoFit/>
          </a:bodyPr>
          <a:lstStyle/>
          <a:p>
            <a:r>
              <a:rPr lang="en-US" dirty="0" smtClean="0">
                <a:solidFill>
                  <a:srgbClr val="C00000"/>
                </a:solidFill>
              </a:rPr>
              <a:t>40. Confirm the successful completion of an RRC connection reconfiguration. </a:t>
            </a:r>
            <a:endParaRPr lang="en-IN" dirty="0">
              <a:solidFill>
                <a:srgbClr val="C00000"/>
              </a:solidFill>
            </a:endParaRPr>
          </a:p>
        </p:txBody>
      </p:sp>
    </p:spTree>
    <p:extLst>
      <p:ext uri="{BB962C8B-B14F-4D97-AF65-F5344CB8AC3E}">
        <p14:creationId xmlns:p14="http://schemas.microsoft.com/office/powerpoint/2010/main" val="3641913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Rounded Rectangle 1"/>
          <p:cNvSpPr/>
          <p:nvPr/>
        </p:nvSpPr>
        <p:spPr>
          <a:xfrm>
            <a:off x="1105469" y="218364"/>
            <a:ext cx="1255594" cy="655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UE</a:t>
            </a:r>
            <a:endParaRPr lang="en-IN" dirty="0"/>
          </a:p>
        </p:txBody>
      </p:sp>
      <p:sp>
        <p:nvSpPr>
          <p:cNvPr id="3" name="Rounded Rectangle 2"/>
          <p:cNvSpPr/>
          <p:nvPr/>
        </p:nvSpPr>
        <p:spPr>
          <a:xfrm>
            <a:off x="5022376" y="218364"/>
            <a:ext cx="1187355" cy="655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gNB</a:t>
            </a:r>
            <a:endParaRPr lang="en-IN" dirty="0"/>
          </a:p>
        </p:txBody>
      </p:sp>
      <p:cxnSp>
        <p:nvCxnSpPr>
          <p:cNvPr id="5" name="Straight Connector 4"/>
          <p:cNvCxnSpPr>
            <a:stCxn id="2" idx="2"/>
          </p:cNvCxnSpPr>
          <p:nvPr/>
        </p:nvCxnSpPr>
        <p:spPr>
          <a:xfrm flipH="1">
            <a:off x="1719618" y="873457"/>
            <a:ext cx="13648" cy="5984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3" idx="2"/>
          </p:cNvCxnSpPr>
          <p:nvPr/>
        </p:nvCxnSpPr>
        <p:spPr>
          <a:xfrm>
            <a:off x="5616054" y="873457"/>
            <a:ext cx="102358" cy="5984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719618" y="1555845"/>
            <a:ext cx="3903260" cy="27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61063" y="1241946"/>
            <a:ext cx="2763672" cy="338554"/>
          </a:xfrm>
          <a:prstGeom prst="rect">
            <a:avLst/>
          </a:prstGeom>
          <a:noFill/>
        </p:spPr>
        <p:txBody>
          <a:bodyPr wrap="square" rtlCol="0">
            <a:spAutoFit/>
          </a:bodyPr>
          <a:lstStyle/>
          <a:p>
            <a:r>
              <a:rPr lang="en-IN" sz="1600" dirty="0" smtClean="0">
                <a:solidFill>
                  <a:srgbClr val="00B050"/>
                </a:solidFill>
              </a:rPr>
              <a:t>41. NAS Registration Complete</a:t>
            </a:r>
            <a:endParaRPr lang="en-IN" sz="1600" dirty="0">
              <a:solidFill>
                <a:srgbClr val="00B050"/>
              </a:solidFill>
            </a:endParaRPr>
          </a:p>
        </p:txBody>
      </p:sp>
      <p:sp>
        <p:nvSpPr>
          <p:cNvPr id="11" name="Rectangle 10"/>
          <p:cNvSpPr/>
          <p:nvPr/>
        </p:nvSpPr>
        <p:spPr>
          <a:xfrm>
            <a:off x="6842078" y="1077611"/>
            <a:ext cx="6096000" cy="584775"/>
          </a:xfrm>
          <a:prstGeom prst="rect">
            <a:avLst/>
          </a:prstGeom>
        </p:spPr>
        <p:txBody>
          <a:bodyPr>
            <a:spAutoFit/>
          </a:bodyPr>
          <a:lstStyle/>
          <a:p>
            <a:r>
              <a:rPr lang="en-US" sz="1600" dirty="0" smtClean="0">
                <a:solidFill>
                  <a:srgbClr val="7030A0"/>
                </a:solidFill>
              </a:rPr>
              <a:t>41. The UE signals the completion of the registration via the "Registration Complete" message to the AMF</a:t>
            </a:r>
            <a:endParaRPr lang="en-IN" sz="1600" dirty="0">
              <a:solidFill>
                <a:srgbClr val="7030A0"/>
              </a:solidFill>
            </a:endParaRPr>
          </a:p>
        </p:txBody>
      </p:sp>
      <p:cxnSp>
        <p:nvCxnSpPr>
          <p:cNvPr id="13" name="Straight Arrow Connector 12"/>
          <p:cNvCxnSpPr/>
          <p:nvPr/>
        </p:nvCxnSpPr>
        <p:spPr>
          <a:xfrm flipV="1">
            <a:off x="1733266" y="2224585"/>
            <a:ext cx="3933967" cy="27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592253" y="1946955"/>
            <a:ext cx="1412951" cy="338554"/>
          </a:xfrm>
          <a:prstGeom prst="rect">
            <a:avLst/>
          </a:prstGeom>
        </p:spPr>
        <p:txBody>
          <a:bodyPr wrap="none">
            <a:spAutoFit/>
          </a:bodyPr>
          <a:lstStyle/>
          <a:p>
            <a:r>
              <a:rPr lang="en-IN" sz="1600" dirty="0" smtClean="0">
                <a:solidFill>
                  <a:srgbClr val="FFC000"/>
                </a:solidFill>
              </a:rPr>
              <a:t>42:Uplink Data</a:t>
            </a:r>
            <a:endParaRPr lang="en-IN" sz="1600" dirty="0">
              <a:solidFill>
                <a:srgbClr val="FFC000"/>
              </a:solidFill>
            </a:endParaRPr>
          </a:p>
        </p:txBody>
      </p:sp>
      <p:sp>
        <p:nvSpPr>
          <p:cNvPr id="15" name="Rectangle 14"/>
          <p:cNvSpPr/>
          <p:nvPr/>
        </p:nvSpPr>
        <p:spPr>
          <a:xfrm>
            <a:off x="6502021" y="1823844"/>
            <a:ext cx="6096000" cy="584775"/>
          </a:xfrm>
          <a:prstGeom prst="rect">
            <a:avLst/>
          </a:prstGeom>
        </p:spPr>
        <p:txBody>
          <a:bodyPr>
            <a:spAutoFit/>
          </a:bodyPr>
          <a:lstStyle/>
          <a:p>
            <a:r>
              <a:rPr lang="en-US" sz="1600" dirty="0" smtClean="0">
                <a:solidFill>
                  <a:srgbClr val="FF0000"/>
                </a:solidFill>
              </a:rPr>
              <a:t>42. Since the uplink path has been setup completely, the UE starts sending data. The </a:t>
            </a:r>
            <a:r>
              <a:rPr lang="en-US" sz="1600" dirty="0" err="1" smtClean="0">
                <a:solidFill>
                  <a:srgbClr val="FF0000"/>
                </a:solidFill>
              </a:rPr>
              <a:t>gNB</a:t>
            </a:r>
            <a:r>
              <a:rPr lang="en-US" sz="1600" dirty="0" smtClean="0">
                <a:solidFill>
                  <a:srgbClr val="FF0000"/>
                </a:solidFill>
              </a:rPr>
              <a:t> sends the UE data to the Uplink TEID.</a:t>
            </a:r>
            <a:endParaRPr lang="en-IN" sz="1600" dirty="0">
              <a:solidFill>
                <a:srgbClr val="FF0000"/>
              </a:solidFill>
            </a:endParaRPr>
          </a:p>
        </p:txBody>
      </p:sp>
      <p:cxnSp>
        <p:nvCxnSpPr>
          <p:cNvPr id="19" name="Straight Arrow Connector 18"/>
          <p:cNvCxnSpPr/>
          <p:nvPr/>
        </p:nvCxnSpPr>
        <p:spPr>
          <a:xfrm flipH="1">
            <a:off x="1746914" y="3865728"/>
            <a:ext cx="39339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40665" y="3514227"/>
            <a:ext cx="1663789" cy="338554"/>
          </a:xfrm>
          <a:prstGeom prst="rect">
            <a:avLst/>
          </a:prstGeom>
        </p:spPr>
        <p:txBody>
          <a:bodyPr wrap="none">
            <a:spAutoFit/>
          </a:bodyPr>
          <a:lstStyle/>
          <a:p>
            <a:r>
              <a:rPr lang="en-IN" sz="1600" dirty="0" smtClean="0">
                <a:solidFill>
                  <a:srgbClr val="3333FF"/>
                </a:solidFill>
              </a:rPr>
              <a:t>43:Downlink Data</a:t>
            </a:r>
            <a:endParaRPr lang="en-IN" sz="1600" dirty="0">
              <a:solidFill>
                <a:srgbClr val="3333FF"/>
              </a:solidFill>
            </a:endParaRPr>
          </a:p>
        </p:txBody>
      </p:sp>
      <p:sp>
        <p:nvSpPr>
          <p:cNvPr id="21" name="Rectangle 20"/>
          <p:cNvSpPr/>
          <p:nvPr/>
        </p:nvSpPr>
        <p:spPr>
          <a:xfrm>
            <a:off x="6209731" y="3391116"/>
            <a:ext cx="6160828" cy="584775"/>
          </a:xfrm>
          <a:prstGeom prst="rect">
            <a:avLst/>
          </a:prstGeom>
        </p:spPr>
        <p:txBody>
          <a:bodyPr wrap="square">
            <a:spAutoFit/>
          </a:bodyPr>
          <a:lstStyle/>
          <a:p>
            <a:r>
              <a:rPr lang="en-US" sz="1600" dirty="0" smtClean="0">
                <a:solidFill>
                  <a:srgbClr val="0070C0"/>
                </a:solidFill>
              </a:rPr>
              <a:t>43. The UPF sends the buffered data to the </a:t>
            </a:r>
            <a:r>
              <a:rPr lang="en-US" sz="1600" dirty="0" err="1" smtClean="0">
                <a:solidFill>
                  <a:srgbClr val="0070C0"/>
                </a:solidFill>
              </a:rPr>
              <a:t>gNB</a:t>
            </a:r>
            <a:r>
              <a:rPr lang="en-US" sz="1600" dirty="0" smtClean="0">
                <a:solidFill>
                  <a:srgbClr val="0070C0"/>
                </a:solidFill>
              </a:rPr>
              <a:t> using the Downlink TEID for the PDU session. All new downlink data also takes the same path. </a:t>
            </a:r>
            <a:endParaRPr lang="en-IN" sz="1600" dirty="0">
              <a:solidFill>
                <a:srgbClr val="0070C0"/>
              </a:solidFill>
            </a:endParaRPr>
          </a:p>
        </p:txBody>
      </p:sp>
      <p:sp>
        <p:nvSpPr>
          <p:cNvPr id="22" name="Rounded Rectangle 21"/>
          <p:cNvSpPr/>
          <p:nvPr/>
        </p:nvSpPr>
        <p:spPr>
          <a:xfrm>
            <a:off x="5022376" y="3514227"/>
            <a:ext cx="1187355" cy="461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DTEID</a:t>
            </a:r>
            <a:endParaRPr lang="en-IN" dirty="0"/>
          </a:p>
        </p:txBody>
      </p:sp>
    </p:spTree>
    <p:extLst>
      <p:ext uri="{BB962C8B-B14F-4D97-AF65-F5344CB8AC3E}">
        <p14:creationId xmlns:p14="http://schemas.microsoft.com/office/powerpoint/2010/main" val="1004175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088107" y="2634019"/>
            <a:ext cx="8147714" cy="1569660"/>
          </a:xfrm>
          <a:prstGeom prst="rect">
            <a:avLst/>
          </a:prstGeom>
          <a:noFill/>
        </p:spPr>
        <p:txBody>
          <a:bodyPr wrap="square" rtlCol="0">
            <a:spAutoFit/>
          </a:bodyPr>
          <a:lstStyle/>
          <a:p>
            <a:r>
              <a:rPr lang="en-IN" sz="9600" dirty="0" smtClean="0">
                <a:solidFill>
                  <a:srgbClr val="7030A0"/>
                </a:solidFill>
              </a:rPr>
              <a:t>Physical Layer</a:t>
            </a:r>
            <a:endParaRPr lang="en-IN" sz="9600" dirty="0">
              <a:solidFill>
                <a:srgbClr val="7030A0"/>
              </a:solidFill>
            </a:endParaRPr>
          </a:p>
        </p:txBody>
      </p:sp>
    </p:spTree>
    <p:extLst>
      <p:ext uri="{BB962C8B-B14F-4D97-AF65-F5344CB8AC3E}">
        <p14:creationId xmlns:p14="http://schemas.microsoft.com/office/powerpoint/2010/main" val="1866999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19686" y="1188467"/>
            <a:ext cx="6208168" cy="2360520"/>
          </a:xfrm>
          <a:prstGeom prst="rect">
            <a:avLst/>
          </a:prstGeom>
          <a:solidFill>
            <a:srgbClr val="FF3399"/>
          </a:solidFill>
          <a:ln>
            <a:solidFill>
              <a:srgbClr val="FF3399"/>
            </a:solidFill>
          </a:ln>
        </p:spPr>
      </p:pic>
      <p:sp>
        <p:nvSpPr>
          <p:cNvPr id="3" name="Rectangle 2"/>
          <p:cNvSpPr/>
          <p:nvPr/>
        </p:nvSpPr>
        <p:spPr>
          <a:xfrm>
            <a:off x="1591477" y="323713"/>
            <a:ext cx="9264587" cy="523220"/>
          </a:xfrm>
          <a:prstGeom prst="rect">
            <a:avLst/>
          </a:prstGeom>
        </p:spPr>
        <p:txBody>
          <a:bodyPr wrap="none">
            <a:spAutoFit/>
          </a:bodyPr>
          <a:lstStyle/>
          <a:p>
            <a:r>
              <a:rPr lang="en-US" sz="2800" dirty="0" smtClean="0">
                <a:solidFill>
                  <a:srgbClr val="0070C0"/>
                </a:solidFill>
              </a:rPr>
              <a:t>Radio interface protocol architecture around the physical layer</a:t>
            </a:r>
            <a:endParaRPr lang="en-IN" sz="2800" dirty="0">
              <a:solidFill>
                <a:srgbClr val="0070C0"/>
              </a:solidFill>
            </a:endParaRPr>
          </a:p>
        </p:txBody>
      </p:sp>
      <p:sp>
        <p:nvSpPr>
          <p:cNvPr id="4" name="Rectangle 3"/>
          <p:cNvSpPr/>
          <p:nvPr/>
        </p:nvSpPr>
        <p:spPr>
          <a:xfrm>
            <a:off x="1193798" y="3811012"/>
            <a:ext cx="10829880" cy="3046988"/>
          </a:xfrm>
          <a:prstGeom prst="rect">
            <a:avLst/>
          </a:prstGeom>
        </p:spPr>
        <p:txBody>
          <a:bodyPr wrap="square">
            <a:spAutoFit/>
          </a:bodyPr>
          <a:lstStyle/>
          <a:p>
            <a:r>
              <a:rPr lang="en-US" sz="2400" dirty="0" smtClean="0">
                <a:solidFill>
                  <a:srgbClr val="00B050"/>
                </a:solidFill>
              </a:rPr>
              <a:t>The above figure shows the NR radio interface protocol architecture around the physical layer (Layer 1). The physical layer interfaces the Medium Access Control (MAC) sub-layer of Layer 2 and the Radio Resource Control (RRC) Layer of Layer 3. The circles between different layer/sub-layers indicate Service Access Points (SAPs). The physical layer offers a transport channel to MAC. The transport channel is characterized by how the information is transferred over the radio interface. MAC offers different logical channels to the Radio Link Control (RLC) sub-layer of Layer 2. A logical channel is characterized by the type of information transferred.</a:t>
            </a:r>
            <a:endParaRPr lang="en-IN" sz="2400" dirty="0">
              <a:solidFill>
                <a:srgbClr val="00B050"/>
              </a:solidFill>
            </a:endParaRPr>
          </a:p>
        </p:txBody>
      </p:sp>
    </p:spTree>
    <p:extLst>
      <p:ext uri="{BB962C8B-B14F-4D97-AF65-F5344CB8AC3E}">
        <p14:creationId xmlns:p14="http://schemas.microsoft.com/office/powerpoint/2010/main" val="2412161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713589" y="255474"/>
            <a:ext cx="5914440" cy="584775"/>
          </a:xfrm>
          <a:prstGeom prst="rect">
            <a:avLst/>
          </a:prstGeom>
        </p:spPr>
        <p:txBody>
          <a:bodyPr wrap="none">
            <a:spAutoFit/>
          </a:bodyPr>
          <a:lstStyle/>
          <a:p>
            <a:r>
              <a:rPr lang="en-IN" sz="3200" dirty="0" smtClean="0">
                <a:solidFill>
                  <a:srgbClr val="0070C0"/>
                </a:solidFill>
              </a:rPr>
              <a:t>Physical channels and modulation </a:t>
            </a:r>
            <a:endParaRPr lang="en-IN" sz="3200" dirty="0">
              <a:solidFill>
                <a:srgbClr val="0070C0"/>
              </a:solidFill>
            </a:endParaRPr>
          </a:p>
        </p:txBody>
      </p:sp>
      <p:sp>
        <p:nvSpPr>
          <p:cNvPr id="4" name="Rectangle 3"/>
          <p:cNvSpPr/>
          <p:nvPr/>
        </p:nvSpPr>
        <p:spPr>
          <a:xfrm>
            <a:off x="0" y="965158"/>
            <a:ext cx="4700902" cy="461665"/>
          </a:xfrm>
          <a:prstGeom prst="rect">
            <a:avLst/>
          </a:prstGeom>
        </p:spPr>
        <p:txBody>
          <a:bodyPr wrap="none">
            <a:spAutoFit/>
          </a:bodyPr>
          <a:lstStyle/>
          <a:p>
            <a:r>
              <a:rPr lang="en-US" sz="2400" dirty="0" smtClean="0">
                <a:solidFill>
                  <a:srgbClr val="3333FF"/>
                </a:solidFill>
              </a:rPr>
              <a:t>The physical channels defined in the</a:t>
            </a:r>
            <a:endParaRPr lang="en-IN" sz="2400" dirty="0">
              <a:solidFill>
                <a:srgbClr val="3333FF"/>
              </a:solidFill>
            </a:endParaRPr>
          </a:p>
        </p:txBody>
      </p:sp>
      <p:sp>
        <p:nvSpPr>
          <p:cNvPr id="5" name="Rounded Rectangular Callout 4"/>
          <p:cNvSpPr/>
          <p:nvPr/>
        </p:nvSpPr>
        <p:spPr>
          <a:xfrm>
            <a:off x="122830" y="4503761"/>
            <a:ext cx="1487606" cy="805218"/>
          </a:xfrm>
          <a:prstGeom prst="wedgeRoundRect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PDSCH</a:t>
            </a:r>
            <a:endParaRPr lang="en-IN" sz="2800" dirty="0"/>
          </a:p>
        </p:txBody>
      </p:sp>
      <p:sp>
        <p:nvSpPr>
          <p:cNvPr id="6" name="Rounded Rectangular Callout 5"/>
          <p:cNvSpPr/>
          <p:nvPr/>
        </p:nvSpPr>
        <p:spPr>
          <a:xfrm>
            <a:off x="1910687" y="4503761"/>
            <a:ext cx="1218512" cy="805218"/>
          </a:xfrm>
          <a:prstGeom prst="wedgeRoundRect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PDCCH</a:t>
            </a:r>
            <a:endParaRPr lang="en-IN" sz="2400" dirty="0"/>
          </a:p>
        </p:txBody>
      </p:sp>
      <p:sp>
        <p:nvSpPr>
          <p:cNvPr id="7" name="Rounded Rectangular Callout 6"/>
          <p:cNvSpPr/>
          <p:nvPr/>
        </p:nvSpPr>
        <p:spPr>
          <a:xfrm>
            <a:off x="3562066" y="4503761"/>
            <a:ext cx="1310185" cy="805218"/>
          </a:xfrm>
          <a:prstGeom prst="wedgeRoundRect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PBCH</a:t>
            </a:r>
            <a:endParaRPr lang="en-IN" sz="2800" dirty="0"/>
          </a:p>
        </p:txBody>
      </p:sp>
      <p:sp>
        <p:nvSpPr>
          <p:cNvPr id="16" name="Rounded Rectangular Callout 15"/>
          <p:cNvSpPr/>
          <p:nvPr/>
        </p:nvSpPr>
        <p:spPr>
          <a:xfrm>
            <a:off x="6728346" y="4455993"/>
            <a:ext cx="1460311" cy="852986"/>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tx1"/>
                </a:solidFill>
              </a:rPr>
              <a:t>PRACH</a:t>
            </a:r>
            <a:endParaRPr lang="en-IN" sz="2800" dirty="0">
              <a:solidFill>
                <a:schemeClr val="tx1"/>
              </a:solidFill>
            </a:endParaRPr>
          </a:p>
        </p:txBody>
      </p:sp>
      <p:sp>
        <p:nvSpPr>
          <p:cNvPr id="17" name="Rounded Rectangular Callout 16"/>
          <p:cNvSpPr/>
          <p:nvPr/>
        </p:nvSpPr>
        <p:spPr>
          <a:xfrm>
            <a:off x="8789158" y="4455993"/>
            <a:ext cx="1353054" cy="852986"/>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tx1"/>
                </a:solidFill>
              </a:rPr>
              <a:t>PUSCH</a:t>
            </a:r>
            <a:endParaRPr lang="en-IN" sz="2800" dirty="0">
              <a:solidFill>
                <a:schemeClr val="tx1"/>
              </a:solidFill>
            </a:endParaRPr>
          </a:p>
        </p:txBody>
      </p:sp>
      <p:sp>
        <p:nvSpPr>
          <p:cNvPr id="18" name="Rounded Rectangular Callout 17"/>
          <p:cNvSpPr/>
          <p:nvPr/>
        </p:nvSpPr>
        <p:spPr>
          <a:xfrm>
            <a:off x="10549719" y="4455993"/>
            <a:ext cx="1323833" cy="852986"/>
          </a:xfrm>
          <a:prstGeom prst="wedgeRoundRectCallou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solidFill>
                  <a:schemeClr val="tx1"/>
                </a:solidFill>
              </a:rPr>
              <a:t>PUCCH</a:t>
            </a:r>
            <a:endParaRPr lang="en-IN" sz="2800" dirty="0">
              <a:solidFill>
                <a:schemeClr val="tx1"/>
              </a:solidFill>
            </a:endParaRPr>
          </a:p>
        </p:txBody>
      </p:sp>
      <p:sp>
        <p:nvSpPr>
          <p:cNvPr id="19" name="Rounded Rectangle 18"/>
          <p:cNvSpPr/>
          <p:nvPr/>
        </p:nvSpPr>
        <p:spPr>
          <a:xfrm>
            <a:off x="7897174" y="1838631"/>
            <a:ext cx="2516067" cy="914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4000" dirty="0" smtClean="0">
                <a:solidFill>
                  <a:srgbClr val="7030A0"/>
                </a:solidFill>
              </a:rPr>
              <a:t>Uplink are</a:t>
            </a:r>
            <a:endParaRPr lang="en-IN" sz="4000" dirty="0">
              <a:solidFill>
                <a:srgbClr val="7030A0"/>
              </a:solidFill>
            </a:endParaRPr>
          </a:p>
        </p:txBody>
      </p:sp>
      <p:sp>
        <p:nvSpPr>
          <p:cNvPr id="20" name="Rounded Rectangle 19"/>
          <p:cNvSpPr/>
          <p:nvPr/>
        </p:nvSpPr>
        <p:spPr>
          <a:xfrm>
            <a:off x="1189286" y="1838631"/>
            <a:ext cx="2661314" cy="9691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00B050"/>
                </a:solidFill>
              </a:rPr>
              <a:t>Downlink are:</a:t>
            </a:r>
            <a:endParaRPr lang="en-IN" sz="3200" dirty="0">
              <a:solidFill>
                <a:srgbClr val="00B050"/>
              </a:solidFill>
            </a:endParaRPr>
          </a:p>
        </p:txBody>
      </p:sp>
      <p:cxnSp>
        <p:nvCxnSpPr>
          <p:cNvPr id="22" name="Straight Arrow Connector 21"/>
          <p:cNvCxnSpPr>
            <a:stCxn id="19" idx="2"/>
            <a:endCxn id="16" idx="0"/>
          </p:cNvCxnSpPr>
          <p:nvPr/>
        </p:nvCxnSpPr>
        <p:spPr>
          <a:xfrm flipH="1">
            <a:off x="7458502" y="2753031"/>
            <a:ext cx="1696706" cy="170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2"/>
            <a:endCxn id="17" idx="0"/>
          </p:cNvCxnSpPr>
          <p:nvPr/>
        </p:nvCxnSpPr>
        <p:spPr>
          <a:xfrm>
            <a:off x="9155208" y="2753031"/>
            <a:ext cx="310477" cy="170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9" idx="2"/>
            <a:endCxn id="18" idx="0"/>
          </p:cNvCxnSpPr>
          <p:nvPr/>
        </p:nvCxnSpPr>
        <p:spPr>
          <a:xfrm>
            <a:off x="9155208" y="2753031"/>
            <a:ext cx="2056428" cy="170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2"/>
            <a:endCxn id="5" idx="0"/>
          </p:cNvCxnSpPr>
          <p:nvPr/>
        </p:nvCxnSpPr>
        <p:spPr>
          <a:xfrm flipH="1">
            <a:off x="866633" y="2807820"/>
            <a:ext cx="1653310" cy="169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0" idx="2"/>
            <a:endCxn id="6" idx="0"/>
          </p:cNvCxnSpPr>
          <p:nvPr/>
        </p:nvCxnSpPr>
        <p:spPr>
          <a:xfrm>
            <a:off x="2519943" y="2807820"/>
            <a:ext cx="0" cy="169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2"/>
            <a:endCxn id="7" idx="0"/>
          </p:cNvCxnSpPr>
          <p:nvPr/>
        </p:nvCxnSpPr>
        <p:spPr>
          <a:xfrm>
            <a:off x="2519943" y="2807820"/>
            <a:ext cx="1697216" cy="1695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434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40688" y="187235"/>
            <a:ext cx="6974923" cy="523220"/>
          </a:xfrm>
          <a:prstGeom prst="rect">
            <a:avLst/>
          </a:prstGeom>
        </p:spPr>
        <p:txBody>
          <a:bodyPr wrap="none">
            <a:spAutoFit/>
          </a:bodyPr>
          <a:lstStyle/>
          <a:p>
            <a:r>
              <a:rPr lang="en-US" sz="2800" dirty="0" smtClean="0">
                <a:solidFill>
                  <a:srgbClr val="00B0F0"/>
                </a:solidFill>
              </a:rPr>
              <a:t>Relation between Physical Layer specifications </a:t>
            </a:r>
            <a:endParaRPr lang="en-IN" sz="2800" dirty="0">
              <a:solidFill>
                <a:srgbClr val="00B0F0"/>
              </a:solidFill>
            </a:endParaRPr>
          </a:p>
        </p:txBody>
      </p:sp>
      <p:pic>
        <p:nvPicPr>
          <p:cNvPr id="3" name="Picture 2"/>
          <p:cNvPicPr>
            <a:picLocks noChangeAspect="1"/>
          </p:cNvPicPr>
          <p:nvPr/>
        </p:nvPicPr>
        <p:blipFill>
          <a:blip r:embed="rId2"/>
          <a:stretch>
            <a:fillRect/>
          </a:stretch>
        </p:blipFill>
        <p:spPr>
          <a:xfrm>
            <a:off x="0" y="710455"/>
            <a:ext cx="5049672" cy="3387280"/>
          </a:xfrm>
          <a:prstGeom prst="rect">
            <a:avLst/>
          </a:prstGeom>
        </p:spPr>
      </p:pic>
      <p:sp>
        <p:nvSpPr>
          <p:cNvPr id="4" name="Rectangle 3"/>
          <p:cNvSpPr/>
          <p:nvPr/>
        </p:nvSpPr>
        <p:spPr>
          <a:xfrm>
            <a:off x="5896395" y="710455"/>
            <a:ext cx="6491136" cy="1477328"/>
          </a:xfrm>
          <a:prstGeom prst="rect">
            <a:avLst/>
          </a:prstGeom>
          <a:ln>
            <a:solidFill>
              <a:srgbClr val="FF3399"/>
            </a:solidFill>
          </a:ln>
        </p:spPr>
        <p:txBody>
          <a:bodyPr wrap="none">
            <a:spAutoFit/>
          </a:bodyPr>
          <a:lstStyle/>
          <a:p>
            <a:r>
              <a:rPr lang="en-US" dirty="0" smtClean="0">
                <a:solidFill>
                  <a:srgbClr val="3333FF"/>
                </a:solidFill>
              </a:rPr>
              <a:t>38.202: Physical layer services provided by the physical layer</a:t>
            </a:r>
          </a:p>
          <a:p>
            <a:r>
              <a:rPr lang="en-US" dirty="0" smtClean="0">
                <a:solidFill>
                  <a:srgbClr val="00B050"/>
                </a:solidFill>
              </a:rPr>
              <a:t>Services and functions of the physical layer; </a:t>
            </a:r>
          </a:p>
          <a:p>
            <a:pPr marL="285750" indent="-285750">
              <a:buFont typeface="Arial" panose="020B0604020202020204" pitchFamily="34" charset="0"/>
              <a:buChar char="•"/>
            </a:pPr>
            <a:r>
              <a:rPr lang="en-US" dirty="0" smtClean="0">
                <a:solidFill>
                  <a:srgbClr val="00B050"/>
                </a:solidFill>
              </a:rPr>
              <a:t>Model of physical layer of the UE;</a:t>
            </a:r>
          </a:p>
          <a:p>
            <a:pPr marL="285750" indent="-285750">
              <a:buFont typeface="Arial" panose="020B0604020202020204" pitchFamily="34" charset="0"/>
              <a:buChar char="•"/>
            </a:pPr>
            <a:r>
              <a:rPr lang="en-US" dirty="0" smtClean="0">
                <a:solidFill>
                  <a:srgbClr val="00B050"/>
                </a:solidFill>
              </a:rPr>
              <a:t>Parallel transmission of simultaneous physical channels and SRS;</a:t>
            </a:r>
          </a:p>
          <a:p>
            <a:pPr marL="285750" indent="-285750">
              <a:buFont typeface="Arial" panose="020B0604020202020204" pitchFamily="34" charset="0"/>
              <a:buChar char="•"/>
            </a:pPr>
            <a:r>
              <a:rPr lang="en-US" dirty="0" smtClean="0">
                <a:solidFill>
                  <a:srgbClr val="00B050"/>
                </a:solidFill>
              </a:rPr>
              <a:t>Measurements provided by the physical layer. </a:t>
            </a:r>
            <a:endParaRPr lang="en-IN" dirty="0">
              <a:solidFill>
                <a:srgbClr val="00B050"/>
              </a:solidFill>
            </a:endParaRPr>
          </a:p>
        </p:txBody>
      </p:sp>
      <p:cxnSp>
        <p:nvCxnSpPr>
          <p:cNvPr id="6" name="Straight Arrow Connector 5"/>
          <p:cNvCxnSpPr/>
          <p:nvPr/>
        </p:nvCxnSpPr>
        <p:spPr>
          <a:xfrm flipV="1">
            <a:off x="4586068" y="1026942"/>
            <a:ext cx="1310327" cy="422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40689" y="4315343"/>
            <a:ext cx="11829392" cy="3139321"/>
          </a:xfrm>
          <a:prstGeom prst="rect">
            <a:avLst/>
          </a:prstGeom>
          <a:ln>
            <a:solidFill>
              <a:schemeClr val="accent1"/>
            </a:solidFill>
          </a:ln>
        </p:spPr>
        <p:txBody>
          <a:bodyPr wrap="square">
            <a:spAutoFit/>
          </a:bodyPr>
          <a:lstStyle/>
          <a:p>
            <a:r>
              <a:rPr lang="en-US" dirty="0" smtClean="0">
                <a:solidFill>
                  <a:srgbClr val="FF0000"/>
                </a:solidFill>
              </a:rPr>
              <a:t>38.211: Physical channels and modulation</a:t>
            </a:r>
          </a:p>
          <a:p>
            <a:r>
              <a:rPr lang="en-US" dirty="0" smtClean="0">
                <a:solidFill>
                  <a:schemeClr val="accent3">
                    <a:lumMod val="75000"/>
                  </a:schemeClr>
                </a:solidFill>
              </a:rPr>
              <a:t>The scope is to establish the characteristics of the Layer-1 physical channels, generation of physical layer signals and modulation, and to specify:</a:t>
            </a:r>
          </a:p>
          <a:p>
            <a:pPr marL="285750" indent="-285750">
              <a:buFont typeface="Arial" panose="020B0604020202020204" pitchFamily="34" charset="0"/>
              <a:buChar char="•"/>
            </a:pPr>
            <a:r>
              <a:rPr lang="en-US" dirty="0" smtClean="0">
                <a:solidFill>
                  <a:schemeClr val="accent3">
                    <a:lumMod val="75000"/>
                  </a:schemeClr>
                </a:solidFill>
              </a:rPr>
              <a:t> Definition of the uplink, downlink and </a:t>
            </a:r>
            <a:r>
              <a:rPr lang="en-US" dirty="0" err="1" smtClean="0">
                <a:solidFill>
                  <a:schemeClr val="accent3">
                    <a:lumMod val="75000"/>
                  </a:schemeClr>
                </a:solidFill>
              </a:rPr>
              <a:t>sidelink</a:t>
            </a:r>
            <a:r>
              <a:rPr lang="en-US" dirty="0" smtClean="0">
                <a:solidFill>
                  <a:schemeClr val="accent3">
                    <a:lumMod val="75000"/>
                  </a:schemeClr>
                </a:solidFill>
              </a:rPr>
              <a:t> physical channels;</a:t>
            </a:r>
          </a:p>
          <a:p>
            <a:pPr marL="285750" indent="-285750">
              <a:buFont typeface="Arial" panose="020B0604020202020204" pitchFamily="34" charset="0"/>
              <a:buChar char="•"/>
            </a:pPr>
            <a:r>
              <a:rPr lang="en-US" dirty="0" smtClean="0">
                <a:solidFill>
                  <a:schemeClr val="accent3">
                    <a:lumMod val="75000"/>
                  </a:schemeClr>
                </a:solidFill>
              </a:rPr>
              <a:t>Frame structure and physical resources;</a:t>
            </a:r>
          </a:p>
          <a:p>
            <a:pPr marL="285750" indent="-285750">
              <a:buFont typeface="Arial" panose="020B0604020202020204" pitchFamily="34" charset="0"/>
              <a:buChar char="•"/>
            </a:pPr>
            <a:r>
              <a:rPr lang="en-US" dirty="0" smtClean="0">
                <a:solidFill>
                  <a:schemeClr val="accent3">
                    <a:lumMod val="75000"/>
                  </a:schemeClr>
                </a:solidFill>
              </a:rPr>
              <a:t>Modulation mapping (BPSK, QPSK, </a:t>
            </a:r>
            <a:r>
              <a:rPr lang="en-US" dirty="0" err="1" smtClean="0">
                <a:solidFill>
                  <a:schemeClr val="accent3">
                    <a:lumMod val="75000"/>
                  </a:schemeClr>
                </a:solidFill>
              </a:rPr>
              <a:t>etc</a:t>
            </a:r>
            <a:r>
              <a:rPr lang="en-US" dirty="0" smtClean="0">
                <a:solidFill>
                  <a:schemeClr val="accent3">
                    <a:lumMod val="75000"/>
                  </a:schemeClr>
                </a:solidFill>
              </a:rPr>
              <a:t>);</a:t>
            </a:r>
          </a:p>
          <a:p>
            <a:pPr marL="285750" indent="-285750">
              <a:buFont typeface="Arial" panose="020B0604020202020204" pitchFamily="34" charset="0"/>
              <a:buChar char="•"/>
            </a:pPr>
            <a:r>
              <a:rPr lang="en-US" dirty="0" smtClean="0">
                <a:solidFill>
                  <a:schemeClr val="accent3">
                    <a:lumMod val="75000"/>
                  </a:schemeClr>
                </a:solidFill>
              </a:rPr>
              <a:t>OFDM signal generation; </a:t>
            </a:r>
          </a:p>
          <a:p>
            <a:pPr marL="285750" indent="-285750">
              <a:buFont typeface="Arial" panose="020B0604020202020204" pitchFamily="34" charset="0"/>
              <a:buChar char="•"/>
            </a:pPr>
            <a:r>
              <a:rPr lang="en-US" dirty="0" smtClean="0">
                <a:solidFill>
                  <a:schemeClr val="accent3">
                    <a:lumMod val="75000"/>
                  </a:schemeClr>
                </a:solidFill>
              </a:rPr>
              <a:t>Scrambling, modulation and </a:t>
            </a:r>
            <a:r>
              <a:rPr lang="en-US" dirty="0" err="1" smtClean="0">
                <a:solidFill>
                  <a:schemeClr val="accent3">
                    <a:lumMod val="75000"/>
                  </a:schemeClr>
                </a:solidFill>
              </a:rPr>
              <a:t>upconversion</a:t>
            </a:r>
            <a:r>
              <a:rPr lang="en-US" dirty="0" smtClean="0">
                <a:solidFill>
                  <a:schemeClr val="accent3">
                    <a:lumMod val="75000"/>
                  </a:schemeClr>
                </a:solidFill>
              </a:rPr>
              <a:t>;</a:t>
            </a:r>
          </a:p>
          <a:p>
            <a:pPr marL="285750" indent="-285750">
              <a:buFont typeface="Arial" panose="020B0604020202020204" pitchFamily="34" charset="0"/>
              <a:buChar char="•"/>
            </a:pPr>
            <a:r>
              <a:rPr lang="en-US" dirty="0" smtClean="0">
                <a:solidFill>
                  <a:schemeClr val="accent3">
                    <a:lumMod val="75000"/>
                  </a:schemeClr>
                </a:solidFill>
              </a:rPr>
              <a:t>Layer mapping and </a:t>
            </a:r>
            <a:r>
              <a:rPr lang="en-US" dirty="0" err="1" smtClean="0">
                <a:solidFill>
                  <a:schemeClr val="accent3">
                    <a:lumMod val="75000"/>
                  </a:schemeClr>
                </a:solidFill>
              </a:rPr>
              <a:t>precoding</a:t>
            </a:r>
            <a:r>
              <a:rPr lang="en-US" dirty="0" smtClean="0">
                <a:solidFill>
                  <a:schemeClr val="accent3">
                    <a:lumMod val="75000"/>
                  </a:schemeClr>
                </a:solidFill>
              </a:rPr>
              <a:t>; </a:t>
            </a:r>
          </a:p>
          <a:p>
            <a:pPr marL="285750" indent="-285750">
              <a:buFont typeface="Arial" panose="020B0604020202020204" pitchFamily="34" charset="0"/>
              <a:buChar char="•"/>
            </a:pPr>
            <a:r>
              <a:rPr lang="en-US" dirty="0" smtClean="0">
                <a:solidFill>
                  <a:schemeClr val="accent3">
                    <a:lumMod val="75000"/>
                  </a:schemeClr>
                </a:solidFill>
              </a:rPr>
              <a:t>Physical shared channel in uplink, downlink and </a:t>
            </a:r>
            <a:r>
              <a:rPr lang="en-US" dirty="0" err="1" smtClean="0">
                <a:solidFill>
                  <a:schemeClr val="accent3">
                    <a:lumMod val="75000"/>
                  </a:schemeClr>
                </a:solidFill>
              </a:rPr>
              <a:t>sidelink</a:t>
            </a:r>
            <a:r>
              <a:rPr lang="en-US" dirty="0" smtClean="0">
                <a:solidFill>
                  <a:schemeClr val="accent3">
                    <a:lumMod val="75000"/>
                  </a:schemeClr>
                </a:solidFill>
              </a:rPr>
              <a:t>;</a:t>
            </a:r>
          </a:p>
          <a:p>
            <a:pPr marL="285750" indent="-285750">
              <a:buFont typeface="Arial" panose="020B0604020202020204" pitchFamily="34" charset="0"/>
              <a:buChar char="•"/>
            </a:pPr>
            <a:r>
              <a:rPr lang="en-US" dirty="0" smtClean="0">
                <a:solidFill>
                  <a:schemeClr val="accent3">
                    <a:lumMod val="75000"/>
                  </a:schemeClr>
                </a:solidFill>
              </a:rPr>
              <a:t>Reference signal in uplink, downlink and </a:t>
            </a:r>
            <a:r>
              <a:rPr lang="en-US" dirty="0" err="1" smtClean="0">
                <a:solidFill>
                  <a:schemeClr val="accent3">
                    <a:lumMod val="75000"/>
                  </a:schemeClr>
                </a:solidFill>
              </a:rPr>
              <a:t>sidelink</a:t>
            </a:r>
            <a:r>
              <a:rPr lang="en-US" dirty="0" smtClean="0">
                <a:solidFill>
                  <a:schemeClr val="accent3">
                    <a:lumMod val="75000"/>
                  </a:schemeClr>
                </a:solidFill>
              </a:rPr>
              <a:t>; </a:t>
            </a:r>
            <a:endParaRPr lang="en-IN" dirty="0">
              <a:solidFill>
                <a:schemeClr val="accent3">
                  <a:lumMod val="75000"/>
                </a:schemeClr>
              </a:solidFill>
            </a:endParaRPr>
          </a:p>
        </p:txBody>
      </p:sp>
      <p:cxnSp>
        <p:nvCxnSpPr>
          <p:cNvPr id="9" name="Straight Arrow Connector 8"/>
          <p:cNvCxnSpPr/>
          <p:nvPr/>
        </p:nvCxnSpPr>
        <p:spPr>
          <a:xfrm>
            <a:off x="886265" y="3868615"/>
            <a:ext cx="942535" cy="446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5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0"/>
            <a:ext cx="3667992" cy="584775"/>
          </a:xfrm>
          <a:prstGeom prst="rect">
            <a:avLst/>
          </a:prstGeom>
        </p:spPr>
        <p:txBody>
          <a:bodyPr wrap="none">
            <a:spAutoFit/>
          </a:bodyPr>
          <a:lstStyle/>
          <a:p>
            <a:r>
              <a:rPr lang="en-IN" sz="3200" b="1" i="0" dirty="0" smtClean="0">
                <a:solidFill>
                  <a:srgbClr val="00B0F0"/>
                </a:solidFill>
                <a:effectLst/>
                <a:latin typeface="HuaweiSans"/>
              </a:rPr>
              <a:t>What is a </a:t>
            </a:r>
            <a:r>
              <a:rPr lang="en-IN" sz="3200" b="1" i="0" dirty="0" err="1" smtClean="0">
                <a:solidFill>
                  <a:srgbClr val="00B0F0"/>
                </a:solidFill>
                <a:effectLst/>
                <a:latin typeface="HuaweiSans"/>
              </a:rPr>
              <a:t>gNodeB</a:t>
            </a:r>
            <a:endParaRPr lang="en-IN" sz="3200" b="1" i="0" dirty="0">
              <a:solidFill>
                <a:srgbClr val="00B0F0"/>
              </a:solidFill>
              <a:effectLst/>
              <a:latin typeface="HuaweiSans"/>
            </a:endParaRPr>
          </a:p>
        </p:txBody>
      </p:sp>
      <p:sp>
        <p:nvSpPr>
          <p:cNvPr id="3" name="Rectangle 2"/>
          <p:cNvSpPr/>
          <p:nvPr/>
        </p:nvSpPr>
        <p:spPr>
          <a:xfrm>
            <a:off x="0" y="497685"/>
            <a:ext cx="12050973" cy="646331"/>
          </a:xfrm>
          <a:prstGeom prst="rect">
            <a:avLst/>
          </a:prstGeom>
        </p:spPr>
        <p:txBody>
          <a:bodyPr wrap="square">
            <a:spAutoFit/>
          </a:bodyPr>
          <a:lstStyle/>
          <a:p>
            <a:r>
              <a:rPr lang="en-US" b="0" i="0" dirty="0" smtClean="0">
                <a:solidFill>
                  <a:srgbClr val="FF3399"/>
                </a:solidFill>
                <a:effectLst/>
                <a:latin typeface="HuaweiSans"/>
              </a:rPr>
              <a:t>5G base station protocol function entity. In 3G CDMA networks, a base station is called a </a:t>
            </a:r>
            <a:r>
              <a:rPr lang="en-US" b="0" i="0" dirty="0" err="1" smtClean="0">
                <a:solidFill>
                  <a:srgbClr val="FF3399"/>
                </a:solidFill>
                <a:effectLst/>
                <a:latin typeface="HuaweiSans"/>
              </a:rPr>
              <a:t>NodeB</a:t>
            </a:r>
            <a:r>
              <a:rPr lang="en-US" b="0" i="0" dirty="0" smtClean="0">
                <a:solidFill>
                  <a:srgbClr val="FF3399"/>
                </a:solidFill>
                <a:effectLst/>
                <a:latin typeface="HuaweiSans"/>
              </a:rPr>
              <a:t>. In 4G LTE networks, a base station is called an E-UTRAN </a:t>
            </a:r>
            <a:r>
              <a:rPr lang="en-US" b="0" i="0" dirty="0" err="1" smtClean="0">
                <a:solidFill>
                  <a:srgbClr val="FF3399"/>
                </a:solidFill>
                <a:effectLst/>
                <a:latin typeface="HuaweiSans"/>
              </a:rPr>
              <a:t>NodeB</a:t>
            </a:r>
            <a:r>
              <a:rPr lang="en-US" b="0" i="0" dirty="0" smtClean="0">
                <a:solidFill>
                  <a:srgbClr val="FF3399"/>
                </a:solidFill>
                <a:effectLst/>
                <a:latin typeface="HuaweiSans"/>
              </a:rPr>
              <a:t>. In 5G NR networks, a base station is called a </a:t>
            </a:r>
            <a:r>
              <a:rPr lang="en-US" b="0" i="0" dirty="0" err="1" smtClean="0">
                <a:solidFill>
                  <a:srgbClr val="FF3399"/>
                </a:solidFill>
                <a:effectLst/>
                <a:latin typeface="HuaweiSans"/>
              </a:rPr>
              <a:t>gNodeB</a:t>
            </a:r>
            <a:r>
              <a:rPr lang="en-US" b="0" i="0" dirty="0" smtClean="0">
                <a:solidFill>
                  <a:srgbClr val="FF3399"/>
                </a:solidFill>
                <a:effectLst/>
                <a:latin typeface="HuaweiSans"/>
              </a:rPr>
              <a:t>.</a:t>
            </a:r>
            <a:endParaRPr lang="en-IN" dirty="0">
              <a:solidFill>
                <a:srgbClr val="FF3399"/>
              </a:solidFill>
            </a:endParaRPr>
          </a:p>
        </p:txBody>
      </p:sp>
      <p:pic>
        <p:nvPicPr>
          <p:cNvPr id="4" name="Picture 3"/>
          <p:cNvPicPr>
            <a:picLocks noChangeAspect="1"/>
          </p:cNvPicPr>
          <p:nvPr/>
        </p:nvPicPr>
        <p:blipFill>
          <a:blip r:embed="rId2"/>
          <a:stretch>
            <a:fillRect/>
          </a:stretch>
        </p:blipFill>
        <p:spPr>
          <a:xfrm>
            <a:off x="1520097" y="1144016"/>
            <a:ext cx="9862135" cy="2975426"/>
          </a:xfrm>
          <a:prstGeom prst="rect">
            <a:avLst/>
          </a:prstGeom>
        </p:spPr>
      </p:pic>
      <p:sp>
        <p:nvSpPr>
          <p:cNvPr id="6" name="Rounded Rectangle 5"/>
          <p:cNvSpPr/>
          <p:nvPr/>
        </p:nvSpPr>
        <p:spPr>
          <a:xfrm>
            <a:off x="2361063" y="4119442"/>
            <a:ext cx="7902054" cy="832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smtClean="0">
                <a:solidFill>
                  <a:srgbClr val="FFFF00"/>
                </a:solidFill>
                <a:effectLst/>
                <a:latin typeface="HuaweiSans"/>
              </a:rPr>
              <a:t>As a 5G network element, the </a:t>
            </a:r>
            <a:r>
              <a:rPr lang="en-US" b="0" i="0" dirty="0" err="1" smtClean="0">
                <a:solidFill>
                  <a:srgbClr val="FFFF00"/>
                </a:solidFill>
                <a:effectLst/>
                <a:latin typeface="HuaweiSans"/>
              </a:rPr>
              <a:t>gNodeB</a:t>
            </a:r>
            <a:r>
              <a:rPr lang="en-US" b="0" i="0" dirty="0" smtClean="0">
                <a:solidFill>
                  <a:srgbClr val="FFFF00"/>
                </a:solidFill>
                <a:effectLst/>
                <a:latin typeface="HuaweiSans"/>
              </a:rPr>
              <a:t> provides radio links between UEs and the network.</a:t>
            </a:r>
            <a:endParaRPr lang="en-IN" dirty="0">
              <a:solidFill>
                <a:srgbClr val="FFFF00"/>
              </a:solidFill>
            </a:endParaRPr>
          </a:p>
        </p:txBody>
      </p:sp>
      <p:sp>
        <p:nvSpPr>
          <p:cNvPr id="7" name="Rectangle 6"/>
          <p:cNvSpPr/>
          <p:nvPr/>
        </p:nvSpPr>
        <p:spPr>
          <a:xfrm>
            <a:off x="0" y="4951955"/>
            <a:ext cx="6096000" cy="2031325"/>
          </a:xfrm>
          <a:prstGeom prst="rect">
            <a:avLst/>
          </a:prstGeom>
        </p:spPr>
        <p:txBody>
          <a:bodyPr>
            <a:spAutoFit/>
          </a:bodyPr>
          <a:lstStyle/>
          <a:p>
            <a:r>
              <a:rPr lang="en-US" b="0" i="0" dirty="0" smtClean="0">
                <a:solidFill>
                  <a:srgbClr val="002060"/>
                </a:solidFill>
                <a:effectLst/>
                <a:latin typeface="Poppins"/>
              </a:rPr>
              <a:t>A </a:t>
            </a:r>
            <a:r>
              <a:rPr lang="en-US" b="0" i="0" dirty="0" err="1" smtClean="0">
                <a:solidFill>
                  <a:srgbClr val="002060"/>
                </a:solidFill>
                <a:effectLst/>
                <a:latin typeface="Poppins"/>
              </a:rPr>
              <a:t>gNodeB</a:t>
            </a:r>
            <a:r>
              <a:rPr lang="en-US" b="0" i="0" dirty="0" smtClean="0">
                <a:solidFill>
                  <a:srgbClr val="002060"/>
                </a:solidFill>
                <a:effectLst/>
                <a:latin typeface="Poppins"/>
              </a:rPr>
              <a:t> has a number of functions, which include</a:t>
            </a:r>
            <a:r>
              <a:rPr lang="en-US" b="0" i="0" dirty="0" smtClean="0">
                <a:solidFill>
                  <a:srgbClr val="00B050"/>
                </a:solidFill>
                <a:effectLst/>
                <a:latin typeface="Poppins"/>
              </a:rPr>
              <a:t>:</a:t>
            </a:r>
          </a:p>
          <a:p>
            <a:pPr>
              <a:buFont typeface="Arial" panose="020B0604020202020204" pitchFamily="34" charset="0"/>
              <a:buChar char="•"/>
            </a:pPr>
            <a:r>
              <a:rPr lang="en-US" b="0" i="0" dirty="0" smtClean="0">
                <a:solidFill>
                  <a:srgbClr val="00B050"/>
                </a:solidFill>
                <a:effectLst/>
                <a:latin typeface="Poppins"/>
              </a:rPr>
              <a:t>Radio resource management</a:t>
            </a:r>
          </a:p>
          <a:p>
            <a:pPr>
              <a:buFont typeface="Arial" panose="020B0604020202020204" pitchFamily="34" charset="0"/>
              <a:buChar char="•"/>
            </a:pPr>
            <a:r>
              <a:rPr lang="en-US" b="0" i="0" dirty="0" smtClean="0">
                <a:solidFill>
                  <a:srgbClr val="00B050"/>
                </a:solidFill>
                <a:effectLst/>
                <a:latin typeface="Poppins"/>
              </a:rPr>
              <a:t>Mobility management</a:t>
            </a:r>
          </a:p>
          <a:p>
            <a:pPr>
              <a:buFont typeface="Arial" panose="020B0604020202020204" pitchFamily="34" charset="0"/>
              <a:buChar char="•"/>
            </a:pPr>
            <a:r>
              <a:rPr lang="en-US" b="0" i="0" dirty="0" smtClean="0">
                <a:solidFill>
                  <a:srgbClr val="00B050"/>
                </a:solidFill>
                <a:effectLst/>
                <a:latin typeface="Poppins"/>
              </a:rPr>
              <a:t>Connection management</a:t>
            </a:r>
          </a:p>
          <a:p>
            <a:pPr>
              <a:buFont typeface="Arial" panose="020B0604020202020204" pitchFamily="34" charset="0"/>
              <a:buChar char="•"/>
            </a:pPr>
            <a:r>
              <a:rPr lang="en-US" b="0" i="0" dirty="0" smtClean="0">
                <a:solidFill>
                  <a:srgbClr val="00B050"/>
                </a:solidFill>
                <a:effectLst/>
                <a:latin typeface="Poppins"/>
              </a:rPr>
              <a:t>Security</a:t>
            </a:r>
          </a:p>
          <a:p>
            <a:pPr>
              <a:buFont typeface="Arial" panose="020B0604020202020204" pitchFamily="34" charset="0"/>
              <a:buChar char="•"/>
            </a:pPr>
            <a:r>
              <a:rPr lang="en-US" b="0" i="0" dirty="0" smtClean="0">
                <a:solidFill>
                  <a:srgbClr val="00B050"/>
                </a:solidFill>
                <a:effectLst/>
                <a:latin typeface="Poppins"/>
              </a:rPr>
              <a:t>Quality of service (</a:t>
            </a:r>
            <a:r>
              <a:rPr lang="en-US" b="0" i="0" dirty="0" err="1" smtClean="0">
                <a:solidFill>
                  <a:srgbClr val="00B050"/>
                </a:solidFill>
                <a:effectLst/>
                <a:latin typeface="Poppins"/>
              </a:rPr>
              <a:t>QoS</a:t>
            </a:r>
            <a:r>
              <a:rPr lang="en-US" b="0" i="0" dirty="0" smtClean="0">
                <a:solidFill>
                  <a:srgbClr val="00B050"/>
                </a:solidFill>
                <a:effectLst/>
                <a:latin typeface="Poppins"/>
              </a:rPr>
              <a:t>)</a:t>
            </a:r>
          </a:p>
          <a:p>
            <a:pPr>
              <a:buFont typeface="Arial" panose="020B0604020202020204" pitchFamily="34" charset="0"/>
              <a:buChar char="•"/>
            </a:pPr>
            <a:r>
              <a:rPr lang="en-US" b="0" i="0" dirty="0" smtClean="0">
                <a:solidFill>
                  <a:srgbClr val="00B050"/>
                </a:solidFill>
                <a:effectLst/>
                <a:latin typeface="Poppins"/>
              </a:rPr>
              <a:t>Charging</a:t>
            </a:r>
            <a:endParaRPr lang="en-US" b="0" i="0" dirty="0">
              <a:solidFill>
                <a:srgbClr val="00B050"/>
              </a:solidFill>
              <a:effectLst/>
              <a:latin typeface="Poppins"/>
            </a:endParaRPr>
          </a:p>
        </p:txBody>
      </p:sp>
    </p:spTree>
    <p:extLst>
      <p:ext uri="{BB962C8B-B14F-4D97-AF65-F5344CB8AC3E}">
        <p14:creationId xmlns:p14="http://schemas.microsoft.com/office/powerpoint/2010/main" val="3936595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88155" y="146293"/>
            <a:ext cx="4786962" cy="3211056"/>
          </a:xfrm>
          <a:prstGeom prst="rect">
            <a:avLst/>
          </a:prstGeom>
        </p:spPr>
      </p:pic>
      <p:sp>
        <p:nvSpPr>
          <p:cNvPr id="3" name="Rectangle 2"/>
          <p:cNvSpPr/>
          <p:nvPr/>
        </p:nvSpPr>
        <p:spPr>
          <a:xfrm>
            <a:off x="54591" y="146293"/>
            <a:ext cx="6564573" cy="2585323"/>
          </a:xfrm>
          <a:prstGeom prst="rect">
            <a:avLst/>
          </a:prstGeom>
          <a:ln>
            <a:solidFill>
              <a:srgbClr val="FFC000"/>
            </a:solidFill>
          </a:ln>
        </p:spPr>
        <p:txBody>
          <a:bodyPr wrap="square">
            <a:spAutoFit/>
          </a:bodyPr>
          <a:lstStyle/>
          <a:p>
            <a:r>
              <a:rPr lang="en-US" dirty="0" smtClean="0">
                <a:solidFill>
                  <a:srgbClr val="FF3399"/>
                </a:solidFill>
              </a:rPr>
              <a:t>38.212: Multiplexing and channel coding</a:t>
            </a:r>
          </a:p>
          <a:p>
            <a:r>
              <a:rPr lang="en-US" dirty="0" smtClean="0">
                <a:solidFill>
                  <a:srgbClr val="00B050"/>
                </a:solidFill>
              </a:rPr>
              <a:t>The scope is to describe the transport channel and control channel data processing, including multiplexing, channel coding and interleaving, and to specify: </a:t>
            </a:r>
          </a:p>
          <a:p>
            <a:pPr marL="285750" indent="-285750">
              <a:buFont typeface="Arial" panose="020B0604020202020204" pitchFamily="34" charset="0"/>
              <a:buChar char="•"/>
            </a:pPr>
            <a:r>
              <a:rPr lang="en-US" dirty="0" smtClean="0">
                <a:solidFill>
                  <a:srgbClr val="00B050"/>
                </a:solidFill>
              </a:rPr>
              <a:t>Channel coding schemes;</a:t>
            </a:r>
          </a:p>
          <a:p>
            <a:pPr marL="285750" indent="-285750">
              <a:buFont typeface="Arial" panose="020B0604020202020204" pitchFamily="34" charset="0"/>
              <a:buChar char="•"/>
            </a:pPr>
            <a:r>
              <a:rPr lang="en-US" dirty="0" smtClean="0">
                <a:solidFill>
                  <a:srgbClr val="00B050"/>
                </a:solidFill>
              </a:rPr>
              <a:t> Rate matching;</a:t>
            </a:r>
          </a:p>
          <a:p>
            <a:pPr marL="285750" indent="-285750">
              <a:buFont typeface="Arial" panose="020B0604020202020204" pitchFamily="34" charset="0"/>
              <a:buChar char="•"/>
            </a:pPr>
            <a:r>
              <a:rPr lang="en-US" dirty="0" smtClean="0">
                <a:solidFill>
                  <a:srgbClr val="00B050"/>
                </a:solidFill>
              </a:rPr>
              <a:t> Uplink transport channels and control information; </a:t>
            </a:r>
          </a:p>
          <a:p>
            <a:pPr marL="285750" indent="-285750">
              <a:buFont typeface="Arial" panose="020B0604020202020204" pitchFamily="34" charset="0"/>
              <a:buChar char="•"/>
            </a:pPr>
            <a:r>
              <a:rPr lang="en-US" dirty="0" smtClean="0">
                <a:solidFill>
                  <a:srgbClr val="00B050"/>
                </a:solidFill>
              </a:rPr>
              <a:t> Downlink transport channels and control information;</a:t>
            </a:r>
          </a:p>
          <a:p>
            <a:pPr marL="285750" indent="-285750">
              <a:buFont typeface="Arial" panose="020B0604020202020204" pitchFamily="34" charset="0"/>
              <a:buChar char="•"/>
            </a:pPr>
            <a:r>
              <a:rPr lang="en-US" dirty="0" err="1" smtClean="0">
                <a:solidFill>
                  <a:srgbClr val="00B050"/>
                </a:solidFill>
              </a:rPr>
              <a:t>Sidelink</a:t>
            </a:r>
            <a:r>
              <a:rPr lang="en-US" dirty="0" smtClean="0">
                <a:solidFill>
                  <a:srgbClr val="00B050"/>
                </a:solidFill>
              </a:rPr>
              <a:t> transport channels and control information</a:t>
            </a:r>
            <a:r>
              <a:rPr lang="en-US" dirty="0" smtClean="0">
                <a:solidFill>
                  <a:srgbClr val="FF3399"/>
                </a:solidFill>
              </a:rPr>
              <a:t>. </a:t>
            </a:r>
            <a:endParaRPr lang="en-IN" dirty="0">
              <a:solidFill>
                <a:srgbClr val="FF3399"/>
              </a:solidFill>
            </a:endParaRPr>
          </a:p>
        </p:txBody>
      </p:sp>
      <p:sp>
        <p:nvSpPr>
          <p:cNvPr id="6" name="Rectangle 5"/>
          <p:cNvSpPr/>
          <p:nvPr/>
        </p:nvSpPr>
        <p:spPr>
          <a:xfrm>
            <a:off x="54591" y="2812364"/>
            <a:ext cx="6463779" cy="2308324"/>
          </a:xfrm>
          <a:prstGeom prst="rect">
            <a:avLst/>
          </a:prstGeom>
          <a:ln>
            <a:solidFill>
              <a:schemeClr val="bg2">
                <a:lumMod val="25000"/>
              </a:schemeClr>
            </a:solidFill>
          </a:ln>
        </p:spPr>
        <p:txBody>
          <a:bodyPr wrap="square">
            <a:spAutoFit/>
          </a:bodyPr>
          <a:lstStyle/>
          <a:p>
            <a:r>
              <a:rPr lang="en-US" dirty="0" smtClean="0">
                <a:solidFill>
                  <a:schemeClr val="accent5">
                    <a:lumMod val="60000"/>
                    <a:lumOff val="40000"/>
                  </a:schemeClr>
                </a:solidFill>
              </a:rPr>
              <a:t>38.213: Physical layer procedures for control</a:t>
            </a:r>
          </a:p>
          <a:p>
            <a:r>
              <a:rPr lang="en-US" dirty="0" smtClean="0">
                <a:solidFill>
                  <a:srgbClr val="0070C0"/>
                </a:solidFill>
              </a:rPr>
              <a:t>The scope is to establish the characteristics of the physical layer procedures for control, and to specify:</a:t>
            </a:r>
          </a:p>
          <a:p>
            <a:pPr marL="285750" indent="-285750">
              <a:buFont typeface="Arial" panose="020B0604020202020204" pitchFamily="34" charset="0"/>
              <a:buChar char="•"/>
            </a:pPr>
            <a:r>
              <a:rPr lang="en-US" dirty="0" smtClean="0">
                <a:solidFill>
                  <a:srgbClr val="0070C0"/>
                </a:solidFill>
              </a:rPr>
              <a:t>Synchronization procedures; </a:t>
            </a:r>
          </a:p>
          <a:p>
            <a:pPr marL="285750" indent="-285750">
              <a:buFont typeface="Arial" panose="020B0604020202020204" pitchFamily="34" charset="0"/>
              <a:buChar char="•"/>
            </a:pPr>
            <a:r>
              <a:rPr lang="en-US" dirty="0" smtClean="0">
                <a:solidFill>
                  <a:srgbClr val="0070C0"/>
                </a:solidFill>
              </a:rPr>
              <a:t>Uplink power control; </a:t>
            </a:r>
          </a:p>
          <a:p>
            <a:pPr marL="285750" indent="-285750">
              <a:buFont typeface="Arial" panose="020B0604020202020204" pitchFamily="34" charset="0"/>
              <a:buChar char="•"/>
            </a:pPr>
            <a:r>
              <a:rPr lang="en-US" dirty="0" smtClean="0">
                <a:solidFill>
                  <a:srgbClr val="0070C0"/>
                </a:solidFill>
              </a:rPr>
              <a:t>Random access procedure; </a:t>
            </a:r>
          </a:p>
          <a:p>
            <a:pPr marL="285750" indent="-285750">
              <a:buFont typeface="Arial" panose="020B0604020202020204" pitchFamily="34" charset="0"/>
              <a:buChar char="•"/>
            </a:pPr>
            <a:r>
              <a:rPr lang="en-US" dirty="0" smtClean="0">
                <a:solidFill>
                  <a:srgbClr val="0070C0"/>
                </a:solidFill>
              </a:rPr>
              <a:t>UE procedure for reporting control information;</a:t>
            </a:r>
          </a:p>
          <a:p>
            <a:pPr marL="285750" indent="-285750">
              <a:buFont typeface="Arial" panose="020B0604020202020204" pitchFamily="34" charset="0"/>
              <a:buChar char="•"/>
            </a:pPr>
            <a:r>
              <a:rPr lang="en-US" dirty="0" smtClean="0">
                <a:solidFill>
                  <a:srgbClr val="0070C0"/>
                </a:solidFill>
              </a:rPr>
              <a:t>UE procedure for receiving control information.</a:t>
            </a:r>
            <a:endParaRPr lang="en-IN" dirty="0">
              <a:solidFill>
                <a:srgbClr val="0070C0"/>
              </a:solidFill>
            </a:endParaRPr>
          </a:p>
        </p:txBody>
      </p:sp>
      <p:sp>
        <p:nvSpPr>
          <p:cNvPr id="9" name="Rectangle 8"/>
          <p:cNvSpPr/>
          <p:nvPr/>
        </p:nvSpPr>
        <p:spPr>
          <a:xfrm>
            <a:off x="54591" y="5201436"/>
            <a:ext cx="6974006" cy="1846659"/>
          </a:xfrm>
          <a:prstGeom prst="rect">
            <a:avLst/>
          </a:prstGeom>
          <a:ln>
            <a:solidFill>
              <a:schemeClr val="bg2">
                <a:lumMod val="25000"/>
              </a:schemeClr>
            </a:solidFill>
          </a:ln>
        </p:spPr>
        <p:txBody>
          <a:bodyPr wrap="square">
            <a:spAutoFit/>
          </a:bodyPr>
          <a:lstStyle/>
          <a:p>
            <a:r>
              <a:rPr lang="en-US" sz="1600" dirty="0" smtClean="0">
                <a:solidFill>
                  <a:schemeClr val="tx2">
                    <a:lumMod val="75000"/>
                  </a:schemeClr>
                </a:solidFill>
              </a:rPr>
              <a:t>38.214: Physical layer procedures for data</a:t>
            </a:r>
          </a:p>
          <a:p>
            <a:r>
              <a:rPr lang="en-US" sz="1600" dirty="0" smtClean="0">
                <a:solidFill>
                  <a:schemeClr val="tx2">
                    <a:lumMod val="75000"/>
                  </a:schemeClr>
                </a:solidFill>
              </a:rPr>
              <a:t>The scope is to establish the characteristics of the physical layer procedures for data, and to specify:</a:t>
            </a:r>
          </a:p>
          <a:p>
            <a:pPr marL="285750" indent="-285750">
              <a:buFont typeface="Arial" panose="020B0604020202020204" pitchFamily="34" charset="0"/>
              <a:buChar char="•"/>
            </a:pPr>
            <a:r>
              <a:rPr lang="en-US" sz="1600" dirty="0" smtClean="0">
                <a:solidFill>
                  <a:schemeClr val="tx2">
                    <a:lumMod val="75000"/>
                  </a:schemeClr>
                </a:solidFill>
              </a:rPr>
              <a:t>Power control; </a:t>
            </a:r>
          </a:p>
          <a:p>
            <a:pPr marL="285750" indent="-285750">
              <a:buFont typeface="Arial" panose="020B0604020202020204" pitchFamily="34" charset="0"/>
              <a:buChar char="•"/>
            </a:pPr>
            <a:r>
              <a:rPr lang="en-US" sz="1600" dirty="0" smtClean="0">
                <a:solidFill>
                  <a:schemeClr val="tx2">
                    <a:lumMod val="75000"/>
                  </a:schemeClr>
                </a:solidFill>
              </a:rPr>
              <a:t>Physical downlink shared channel related procedures; </a:t>
            </a:r>
          </a:p>
          <a:p>
            <a:pPr marL="285750" indent="-285750">
              <a:buFont typeface="Arial" panose="020B0604020202020204" pitchFamily="34" charset="0"/>
              <a:buChar char="•"/>
            </a:pPr>
            <a:r>
              <a:rPr lang="en-US" sz="1600" dirty="0" smtClean="0">
                <a:solidFill>
                  <a:schemeClr val="tx2">
                    <a:lumMod val="75000"/>
                  </a:schemeClr>
                </a:solidFill>
              </a:rPr>
              <a:t>Physical uplink shared channel related procedure;</a:t>
            </a:r>
          </a:p>
          <a:p>
            <a:pPr marL="285750" indent="-285750">
              <a:buFont typeface="Arial" panose="020B0604020202020204" pitchFamily="34" charset="0"/>
              <a:buChar char="•"/>
            </a:pPr>
            <a:r>
              <a:rPr lang="en-US" sz="1600" dirty="0" smtClean="0">
                <a:solidFill>
                  <a:schemeClr val="tx2">
                    <a:lumMod val="75000"/>
                  </a:schemeClr>
                </a:solidFill>
              </a:rPr>
              <a:t>Physical </a:t>
            </a:r>
            <a:r>
              <a:rPr lang="en-US" sz="1600" dirty="0" err="1" smtClean="0">
                <a:solidFill>
                  <a:schemeClr val="tx2">
                    <a:lumMod val="75000"/>
                  </a:schemeClr>
                </a:solidFill>
              </a:rPr>
              <a:t>sidelink</a:t>
            </a:r>
            <a:r>
              <a:rPr lang="en-US" sz="1600" dirty="0" smtClean="0">
                <a:solidFill>
                  <a:schemeClr val="tx2">
                    <a:lumMod val="75000"/>
                  </a:schemeClr>
                </a:solidFill>
              </a:rPr>
              <a:t> shared channel related procedure. </a:t>
            </a:r>
            <a:endParaRPr lang="en-IN" sz="1600" dirty="0">
              <a:solidFill>
                <a:schemeClr val="tx2">
                  <a:lumMod val="75000"/>
                </a:schemeClr>
              </a:solidFill>
            </a:endParaRPr>
          </a:p>
        </p:txBody>
      </p:sp>
      <p:cxnSp>
        <p:nvCxnSpPr>
          <p:cNvPr id="13" name="Elbow Connector 12"/>
          <p:cNvCxnSpPr/>
          <p:nvPr/>
        </p:nvCxnSpPr>
        <p:spPr>
          <a:xfrm rot="10800000" flipV="1">
            <a:off x="6518371" y="3357349"/>
            <a:ext cx="4058649" cy="10372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0577020" y="3179928"/>
            <a:ext cx="0" cy="1774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619164" y="1751821"/>
            <a:ext cx="1337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0800000" flipV="1">
            <a:off x="7028597" y="3273122"/>
            <a:ext cx="3698543" cy="32481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0727140" y="3179928"/>
            <a:ext cx="0" cy="8871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9062112" y="4288649"/>
            <a:ext cx="3129887" cy="2308324"/>
          </a:xfrm>
          <a:prstGeom prst="rect">
            <a:avLst/>
          </a:prstGeom>
          <a:ln>
            <a:solidFill>
              <a:schemeClr val="bg2">
                <a:lumMod val="25000"/>
              </a:schemeClr>
            </a:solidFill>
          </a:ln>
        </p:spPr>
        <p:txBody>
          <a:bodyPr wrap="square">
            <a:spAutoFit/>
          </a:bodyPr>
          <a:lstStyle/>
          <a:p>
            <a:r>
              <a:rPr lang="en-IN" sz="1600" dirty="0" smtClean="0">
                <a:solidFill>
                  <a:srgbClr val="C00000"/>
                </a:solidFill>
              </a:rPr>
              <a:t>38.215: Physical layer</a:t>
            </a:r>
          </a:p>
          <a:p>
            <a:r>
              <a:rPr lang="en-IN" sz="1600" dirty="0" smtClean="0">
                <a:solidFill>
                  <a:srgbClr val="C00000"/>
                </a:solidFill>
              </a:rPr>
              <a:t>Measurements</a:t>
            </a:r>
          </a:p>
          <a:p>
            <a:r>
              <a:rPr lang="en-US" sz="1600" dirty="0" smtClean="0">
                <a:solidFill>
                  <a:srgbClr val="C00000"/>
                </a:solidFill>
              </a:rPr>
              <a:t>The scope is to establish the characteristics of the physical layer measurements, and to specify: </a:t>
            </a:r>
          </a:p>
          <a:p>
            <a:pPr marL="285750" indent="-285750">
              <a:buFont typeface="Arial" panose="020B0604020202020204" pitchFamily="34" charset="0"/>
              <a:buChar char="•"/>
            </a:pPr>
            <a:r>
              <a:rPr lang="en-US" sz="1600" dirty="0" smtClean="0">
                <a:solidFill>
                  <a:srgbClr val="C00000"/>
                </a:solidFill>
              </a:rPr>
              <a:t>Control of UE/NG-RAN measurements;</a:t>
            </a:r>
          </a:p>
          <a:p>
            <a:pPr marL="285750" indent="-285750">
              <a:buFont typeface="Arial" panose="020B0604020202020204" pitchFamily="34" charset="0"/>
              <a:buChar char="•"/>
            </a:pPr>
            <a:r>
              <a:rPr lang="en-US" sz="1600" dirty="0" smtClean="0">
                <a:solidFill>
                  <a:srgbClr val="C00000"/>
                </a:solidFill>
              </a:rPr>
              <a:t>Measurement capabilities for NR.</a:t>
            </a:r>
            <a:endParaRPr lang="en-IN" sz="1600" dirty="0">
              <a:solidFill>
                <a:srgbClr val="C00000"/>
              </a:solidFill>
            </a:endParaRPr>
          </a:p>
        </p:txBody>
      </p:sp>
      <p:cxnSp>
        <p:nvCxnSpPr>
          <p:cNvPr id="27" name="Straight Arrow Connector 26"/>
          <p:cNvCxnSpPr/>
          <p:nvPr/>
        </p:nvCxnSpPr>
        <p:spPr>
          <a:xfrm flipH="1">
            <a:off x="10863618" y="3179928"/>
            <a:ext cx="764275" cy="1108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569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0" y="282769"/>
            <a:ext cx="4936736" cy="646331"/>
          </a:xfrm>
          <a:prstGeom prst="rect">
            <a:avLst/>
          </a:prstGeom>
        </p:spPr>
        <p:txBody>
          <a:bodyPr wrap="none">
            <a:spAutoFit/>
          </a:bodyPr>
          <a:lstStyle/>
          <a:p>
            <a:r>
              <a:rPr lang="en-IN" sz="3600" dirty="0" smtClean="0">
                <a:solidFill>
                  <a:srgbClr val="0070C0"/>
                </a:solidFill>
              </a:rPr>
              <a:t>Overview of L1 functions </a:t>
            </a:r>
            <a:endParaRPr lang="en-IN" sz="3600" dirty="0">
              <a:solidFill>
                <a:srgbClr val="0070C0"/>
              </a:solidFill>
            </a:endParaRPr>
          </a:p>
        </p:txBody>
      </p:sp>
      <p:sp>
        <p:nvSpPr>
          <p:cNvPr id="3" name="Rectangle 2"/>
          <p:cNvSpPr/>
          <p:nvPr/>
        </p:nvSpPr>
        <p:spPr>
          <a:xfrm>
            <a:off x="236560" y="1256816"/>
            <a:ext cx="10040203" cy="4893647"/>
          </a:xfrm>
          <a:prstGeom prst="rect">
            <a:avLst/>
          </a:prstGeom>
        </p:spPr>
        <p:txBody>
          <a:bodyPr wrap="square">
            <a:spAutoFit/>
          </a:bodyPr>
          <a:lstStyle/>
          <a:p>
            <a:r>
              <a:rPr lang="en-US" sz="2400" dirty="0" smtClean="0">
                <a:solidFill>
                  <a:srgbClr val="00B050"/>
                </a:solidFill>
              </a:rPr>
              <a:t>The physical layer is expected to perform the following functions to provide the data transport service: </a:t>
            </a:r>
          </a:p>
          <a:p>
            <a:pPr marL="342900" indent="-342900">
              <a:buFont typeface="Wingdings" panose="05000000000000000000" pitchFamily="2" charset="2"/>
              <a:buChar char="ü"/>
            </a:pPr>
            <a:r>
              <a:rPr lang="en-US" sz="2400" dirty="0" smtClean="0">
                <a:solidFill>
                  <a:srgbClr val="00B050"/>
                </a:solidFill>
              </a:rPr>
              <a:t>Error detection on the transport channel and indication to higher layers;</a:t>
            </a:r>
          </a:p>
          <a:p>
            <a:pPr marL="342900" indent="-342900">
              <a:buFont typeface="Wingdings" panose="05000000000000000000" pitchFamily="2" charset="2"/>
              <a:buChar char="ü"/>
            </a:pPr>
            <a:r>
              <a:rPr lang="en-US" sz="2400" dirty="0" smtClean="0">
                <a:solidFill>
                  <a:srgbClr val="00B050"/>
                </a:solidFill>
              </a:rPr>
              <a:t>FEC encoding/decoding of the transport channel; </a:t>
            </a:r>
          </a:p>
          <a:p>
            <a:pPr marL="342900" indent="-342900">
              <a:buFont typeface="Wingdings" panose="05000000000000000000" pitchFamily="2" charset="2"/>
              <a:buChar char="ü"/>
            </a:pPr>
            <a:r>
              <a:rPr lang="en-US" sz="2400" dirty="0" smtClean="0">
                <a:solidFill>
                  <a:srgbClr val="00B050"/>
                </a:solidFill>
              </a:rPr>
              <a:t>Hybrid ARQ soft-combining; </a:t>
            </a:r>
          </a:p>
          <a:p>
            <a:pPr marL="342900" indent="-342900">
              <a:buFont typeface="Wingdings" panose="05000000000000000000" pitchFamily="2" charset="2"/>
              <a:buChar char="ü"/>
            </a:pPr>
            <a:r>
              <a:rPr lang="en-US" sz="2400" dirty="0" smtClean="0">
                <a:solidFill>
                  <a:srgbClr val="00B050"/>
                </a:solidFill>
              </a:rPr>
              <a:t>Rate matching of the coded transport channel to physical channels; </a:t>
            </a:r>
          </a:p>
          <a:p>
            <a:pPr marL="342900" indent="-342900">
              <a:buFont typeface="Wingdings" panose="05000000000000000000" pitchFamily="2" charset="2"/>
              <a:buChar char="ü"/>
            </a:pPr>
            <a:r>
              <a:rPr lang="en-US" sz="2400" dirty="0" smtClean="0">
                <a:solidFill>
                  <a:srgbClr val="00B050"/>
                </a:solidFill>
              </a:rPr>
              <a:t>Mapping of the coded transport channel onto physical channels; </a:t>
            </a:r>
          </a:p>
          <a:p>
            <a:pPr marL="342900" indent="-342900">
              <a:buFont typeface="Wingdings" panose="05000000000000000000" pitchFamily="2" charset="2"/>
              <a:buChar char="ü"/>
            </a:pPr>
            <a:r>
              <a:rPr lang="en-US" sz="2400" dirty="0" smtClean="0">
                <a:solidFill>
                  <a:srgbClr val="00B050"/>
                </a:solidFill>
              </a:rPr>
              <a:t>Power weighting of physical channels; </a:t>
            </a:r>
          </a:p>
          <a:p>
            <a:pPr marL="342900" indent="-342900">
              <a:buFont typeface="Wingdings" panose="05000000000000000000" pitchFamily="2" charset="2"/>
              <a:buChar char="ü"/>
            </a:pPr>
            <a:r>
              <a:rPr lang="en-US" sz="2400" dirty="0" smtClean="0">
                <a:solidFill>
                  <a:srgbClr val="00B050"/>
                </a:solidFill>
              </a:rPr>
              <a:t>Modulation and demodulation of physical channels; </a:t>
            </a:r>
          </a:p>
          <a:p>
            <a:pPr marL="342900" indent="-342900">
              <a:buFont typeface="Wingdings" panose="05000000000000000000" pitchFamily="2" charset="2"/>
              <a:buChar char="ü"/>
            </a:pPr>
            <a:r>
              <a:rPr lang="en-US" sz="2400" dirty="0" smtClean="0">
                <a:solidFill>
                  <a:srgbClr val="00B050"/>
                </a:solidFill>
              </a:rPr>
              <a:t>Frequency and time </a:t>
            </a:r>
            <a:r>
              <a:rPr lang="en-US" sz="2400" dirty="0" err="1" smtClean="0">
                <a:solidFill>
                  <a:srgbClr val="00B050"/>
                </a:solidFill>
              </a:rPr>
              <a:t>synchronisation</a:t>
            </a:r>
            <a:r>
              <a:rPr lang="en-US" sz="2400" dirty="0" smtClean="0">
                <a:solidFill>
                  <a:srgbClr val="00B050"/>
                </a:solidFill>
              </a:rPr>
              <a:t>; </a:t>
            </a:r>
          </a:p>
          <a:p>
            <a:pPr marL="342900" indent="-342900">
              <a:buFont typeface="Wingdings" panose="05000000000000000000" pitchFamily="2" charset="2"/>
              <a:buChar char="ü"/>
            </a:pPr>
            <a:r>
              <a:rPr lang="en-US" sz="2400" dirty="0" smtClean="0">
                <a:solidFill>
                  <a:srgbClr val="00B050"/>
                </a:solidFill>
              </a:rPr>
              <a:t>Radio characteristics measurements and indication to higher layers; </a:t>
            </a:r>
          </a:p>
          <a:p>
            <a:pPr marL="342900" indent="-342900">
              <a:buFont typeface="Wingdings" panose="05000000000000000000" pitchFamily="2" charset="2"/>
              <a:buChar char="ü"/>
            </a:pPr>
            <a:r>
              <a:rPr lang="en-US" sz="2400" dirty="0" smtClean="0">
                <a:solidFill>
                  <a:srgbClr val="00B050"/>
                </a:solidFill>
              </a:rPr>
              <a:t>Multiple Input Multiple Output (MIMO) antenna processing; </a:t>
            </a:r>
          </a:p>
          <a:p>
            <a:pPr marL="342900" indent="-342900">
              <a:buFont typeface="Wingdings" panose="05000000000000000000" pitchFamily="2" charset="2"/>
              <a:buChar char="ü"/>
            </a:pPr>
            <a:r>
              <a:rPr lang="en-US" sz="2400" dirty="0" smtClean="0">
                <a:solidFill>
                  <a:srgbClr val="00B050"/>
                </a:solidFill>
              </a:rPr>
              <a:t>RF processing.</a:t>
            </a:r>
            <a:endParaRPr lang="en-IN" sz="2400" dirty="0">
              <a:solidFill>
                <a:srgbClr val="00B050"/>
              </a:solidFill>
            </a:endParaRPr>
          </a:p>
        </p:txBody>
      </p:sp>
    </p:spTree>
    <p:extLst>
      <p:ext uri="{BB962C8B-B14F-4D97-AF65-F5344CB8AC3E}">
        <p14:creationId xmlns:p14="http://schemas.microsoft.com/office/powerpoint/2010/main" val="3971375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362160" y="118997"/>
            <a:ext cx="7690375" cy="584775"/>
          </a:xfrm>
          <a:prstGeom prst="rect">
            <a:avLst/>
          </a:prstGeom>
        </p:spPr>
        <p:txBody>
          <a:bodyPr wrap="none">
            <a:spAutoFit/>
          </a:bodyPr>
          <a:lstStyle/>
          <a:p>
            <a:r>
              <a:rPr lang="en-US" sz="3200" dirty="0" smtClean="0">
                <a:solidFill>
                  <a:srgbClr val="3333FF"/>
                </a:solidFill>
              </a:rPr>
              <a:t>Physical-layer model for UL-SCH transmission</a:t>
            </a:r>
            <a:endParaRPr lang="en-IN" sz="3200" dirty="0">
              <a:solidFill>
                <a:srgbClr val="3333FF"/>
              </a:solidFill>
            </a:endParaRPr>
          </a:p>
        </p:txBody>
      </p:sp>
      <p:pic>
        <p:nvPicPr>
          <p:cNvPr id="3" name="Picture 2"/>
          <p:cNvPicPr>
            <a:picLocks noChangeAspect="1"/>
          </p:cNvPicPr>
          <p:nvPr/>
        </p:nvPicPr>
        <p:blipFill>
          <a:blip r:embed="rId2"/>
          <a:stretch>
            <a:fillRect/>
          </a:stretch>
        </p:blipFill>
        <p:spPr>
          <a:xfrm>
            <a:off x="5254805" y="642218"/>
            <a:ext cx="6796167" cy="3629532"/>
          </a:xfrm>
          <a:prstGeom prst="rect">
            <a:avLst/>
          </a:prstGeom>
        </p:spPr>
      </p:pic>
      <p:sp>
        <p:nvSpPr>
          <p:cNvPr id="4" name="Rectangle 3"/>
          <p:cNvSpPr/>
          <p:nvPr/>
        </p:nvSpPr>
        <p:spPr>
          <a:xfrm>
            <a:off x="38895" y="774090"/>
            <a:ext cx="3506153" cy="523220"/>
          </a:xfrm>
          <a:prstGeom prst="rect">
            <a:avLst/>
          </a:prstGeom>
        </p:spPr>
        <p:txBody>
          <a:bodyPr wrap="none">
            <a:spAutoFit/>
          </a:bodyPr>
          <a:lstStyle/>
          <a:p>
            <a:r>
              <a:rPr lang="en-IN" sz="2800" dirty="0" smtClean="0">
                <a:solidFill>
                  <a:srgbClr val="17A6A9"/>
                </a:solidFill>
              </a:rPr>
              <a:t>Uplink shared channel </a:t>
            </a:r>
            <a:endParaRPr lang="en-IN" sz="2800" dirty="0">
              <a:solidFill>
                <a:srgbClr val="17A6A9"/>
              </a:solidFill>
            </a:endParaRPr>
          </a:p>
        </p:txBody>
      </p:sp>
      <p:sp>
        <p:nvSpPr>
          <p:cNvPr id="5" name="Rectangle 4"/>
          <p:cNvSpPr/>
          <p:nvPr/>
        </p:nvSpPr>
        <p:spPr>
          <a:xfrm>
            <a:off x="38895" y="1541301"/>
            <a:ext cx="5488448" cy="5016758"/>
          </a:xfrm>
          <a:prstGeom prst="rect">
            <a:avLst/>
          </a:prstGeom>
        </p:spPr>
        <p:txBody>
          <a:bodyPr wrap="square">
            <a:spAutoFit/>
          </a:bodyPr>
          <a:lstStyle/>
          <a:p>
            <a:r>
              <a:rPr lang="en-US" sz="2000" dirty="0" smtClean="0">
                <a:solidFill>
                  <a:srgbClr val="3333FF"/>
                </a:solidFill>
              </a:rPr>
              <a:t>The physical-layer model for Uplink Shared Channel transmission is described based on the corresponding PUSCH physical-layer-processing chain, see Figure Processing steps that are relevant for the physical-layer model, e.g. in the sense that they are configurable by higher layers, are highlighted in blue. </a:t>
            </a:r>
            <a:endParaRPr lang="en-US" sz="2000" dirty="0">
              <a:solidFill>
                <a:srgbClr val="3333FF"/>
              </a:solidFill>
            </a:endParaRPr>
          </a:p>
          <a:p>
            <a:pPr marL="342900" indent="-342900">
              <a:buFont typeface="Arial" panose="020B0604020202020204" pitchFamily="34" charset="0"/>
              <a:buChar char="•"/>
            </a:pPr>
            <a:r>
              <a:rPr lang="en-US" sz="2000" dirty="0" smtClean="0">
                <a:solidFill>
                  <a:srgbClr val="3333FF"/>
                </a:solidFill>
              </a:rPr>
              <a:t>Higher-layer data passed to/from the physical layer </a:t>
            </a:r>
          </a:p>
          <a:p>
            <a:pPr marL="342900" indent="-342900">
              <a:buFont typeface="Arial" panose="020B0604020202020204" pitchFamily="34" charset="0"/>
              <a:buChar char="•"/>
            </a:pPr>
            <a:r>
              <a:rPr lang="en-US" sz="2000" dirty="0" smtClean="0">
                <a:solidFill>
                  <a:srgbClr val="3333FF"/>
                </a:solidFill>
              </a:rPr>
              <a:t>CRC and transport-block-error indication </a:t>
            </a:r>
          </a:p>
          <a:p>
            <a:pPr marL="342900" indent="-342900">
              <a:buFont typeface="Arial" panose="020B0604020202020204" pitchFamily="34" charset="0"/>
              <a:buChar char="•"/>
            </a:pPr>
            <a:r>
              <a:rPr lang="en-US" sz="2000" dirty="0" smtClean="0">
                <a:solidFill>
                  <a:srgbClr val="3333FF"/>
                </a:solidFill>
              </a:rPr>
              <a:t>FEC and rate matching </a:t>
            </a:r>
          </a:p>
          <a:p>
            <a:pPr marL="342900" indent="-342900">
              <a:buFont typeface="Arial" panose="020B0604020202020204" pitchFamily="34" charset="0"/>
              <a:buChar char="•"/>
            </a:pPr>
            <a:r>
              <a:rPr lang="en-US" sz="2000" dirty="0" smtClean="0">
                <a:solidFill>
                  <a:srgbClr val="3333FF"/>
                </a:solidFill>
              </a:rPr>
              <a:t>Data modulation </a:t>
            </a:r>
          </a:p>
          <a:p>
            <a:pPr marL="342900" indent="-342900">
              <a:buFont typeface="Arial" panose="020B0604020202020204" pitchFamily="34" charset="0"/>
              <a:buChar char="•"/>
            </a:pPr>
            <a:r>
              <a:rPr lang="en-US" sz="2000" dirty="0" smtClean="0">
                <a:solidFill>
                  <a:srgbClr val="3333FF"/>
                </a:solidFill>
              </a:rPr>
              <a:t>Mapping to physical resource </a:t>
            </a:r>
          </a:p>
          <a:p>
            <a:pPr marL="342900" indent="-342900">
              <a:buFont typeface="Arial" panose="020B0604020202020204" pitchFamily="34" charset="0"/>
              <a:buChar char="•"/>
            </a:pPr>
            <a:r>
              <a:rPr lang="en-US" sz="2000" dirty="0" smtClean="0">
                <a:solidFill>
                  <a:srgbClr val="3333FF"/>
                </a:solidFill>
              </a:rPr>
              <a:t>Multi-antenna processing </a:t>
            </a:r>
          </a:p>
          <a:p>
            <a:pPr marL="342900" indent="-342900">
              <a:buFont typeface="Arial" panose="020B0604020202020204" pitchFamily="34" charset="0"/>
              <a:buChar char="•"/>
            </a:pPr>
            <a:r>
              <a:rPr lang="en-US" sz="2000" dirty="0" smtClean="0">
                <a:solidFill>
                  <a:srgbClr val="3333FF"/>
                </a:solidFill>
              </a:rPr>
              <a:t>Support of L1 control and Hybrid-ARQ-related </a:t>
            </a:r>
            <a:r>
              <a:rPr lang="en-US" sz="2000" dirty="0" err="1" smtClean="0">
                <a:solidFill>
                  <a:srgbClr val="3333FF"/>
                </a:solidFill>
              </a:rPr>
              <a:t>signalling</a:t>
            </a:r>
            <a:r>
              <a:rPr lang="en-US" sz="2000" dirty="0" smtClean="0">
                <a:solidFill>
                  <a:srgbClr val="3333FF"/>
                </a:solidFill>
              </a:rPr>
              <a:t> </a:t>
            </a:r>
            <a:endParaRPr lang="en-IN" sz="2000" dirty="0">
              <a:solidFill>
                <a:srgbClr val="3333FF"/>
              </a:solidFill>
            </a:endParaRPr>
          </a:p>
        </p:txBody>
      </p:sp>
    </p:spTree>
    <p:extLst>
      <p:ext uri="{BB962C8B-B14F-4D97-AF65-F5344CB8AC3E}">
        <p14:creationId xmlns:p14="http://schemas.microsoft.com/office/powerpoint/2010/main" val="170531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2695228" y="200884"/>
            <a:ext cx="6735690" cy="523220"/>
          </a:xfrm>
          <a:prstGeom prst="rect">
            <a:avLst/>
          </a:prstGeom>
        </p:spPr>
        <p:txBody>
          <a:bodyPr wrap="none">
            <a:spAutoFit/>
          </a:bodyPr>
          <a:lstStyle/>
          <a:p>
            <a:r>
              <a:rPr lang="en-US" sz="2800" dirty="0" smtClean="0">
                <a:solidFill>
                  <a:srgbClr val="3333FF"/>
                </a:solidFill>
              </a:rPr>
              <a:t>Physical-layer model for DL-SCH transmission</a:t>
            </a:r>
            <a:endParaRPr lang="en-IN" sz="2800" dirty="0">
              <a:solidFill>
                <a:srgbClr val="3333FF"/>
              </a:solidFill>
            </a:endParaRPr>
          </a:p>
        </p:txBody>
      </p:sp>
      <p:pic>
        <p:nvPicPr>
          <p:cNvPr id="3" name="Picture 2"/>
          <p:cNvPicPr>
            <a:picLocks noChangeAspect="1"/>
          </p:cNvPicPr>
          <p:nvPr/>
        </p:nvPicPr>
        <p:blipFill>
          <a:blip r:embed="rId2"/>
          <a:stretch>
            <a:fillRect/>
          </a:stretch>
        </p:blipFill>
        <p:spPr>
          <a:xfrm>
            <a:off x="5901079" y="724103"/>
            <a:ext cx="6315144" cy="3206451"/>
          </a:xfrm>
          <a:prstGeom prst="rect">
            <a:avLst/>
          </a:prstGeom>
        </p:spPr>
      </p:pic>
      <p:sp>
        <p:nvSpPr>
          <p:cNvPr id="4" name="Rectangle 3"/>
          <p:cNvSpPr/>
          <p:nvPr/>
        </p:nvSpPr>
        <p:spPr>
          <a:xfrm>
            <a:off x="0" y="1956896"/>
            <a:ext cx="6096000" cy="4401205"/>
          </a:xfrm>
          <a:prstGeom prst="rect">
            <a:avLst/>
          </a:prstGeom>
        </p:spPr>
        <p:txBody>
          <a:bodyPr>
            <a:spAutoFit/>
          </a:bodyPr>
          <a:lstStyle/>
          <a:p>
            <a:r>
              <a:rPr lang="en-US" sz="2000" dirty="0" smtClean="0">
                <a:solidFill>
                  <a:srgbClr val="00B050"/>
                </a:solidFill>
              </a:rPr>
              <a:t>The physical-layer model for Downlink Shared Channel transmission is described based on the corresponding PDSCH physical-layer-processing chain, see Figure Processing steps that are relevant for the physical-layer model, e.g. in the sense that they are configurable by higher layers, are highlighted in blue. </a:t>
            </a:r>
            <a:endParaRPr lang="en-US" sz="2000" dirty="0">
              <a:solidFill>
                <a:srgbClr val="00B050"/>
              </a:solidFill>
            </a:endParaRPr>
          </a:p>
          <a:p>
            <a:pPr marL="342900" indent="-342900">
              <a:buFont typeface="Arial" panose="020B0604020202020204" pitchFamily="34" charset="0"/>
              <a:buChar char="•"/>
            </a:pPr>
            <a:r>
              <a:rPr lang="en-US" sz="2000" dirty="0" smtClean="0">
                <a:solidFill>
                  <a:srgbClr val="00B050"/>
                </a:solidFill>
              </a:rPr>
              <a:t>Higher-layer data passed to/from the physical layer;</a:t>
            </a:r>
          </a:p>
          <a:p>
            <a:pPr marL="342900" indent="-342900">
              <a:buFont typeface="Arial" panose="020B0604020202020204" pitchFamily="34" charset="0"/>
              <a:buChar char="•"/>
            </a:pPr>
            <a:r>
              <a:rPr lang="en-US" sz="2000" dirty="0" smtClean="0">
                <a:solidFill>
                  <a:srgbClr val="00B050"/>
                </a:solidFill>
              </a:rPr>
              <a:t>CRC and transport-block-error indication; </a:t>
            </a:r>
          </a:p>
          <a:p>
            <a:pPr marL="342900" indent="-342900">
              <a:buFont typeface="Arial" panose="020B0604020202020204" pitchFamily="34" charset="0"/>
              <a:buChar char="•"/>
            </a:pPr>
            <a:r>
              <a:rPr lang="en-US" sz="2000" dirty="0" smtClean="0">
                <a:solidFill>
                  <a:srgbClr val="00B050"/>
                </a:solidFill>
              </a:rPr>
              <a:t>FEC and rate matching; </a:t>
            </a:r>
          </a:p>
          <a:p>
            <a:pPr marL="342900" indent="-342900">
              <a:buFont typeface="Arial" panose="020B0604020202020204" pitchFamily="34" charset="0"/>
              <a:buChar char="•"/>
            </a:pPr>
            <a:r>
              <a:rPr lang="en-US" sz="2000" dirty="0" smtClean="0">
                <a:solidFill>
                  <a:srgbClr val="00B050"/>
                </a:solidFill>
              </a:rPr>
              <a:t>Data modulation; </a:t>
            </a:r>
          </a:p>
          <a:p>
            <a:pPr marL="342900" indent="-342900">
              <a:buFont typeface="Arial" panose="020B0604020202020204" pitchFamily="34" charset="0"/>
              <a:buChar char="•"/>
            </a:pPr>
            <a:r>
              <a:rPr lang="en-US" sz="2000" dirty="0" smtClean="0">
                <a:solidFill>
                  <a:srgbClr val="00B050"/>
                </a:solidFill>
              </a:rPr>
              <a:t>Mapping to physical resource; </a:t>
            </a:r>
          </a:p>
          <a:p>
            <a:pPr marL="342900" indent="-342900">
              <a:buFont typeface="Arial" panose="020B0604020202020204" pitchFamily="34" charset="0"/>
              <a:buChar char="•"/>
            </a:pPr>
            <a:r>
              <a:rPr lang="en-US" sz="2000" dirty="0" smtClean="0">
                <a:solidFill>
                  <a:srgbClr val="00B050"/>
                </a:solidFill>
              </a:rPr>
              <a:t>Multi-antenna processing; </a:t>
            </a:r>
          </a:p>
          <a:p>
            <a:pPr marL="342900" indent="-342900">
              <a:buFont typeface="Arial" panose="020B0604020202020204" pitchFamily="34" charset="0"/>
              <a:buChar char="•"/>
            </a:pPr>
            <a:r>
              <a:rPr lang="en-US" sz="2000" dirty="0" smtClean="0">
                <a:solidFill>
                  <a:srgbClr val="00B050"/>
                </a:solidFill>
              </a:rPr>
              <a:t>Support of L1 control and Hybrid-ARQ-related </a:t>
            </a:r>
            <a:r>
              <a:rPr lang="en-US" sz="2000" dirty="0" err="1" smtClean="0">
                <a:solidFill>
                  <a:srgbClr val="00B050"/>
                </a:solidFill>
              </a:rPr>
              <a:t>signalling</a:t>
            </a:r>
            <a:endParaRPr lang="en-IN" sz="2000" dirty="0">
              <a:solidFill>
                <a:srgbClr val="00B050"/>
              </a:solidFill>
            </a:endParaRPr>
          </a:p>
        </p:txBody>
      </p:sp>
      <p:sp>
        <p:nvSpPr>
          <p:cNvPr id="5" name="Rectangle 4"/>
          <p:cNvSpPr/>
          <p:nvPr/>
        </p:nvSpPr>
        <p:spPr>
          <a:xfrm>
            <a:off x="226381" y="1265016"/>
            <a:ext cx="3859005" cy="523220"/>
          </a:xfrm>
          <a:prstGeom prst="rect">
            <a:avLst/>
          </a:prstGeom>
        </p:spPr>
        <p:txBody>
          <a:bodyPr wrap="none">
            <a:spAutoFit/>
          </a:bodyPr>
          <a:lstStyle/>
          <a:p>
            <a:r>
              <a:rPr lang="en-IN" sz="2800" dirty="0" smtClean="0">
                <a:solidFill>
                  <a:srgbClr val="FFC000"/>
                </a:solidFill>
              </a:rPr>
              <a:t>Downlink shared channel</a:t>
            </a:r>
            <a:endParaRPr lang="en-IN" sz="2800" dirty="0">
              <a:solidFill>
                <a:srgbClr val="FFC000"/>
              </a:solidFill>
            </a:endParaRPr>
          </a:p>
        </p:txBody>
      </p:sp>
    </p:spTree>
    <p:extLst>
      <p:ext uri="{BB962C8B-B14F-4D97-AF65-F5344CB8AC3E}">
        <p14:creationId xmlns:p14="http://schemas.microsoft.com/office/powerpoint/2010/main" val="2280044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2827453" y="200882"/>
            <a:ext cx="6283643" cy="523220"/>
          </a:xfrm>
          <a:prstGeom prst="rect">
            <a:avLst/>
          </a:prstGeom>
        </p:spPr>
        <p:txBody>
          <a:bodyPr wrap="none">
            <a:spAutoFit/>
          </a:bodyPr>
          <a:lstStyle/>
          <a:p>
            <a:r>
              <a:rPr lang="en-US" sz="2800" dirty="0" smtClean="0">
                <a:solidFill>
                  <a:srgbClr val="17A6A9"/>
                </a:solidFill>
              </a:rPr>
              <a:t>Physical-layer model for BCH transmission</a:t>
            </a:r>
            <a:endParaRPr lang="en-IN" sz="2800" dirty="0">
              <a:solidFill>
                <a:srgbClr val="17A6A9"/>
              </a:solidFill>
            </a:endParaRPr>
          </a:p>
        </p:txBody>
      </p:sp>
      <p:pic>
        <p:nvPicPr>
          <p:cNvPr id="3" name="Picture 2"/>
          <p:cNvPicPr>
            <a:picLocks noChangeAspect="1"/>
          </p:cNvPicPr>
          <p:nvPr/>
        </p:nvPicPr>
        <p:blipFill>
          <a:blip r:embed="rId2"/>
          <a:stretch>
            <a:fillRect/>
          </a:stretch>
        </p:blipFill>
        <p:spPr>
          <a:xfrm>
            <a:off x="6167695" y="1298811"/>
            <a:ext cx="5886802" cy="4132997"/>
          </a:xfrm>
          <a:prstGeom prst="rect">
            <a:avLst/>
          </a:prstGeom>
        </p:spPr>
      </p:pic>
      <p:sp>
        <p:nvSpPr>
          <p:cNvPr id="4" name="Rectangle 3"/>
          <p:cNvSpPr/>
          <p:nvPr/>
        </p:nvSpPr>
        <p:spPr>
          <a:xfrm>
            <a:off x="148716" y="957618"/>
            <a:ext cx="2941896" cy="523220"/>
          </a:xfrm>
          <a:prstGeom prst="rect">
            <a:avLst/>
          </a:prstGeom>
        </p:spPr>
        <p:txBody>
          <a:bodyPr wrap="none">
            <a:spAutoFit/>
          </a:bodyPr>
          <a:lstStyle/>
          <a:p>
            <a:r>
              <a:rPr lang="en-IN" sz="2800" dirty="0" smtClean="0">
                <a:solidFill>
                  <a:srgbClr val="FF3399"/>
                </a:solidFill>
              </a:rPr>
              <a:t>Broadcast channel </a:t>
            </a:r>
            <a:endParaRPr lang="en-IN" sz="2800" dirty="0">
              <a:solidFill>
                <a:srgbClr val="FF3399"/>
              </a:solidFill>
            </a:endParaRPr>
          </a:p>
        </p:txBody>
      </p:sp>
      <p:sp>
        <p:nvSpPr>
          <p:cNvPr id="5" name="Rectangle 4"/>
          <p:cNvSpPr/>
          <p:nvPr/>
        </p:nvSpPr>
        <p:spPr>
          <a:xfrm>
            <a:off x="148716" y="1762289"/>
            <a:ext cx="6497744" cy="4893647"/>
          </a:xfrm>
          <a:prstGeom prst="rect">
            <a:avLst/>
          </a:prstGeom>
        </p:spPr>
        <p:txBody>
          <a:bodyPr wrap="square">
            <a:spAutoFit/>
          </a:bodyPr>
          <a:lstStyle/>
          <a:p>
            <a:r>
              <a:rPr lang="en-US" sz="2400" dirty="0" smtClean="0">
                <a:solidFill>
                  <a:srgbClr val="7030A0"/>
                </a:solidFill>
              </a:rPr>
              <a:t>The physical-layer model for BCH transmission is characterized by a fixed pre-defined transport format. There is one transport block for the BCH every 80ms. The BCH physical-layer model is described based on the corresponding PBCH physical-layer-processing chain, see Figure</a:t>
            </a:r>
          </a:p>
          <a:p>
            <a:pPr marL="285750" indent="-285750">
              <a:buFont typeface="Arial" panose="020B0604020202020204" pitchFamily="34" charset="0"/>
              <a:buChar char="•"/>
            </a:pPr>
            <a:r>
              <a:rPr lang="en-US" sz="2400" dirty="0" smtClean="0">
                <a:solidFill>
                  <a:srgbClr val="7030A0"/>
                </a:solidFill>
              </a:rPr>
              <a:t>Higher-layer data passed to/from the physical layer; </a:t>
            </a:r>
          </a:p>
          <a:p>
            <a:pPr marL="285750" indent="-285750">
              <a:buFont typeface="Arial" panose="020B0604020202020204" pitchFamily="34" charset="0"/>
              <a:buChar char="•"/>
            </a:pPr>
            <a:r>
              <a:rPr lang="en-US" sz="2400" dirty="0" smtClean="0">
                <a:solidFill>
                  <a:srgbClr val="7030A0"/>
                </a:solidFill>
              </a:rPr>
              <a:t>CRC and transport-block-error indication; </a:t>
            </a:r>
          </a:p>
          <a:p>
            <a:pPr marL="285750" indent="-285750">
              <a:buFont typeface="Arial" panose="020B0604020202020204" pitchFamily="34" charset="0"/>
              <a:buChar char="•"/>
            </a:pPr>
            <a:r>
              <a:rPr lang="en-US" sz="2400" dirty="0" smtClean="0">
                <a:solidFill>
                  <a:srgbClr val="7030A0"/>
                </a:solidFill>
              </a:rPr>
              <a:t>FEC and rate matching; </a:t>
            </a:r>
          </a:p>
          <a:p>
            <a:pPr marL="285750" indent="-285750">
              <a:buFont typeface="Arial" panose="020B0604020202020204" pitchFamily="34" charset="0"/>
              <a:buChar char="•"/>
            </a:pPr>
            <a:r>
              <a:rPr lang="en-US" sz="2400" dirty="0" smtClean="0">
                <a:solidFill>
                  <a:srgbClr val="7030A0"/>
                </a:solidFill>
              </a:rPr>
              <a:t>Data modulation; </a:t>
            </a:r>
          </a:p>
          <a:p>
            <a:pPr marL="285750" indent="-285750">
              <a:buFont typeface="Arial" panose="020B0604020202020204" pitchFamily="34" charset="0"/>
              <a:buChar char="•"/>
            </a:pPr>
            <a:r>
              <a:rPr lang="en-US" sz="2400" dirty="0" smtClean="0">
                <a:solidFill>
                  <a:srgbClr val="7030A0"/>
                </a:solidFill>
              </a:rPr>
              <a:t>Mapping to physical resource; -</a:t>
            </a:r>
          </a:p>
          <a:p>
            <a:pPr marL="285750" indent="-285750">
              <a:buFont typeface="Arial" panose="020B0604020202020204" pitchFamily="34" charset="0"/>
              <a:buChar char="•"/>
            </a:pPr>
            <a:r>
              <a:rPr lang="en-US" sz="2400" dirty="0" smtClean="0">
                <a:solidFill>
                  <a:srgbClr val="7030A0"/>
                </a:solidFill>
              </a:rPr>
              <a:t>Multi-antenna processing. </a:t>
            </a:r>
            <a:endParaRPr lang="en-IN" sz="2400" dirty="0">
              <a:solidFill>
                <a:srgbClr val="7030A0"/>
              </a:solidFill>
            </a:endParaRPr>
          </a:p>
        </p:txBody>
      </p:sp>
    </p:spTree>
    <p:extLst>
      <p:ext uri="{BB962C8B-B14F-4D97-AF65-F5344CB8AC3E}">
        <p14:creationId xmlns:p14="http://schemas.microsoft.com/office/powerpoint/2010/main" val="1241720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3168300" y="364656"/>
            <a:ext cx="4873835" cy="584775"/>
          </a:xfrm>
          <a:prstGeom prst="rect">
            <a:avLst/>
          </a:prstGeom>
        </p:spPr>
        <p:txBody>
          <a:bodyPr wrap="none">
            <a:spAutoFit/>
          </a:bodyPr>
          <a:lstStyle/>
          <a:p>
            <a:r>
              <a:rPr lang="en-IN" sz="3200" dirty="0" smtClean="0">
                <a:solidFill>
                  <a:schemeClr val="accent1">
                    <a:lumMod val="50000"/>
                  </a:schemeClr>
                </a:solidFill>
              </a:rPr>
              <a:t>Uplink "Transmission Types"</a:t>
            </a:r>
            <a:endParaRPr lang="en-IN" sz="3200" dirty="0">
              <a:solidFill>
                <a:schemeClr val="accent1">
                  <a:lumMod val="50000"/>
                </a:schemeClr>
              </a:solidFill>
            </a:endParaRPr>
          </a:p>
        </p:txBody>
      </p:sp>
      <p:pic>
        <p:nvPicPr>
          <p:cNvPr id="3" name="Picture 2"/>
          <p:cNvPicPr>
            <a:picLocks noChangeAspect="1"/>
          </p:cNvPicPr>
          <p:nvPr/>
        </p:nvPicPr>
        <p:blipFill>
          <a:blip r:embed="rId2"/>
          <a:stretch>
            <a:fillRect/>
          </a:stretch>
        </p:blipFill>
        <p:spPr>
          <a:xfrm>
            <a:off x="428624" y="1446662"/>
            <a:ext cx="11306603" cy="1610436"/>
          </a:xfrm>
          <a:prstGeom prst="rect">
            <a:avLst/>
          </a:prstGeom>
          <a:ln>
            <a:solidFill>
              <a:srgbClr val="C00000"/>
            </a:solidFill>
          </a:ln>
        </p:spPr>
      </p:pic>
      <p:sp>
        <p:nvSpPr>
          <p:cNvPr id="4" name="Rounded Rectangular Callout 3"/>
          <p:cNvSpPr/>
          <p:nvPr/>
        </p:nvSpPr>
        <p:spPr>
          <a:xfrm>
            <a:off x="873457" y="3616657"/>
            <a:ext cx="1760561" cy="70968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Note 1</a:t>
            </a:r>
            <a:endParaRPr lang="en-IN" sz="2800" dirty="0"/>
          </a:p>
        </p:txBody>
      </p:sp>
      <p:sp>
        <p:nvSpPr>
          <p:cNvPr id="5" name="Rectangle 4"/>
          <p:cNvSpPr/>
          <p:nvPr/>
        </p:nvSpPr>
        <p:spPr>
          <a:xfrm>
            <a:off x="4490392" y="3697701"/>
            <a:ext cx="5141664" cy="461665"/>
          </a:xfrm>
          <a:prstGeom prst="rect">
            <a:avLst/>
          </a:prstGeom>
          <a:ln>
            <a:solidFill>
              <a:schemeClr val="bg2">
                <a:lumMod val="25000"/>
              </a:schemeClr>
            </a:solidFill>
          </a:ln>
        </p:spPr>
        <p:txBody>
          <a:bodyPr wrap="none">
            <a:spAutoFit/>
          </a:bodyPr>
          <a:lstStyle/>
          <a:p>
            <a:r>
              <a:rPr lang="en-US" sz="2400" dirty="0" smtClean="0">
                <a:solidFill>
                  <a:srgbClr val="00B0F0"/>
                </a:solidFill>
              </a:rPr>
              <a:t>RACH corresponds to contention based.</a:t>
            </a:r>
            <a:endParaRPr lang="en-IN" sz="2400" dirty="0">
              <a:solidFill>
                <a:srgbClr val="00B0F0"/>
              </a:solidFill>
            </a:endParaRPr>
          </a:p>
        </p:txBody>
      </p:sp>
      <p:cxnSp>
        <p:nvCxnSpPr>
          <p:cNvPr id="9" name="Straight Arrow Connector 8"/>
          <p:cNvCxnSpPr>
            <a:endCxn id="5" idx="1"/>
          </p:cNvCxnSpPr>
          <p:nvPr/>
        </p:nvCxnSpPr>
        <p:spPr>
          <a:xfrm>
            <a:off x="2634018" y="3928533"/>
            <a:ext cx="185637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ular Callout 10"/>
          <p:cNvSpPr/>
          <p:nvPr/>
        </p:nvSpPr>
        <p:spPr>
          <a:xfrm>
            <a:off x="873457" y="4653887"/>
            <a:ext cx="1760561" cy="72333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Note 2</a:t>
            </a:r>
            <a:endParaRPr lang="en-IN" sz="2800" dirty="0"/>
          </a:p>
        </p:txBody>
      </p:sp>
      <p:sp>
        <p:nvSpPr>
          <p:cNvPr id="12" name="Rectangle 11"/>
          <p:cNvSpPr/>
          <p:nvPr/>
        </p:nvSpPr>
        <p:spPr>
          <a:xfrm>
            <a:off x="4617156" y="4799969"/>
            <a:ext cx="5323893" cy="461665"/>
          </a:xfrm>
          <a:prstGeom prst="rect">
            <a:avLst/>
          </a:prstGeom>
          <a:ln>
            <a:solidFill>
              <a:srgbClr val="92D050"/>
            </a:solidFill>
          </a:ln>
        </p:spPr>
        <p:txBody>
          <a:bodyPr wrap="none">
            <a:spAutoFit/>
          </a:bodyPr>
          <a:lstStyle/>
          <a:p>
            <a:r>
              <a:rPr lang="en-US" sz="2400" dirty="0" smtClean="0">
                <a:solidFill>
                  <a:srgbClr val="002060"/>
                </a:solidFill>
              </a:rPr>
              <a:t>UCI on PUSCH without UL-SCH is possible</a:t>
            </a:r>
            <a:endParaRPr lang="en-IN" sz="2400" dirty="0">
              <a:solidFill>
                <a:srgbClr val="002060"/>
              </a:solidFill>
            </a:endParaRPr>
          </a:p>
        </p:txBody>
      </p:sp>
      <p:cxnSp>
        <p:nvCxnSpPr>
          <p:cNvPr id="14" name="Straight Arrow Connector 13"/>
          <p:cNvCxnSpPr>
            <a:stCxn id="11" idx="3"/>
            <a:endCxn id="12" idx="1"/>
          </p:cNvCxnSpPr>
          <p:nvPr/>
        </p:nvCxnSpPr>
        <p:spPr>
          <a:xfrm>
            <a:off x="2634018" y="5015553"/>
            <a:ext cx="1983138" cy="15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ular Callout 14"/>
          <p:cNvSpPr/>
          <p:nvPr/>
        </p:nvSpPr>
        <p:spPr>
          <a:xfrm>
            <a:off x="968991" y="5773003"/>
            <a:ext cx="1787857" cy="81886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smtClean="0"/>
              <a:t>Note 3</a:t>
            </a:r>
            <a:endParaRPr lang="en-IN" sz="2800" dirty="0"/>
          </a:p>
        </p:txBody>
      </p:sp>
      <p:sp>
        <p:nvSpPr>
          <p:cNvPr id="16" name="Rectangle 15"/>
          <p:cNvSpPr/>
          <p:nvPr/>
        </p:nvSpPr>
        <p:spPr>
          <a:xfrm>
            <a:off x="4617156" y="5951603"/>
            <a:ext cx="7463710" cy="461665"/>
          </a:xfrm>
          <a:prstGeom prst="rect">
            <a:avLst/>
          </a:prstGeom>
          <a:ln>
            <a:solidFill>
              <a:srgbClr val="92D050"/>
            </a:solidFill>
          </a:ln>
        </p:spPr>
        <p:txBody>
          <a:bodyPr wrap="none">
            <a:spAutoFit/>
          </a:bodyPr>
          <a:lstStyle/>
          <a:p>
            <a:r>
              <a:rPr lang="en-US" sz="2400" dirty="0" smtClean="0">
                <a:solidFill>
                  <a:srgbClr val="0070C0"/>
                </a:solidFill>
              </a:rPr>
              <a:t>For </a:t>
            </a:r>
            <a:r>
              <a:rPr lang="en-US" sz="2400" dirty="0" err="1" smtClean="0">
                <a:solidFill>
                  <a:srgbClr val="0070C0"/>
                </a:solidFill>
              </a:rPr>
              <a:t>SCell</a:t>
            </a:r>
            <a:r>
              <a:rPr lang="en-US" sz="2400" dirty="0" smtClean="0">
                <a:solidFill>
                  <a:srgbClr val="0070C0"/>
                </a:solidFill>
              </a:rPr>
              <a:t>, </a:t>
            </a:r>
            <a:r>
              <a:rPr lang="en-US" sz="2400" dirty="0" err="1" smtClean="0">
                <a:solidFill>
                  <a:srgbClr val="0070C0"/>
                </a:solidFill>
              </a:rPr>
              <a:t>MsgA</a:t>
            </a:r>
            <a:r>
              <a:rPr lang="en-US" sz="2400" dirty="0" smtClean="0">
                <a:solidFill>
                  <a:srgbClr val="0070C0"/>
                </a:solidFill>
              </a:rPr>
              <a:t> PRACH and </a:t>
            </a:r>
            <a:r>
              <a:rPr lang="en-US" sz="2400" dirty="0" err="1" smtClean="0">
                <a:solidFill>
                  <a:srgbClr val="0070C0"/>
                </a:solidFill>
              </a:rPr>
              <a:t>MsgA</a:t>
            </a:r>
            <a:r>
              <a:rPr lang="en-US" sz="2400" dirty="0" smtClean="0">
                <a:solidFill>
                  <a:srgbClr val="0070C0"/>
                </a:solidFill>
              </a:rPr>
              <a:t> PUSCH is not supported.</a:t>
            </a:r>
            <a:endParaRPr lang="en-IN" sz="2400" dirty="0">
              <a:solidFill>
                <a:srgbClr val="0070C0"/>
              </a:solidFill>
            </a:endParaRPr>
          </a:p>
        </p:txBody>
      </p:sp>
      <p:cxnSp>
        <p:nvCxnSpPr>
          <p:cNvPr id="18" name="Straight Arrow Connector 17"/>
          <p:cNvCxnSpPr>
            <a:stCxn id="15" idx="3"/>
          </p:cNvCxnSpPr>
          <p:nvPr/>
        </p:nvCxnSpPr>
        <p:spPr>
          <a:xfrm>
            <a:off x="2756848" y="6182436"/>
            <a:ext cx="1860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119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2813985" y="0"/>
            <a:ext cx="6199839" cy="523220"/>
          </a:xfrm>
          <a:prstGeom prst="rect">
            <a:avLst/>
          </a:prstGeom>
        </p:spPr>
        <p:txBody>
          <a:bodyPr wrap="none">
            <a:spAutoFit/>
          </a:bodyPr>
          <a:lstStyle/>
          <a:p>
            <a:r>
              <a:rPr lang="en-IN" sz="2800" dirty="0" smtClean="0">
                <a:solidFill>
                  <a:srgbClr val="FF0000"/>
                </a:solidFill>
              </a:rPr>
              <a:t>Uplink "Transmission Type" combinations</a:t>
            </a:r>
            <a:endParaRPr lang="en-IN" sz="2800" dirty="0">
              <a:solidFill>
                <a:srgbClr val="FF0000"/>
              </a:solidFill>
            </a:endParaRPr>
          </a:p>
        </p:txBody>
      </p:sp>
      <p:pic>
        <p:nvPicPr>
          <p:cNvPr id="3" name="Picture 2"/>
          <p:cNvPicPr>
            <a:picLocks noChangeAspect="1"/>
          </p:cNvPicPr>
          <p:nvPr/>
        </p:nvPicPr>
        <p:blipFill>
          <a:blip r:embed="rId2"/>
          <a:stretch>
            <a:fillRect/>
          </a:stretch>
        </p:blipFill>
        <p:spPr>
          <a:xfrm>
            <a:off x="1985749" y="448157"/>
            <a:ext cx="7457024" cy="2597512"/>
          </a:xfrm>
          <a:prstGeom prst="rect">
            <a:avLst/>
          </a:prstGeom>
          <a:ln>
            <a:solidFill>
              <a:srgbClr val="92D050"/>
            </a:solidFill>
          </a:ln>
        </p:spPr>
      </p:pic>
      <p:sp>
        <p:nvSpPr>
          <p:cNvPr id="6" name="Rounded Rectangle 5"/>
          <p:cNvSpPr/>
          <p:nvPr/>
        </p:nvSpPr>
        <p:spPr>
          <a:xfrm>
            <a:off x="1433013" y="3183340"/>
            <a:ext cx="982639" cy="341194"/>
          </a:xfrm>
          <a:prstGeom prst="roundRect">
            <a:avLst/>
          </a:prstGeom>
          <a:solidFill>
            <a:schemeClr val="accent3"/>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1</a:t>
            </a:r>
            <a:endParaRPr lang="en-IN" dirty="0"/>
          </a:p>
        </p:txBody>
      </p:sp>
      <p:sp>
        <p:nvSpPr>
          <p:cNvPr id="7" name="Rectangle 6"/>
          <p:cNvSpPr/>
          <p:nvPr/>
        </p:nvSpPr>
        <p:spPr>
          <a:xfrm>
            <a:off x="3048000" y="3182356"/>
            <a:ext cx="7256060" cy="338554"/>
          </a:xfrm>
          <a:prstGeom prst="rect">
            <a:avLst/>
          </a:prstGeom>
          <a:ln>
            <a:solidFill>
              <a:srgbClr val="92D050"/>
            </a:solidFill>
          </a:ln>
        </p:spPr>
        <p:txBody>
          <a:bodyPr wrap="square">
            <a:spAutoFit/>
          </a:bodyPr>
          <a:lstStyle/>
          <a:p>
            <a:r>
              <a:rPr lang="en-US" sz="1600" dirty="0" smtClean="0">
                <a:solidFill>
                  <a:srgbClr val="002060"/>
                </a:solidFill>
              </a:rPr>
              <a:t>The number of cell groups j in the supported combination is subject to UE capability</a:t>
            </a:r>
            <a:endParaRPr lang="en-IN" sz="1600" dirty="0">
              <a:solidFill>
                <a:srgbClr val="002060"/>
              </a:solidFill>
            </a:endParaRPr>
          </a:p>
        </p:txBody>
      </p:sp>
      <p:cxnSp>
        <p:nvCxnSpPr>
          <p:cNvPr id="9" name="Straight Arrow Connector 8"/>
          <p:cNvCxnSpPr>
            <a:stCxn id="6" idx="3"/>
            <a:endCxn id="7" idx="1"/>
          </p:cNvCxnSpPr>
          <p:nvPr/>
        </p:nvCxnSpPr>
        <p:spPr>
          <a:xfrm flipV="1">
            <a:off x="2415652" y="3351633"/>
            <a:ext cx="632348" cy="2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433013" y="3603009"/>
            <a:ext cx="982639" cy="30025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2</a:t>
            </a:r>
            <a:endParaRPr lang="en-IN" dirty="0"/>
          </a:p>
        </p:txBody>
      </p:sp>
      <p:sp>
        <p:nvSpPr>
          <p:cNvPr id="12" name="Rounded Rectangle 11"/>
          <p:cNvSpPr/>
          <p:nvPr/>
        </p:nvSpPr>
        <p:spPr>
          <a:xfrm>
            <a:off x="1433013" y="3985147"/>
            <a:ext cx="982639" cy="313899"/>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3</a:t>
            </a:r>
            <a:endParaRPr lang="en-IN" dirty="0"/>
          </a:p>
        </p:txBody>
      </p:sp>
      <p:sp>
        <p:nvSpPr>
          <p:cNvPr id="13" name="Rounded Rectangle 12"/>
          <p:cNvSpPr/>
          <p:nvPr/>
        </p:nvSpPr>
        <p:spPr>
          <a:xfrm>
            <a:off x="1433013" y="4377522"/>
            <a:ext cx="982639" cy="31389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4</a:t>
            </a:r>
            <a:endParaRPr lang="en-IN" dirty="0"/>
          </a:p>
        </p:txBody>
      </p:sp>
      <p:sp>
        <p:nvSpPr>
          <p:cNvPr id="14" name="Rounded Rectangle 13"/>
          <p:cNvSpPr/>
          <p:nvPr/>
        </p:nvSpPr>
        <p:spPr>
          <a:xfrm>
            <a:off x="1433013" y="4786953"/>
            <a:ext cx="982639" cy="325827"/>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5</a:t>
            </a:r>
            <a:endParaRPr lang="en-IN" dirty="0"/>
          </a:p>
        </p:txBody>
      </p:sp>
      <p:sp>
        <p:nvSpPr>
          <p:cNvPr id="15" name="Rounded Rectangle 14"/>
          <p:cNvSpPr/>
          <p:nvPr/>
        </p:nvSpPr>
        <p:spPr>
          <a:xfrm>
            <a:off x="1433012" y="5202695"/>
            <a:ext cx="982639" cy="315946"/>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6</a:t>
            </a:r>
            <a:endParaRPr lang="en-IN" dirty="0"/>
          </a:p>
        </p:txBody>
      </p:sp>
      <p:sp>
        <p:nvSpPr>
          <p:cNvPr id="16" name="Rounded Rectangle 15"/>
          <p:cNvSpPr/>
          <p:nvPr/>
        </p:nvSpPr>
        <p:spPr>
          <a:xfrm>
            <a:off x="1433012" y="5593608"/>
            <a:ext cx="982639" cy="33370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7</a:t>
            </a:r>
            <a:endParaRPr lang="en-IN" dirty="0"/>
          </a:p>
        </p:txBody>
      </p:sp>
      <p:sp>
        <p:nvSpPr>
          <p:cNvPr id="17" name="Rounded Rectangle 16"/>
          <p:cNvSpPr/>
          <p:nvPr/>
        </p:nvSpPr>
        <p:spPr>
          <a:xfrm>
            <a:off x="1433012" y="6025567"/>
            <a:ext cx="982639" cy="382138"/>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8</a:t>
            </a:r>
            <a:endParaRPr lang="en-IN" dirty="0"/>
          </a:p>
        </p:txBody>
      </p:sp>
      <p:sp>
        <p:nvSpPr>
          <p:cNvPr id="18" name="Rounded Rectangle 17"/>
          <p:cNvSpPr/>
          <p:nvPr/>
        </p:nvSpPr>
        <p:spPr>
          <a:xfrm>
            <a:off x="1467131" y="6505961"/>
            <a:ext cx="914400" cy="35204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9</a:t>
            </a:r>
            <a:endParaRPr lang="en-IN" dirty="0"/>
          </a:p>
        </p:txBody>
      </p:sp>
      <p:sp>
        <p:nvSpPr>
          <p:cNvPr id="23" name="Rectangle 22"/>
          <p:cNvSpPr/>
          <p:nvPr/>
        </p:nvSpPr>
        <p:spPr>
          <a:xfrm>
            <a:off x="3048000" y="3583857"/>
            <a:ext cx="9144000" cy="338554"/>
          </a:xfrm>
          <a:prstGeom prst="rect">
            <a:avLst/>
          </a:prstGeom>
          <a:ln>
            <a:solidFill>
              <a:srgbClr val="92D050"/>
            </a:solidFill>
          </a:ln>
        </p:spPr>
        <p:txBody>
          <a:bodyPr wrap="square">
            <a:spAutoFit/>
          </a:bodyPr>
          <a:lstStyle/>
          <a:p>
            <a:r>
              <a:rPr lang="en-US" sz="1600" dirty="0" smtClean="0">
                <a:solidFill>
                  <a:srgbClr val="002060"/>
                </a:solidFill>
              </a:rPr>
              <a:t>The number of PUCCH groups k in the supported combination is subject to UE capability</a:t>
            </a:r>
            <a:endParaRPr lang="en-IN" sz="1600" dirty="0">
              <a:solidFill>
                <a:srgbClr val="002060"/>
              </a:solidFill>
            </a:endParaRPr>
          </a:p>
        </p:txBody>
      </p:sp>
      <p:cxnSp>
        <p:nvCxnSpPr>
          <p:cNvPr id="25" name="Straight Arrow Connector 24"/>
          <p:cNvCxnSpPr>
            <a:stCxn id="11" idx="3"/>
            <a:endCxn id="23" idx="1"/>
          </p:cNvCxnSpPr>
          <p:nvPr/>
        </p:nvCxnSpPr>
        <p:spPr>
          <a:xfrm>
            <a:off x="2415652" y="3753134"/>
            <a:ext cx="632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048000" y="3983665"/>
            <a:ext cx="8170460" cy="338554"/>
          </a:xfrm>
          <a:prstGeom prst="rect">
            <a:avLst/>
          </a:prstGeom>
          <a:ln>
            <a:solidFill>
              <a:srgbClr val="92D050"/>
            </a:solidFill>
          </a:ln>
        </p:spPr>
        <p:txBody>
          <a:bodyPr wrap="square">
            <a:spAutoFit/>
          </a:bodyPr>
          <a:lstStyle/>
          <a:p>
            <a:r>
              <a:rPr lang="en-US" sz="1600" dirty="0" smtClean="0">
                <a:solidFill>
                  <a:srgbClr val="002060"/>
                </a:solidFill>
              </a:rPr>
              <a:t>The number of carriers p, and p' in the supported combinations are subject to UE capability</a:t>
            </a:r>
            <a:endParaRPr lang="en-IN" sz="1600" dirty="0">
              <a:solidFill>
                <a:srgbClr val="002060"/>
              </a:solidFill>
            </a:endParaRPr>
          </a:p>
        </p:txBody>
      </p:sp>
      <p:cxnSp>
        <p:nvCxnSpPr>
          <p:cNvPr id="28" name="Straight Arrow Connector 27"/>
          <p:cNvCxnSpPr>
            <a:stCxn id="12" idx="3"/>
            <a:endCxn id="26" idx="1"/>
          </p:cNvCxnSpPr>
          <p:nvPr/>
        </p:nvCxnSpPr>
        <p:spPr>
          <a:xfrm>
            <a:off x="2415652" y="4142097"/>
            <a:ext cx="632348" cy="1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048000" y="4391780"/>
            <a:ext cx="6259773" cy="338554"/>
          </a:xfrm>
          <a:prstGeom prst="rect">
            <a:avLst/>
          </a:prstGeom>
          <a:noFill/>
          <a:ln>
            <a:solidFill>
              <a:srgbClr val="92D050"/>
            </a:solidFill>
          </a:ln>
        </p:spPr>
        <p:txBody>
          <a:bodyPr wrap="square" rtlCol="0">
            <a:spAutoFit/>
          </a:bodyPr>
          <a:lstStyle/>
          <a:p>
            <a:r>
              <a:rPr lang="en-US" sz="1600" dirty="0" smtClean="0">
                <a:solidFill>
                  <a:srgbClr val="002060"/>
                </a:solidFill>
              </a:rPr>
              <a:t>In the case there is one SUL carrier, then p-1 would be supported</a:t>
            </a:r>
            <a:endParaRPr lang="en-IN" sz="1600" dirty="0">
              <a:solidFill>
                <a:srgbClr val="002060"/>
              </a:solidFill>
            </a:endParaRPr>
          </a:p>
        </p:txBody>
      </p:sp>
      <p:cxnSp>
        <p:nvCxnSpPr>
          <p:cNvPr id="33" name="Straight Arrow Connector 32"/>
          <p:cNvCxnSpPr>
            <a:stCxn id="13" idx="3"/>
            <a:endCxn id="31" idx="1"/>
          </p:cNvCxnSpPr>
          <p:nvPr/>
        </p:nvCxnSpPr>
        <p:spPr>
          <a:xfrm>
            <a:off x="2415652" y="4534471"/>
            <a:ext cx="632348" cy="26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048000" y="4780589"/>
            <a:ext cx="9043916" cy="338554"/>
          </a:xfrm>
          <a:prstGeom prst="rect">
            <a:avLst/>
          </a:prstGeom>
          <a:noFill/>
          <a:ln>
            <a:solidFill>
              <a:srgbClr val="92D050"/>
            </a:solidFill>
          </a:ln>
        </p:spPr>
        <p:txBody>
          <a:bodyPr wrap="square" rtlCol="0">
            <a:spAutoFit/>
          </a:bodyPr>
          <a:lstStyle/>
          <a:p>
            <a:r>
              <a:rPr lang="en-US" sz="1600" dirty="0" smtClean="0">
                <a:solidFill>
                  <a:srgbClr val="002060"/>
                </a:solidFill>
              </a:rPr>
              <a:t>UE may be configured with p' but may also have capability to simultaneously sound less than this number</a:t>
            </a:r>
            <a:endParaRPr lang="en-IN" sz="1600" dirty="0">
              <a:solidFill>
                <a:srgbClr val="002060"/>
              </a:solidFill>
            </a:endParaRPr>
          </a:p>
        </p:txBody>
      </p:sp>
      <p:cxnSp>
        <p:nvCxnSpPr>
          <p:cNvPr id="36" name="Straight Arrow Connector 35"/>
          <p:cNvCxnSpPr>
            <a:stCxn id="14" idx="3"/>
            <a:endCxn id="34" idx="1"/>
          </p:cNvCxnSpPr>
          <p:nvPr/>
        </p:nvCxnSpPr>
        <p:spPr>
          <a:xfrm flipV="1">
            <a:off x="2415652" y="4949866"/>
            <a:ext cx="6323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48000" y="5202695"/>
            <a:ext cx="8666329" cy="307777"/>
          </a:xfrm>
          <a:prstGeom prst="rect">
            <a:avLst/>
          </a:prstGeom>
          <a:noFill/>
          <a:ln>
            <a:solidFill>
              <a:srgbClr val="92D050"/>
            </a:solidFill>
          </a:ln>
        </p:spPr>
        <p:txBody>
          <a:bodyPr wrap="square" rtlCol="0">
            <a:spAutoFit/>
          </a:bodyPr>
          <a:lstStyle/>
          <a:p>
            <a:r>
              <a:rPr lang="en-US" sz="1400" dirty="0" smtClean="0">
                <a:solidFill>
                  <a:srgbClr val="002060"/>
                </a:solidFill>
              </a:rPr>
              <a:t>Simultaneous PRACH with PUCCH (or PUSCH or SRS) is supported only in the case of inter-band CA j~&lt;=</a:t>
            </a:r>
            <a:r>
              <a:rPr lang="en-US" sz="1400" dirty="0" err="1" smtClean="0">
                <a:solidFill>
                  <a:srgbClr val="002060"/>
                </a:solidFill>
              </a:rPr>
              <a:t>j,k</a:t>
            </a:r>
            <a:r>
              <a:rPr lang="en-US" sz="1400" dirty="0" smtClean="0">
                <a:solidFill>
                  <a:srgbClr val="002060"/>
                </a:solidFill>
              </a:rPr>
              <a:t>~&lt;=</a:t>
            </a:r>
            <a:r>
              <a:rPr lang="en-US" sz="1400" dirty="0" err="1" smtClean="0">
                <a:solidFill>
                  <a:srgbClr val="002060"/>
                </a:solidFill>
              </a:rPr>
              <a:t>k,p</a:t>
            </a:r>
            <a:r>
              <a:rPr lang="en-US" sz="1400" dirty="0" smtClean="0">
                <a:solidFill>
                  <a:srgbClr val="002060"/>
                </a:solidFill>
              </a:rPr>
              <a:t>~&lt;=p</a:t>
            </a:r>
            <a:endParaRPr lang="en-IN" sz="1400" dirty="0">
              <a:solidFill>
                <a:srgbClr val="002060"/>
              </a:solidFill>
            </a:endParaRPr>
          </a:p>
        </p:txBody>
      </p:sp>
      <p:cxnSp>
        <p:nvCxnSpPr>
          <p:cNvPr id="40" name="Straight Arrow Connector 39"/>
          <p:cNvCxnSpPr>
            <a:stCxn id="15" idx="3"/>
            <a:endCxn id="38" idx="1"/>
          </p:cNvCxnSpPr>
          <p:nvPr/>
        </p:nvCxnSpPr>
        <p:spPr>
          <a:xfrm flipV="1">
            <a:off x="2415651" y="5356584"/>
            <a:ext cx="632349" cy="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047999" y="5619535"/>
            <a:ext cx="8666330" cy="307777"/>
          </a:xfrm>
          <a:prstGeom prst="rect">
            <a:avLst/>
          </a:prstGeom>
          <a:ln>
            <a:solidFill>
              <a:srgbClr val="92D050"/>
            </a:solidFill>
          </a:ln>
        </p:spPr>
        <p:txBody>
          <a:bodyPr wrap="square">
            <a:spAutoFit/>
          </a:bodyPr>
          <a:lstStyle/>
          <a:p>
            <a:r>
              <a:rPr lang="en-US" sz="1400" dirty="0" smtClean="0">
                <a:solidFill>
                  <a:srgbClr val="002060"/>
                </a:solidFill>
              </a:rPr>
              <a:t>Simultaneous SRS with PUCCH (or PUSCH) is supported only in the case of inter-band CA k~&lt;=</a:t>
            </a:r>
            <a:r>
              <a:rPr lang="en-US" sz="1400" dirty="0" err="1" smtClean="0">
                <a:solidFill>
                  <a:srgbClr val="002060"/>
                </a:solidFill>
              </a:rPr>
              <a:t>k,p</a:t>
            </a:r>
            <a:r>
              <a:rPr lang="en-US" sz="1400" dirty="0" smtClean="0">
                <a:solidFill>
                  <a:srgbClr val="002060"/>
                </a:solidFill>
              </a:rPr>
              <a:t>~&lt;=p</a:t>
            </a:r>
            <a:endParaRPr lang="en-IN" sz="1400" dirty="0">
              <a:solidFill>
                <a:srgbClr val="002060"/>
              </a:solidFill>
            </a:endParaRPr>
          </a:p>
        </p:txBody>
      </p:sp>
      <p:cxnSp>
        <p:nvCxnSpPr>
          <p:cNvPr id="43" name="Straight Arrow Connector 42"/>
          <p:cNvCxnSpPr>
            <a:stCxn id="16" idx="3"/>
            <a:endCxn id="41" idx="1"/>
          </p:cNvCxnSpPr>
          <p:nvPr/>
        </p:nvCxnSpPr>
        <p:spPr>
          <a:xfrm>
            <a:off x="2415651" y="5760460"/>
            <a:ext cx="632348" cy="1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047999" y="5975725"/>
            <a:ext cx="9043917" cy="400110"/>
          </a:xfrm>
          <a:prstGeom prst="rect">
            <a:avLst/>
          </a:prstGeom>
          <a:ln>
            <a:solidFill>
              <a:srgbClr val="92D050"/>
            </a:solidFill>
          </a:ln>
        </p:spPr>
        <p:txBody>
          <a:bodyPr wrap="square">
            <a:spAutoFit/>
          </a:bodyPr>
          <a:lstStyle/>
          <a:p>
            <a:r>
              <a:rPr lang="en-US" sz="1000" dirty="0" smtClean="0">
                <a:solidFill>
                  <a:srgbClr val="002060"/>
                </a:solidFill>
              </a:rPr>
              <a:t>Simultaneous PUCCH and PUSCH(s) for the case that multiple PUCCH groups are configured and the respective PUCCH and PUSCH(s) are transmitted in the different PUCCH groups, with k~&lt;</a:t>
            </a:r>
            <a:r>
              <a:rPr lang="en-US" sz="1000" dirty="0" err="1" smtClean="0">
                <a:solidFill>
                  <a:srgbClr val="002060"/>
                </a:solidFill>
              </a:rPr>
              <a:t>k,p</a:t>
            </a:r>
            <a:r>
              <a:rPr lang="en-US" sz="1000" dirty="0" smtClean="0">
                <a:solidFill>
                  <a:srgbClr val="002060"/>
                </a:solidFill>
              </a:rPr>
              <a:t>~&lt;p are subject to UE capability for supported number of PUCCH groups and UL carriers, respectively.  and ̂ depend on configuration</a:t>
            </a:r>
            <a:endParaRPr lang="en-IN" sz="1000" dirty="0">
              <a:solidFill>
                <a:srgbClr val="002060"/>
              </a:solidFill>
            </a:endParaRPr>
          </a:p>
        </p:txBody>
      </p:sp>
      <p:cxnSp>
        <p:nvCxnSpPr>
          <p:cNvPr id="46" name="Straight Arrow Connector 45"/>
          <p:cNvCxnSpPr>
            <a:stCxn id="17" idx="3"/>
          </p:cNvCxnSpPr>
          <p:nvPr/>
        </p:nvCxnSpPr>
        <p:spPr>
          <a:xfrm>
            <a:off x="2415651" y="6216636"/>
            <a:ext cx="632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047999" y="6424248"/>
            <a:ext cx="9274176" cy="461665"/>
          </a:xfrm>
          <a:prstGeom prst="rect">
            <a:avLst/>
          </a:prstGeom>
          <a:ln>
            <a:solidFill>
              <a:srgbClr val="92D050"/>
            </a:solidFill>
          </a:ln>
        </p:spPr>
        <p:txBody>
          <a:bodyPr wrap="square">
            <a:spAutoFit/>
          </a:bodyPr>
          <a:lstStyle/>
          <a:p>
            <a:r>
              <a:rPr lang="en-US" sz="1200" dirty="0" smtClean="0">
                <a:solidFill>
                  <a:srgbClr val="002060"/>
                </a:solidFill>
              </a:rPr>
              <a:t>Simultaneous PUCCH and PUSCH(s) within the same PUCCH group in the case of inter-band CA, p depending on the configuration, and subject to UE capability for parallel transmission of PUCCH and PUSCH within the same PUCCH group. </a:t>
            </a:r>
            <a:endParaRPr lang="en-IN" sz="1200" dirty="0">
              <a:solidFill>
                <a:srgbClr val="002060"/>
              </a:solidFill>
            </a:endParaRPr>
          </a:p>
        </p:txBody>
      </p:sp>
      <p:cxnSp>
        <p:nvCxnSpPr>
          <p:cNvPr id="49" name="Straight Arrow Connector 48"/>
          <p:cNvCxnSpPr>
            <a:stCxn id="18" idx="3"/>
            <a:endCxn id="47" idx="1"/>
          </p:cNvCxnSpPr>
          <p:nvPr/>
        </p:nvCxnSpPr>
        <p:spPr>
          <a:xfrm flipV="1">
            <a:off x="2381531" y="6655081"/>
            <a:ext cx="666468" cy="2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576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3664391" y="0"/>
            <a:ext cx="4301242" cy="523220"/>
          </a:xfrm>
          <a:prstGeom prst="rect">
            <a:avLst/>
          </a:prstGeom>
        </p:spPr>
        <p:txBody>
          <a:bodyPr wrap="none">
            <a:spAutoFit/>
          </a:bodyPr>
          <a:lstStyle/>
          <a:p>
            <a:r>
              <a:rPr lang="en-IN" sz="2800" dirty="0" smtClean="0">
                <a:solidFill>
                  <a:srgbClr val="00B0F0"/>
                </a:solidFill>
              </a:rPr>
              <a:t>Downlink "Reception Types"</a:t>
            </a:r>
            <a:endParaRPr lang="en-IN" sz="2800" dirty="0">
              <a:solidFill>
                <a:srgbClr val="00B0F0"/>
              </a:solidFill>
            </a:endParaRPr>
          </a:p>
        </p:txBody>
      </p:sp>
      <p:pic>
        <p:nvPicPr>
          <p:cNvPr id="3" name="Picture 2"/>
          <p:cNvPicPr>
            <a:picLocks noChangeAspect="1"/>
          </p:cNvPicPr>
          <p:nvPr/>
        </p:nvPicPr>
        <p:blipFill>
          <a:blip r:embed="rId2"/>
          <a:stretch>
            <a:fillRect/>
          </a:stretch>
        </p:blipFill>
        <p:spPr>
          <a:xfrm>
            <a:off x="5772150" y="581025"/>
            <a:ext cx="6419850" cy="5695950"/>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5815012" y="6276975"/>
            <a:ext cx="6334125" cy="447675"/>
          </a:xfrm>
          <a:prstGeom prst="rect">
            <a:avLst/>
          </a:prstGeom>
          <a:ln>
            <a:solidFill>
              <a:srgbClr val="FF0000"/>
            </a:solidFill>
          </a:ln>
        </p:spPr>
      </p:pic>
      <p:sp>
        <p:nvSpPr>
          <p:cNvPr id="5" name="Rounded Rectangle 4"/>
          <p:cNvSpPr/>
          <p:nvPr/>
        </p:nvSpPr>
        <p:spPr>
          <a:xfrm>
            <a:off x="0" y="873456"/>
            <a:ext cx="750627" cy="382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Note 1</a:t>
            </a:r>
            <a:endParaRPr lang="en-IN" sz="1400" dirty="0"/>
          </a:p>
        </p:txBody>
      </p:sp>
      <p:sp>
        <p:nvSpPr>
          <p:cNvPr id="6" name="Rounded Rectangle 5"/>
          <p:cNvSpPr/>
          <p:nvPr/>
        </p:nvSpPr>
        <p:spPr>
          <a:xfrm>
            <a:off x="-23885" y="1542196"/>
            <a:ext cx="798395" cy="3684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Note 2</a:t>
            </a:r>
            <a:endParaRPr lang="en-IN" sz="1400" dirty="0"/>
          </a:p>
        </p:txBody>
      </p:sp>
      <p:sp>
        <p:nvSpPr>
          <p:cNvPr id="7" name="Rounded Rectangle 6"/>
          <p:cNvSpPr/>
          <p:nvPr/>
        </p:nvSpPr>
        <p:spPr>
          <a:xfrm>
            <a:off x="-23885" y="2217760"/>
            <a:ext cx="798395" cy="409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Note 3</a:t>
            </a:r>
            <a:endParaRPr lang="en-IN" sz="1400" dirty="0"/>
          </a:p>
        </p:txBody>
      </p:sp>
      <p:sp>
        <p:nvSpPr>
          <p:cNvPr id="8" name="Rounded Rectangle 7"/>
          <p:cNvSpPr/>
          <p:nvPr/>
        </p:nvSpPr>
        <p:spPr>
          <a:xfrm>
            <a:off x="-23885" y="2951327"/>
            <a:ext cx="798395" cy="395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Note 4</a:t>
            </a:r>
            <a:endParaRPr lang="en-IN" sz="1400" dirty="0"/>
          </a:p>
        </p:txBody>
      </p:sp>
      <p:sp>
        <p:nvSpPr>
          <p:cNvPr id="9" name="Rounded Rectangle 8"/>
          <p:cNvSpPr/>
          <p:nvPr/>
        </p:nvSpPr>
        <p:spPr>
          <a:xfrm>
            <a:off x="-23885" y="3623480"/>
            <a:ext cx="798395" cy="423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Note 5</a:t>
            </a:r>
            <a:endParaRPr lang="en-IN" sz="1400" dirty="0"/>
          </a:p>
        </p:txBody>
      </p:sp>
      <p:sp>
        <p:nvSpPr>
          <p:cNvPr id="10" name="Rounded Rectangle 9"/>
          <p:cNvSpPr/>
          <p:nvPr/>
        </p:nvSpPr>
        <p:spPr>
          <a:xfrm>
            <a:off x="0" y="4339988"/>
            <a:ext cx="798395" cy="436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Note 6</a:t>
            </a:r>
            <a:endParaRPr lang="en-IN" sz="1400" dirty="0"/>
          </a:p>
        </p:txBody>
      </p:sp>
      <p:sp>
        <p:nvSpPr>
          <p:cNvPr id="11" name="Rounded Rectangle 10"/>
          <p:cNvSpPr/>
          <p:nvPr/>
        </p:nvSpPr>
        <p:spPr>
          <a:xfrm>
            <a:off x="0" y="5053083"/>
            <a:ext cx="798395" cy="395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Note 7</a:t>
            </a:r>
            <a:endParaRPr lang="en-IN" sz="1400" dirty="0"/>
          </a:p>
        </p:txBody>
      </p:sp>
      <p:sp>
        <p:nvSpPr>
          <p:cNvPr id="12" name="Rounded Rectangle 11"/>
          <p:cNvSpPr/>
          <p:nvPr/>
        </p:nvSpPr>
        <p:spPr>
          <a:xfrm>
            <a:off x="-23885" y="5725235"/>
            <a:ext cx="798395" cy="3538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Note 8</a:t>
            </a:r>
            <a:endParaRPr lang="en-IN" sz="1400" dirty="0"/>
          </a:p>
        </p:txBody>
      </p:sp>
      <p:sp>
        <p:nvSpPr>
          <p:cNvPr id="13" name="Rounded Rectangle 12"/>
          <p:cNvSpPr/>
          <p:nvPr/>
        </p:nvSpPr>
        <p:spPr>
          <a:xfrm>
            <a:off x="0" y="6397387"/>
            <a:ext cx="798395" cy="402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Note 9</a:t>
            </a:r>
            <a:endParaRPr lang="en-IN" sz="1400" dirty="0"/>
          </a:p>
        </p:txBody>
      </p:sp>
      <p:sp>
        <p:nvSpPr>
          <p:cNvPr id="14" name="Rectangle 13"/>
          <p:cNvSpPr/>
          <p:nvPr/>
        </p:nvSpPr>
        <p:spPr>
          <a:xfrm>
            <a:off x="1574292" y="869623"/>
            <a:ext cx="3057760" cy="338554"/>
          </a:xfrm>
          <a:prstGeom prst="rect">
            <a:avLst/>
          </a:prstGeom>
          <a:ln>
            <a:solidFill>
              <a:srgbClr val="FF3399"/>
            </a:solidFill>
          </a:ln>
        </p:spPr>
        <p:txBody>
          <a:bodyPr wrap="none">
            <a:spAutoFit/>
          </a:bodyPr>
          <a:lstStyle/>
          <a:p>
            <a:r>
              <a:rPr lang="en-US" sz="1600" dirty="0" smtClean="0">
                <a:solidFill>
                  <a:schemeClr val="accent5">
                    <a:lumMod val="75000"/>
                  </a:schemeClr>
                </a:solidFill>
              </a:rPr>
              <a:t>These are received from </a:t>
            </a:r>
            <a:r>
              <a:rPr lang="en-US" sz="1600" dirty="0" err="1" smtClean="0">
                <a:solidFill>
                  <a:schemeClr val="accent5">
                    <a:lumMod val="75000"/>
                  </a:schemeClr>
                </a:solidFill>
              </a:rPr>
              <a:t>PCell</a:t>
            </a:r>
            <a:r>
              <a:rPr lang="en-US" sz="1600" dirty="0" smtClean="0">
                <a:solidFill>
                  <a:schemeClr val="accent5">
                    <a:lumMod val="75000"/>
                  </a:schemeClr>
                </a:solidFill>
              </a:rPr>
              <a:t> only</a:t>
            </a:r>
            <a:endParaRPr lang="en-IN" sz="1600" dirty="0">
              <a:solidFill>
                <a:schemeClr val="accent5">
                  <a:lumMod val="75000"/>
                </a:schemeClr>
              </a:solidFill>
            </a:endParaRPr>
          </a:p>
        </p:txBody>
      </p:sp>
      <p:sp>
        <p:nvSpPr>
          <p:cNvPr id="15" name="Rectangle 14"/>
          <p:cNvSpPr/>
          <p:nvPr/>
        </p:nvSpPr>
        <p:spPr>
          <a:xfrm>
            <a:off x="1574292" y="1464830"/>
            <a:ext cx="3884812" cy="523220"/>
          </a:xfrm>
          <a:prstGeom prst="rect">
            <a:avLst/>
          </a:prstGeom>
          <a:ln>
            <a:solidFill>
              <a:srgbClr val="FF3399"/>
            </a:solidFill>
          </a:ln>
        </p:spPr>
        <p:txBody>
          <a:bodyPr wrap="square">
            <a:spAutoFit/>
          </a:bodyPr>
          <a:lstStyle/>
          <a:p>
            <a:r>
              <a:rPr lang="en-US" sz="1400" dirty="0" smtClean="0">
                <a:solidFill>
                  <a:schemeClr val="accent5">
                    <a:lumMod val="75000"/>
                  </a:schemeClr>
                </a:solidFill>
              </a:rPr>
              <a:t>In some cases UE is only required to monitor the</a:t>
            </a:r>
          </a:p>
          <a:p>
            <a:r>
              <a:rPr lang="en-US" sz="1400" dirty="0" smtClean="0">
                <a:solidFill>
                  <a:schemeClr val="accent5">
                    <a:lumMod val="75000"/>
                  </a:schemeClr>
                </a:solidFill>
              </a:rPr>
              <a:t> short message within the DCI for P-RNTI.</a:t>
            </a:r>
            <a:endParaRPr lang="en-IN" sz="1400" dirty="0">
              <a:solidFill>
                <a:schemeClr val="accent5">
                  <a:lumMod val="75000"/>
                </a:schemeClr>
              </a:solidFill>
            </a:endParaRPr>
          </a:p>
        </p:txBody>
      </p:sp>
      <p:sp>
        <p:nvSpPr>
          <p:cNvPr id="16" name="Rectangle 15"/>
          <p:cNvSpPr/>
          <p:nvPr/>
        </p:nvSpPr>
        <p:spPr>
          <a:xfrm>
            <a:off x="1574292" y="2244703"/>
            <a:ext cx="3485762" cy="338554"/>
          </a:xfrm>
          <a:prstGeom prst="rect">
            <a:avLst/>
          </a:prstGeom>
          <a:ln>
            <a:solidFill>
              <a:srgbClr val="FF3399"/>
            </a:solidFill>
          </a:ln>
        </p:spPr>
        <p:txBody>
          <a:bodyPr wrap="none">
            <a:spAutoFit/>
          </a:bodyPr>
          <a:lstStyle/>
          <a:p>
            <a:r>
              <a:rPr lang="en-US" sz="1600" dirty="0" smtClean="0">
                <a:solidFill>
                  <a:schemeClr val="accent5">
                    <a:lumMod val="75000"/>
                  </a:schemeClr>
                </a:solidFill>
              </a:rPr>
              <a:t>These are received from </a:t>
            </a:r>
            <a:r>
              <a:rPr lang="en-US" sz="1600" dirty="0" err="1" smtClean="0">
                <a:solidFill>
                  <a:schemeClr val="accent5">
                    <a:lumMod val="75000"/>
                  </a:schemeClr>
                </a:solidFill>
              </a:rPr>
              <a:t>PCell</a:t>
            </a:r>
            <a:r>
              <a:rPr lang="en-US" sz="1600" dirty="0" smtClean="0">
                <a:solidFill>
                  <a:schemeClr val="accent5">
                    <a:lumMod val="75000"/>
                  </a:schemeClr>
                </a:solidFill>
              </a:rPr>
              <a:t> or </a:t>
            </a:r>
            <a:r>
              <a:rPr lang="en-US" sz="1600" dirty="0" err="1" smtClean="0">
                <a:solidFill>
                  <a:schemeClr val="accent5">
                    <a:lumMod val="75000"/>
                  </a:schemeClr>
                </a:solidFill>
              </a:rPr>
              <a:t>PSCell</a:t>
            </a:r>
            <a:r>
              <a:rPr lang="en-US" sz="1600" dirty="0" smtClean="0">
                <a:solidFill>
                  <a:schemeClr val="accent5">
                    <a:lumMod val="75000"/>
                  </a:schemeClr>
                </a:solidFill>
              </a:rPr>
              <a:t>.</a:t>
            </a:r>
            <a:endParaRPr lang="en-IN" sz="1600" dirty="0">
              <a:solidFill>
                <a:schemeClr val="accent5">
                  <a:lumMod val="75000"/>
                </a:schemeClr>
              </a:solidFill>
            </a:endParaRPr>
          </a:p>
        </p:txBody>
      </p:sp>
      <p:sp>
        <p:nvSpPr>
          <p:cNvPr id="17" name="Rectangle 16"/>
          <p:cNvSpPr/>
          <p:nvPr/>
        </p:nvSpPr>
        <p:spPr>
          <a:xfrm>
            <a:off x="1574292" y="2929660"/>
            <a:ext cx="3790846" cy="338554"/>
          </a:xfrm>
          <a:prstGeom prst="rect">
            <a:avLst/>
          </a:prstGeom>
          <a:ln>
            <a:solidFill>
              <a:srgbClr val="FF3399"/>
            </a:solidFill>
          </a:ln>
        </p:spPr>
        <p:txBody>
          <a:bodyPr wrap="none">
            <a:spAutoFit/>
          </a:bodyPr>
          <a:lstStyle/>
          <a:p>
            <a:r>
              <a:rPr lang="en-US" sz="1600" dirty="0" smtClean="0">
                <a:solidFill>
                  <a:schemeClr val="accent5">
                    <a:lumMod val="75000"/>
                  </a:schemeClr>
                </a:solidFill>
              </a:rPr>
              <a:t>This corresponds to PDCCH-ordered PRACH</a:t>
            </a:r>
            <a:endParaRPr lang="en-IN" sz="1600" dirty="0">
              <a:solidFill>
                <a:schemeClr val="accent5">
                  <a:lumMod val="75000"/>
                </a:schemeClr>
              </a:solidFill>
            </a:endParaRPr>
          </a:p>
        </p:txBody>
      </p:sp>
      <p:sp>
        <p:nvSpPr>
          <p:cNvPr id="18" name="Rectangle 17"/>
          <p:cNvSpPr/>
          <p:nvPr/>
        </p:nvSpPr>
        <p:spPr>
          <a:xfrm>
            <a:off x="1574292" y="3614617"/>
            <a:ext cx="4060150" cy="338554"/>
          </a:xfrm>
          <a:prstGeom prst="rect">
            <a:avLst/>
          </a:prstGeom>
          <a:ln>
            <a:solidFill>
              <a:srgbClr val="FF3399"/>
            </a:solidFill>
          </a:ln>
        </p:spPr>
        <p:txBody>
          <a:bodyPr wrap="none">
            <a:spAutoFit/>
          </a:bodyPr>
          <a:lstStyle/>
          <a:p>
            <a:r>
              <a:rPr lang="en-US" sz="1600" dirty="0" smtClean="0">
                <a:solidFill>
                  <a:schemeClr val="accent5">
                    <a:lumMod val="75000"/>
                  </a:schemeClr>
                </a:solidFill>
              </a:rPr>
              <a:t>This corresponds to PDCCH scheduling LTE PC5</a:t>
            </a:r>
            <a:endParaRPr lang="en-IN" sz="1600" dirty="0">
              <a:solidFill>
                <a:schemeClr val="accent5">
                  <a:lumMod val="75000"/>
                </a:schemeClr>
              </a:solidFill>
            </a:endParaRPr>
          </a:p>
        </p:txBody>
      </p:sp>
      <p:sp>
        <p:nvSpPr>
          <p:cNvPr id="19" name="Rectangle 18"/>
          <p:cNvSpPr/>
          <p:nvPr/>
        </p:nvSpPr>
        <p:spPr>
          <a:xfrm>
            <a:off x="1578566" y="4339988"/>
            <a:ext cx="3741217" cy="338554"/>
          </a:xfrm>
          <a:prstGeom prst="rect">
            <a:avLst/>
          </a:prstGeom>
          <a:ln>
            <a:solidFill>
              <a:srgbClr val="FF3399"/>
            </a:solidFill>
          </a:ln>
        </p:spPr>
        <p:txBody>
          <a:bodyPr wrap="none">
            <a:spAutoFit/>
          </a:bodyPr>
          <a:lstStyle/>
          <a:p>
            <a:r>
              <a:rPr lang="en-US" sz="1600" dirty="0" smtClean="0">
                <a:solidFill>
                  <a:schemeClr val="accent5">
                    <a:lumMod val="75000"/>
                  </a:schemeClr>
                </a:solidFill>
              </a:rPr>
              <a:t>This is for multicast in RRC connected state</a:t>
            </a:r>
            <a:endParaRPr lang="en-IN" sz="1600" dirty="0">
              <a:solidFill>
                <a:schemeClr val="accent5">
                  <a:lumMod val="75000"/>
                </a:schemeClr>
              </a:solidFill>
            </a:endParaRPr>
          </a:p>
        </p:txBody>
      </p:sp>
      <p:sp>
        <p:nvSpPr>
          <p:cNvPr id="20" name="Rectangle 19"/>
          <p:cNvSpPr/>
          <p:nvPr/>
        </p:nvSpPr>
        <p:spPr>
          <a:xfrm>
            <a:off x="1590909" y="4989365"/>
            <a:ext cx="4112387" cy="523220"/>
          </a:xfrm>
          <a:prstGeom prst="rect">
            <a:avLst/>
          </a:prstGeom>
          <a:ln>
            <a:solidFill>
              <a:srgbClr val="FF3399"/>
            </a:solidFill>
          </a:ln>
        </p:spPr>
        <p:txBody>
          <a:bodyPr wrap="square">
            <a:spAutoFit/>
          </a:bodyPr>
          <a:lstStyle/>
          <a:p>
            <a:r>
              <a:rPr lang="en-US" sz="1400" dirty="0" smtClean="0">
                <a:solidFill>
                  <a:schemeClr val="accent5">
                    <a:lumMod val="75000"/>
                  </a:schemeClr>
                </a:solidFill>
              </a:rPr>
              <a:t>This corresponds to DL Semi-Persistent Scheduling release for multicast in RRC connected state</a:t>
            </a:r>
            <a:endParaRPr lang="en-IN" sz="1400" dirty="0">
              <a:solidFill>
                <a:schemeClr val="accent5">
                  <a:lumMod val="75000"/>
                </a:schemeClr>
              </a:solidFill>
            </a:endParaRPr>
          </a:p>
        </p:txBody>
      </p:sp>
      <p:sp>
        <p:nvSpPr>
          <p:cNvPr id="21" name="Rectangle 20"/>
          <p:cNvSpPr/>
          <p:nvPr/>
        </p:nvSpPr>
        <p:spPr>
          <a:xfrm>
            <a:off x="1590909" y="5732881"/>
            <a:ext cx="2410788" cy="338554"/>
          </a:xfrm>
          <a:prstGeom prst="rect">
            <a:avLst/>
          </a:prstGeom>
          <a:ln>
            <a:solidFill>
              <a:srgbClr val="FF3399"/>
            </a:solidFill>
          </a:ln>
        </p:spPr>
        <p:txBody>
          <a:bodyPr wrap="none">
            <a:spAutoFit/>
          </a:bodyPr>
          <a:lstStyle/>
          <a:p>
            <a:r>
              <a:rPr lang="en-US" sz="1600" dirty="0" smtClean="0">
                <a:solidFill>
                  <a:schemeClr val="accent5">
                    <a:lumMod val="75000"/>
                  </a:schemeClr>
                </a:solidFill>
              </a:rPr>
              <a:t>This is for broadcast MCCH</a:t>
            </a:r>
            <a:endParaRPr lang="en-IN" sz="1600" dirty="0">
              <a:solidFill>
                <a:schemeClr val="accent5">
                  <a:lumMod val="75000"/>
                </a:schemeClr>
              </a:solidFill>
            </a:endParaRPr>
          </a:p>
        </p:txBody>
      </p:sp>
      <p:sp>
        <p:nvSpPr>
          <p:cNvPr id="22" name="Rectangle 21"/>
          <p:cNvSpPr/>
          <p:nvPr/>
        </p:nvSpPr>
        <p:spPr>
          <a:xfrm>
            <a:off x="1595627" y="6280924"/>
            <a:ext cx="4219385" cy="523220"/>
          </a:xfrm>
          <a:prstGeom prst="rect">
            <a:avLst/>
          </a:prstGeom>
          <a:ln>
            <a:solidFill>
              <a:srgbClr val="FF3399"/>
            </a:solidFill>
          </a:ln>
        </p:spPr>
        <p:txBody>
          <a:bodyPr wrap="square">
            <a:spAutoFit/>
          </a:bodyPr>
          <a:lstStyle/>
          <a:p>
            <a:r>
              <a:rPr lang="en-US" sz="1400" dirty="0" smtClean="0">
                <a:solidFill>
                  <a:schemeClr val="accent5">
                    <a:lumMod val="75000"/>
                  </a:schemeClr>
                </a:solidFill>
              </a:rPr>
              <a:t>This is for broadcast MTCH. UE is not required to decode more than one PDSCH for MTCH simultaneously</a:t>
            </a:r>
            <a:endParaRPr lang="en-IN" sz="1400" dirty="0">
              <a:solidFill>
                <a:schemeClr val="accent5">
                  <a:lumMod val="75000"/>
                </a:schemeClr>
              </a:solidFill>
            </a:endParaRPr>
          </a:p>
        </p:txBody>
      </p:sp>
      <p:cxnSp>
        <p:nvCxnSpPr>
          <p:cNvPr id="24" name="Straight Arrow Connector 23"/>
          <p:cNvCxnSpPr>
            <a:stCxn id="5" idx="3"/>
          </p:cNvCxnSpPr>
          <p:nvPr/>
        </p:nvCxnSpPr>
        <p:spPr>
          <a:xfrm flipV="1">
            <a:off x="750627" y="1064524"/>
            <a:ext cx="8236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5" idx="1"/>
          </p:cNvCxnSpPr>
          <p:nvPr/>
        </p:nvCxnSpPr>
        <p:spPr>
          <a:xfrm flipV="1">
            <a:off x="774510" y="1726440"/>
            <a:ext cx="7997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3"/>
            <a:endCxn id="16" idx="1"/>
          </p:cNvCxnSpPr>
          <p:nvPr/>
        </p:nvCxnSpPr>
        <p:spPr>
          <a:xfrm flipV="1">
            <a:off x="774510" y="2413980"/>
            <a:ext cx="799782" cy="8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3"/>
            <a:endCxn id="17" idx="1"/>
          </p:cNvCxnSpPr>
          <p:nvPr/>
        </p:nvCxnSpPr>
        <p:spPr>
          <a:xfrm flipV="1">
            <a:off x="774510" y="3098937"/>
            <a:ext cx="799782" cy="50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3"/>
            <a:endCxn id="18" idx="1"/>
          </p:cNvCxnSpPr>
          <p:nvPr/>
        </p:nvCxnSpPr>
        <p:spPr>
          <a:xfrm flipV="1">
            <a:off x="774510" y="3783894"/>
            <a:ext cx="799782" cy="51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3"/>
            <a:endCxn id="19" idx="1"/>
          </p:cNvCxnSpPr>
          <p:nvPr/>
        </p:nvCxnSpPr>
        <p:spPr>
          <a:xfrm flipV="1">
            <a:off x="798395" y="4509265"/>
            <a:ext cx="780171" cy="49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3"/>
            <a:endCxn id="20" idx="1"/>
          </p:cNvCxnSpPr>
          <p:nvPr/>
        </p:nvCxnSpPr>
        <p:spPr>
          <a:xfrm flipV="1">
            <a:off x="798395" y="5250975"/>
            <a:ext cx="7925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3"/>
            <a:endCxn id="21" idx="1"/>
          </p:cNvCxnSpPr>
          <p:nvPr/>
        </p:nvCxnSpPr>
        <p:spPr>
          <a:xfrm flipV="1">
            <a:off x="774510" y="5902158"/>
            <a:ext cx="81639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3"/>
          </p:cNvCxnSpPr>
          <p:nvPr/>
        </p:nvCxnSpPr>
        <p:spPr>
          <a:xfrm>
            <a:off x="798395" y="6598692"/>
            <a:ext cx="792514" cy="7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75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3583764" y="0"/>
            <a:ext cx="4494757" cy="400110"/>
          </a:xfrm>
          <a:prstGeom prst="rect">
            <a:avLst/>
          </a:prstGeom>
        </p:spPr>
        <p:txBody>
          <a:bodyPr wrap="none">
            <a:spAutoFit/>
          </a:bodyPr>
          <a:lstStyle/>
          <a:p>
            <a:r>
              <a:rPr lang="en-IN" sz="2000" dirty="0" smtClean="0">
                <a:solidFill>
                  <a:schemeClr val="accent6">
                    <a:lumMod val="75000"/>
                  </a:schemeClr>
                </a:solidFill>
              </a:rPr>
              <a:t>Downlink "Reception Type" combinations</a:t>
            </a:r>
            <a:endParaRPr lang="en-IN" sz="2000" dirty="0">
              <a:solidFill>
                <a:schemeClr val="accent6">
                  <a:lumMod val="75000"/>
                </a:schemeClr>
              </a:solidFill>
            </a:endParaRPr>
          </a:p>
        </p:txBody>
      </p:sp>
      <p:pic>
        <p:nvPicPr>
          <p:cNvPr id="3" name="Picture 2"/>
          <p:cNvPicPr>
            <a:picLocks noChangeAspect="1"/>
          </p:cNvPicPr>
          <p:nvPr/>
        </p:nvPicPr>
        <p:blipFill>
          <a:blip r:embed="rId2"/>
          <a:stretch>
            <a:fillRect/>
          </a:stretch>
        </p:blipFill>
        <p:spPr>
          <a:xfrm>
            <a:off x="2804538" y="396380"/>
            <a:ext cx="6053208" cy="3870820"/>
          </a:xfrm>
          <a:prstGeom prst="rect">
            <a:avLst/>
          </a:prstGeom>
          <a:solidFill>
            <a:schemeClr val="accent3"/>
          </a:solidFill>
          <a:ln>
            <a:solidFill>
              <a:srgbClr val="FF3399"/>
            </a:solidFill>
          </a:ln>
        </p:spPr>
      </p:pic>
      <p:pic>
        <p:nvPicPr>
          <p:cNvPr id="4" name="Picture 3"/>
          <p:cNvPicPr>
            <a:picLocks noChangeAspect="1"/>
          </p:cNvPicPr>
          <p:nvPr/>
        </p:nvPicPr>
        <p:blipFill>
          <a:blip r:embed="rId3"/>
          <a:stretch>
            <a:fillRect/>
          </a:stretch>
        </p:blipFill>
        <p:spPr>
          <a:xfrm>
            <a:off x="2804538" y="4403678"/>
            <a:ext cx="6457950" cy="2590800"/>
          </a:xfrm>
          <a:prstGeom prst="rect">
            <a:avLst/>
          </a:prstGeom>
          <a:ln>
            <a:solidFill>
              <a:srgbClr val="17A6A9"/>
            </a:solidFill>
          </a:ln>
        </p:spPr>
      </p:pic>
    </p:spTree>
    <p:extLst>
      <p:ext uri="{BB962C8B-B14F-4D97-AF65-F5344CB8AC3E}">
        <p14:creationId xmlns:p14="http://schemas.microsoft.com/office/powerpoint/2010/main" val="2485101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815152" y="286602"/>
            <a:ext cx="7820167" cy="584775"/>
          </a:xfrm>
          <a:prstGeom prst="rect">
            <a:avLst/>
          </a:prstGeom>
          <a:noFill/>
        </p:spPr>
        <p:txBody>
          <a:bodyPr wrap="square" rtlCol="0">
            <a:spAutoFit/>
          </a:bodyPr>
          <a:lstStyle/>
          <a:p>
            <a:r>
              <a:rPr lang="en-IN" sz="3200" dirty="0" smtClean="0">
                <a:solidFill>
                  <a:srgbClr val="3333FF"/>
                </a:solidFill>
              </a:rPr>
              <a:t>PUSCH (PHYSICAL UPLINK SHARED </a:t>
            </a:r>
            <a:r>
              <a:rPr lang="en-IN" sz="3200" dirty="0" smtClean="0">
                <a:solidFill>
                  <a:srgbClr val="3333FF"/>
                </a:solidFill>
              </a:rPr>
              <a:t>CHANNEL)</a:t>
            </a:r>
            <a:endParaRPr lang="en-IN" sz="3200" dirty="0">
              <a:solidFill>
                <a:srgbClr val="3333FF"/>
              </a:solidFill>
            </a:endParaRPr>
          </a:p>
        </p:txBody>
      </p:sp>
      <p:sp>
        <p:nvSpPr>
          <p:cNvPr id="3" name="Rounded Rectangular Callout 2"/>
          <p:cNvSpPr/>
          <p:nvPr/>
        </p:nvSpPr>
        <p:spPr>
          <a:xfrm>
            <a:off x="545910" y="1433015"/>
            <a:ext cx="1705971" cy="846161"/>
          </a:xfrm>
          <a:prstGeom prst="wedgeRound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smtClean="0"/>
              <a:t>Scrambling </a:t>
            </a:r>
            <a:endParaRPr lang="en-IN" sz="2400" dirty="0"/>
          </a:p>
        </p:txBody>
      </p:sp>
      <p:sp>
        <p:nvSpPr>
          <p:cNvPr id="4" name="Rounded Rectangular Callout 3"/>
          <p:cNvSpPr/>
          <p:nvPr/>
        </p:nvSpPr>
        <p:spPr>
          <a:xfrm>
            <a:off x="3603008" y="1433015"/>
            <a:ext cx="1665027" cy="846161"/>
          </a:xfrm>
          <a:prstGeom prst="wedgeRoundRectCallou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Modulation</a:t>
            </a:r>
            <a:endParaRPr lang="en-IN" sz="2000" dirty="0"/>
          </a:p>
        </p:txBody>
      </p:sp>
      <p:sp>
        <p:nvSpPr>
          <p:cNvPr id="5" name="Rounded Rectangular Callout 4"/>
          <p:cNvSpPr/>
          <p:nvPr/>
        </p:nvSpPr>
        <p:spPr>
          <a:xfrm>
            <a:off x="6578221" y="1433015"/>
            <a:ext cx="1624083" cy="846161"/>
          </a:xfrm>
          <a:prstGeom prst="wedgeRoundRect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Layer mapping </a:t>
            </a:r>
            <a:endParaRPr lang="en-IN" sz="2000" dirty="0"/>
          </a:p>
        </p:txBody>
      </p:sp>
      <p:sp>
        <p:nvSpPr>
          <p:cNvPr id="6" name="Rounded Rectangular Callout 5"/>
          <p:cNvSpPr/>
          <p:nvPr/>
        </p:nvSpPr>
        <p:spPr>
          <a:xfrm>
            <a:off x="1064525" y="3998794"/>
            <a:ext cx="1801505" cy="996287"/>
          </a:xfrm>
          <a:prstGeom prst="wedgeRoundRect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t>Transform </a:t>
            </a:r>
            <a:r>
              <a:rPr lang="en-IN" sz="2000" dirty="0" err="1" smtClean="0"/>
              <a:t>precoding</a:t>
            </a:r>
            <a:r>
              <a:rPr lang="en-IN" sz="2000" dirty="0" smtClean="0"/>
              <a:t> </a:t>
            </a:r>
            <a:endParaRPr lang="en-IN" sz="2000" dirty="0"/>
          </a:p>
        </p:txBody>
      </p:sp>
      <p:sp>
        <p:nvSpPr>
          <p:cNvPr id="7" name="Rounded Rectangular Callout 6"/>
          <p:cNvSpPr/>
          <p:nvPr/>
        </p:nvSpPr>
        <p:spPr>
          <a:xfrm>
            <a:off x="3930555" y="3998794"/>
            <a:ext cx="1705970" cy="900752"/>
          </a:xfrm>
          <a:prstGeom prst="wedgeRoundRectCallou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smtClean="0"/>
              <a:t>Precoding</a:t>
            </a:r>
            <a:endParaRPr lang="en-IN" sz="2400" dirty="0"/>
          </a:p>
        </p:txBody>
      </p:sp>
      <p:sp>
        <p:nvSpPr>
          <p:cNvPr id="8" name="Rounded Rectangular Callout 7"/>
          <p:cNvSpPr/>
          <p:nvPr/>
        </p:nvSpPr>
        <p:spPr>
          <a:xfrm>
            <a:off x="6209731" y="3998794"/>
            <a:ext cx="1733266" cy="900752"/>
          </a:xfrm>
          <a:prstGeom prst="wedgeRoundRect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Mapping to virtual resource blocks</a:t>
            </a:r>
            <a:endParaRPr lang="en-IN"/>
          </a:p>
        </p:txBody>
      </p:sp>
      <p:sp>
        <p:nvSpPr>
          <p:cNvPr id="9" name="Rounded Rectangular Callout 8"/>
          <p:cNvSpPr/>
          <p:nvPr/>
        </p:nvSpPr>
        <p:spPr>
          <a:xfrm>
            <a:off x="8816454" y="3998794"/>
            <a:ext cx="1924334" cy="90075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Mapping from virtual to physical resource blocks</a:t>
            </a:r>
            <a:endParaRPr lang="en-IN" sz="1600" dirty="0"/>
          </a:p>
        </p:txBody>
      </p:sp>
      <p:cxnSp>
        <p:nvCxnSpPr>
          <p:cNvPr id="11" name="Straight Arrow Connector 10"/>
          <p:cNvCxnSpPr>
            <a:stCxn id="3" idx="3"/>
            <a:endCxn id="4" idx="1"/>
          </p:cNvCxnSpPr>
          <p:nvPr/>
        </p:nvCxnSpPr>
        <p:spPr>
          <a:xfrm>
            <a:off x="2251881" y="1856096"/>
            <a:ext cx="1351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3"/>
            <a:endCxn id="5" idx="1"/>
          </p:cNvCxnSpPr>
          <p:nvPr/>
        </p:nvCxnSpPr>
        <p:spPr>
          <a:xfrm>
            <a:off x="5268035" y="1856096"/>
            <a:ext cx="1310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 idx="3"/>
          </p:cNvCxnSpPr>
          <p:nvPr/>
        </p:nvCxnSpPr>
        <p:spPr>
          <a:xfrm flipH="1">
            <a:off x="1815152" y="1856096"/>
            <a:ext cx="6387152" cy="1173707"/>
          </a:xfrm>
          <a:prstGeom prst="bentConnector3">
            <a:avLst>
              <a:gd name="adj1" fmla="val -3579"/>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815152" y="3029803"/>
            <a:ext cx="0" cy="968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7" idx="1"/>
          </p:cNvCxnSpPr>
          <p:nvPr/>
        </p:nvCxnSpPr>
        <p:spPr>
          <a:xfrm flipV="1">
            <a:off x="2866030" y="4449170"/>
            <a:ext cx="1064525" cy="47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8" idx="1"/>
          </p:cNvCxnSpPr>
          <p:nvPr/>
        </p:nvCxnSpPr>
        <p:spPr>
          <a:xfrm>
            <a:off x="5636525" y="4449170"/>
            <a:ext cx="5732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3"/>
            <a:endCxn id="9" idx="1"/>
          </p:cNvCxnSpPr>
          <p:nvPr/>
        </p:nvCxnSpPr>
        <p:spPr>
          <a:xfrm>
            <a:off x="7942997" y="4449170"/>
            <a:ext cx="873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42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124328" y="323713"/>
            <a:ext cx="5755102" cy="584775"/>
          </a:xfrm>
          <a:prstGeom prst="rect">
            <a:avLst/>
          </a:prstGeom>
        </p:spPr>
        <p:txBody>
          <a:bodyPr wrap="none">
            <a:spAutoFit/>
          </a:bodyPr>
          <a:lstStyle/>
          <a:p>
            <a:r>
              <a:rPr lang="en-IN" sz="3200" b="1" i="0" cap="all" dirty="0" smtClean="0">
                <a:solidFill>
                  <a:srgbClr val="00B0F0"/>
                </a:solidFill>
                <a:effectLst/>
                <a:latin typeface="Libre Franklin"/>
              </a:rPr>
              <a:t>5G GNODEB BASE STATION</a:t>
            </a:r>
            <a:endParaRPr lang="en-IN" sz="3200" b="1" i="0" cap="all" dirty="0">
              <a:solidFill>
                <a:srgbClr val="00B0F0"/>
              </a:solidFill>
              <a:effectLst/>
              <a:latin typeface="Libre Franklin"/>
            </a:endParaRPr>
          </a:p>
        </p:txBody>
      </p:sp>
      <p:sp>
        <p:nvSpPr>
          <p:cNvPr id="3" name="Rectangle 2"/>
          <p:cNvSpPr/>
          <p:nvPr/>
        </p:nvSpPr>
        <p:spPr>
          <a:xfrm>
            <a:off x="0" y="1169874"/>
            <a:ext cx="5500224" cy="400110"/>
          </a:xfrm>
          <a:prstGeom prst="rect">
            <a:avLst/>
          </a:prstGeom>
        </p:spPr>
        <p:txBody>
          <a:bodyPr wrap="none">
            <a:spAutoFit/>
          </a:bodyPr>
          <a:lstStyle/>
          <a:p>
            <a:r>
              <a:rPr lang="it-IT" sz="2000" b="0" i="0" dirty="0" smtClean="0">
                <a:solidFill>
                  <a:srgbClr val="00B050"/>
                </a:solidFill>
                <a:effectLst/>
                <a:latin typeface="Libre Franklin"/>
              </a:rPr>
              <a:t>5G Non-Standalone (NSA) vs Standalone (SA)</a:t>
            </a:r>
            <a:endParaRPr lang="it-IT" sz="2000" b="0" i="0" dirty="0">
              <a:solidFill>
                <a:srgbClr val="00B050"/>
              </a:solidFill>
              <a:effectLst/>
              <a:latin typeface="Libre Franklin"/>
            </a:endParaRPr>
          </a:p>
        </p:txBody>
      </p:sp>
      <p:sp>
        <p:nvSpPr>
          <p:cNvPr id="4" name="Rectangle 3"/>
          <p:cNvSpPr/>
          <p:nvPr/>
        </p:nvSpPr>
        <p:spPr>
          <a:xfrm>
            <a:off x="53334" y="1569984"/>
            <a:ext cx="12138666" cy="2031325"/>
          </a:xfrm>
          <a:prstGeom prst="rect">
            <a:avLst/>
          </a:prstGeom>
        </p:spPr>
        <p:txBody>
          <a:bodyPr wrap="square">
            <a:spAutoFit/>
          </a:bodyPr>
          <a:lstStyle/>
          <a:p>
            <a:r>
              <a:rPr lang="en-IN" b="0" i="0" dirty="0" smtClean="0">
                <a:solidFill>
                  <a:srgbClr val="002060"/>
                </a:solidFill>
                <a:latin typeface="Libre Franklin"/>
              </a:rPr>
              <a:t>                     </a:t>
            </a:r>
            <a:r>
              <a:rPr lang="en-IN" b="0" i="0" dirty="0" err="1" smtClean="0">
                <a:solidFill>
                  <a:srgbClr val="002060"/>
                </a:solidFill>
                <a:latin typeface="Libre Franklin"/>
              </a:rPr>
              <a:t>gNodeB</a:t>
            </a:r>
            <a:r>
              <a:rPr lang="en-IN" b="0" i="0" dirty="0" smtClean="0">
                <a:solidFill>
                  <a:srgbClr val="002060"/>
                </a:solidFill>
                <a:latin typeface="Libre Franklin"/>
              </a:rPr>
              <a:t> Base Stations are used for 5G-SA and 5G-NSA networks. Initial 5G NR launches depend on existing LTE (4G) infrastructure in non-standalone (NSA) mode (5G NR software on LTE radio hardware), before maturation of the standalone (SA) mode (5G NR software on 5G NR radio hardware) with the 5G core network.</a:t>
            </a:r>
          </a:p>
          <a:p>
            <a:r>
              <a:rPr lang="en-US" dirty="0" smtClean="0">
                <a:solidFill>
                  <a:srgbClr val="002060"/>
                </a:solidFill>
                <a:latin typeface="Libre Franklin"/>
              </a:rPr>
              <a:t>                    A </a:t>
            </a:r>
            <a:r>
              <a:rPr lang="en-US" dirty="0">
                <a:solidFill>
                  <a:srgbClr val="002060"/>
                </a:solidFill>
                <a:latin typeface="Libre Franklin"/>
              </a:rPr>
              <a:t>5G Base Station uses New Radio (NR) technology and is referred to as a </a:t>
            </a:r>
            <a:r>
              <a:rPr lang="en-US" dirty="0" err="1">
                <a:solidFill>
                  <a:srgbClr val="002060"/>
                </a:solidFill>
                <a:latin typeface="Libre Franklin"/>
              </a:rPr>
              <a:t>gNodeB</a:t>
            </a:r>
            <a:r>
              <a:rPr lang="en-US" dirty="0">
                <a:solidFill>
                  <a:srgbClr val="002060"/>
                </a:solidFill>
                <a:latin typeface="Libre Franklin"/>
              </a:rPr>
              <a:t> (</a:t>
            </a:r>
            <a:r>
              <a:rPr lang="en-US" dirty="0" err="1">
                <a:solidFill>
                  <a:srgbClr val="002060"/>
                </a:solidFill>
                <a:latin typeface="Libre Franklin"/>
              </a:rPr>
              <a:t>gNb</a:t>
            </a:r>
            <a:r>
              <a:rPr lang="en-US" dirty="0">
                <a:solidFill>
                  <a:srgbClr val="002060"/>
                </a:solidFill>
                <a:latin typeface="Libre Franklin"/>
              </a:rPr>
              <a:t>). </a:t>
            </a:r>
            <a:r>
              <a:rPr lang="en-US" dirty="0" err="1">
                <a:solidFill>
                  <a:srgbClr val="002060"/>
                </a:solidFill>
                <a:latin typeface="Libre Franklin"/>
              </a:rPr>
              <a:t>gNodeB</a:t>
            </a:r>
            <a:r>
              <a:rPr lang="en-US" dirty="0">
                <a:solidFill>
                  <a:srgbClr val="002060"/>
                </a:solidFill>
                <a:latin typeface="Libre Franklin"/>
              </a:rPr>
              <a:t> radios features Software Defined Radio (SDR) with various MIMO options including 2×2, 4×4, 8×8 and Massive MIMO options for higher capacities. Options for 5G deployment in Sub-6GHz bands as well as Millimeter Wave (</a:t>
            </a:r>
            <a:r>
              <a:rPr lang="en-US" dirty="0" err="1">
                <a:solidFill>
                  <a:srgbClr val="002060"/>
                </a:solidFill>
                <a:latin typeface="Libre Franklin"/>
              </a:rPr>
              <a:t>mmWave</a:t>
            </a:r>
            <a:r>
              <a:rPr lang="en-US" dirty="0">
                <a:solidFill>
                  <a:srgbClr val="002060"/>
                </a:solidFill>
                <a:latin typeface="Libre Franklin"/>
              </a:rPr>
              <a:t>) bands are available</a:t>
            </a:r>
            <a:r>
              <a:rPr lang="en-US" dirty="0">
                <a:solidFill>
                  <a:srgbClr val="002060"/>
                </a:solidFill>
              </a:rPr>
              <a:t>.</a:t>
            </a:r>
            <a:endParaRPr lang="en-IN" dirty="0">
              <a:solidFill>
                <a:srgbClr val="002060"/>
              </a:solidFill>
            </a:endParaRPr>
          </a:p>
        </p:txBody>
      </p:sp>
      <p:sp>
        <p:nvSpPr>
          <p:cNvPr id="5" name="Rectangle 4"/>
          <p:cNvSpPr/>
          <p:nvPr/>
        </p:nvSpPr>
        <p:spPr>
          <a:xfrm>
            <a:off x="53334" y="4078139"/>
            <a:ext cx="4870244" cy="461665"/>
          </a:xfrm>
          <a:prstGeom prst="rect">
            <a:avLst/>
          </a:prstGeom>
        </p:spPr>
        <p:txBody>
          <a:bodyPr wrap="none">
            <a:spAutoFit/>
          </a:bodyPr>
          <a:lstStyle/>
          <a:p>
            <a:r>
              <a:rPr lang="en-IN" sz="2400" b="1" i="0" dirty="0" smtClean="0">
                <a:solidFill>
                  <a:srgbClr val="00B050"/>
                </a:solidFill>
                <a:effectLst/>
                <a:latin typeface="Libre Franklin"/>
              </a:rPr>
              <a:t>5G Spectrum: Frequency Bands</a:t>
            </a:r>
            <a:endParaRPr lang="en-IN" sz="2400" b="1" i="0" dirty="0">
              <a:solidFill>
                <a:srgbClr val="00B050"/>
              </a:solidFill>
              <a:effectLst/>
              <a:latin typeface="Libre Franklin"/>
            </a:endParaRPr>
          </a:p>
        </p:txBody>
      </p:sp>
      <p:sp>
        <p:nvSpPr>
          <p:cNvPr id="6" name="Rectangle 5"/>
          <p:cNvSpPr/>
          <p:nvPr/>
        </p:nvSpPr>
        <p:spPr>
          <a:xfrm>
            <a:off x="126270" y="4781966"/>
            <a:ext cx="11506320" cy="1754326"/>
          </a:xfrm>
          <a:prstGeom prst="rect">
            <a:avLst/>
          </a:prstGeom>
        </p:spPr>
        <p:txBody>
          <a:bodyPr wrap="square">
            <a:spAutoFit/>
          </a:bodyPr>
          <a:lstStyle/>
          <a:p>
            <a:r>
              <a:rPr lang="en-US" b="0" i="0" dirty="0" smtClean="0">
                <a:solidFill>
                  <a:srgbClr val="002060"/>
                </a:solidFill>
                <a:effectLst/>
                <a:latin typeface="Libre Franklin"/>
              </a:rPr>
              <a:t>Frequency bands for 5G NR are being separated into two different frequency ranges.</a:t>
            </a:r>
          </a:p>
          <a:p>
            <a:pPr>
              <a:buFont typeface="Arial" panose="020B0604020202020204" pitchFamily="34" charset="0"/>
              <a:buChar char="•"/>
            </a:pPr>
            <a:r>
              <a:rPr lang="en-US" b="0" i="0" dirty="0" smtClean="0">
                <a:solidFill>
                  <a:srgbClr val="002060"/>
                </a:solidFill>
                <a:effectLst/>
                <a:latin typeface="Libre Franklin"/>
              </a:rPr>
              <a:t>Frequency Range 1 (FR1) includes sub-6GHz frequency bands, some of which are bands traditionally used by previous standards, but has been extended to cover potential new spectrum offerings from 410 MHz to 7125 </a:t>
            </a:r>
            <a:r>
              <a:rPr lang="en-US" b="0" i="0" dirty="0" err="1" smtClean="0">
                <a:solidFill>
                  <a:srgbClr val="002060"/>
                </a:solidFill>
                <a:effectLst/>
                <a:latin typeface="Libre Franklin"/>
              </a:rPr>
              <a:t>MHz.</a:t>
            </a:r>
            <a:endParaRPr lang="en-US" b="0" i="0" dirty="0" smtClean="0">
              <a:solidFill>
                <a:srgbClr val="002060"/>
              </a:solidFill>
              <a:effectLst/>
              <a:latin typeface="Libre Franklin"/>
            </a:endParaRPr>
          </a:p>
          <a:p>
            <a:pPr>
              <a:buFont typeface="Arial" panose="020B0604020202020204" pitchFamily="34" charset="0"/>
              <a:buChar char="•"/>
            </a:pPr>
            <a:r>
              <a:rPr lang="en-US" b="0" i="0" dirty="0" smtClean="0">
                <a:solidFill>
                  <a:srgbClr val="002060"/>
                </a:solidFill>
                <a:effectLst/>
                <a:latin typeface="Libre Franklin"/>
              </a:rPr>
              <a:t>Frequency Range 2 (FR2) includes frequency bands from 24.25 GHz to 52.6 GHz. Bands in this millimeter wave range have shorter range but higher available bandwidth than bands in the FR1</a:t>
            </a:r>
            <a:endParaRPr lang="en-US" b="0" i="0" dirty="0">
              <a:solidFill>
                <a:srgbClr val="002060"/>
              </a:solidFill>
              <a:effectLst/>
              <a:latin typeface="Libre Franklin"/>
            </a:endParaRPr>
          </a:p>
        </p:txBody>
      </p:sp>
    </p:spTree>
    <p:extLst>
      <p:ext uri="{BB962C8B-B14F-4D97-AF65-F5344CB8AC3E}">
        <p14:creationId xmlns:p14="http://schemas.microsoft.com/office/powerpoint/2010/main" val="126150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8860" y="0"/>
            <a:ext cx="8438720" cy="584775"/>
          </a:xfrm>
          <a:prstGeom prst="rect">
            <a:avLst/>
          </a:prstGeom>
        </p:spPr>
        <p:txBody>
          <a:bodyPr wrap="none">
            <a:spAutoFit/>
          </a:bodyPr>
          <a:lstStyle/>
          <a:p>
            <a:r>
              <a:rPr lang="en-IN" sz="3200" dirty="0" smtClean="0">
                <a:solidFill>
                  <a:schemeClr val="accent1">
                    <a:lumMod val="75000"/>
                  </a:schemeClr>
                </a:solidFill>
              </a:rPr>
              <a:t>PUCCH (PHYSICAL UPLINK CONTROL CHANNEL) </a:t>
            </a:r>
            <a:endParaRPr lang="en-IN" sz="3200" dirty="0">
              <a:solidFill>
                <a:schemeClr val="accent1">
                  <a:lumMod val="75000"/>
                </a:schemeClr>
              </a:solidFill>
            </a:endParaRPr>
          </a:p>
        </p:txBody>
      </p:sp>
      <p:sp>
        <p:nvSpPr>
          <p:cNvPr id="3" name="Rectangle 2"/>
          <p:cNvSpPr/>
          <p:nvPr/>
        </p:nvSpPr>
        <p:spPr>
          <a:xfrm>
            <a:off x="2338860" y="861773"/>
            <a:ext cx="6603154" cy="400110"/>
          </a:xfrm>
          <a:prstGeom prst="rect">
            <a:avLst/>
          </a:prstGeom>
        </p:spPr>
        <p:txBody>
          <a:bodyPr wrap="none">
            <a:spAutoFit/>
          </a:bodyPr>
          <a:lstStyle/>
          <a:p>
            <a:r>
              <a:rPr lang="en-US" sz="2000" dirty="0">
                <a:solidFill>
                  <a:srgbClr val="002060"/>
                </a:solidFill>
              </a:rPr>
              <a:t>The physical uplink control channel supports multiple formats</a:t>
            </a:r>
            <a:endParaRPr lang="en-IN" sz="2000" dirty="0">
              <a:solidFill>
                <a:srgbClr val="002060"/>
              </a:solidFill>
            </a:endParaRPr>
          </a:p>
        </p:txBody>
      </p:sp>
      <p:pic>
        <p:nvPicPr>
          <p:cNvPr id="4" name="Picture 3"/>
          <p:cNvPicPr>
            <a:picLocks noChangeAspect="1"/>
          </p:cNvPicPr>
          <p:nvPr/>
        </p:nvPicPr>
        <p:blipFill>
          <a:blip r:embed="rId2"/>
          <a:stretch>
            <a:fillRect/>
          </a:stretch>
        </p:blipFill>
        <p:spPr>
          <a:xfrm>
            <a:off x="2500416" y="1538882"/>
            <a:ext cx="6899560" cy="1886706"/>
          </a:xfrm>
          <a:prstGeom prst="rect">
            <a:avLst/>
          </a:prstGeom>
        </p:spPr>
      </p:pic>
      <p:sp>
        <p:nvSpPr>
          <p:cNvPr id="5" name="Rounded Rectangle 4"/>
          <p:cNvSpPr/>
          <p:nvPr/>
        </p:nvSpPr>
        <p:spPr>
          <a:xfrm>
            <a:off x="559559" y="3776387"/>
            <a:ext cx="1449538" cy="846162"/>
          </a:xfrm>
          <a:prstGeom prst="roundRect">
            <a:avLst/>
          </a:prstGeom>
          <a:solidFill>
            <a:srgbClr val="00B050"/>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Sequence and cyclic shift hopping</a:t>
            </a:r>
            <a:endParaRPr lang="en-IN" sz="1600" dirty="0"/>
          </a:p>
        </p:txBody>
      </p:sp>
      <p:sp>
        <p:nvSpPr>
          <p:cNvPr id="6" name="Rectangle 5"/>
          <p:cNvSpPr/>
          <p:nvPr/>
        </p:nvSpPr>
        <p:spPr>
          <a:xfrm>
            <a:off x="66810" y="5306956"/>
            <a:ext cx="1298202" cy="73698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Group and sequence hopping</a:t>
            </a:r>
          </a:p>
        </p:txBody>
      </p:sp>
      <p:sp>
        <p:nvSpPr>
          <p:cNvPr id="7" name="Rectangle 6"/>
          <p:cNvSpPr/>
          <p:nvPr/>
        </p:nvSpPr>
        <p:spPr>
          <a:xfrm>
            <a:off x="1728877" y="5306956"/>
            <a:ext cx="1262258" cy="73698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Cyclic shift hopping </a:t>
            </a:r>
          </a:p>
        </p:txBody>
      </p:sp>
      <p:cxnSp>
        <p:nvCxnSpPr>
          <p:cNvPr id="9" name="Curved Connector 8"/>
          <p:cNvCxnSpPr>
            <a:stCxn id="5" idx="2"/>
            <a:endCxn id="6" idx="0"/>
          </p:cNvCxnSpPr>
          <p:nvPr/>
        </p:nvCxnSpPr>
        <p:spPr>
          <a:xfrm rot="5400000">
            <a:off x="657917" y="4680544"/>
            <a:ext cx="684407" cy="56841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5" idx="2"/>
            <a:endCxn id="7" idx="0"/>
          </p:cNvCxnSpPr>
          <p:nvPr/>
        </p:nvCxnSpPr>
        <p:spPr>
          <a:xfrm rot="16200000" flipH="1">
            <a:off x="1479964" y="4426913"/>
            <a:ext cx="684407" cy="10756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630254" y="3778913"/>
            <a:ext cx="1388190" cy="846161"/>
          </a:xfrm>
          <a:prstGeom prst="round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PUCCH format 0</a:t>
            </a:r>
          </a:p>
        </p:txBody>
      </p:sp>
      <p:sp>
        <p:nvSpPr>
          <p:cNvPr id="13" name="Rectangle 12"/>
          <p:cNvSpPr/>
          <p:nvPr/>
        </p:nvSpPr>
        <p:spPr>
          <a:xfrm>
            <a:off x="3329353" y="5281683"/>
            <a:ext cx="1090768" cy="73698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Sequence generation</a:t>
            </a:r>
          </a:p>
        </p:txBody>
      </p:sp>
      <p:sp>
        <p:nvSpPr>
          <p:cNvPr id="14" name="Rectangle 13"/>
          <p:cNvSpPr/>
          <p:nvPr/>
        </p:nvSpPr>
        <p:spPr>
          <a:xfrm>
            <a:off x="4688645" y="5268033"/>
            <a:ext cx="1198560" cy="73698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Mapping to physical resources</a:t>
            </a:r>
          </a:p>
        </p:txBody>
      </p:sp>
      <p:cxnSp>
        <p:nvCxnSpPr>
          <p:cNvPr id="19" name="Curved Connector 18"/>
          <p:cNvCxnSpPr>
            <a:stCxn id="12" idx="2"/>
            <a:endCxn id="14" idx="0"/>
          </p:cNvCxnSpPr>
          <p:nvPr/>
        </p:nvCxnSpPr>
        <p:spPr>
          <a:xfrm rot="16200000" flipH="1">
            <a:off x="4484658" y="4464765"/>
            <a:ext cx="642959" cy="9635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2" idx="2"/>
          </p:cNvCxnSpPr>
          <p:nvPr/>
        </p:nvCxnSpPr>
        <p:spPr>
          <a:xfrm rot="5400000">
            <a:off x="3705097" y="4652826"/>
            <a:ext cx="647005" cy="59150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6639601" y="3811769"/>
            <a:ext cx="1460311" cy="67834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PUCCH format 1</a:t>
            </a:r>
          </a:p>
        </p:txBody>
      </p:sp>
      <p:sp>
        <p:nvSpPr>
          <p:cNvPr id="23" name="Rectangle 22"/>
          <p:cNvSpPr/>
          <p:nvPr/>
        </p:nvSpPr>
        <p:spPr>
          <a:xfrm>
            <a:off x="6251500" y="5275615"/>
            <a:ext cx="1241946" cy="73698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Sequence modulation</a:t>
            </a:r>
          </a:p>
        </p:txBody>
      </p:sp>
      <p:sp>
        <p:nvSpPr>
          <p:cNvPr id="24" name="Rectangle 23"/>
          <p:cNvSpPr/>
          <p:nvPr/>
        </p:nvSpPr>
        <p:spPr>
          <a:xfrm>
            <a:off x="7995860" y="5275615"/>
            <a:ext cx="1220319" cy="73698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Mapping to physical resources </a:t>
            </a:r>
          </a:p>
        </p:txBody>
      </p:sp>
      <p:sp>
        <p:nvSpPr>
          <p:cNvPr id="40" name="Rounded Rectangle 39"/>
          <p:cNvSpPr/>
          <p:nvPr/>
        </p:nvSpPr>
        <p:spPr>
          <a:xfrm>
            <a:off x="10212261" y="3776387"/>
            <a:ext cx="1173708" cy="713726"/>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PUCCH format 2</a:t>
            </a:r>
          </a:p>
        </p:txBody>
      </p:sp>
      <p:sp>
        <p:nvSpPr>
          <p:cNvPr id="41" name="Rectangle 40"/>
          <p:cNvSpPr/>
          <p:nvPr/>
        </p:nvSpPr>
        <p:spPr>
          <a:xfrm>
            <a:off x="9656438" y="5261964"/>
            <a:ext cx="1173708" cy="68643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Scrambling</a:t>
            </a:r>
          </a:p>
        </p:txBody>
      </p:sp>
      <p:cxnSp>
        <p:nvCxnSpPr>
          <p:cNvPr id="51" name="Curved Connector 50"/>
          <p:cNvCxnSpPr>
            <a:stCxn id="22" idx="2"/>
          </p:cNvCxnSpPr>
          <p:nvPr/>
        </p:nvCxnSpPr>
        <p:spPr>
          <a:xfrm rot="5400000">
            <a:off x="6669606" y="4567882"/>
            <a:ext cx="777920" cy="6223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22" idx="2"/>
          </p:cNvCxnSpPr>
          <p:nvPr/>
        </p:nvCxnSpPr>
        <p:spPr>
          <a:xfrm rot="16200000" flipH="1">
            <a:off x="7345874" y="4513995"/>
            <a:ext cx="777920" cy="7301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10976354" y="5261964"/>
            <a:ext cx="1215646" cy="66671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Modulation</a:t>
            </a:r>
          </a:p>
        </p:txBody>
      </p:sp>
      <p:cxnSp>
        <p:nvCxnSpPr>
          <p:cNvPr id="56" name="Curved Connector 55"/>
          <p:cNvCxnSpPr>
            <a:stCxn id="40" idx="2"/>
            <a:endCxn id="41" idx="0"/>
          </p:cNvCxnSpPr>
          <p:nvPr/>
        </p:nvCxnSpPr>
        <p:spPr>
          <a:xfrm rot="5400000">
            <a:off x="10135279" y="4598127"/>
            <a:ext cx="771851" cy="5558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a:stCxn id="40" idx="2"/>
            <a:endCxn id="54" idx="0"/>
          </p:cNvCxnSpPr>
          <p:nvPr/>
        </p:nvCxnSpPr>
        <p:spPr>
          <a:xfrm rot="16200000" flipH="1">
            <a:off x="10805721" y="4483507"/>
            <a:ext cx="771851" cy="7850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10976354" y="6223379"/>
            <a:ext cx="1215646" cy="5049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Spreading</a:t>
            </a:r>
          </a:p>
        </p:txBody>
      </p:sp>
      <p:cxnSp>
        <p:nvCxnSpPr>
          <p:cNvPr id="61" name="Curved Connector 60"/>
          <p:cNvCxnSpPr>
            <a:stCxn id="54" idx="2"/>
            <a:endCxn id="59" idx="0"/>
          </p:cNvCxnSpPr>
          <p:nvPr/>
        </p:nvCxnSpPr>
        <p:spPr>
          <a:xfrm rot="5400000">
            <a:off x="11436828" y="6076029"/>
            <a:ext cx="29469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0976354" y="2634018"/>
            <a:ext cx="1215646" cy="66874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Mapping to physical resources </a:t>
            </a:r>
          </a:p>
        </p:txBody>
      </p:sp>
      <p:cxnSp>
        <p:nvCxnSpPr>
          <p:cNvPr id="64" name="Curved Connector 63"/>
          <p:cNvCxnSpPr>
            <a:stCxn id="40" idx="0"/>
            <a:endCxn id="62" idx="1"/>
          </p:cNvCxnSpPr>
          <p:nvPr/>
        </p:nvCxnSpPr>
        <p:spPr>
          <a:xfrm rot="5400000" flipH="1" flipV="1">
            <a:off x="10483735" y="3283769"/>
            <a:ext cx="807999" cy="17723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 idx="3"/>
            <a:endCxn id="12" idx="1"/>
          </p:cNvCxnSpPr>
          <p:nvPr/>
        </p:nvCxnSpPr>
        <p:spPr>
          <a:xfrm>
            <a:off x="2009097" y="4199468"/>
            <a:ext cx="1621157" cy="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2" idx="3"/>
            <a:endCxn id="22" idx="1"/>
          </p:cNvCxnSpPr>
          <p:nvPr/>
        </p:nvCxnSpPr>
        <p:spPr>
          <a:xfrm flipV="1">
            <a:off x="5018444" y="4150941"/>
            <a:ext cx="1621157" cy="5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2" idx="3"/>
            <a:endCxn id="40" idx="1"/>
          </p:cNvCxnSpPr>
          <p:nvPr/>
        </p:nvCxnSpPr>
        <p:spPr>
          <a:xfrm flipV="1">
            <a:off x="8099912" y="4133250"/>
            <a:ext cx="2112349" cy="17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880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9784" y="0"/>
            <a:ext cx="4918334" cy="584775"/>
          </a:xfrm>
          <a:prstGeom prst="rect">
            <a:avLst/>
          </a:prstGeom>
        </p:spPr>
        <p:txBody>
          <a:bodyPr wrap="none">
            <a:spAutoFit/>
          </a:bodyPr>
          <a:lstStyle/>
          <a:p>
            <a:r>
              <a:rPr lang="en-IN" sz="3200" b="1" dirty="0">
                <a:solidFill>
                  <a:srgbClr val="0070C0"/>
                </a:solidFill>
                <a:latin typeface="Lato"/>
              </a:rPr>
              <a:t>Uplink channel mapping</a:t>
            </a:r>
            <a:endParaRPr lang="en-IN" sz="3200" b="1" i="0" dirty="0">
              <a:solidFill>
                <a:srgbClr val="0070C0"/>
              </a:solidFill>
              <a:effectLst/>
              <a:latin typeface="Lato"/>
            </a:endParaRPr>
          </a:p>
        </p:txBody>
      </p:sp>
      <p:pic>
        <p:nvPicPr>
          <p:cNvPr id="3" name="Picture 2"/>
          <p:cNvPicPr>
            <a:picLocks noChangeAspect="1"/>
          </p:cNvPicPr>
          <p:nvPr/>
        </p:nvPicPr>
        <p:blipFill>
          <a:blip r:embed="rId2"/>
          <a:stretch>
            <a:fillRect/>
          </a:stretch>
        </p:blipFill>
        <p:spPr>
          <a:xfrm>
            <a:off x="1678674" y="584775"/>
            <a:ext cx="9441511" cy="3404946"/>
          </a:xfrm>
          <a:prstGeom prst="rect">
            <a:avLst/>
          </a:prstGeom>
        </p:spPr>
      </p:pic>
      <p:sp>
        <p:nvSpPr>
          <p:cNvPr id="4" name="Rectangle 3"/>
          <p:cNvSpPr/>
          <p:nvPr/>
        </p:nvSpPr>
        <p:spPr>
          <a:xfrm>
            <a:off x="162250" y="3994296"/>
            <a:ext cx="10073572" cy="2677656"/>
          </a:xfrm>
          <a:prstGeom prst="rect">
            <a:avLst/>
          </a:prstGeom>
        </p:spPr>
        <p:txBody>
          <a:bodyPr wrap="square">
            <a:spAutoFit/>
          </a:bodyPr>
          <a:lstStyle/>
          <a:p>
            <a:pPr>
              <a:buFont typeface="Arial" panose="020B0604020202020204" pitchFamily="34" charset="0"/>
              <a:buChar char="•"/>
            </a:pPr>
            <a:r>
              <a:rPr lang="en-US" sz="1400" b="1" dirty="0" smtClean="0">
                <a:solidFill>
                  <a:srgbClr val="002060"/>
                </a:solidFill>
                <a:latin typeface="-apple-system"/>
              </a:rPr>
              <a:t>  Common </a:t>
            </a:r>
            <a:r>
              <a:rPr lang="en-US" sz="1400" b="1" dirty="0">
                <a:solidFill>
                  <a:srgbClr val="002060"/>
                </a:solidFill>
                <a:latin typeface="-apple-system"/>
              </a:rPr>
              <a:t>Control Channel (CCCH)</a:t>
            </a:r>
            <a:r>
              <a:rPr lang="en-US" sz="1400" dirty="0">
                <a:solidFill>
                  <a:srgbClr val="002060"/>
                </a:solidFill>
                <a:latin typeface="-apple-system"/>
              </a:rPr>
              <a:t> and </a:t>
            </a:r>
            <a:r>
              <a:rPr lang="en-US" sz="1400" b="1" dirty="0">
                <a:solidFill>
                  <a:srgbClr val="002060"/>
                </a:solidFill>
                <a:latin typeface="-apple-system"/>
              </a:rPr>
              <a:t>Dedicated Control Channel (DCCH)</a:t>
            </a:r>
            <a:r>
              <a:rPr lang="en-US" sz="1400" dirty="0">
                <a:solidFill>
                  <a:srgbClr val="002060"/>
                </a:solidFill>
                <a:latin typeface="-apple-system"/>
              </a:rPr>
              <a:t> are used to transfer RRC signaling messages, i.e. data belonging to the set of Signaling Radio Bearers (SRB).</a:t>
            </a:r>
          </a:p>
          <a:p>
            <a:pPr>
              <a:buFont typeface="Arial" panose="020B0604020202020204" pitchFamily="34" charset="0"/>
              <a:buChar char="•"/>
            </a:pPr>
            <a:r>
              <a:rPr lang="en-US" sz="1400" b="1" dirty="0" smtClean="0">
                <a:solidFill>
                  <a:srgbClr val="002060"/>
                </a:solidFill>
                <a:latin typeface="-apple-system"/>
              </a:rPr>
              <a:t>  Dedicated </a:t>
            </a:r>
            <a:r>
              <a:rPr lang="en-US" sz="1400" b="1" dirty="0">
                <a:solidFill>
                  <a:srgbClr val="002060"/>
                </a:solidFill>
                <a:latin typeface="-apple-system"/>
              </a:rPr>
              <a:t>Traffic Channel (DTCH)</a:t>
            </a:r>
            <a:r>
              <a:rPr lang="en-US" sz="1400" dirty="0">
                <a:solidFill>
                  <a:srgbClr val="002060"/>
                </a:solidFill>
                <a:latin typeface="-apple-system"/>
              </a:rPr>
              <a:t> is used to transfer application data.</a:t>
            </a:r>
          </a:p>
          <a:p>
            <a:pPr>
              <a:buFont typeface="Arial" panose="020B0604020202020204" pitchFamily="34" charset="0"/>
              <a:buChar char="•"/>
            </a:pPr>
            <a:r>
              <a:rPr lang="en-US" sz="1400" b="1" dirty="0" smtClean="0">
                <a:solidFill>
                  <a:srgbClr val="002060"/>
                </a:solidFill>
                <a:latin typeface="-apple-system"/>
              </a:rPr>
              <a:t>  CCCH</a:t>
            </a:r>
            <a:r>
              <a:rPr lang="en-US" sz="1400" b="1" dirty="0">
                <a:solidFill>
                  <a:srgbClr val="002060"/>
                </a:solidFill>
                <a:latin typeface="-apple-system"/>
              </a:rPr>
              <a:t>, DCCCH, DTCH</a:t>
            </a:r>
            <a:r>
              <a:rPr lang="en-US" sz="1400" dirty="0">
                <a:solidFill>
                  <a:srgbClr val="002060"/>
                </a:solidFill>
                <a:latin typeface="-apple-system"/>
              </a:rPr>
              <a:t> all map to UL-SCH and PUSCH.</a:t>
            </a:r>
          </a:p>
          <a:p>
            <a:pPr>
              <a:buFont typeface="Arial" panose="020B0604020202020204" pitchFamily="34" charset="0"/>
              <a:buChar char="•"/>
            </a:pPr>
            <a:r>
              <a:rPr lang="en-US" sz="1400" b="1" dirty="0" smtClean="0">
                <a:solidFill>
                  <a:srgbClr val="002060"/>
                </a:solidFill>
                <a:latin typeface="-apple-system"/>
              </a:rPr>
              <a:t>  Physical </a:t>
            </a:r>
            <a:r>
              <a:rPr lang="en-US" sz="1400" b="1" dirty="0">
                <a:solidFill>
                  <a:srgbClr val="002060"/>
                </a:solidFill>
                <a:latin typeface="-apple-system"/>
              </a:rPr>
              <a:t>Uplink Control Channel (PUCCH)</a:t>
            </a:r>
            <a:r>
              <a:rPr lang="en-US" sz="1400" dirty="0">
                <a:solidFill>
                  <a:srgbClr val="002060"/>
                </a:solidFill>
                <a:latin typeface="-apple-system"/>
              </a:rPr>
              <a:t> transfers Uplink Control Information (UCI), including Scheduling Requests, HARQ Acknowledgements and Channel State Information (CSI). It is not used to transfer higher layer information.</a:t>
            </a:r>
          </a:p>
          <a:p>
            <a:pPr>
              <a:buFont typeface="Arial" panose="020B0604020202020204" pitchFamily="34" charset="0"/>
              <a:buChar char="•"/>
            </a:pPr>
            <a:r>
              <a:rPr lang="en-US" sz="1400" b="1" dirty="0" smtClean="0">
                <a:solidFill>
                  <a:srgbClr val="002060"/>
                </a:solidFill>
                <a:latin typeface="-apple-system"/>
              </a:rPr>
              <a:t>  Random </a:t>
            </a:r>
            <a:r>
              <a:rPr lang="en-US" sz="1400" b="1" dirty="0">
                <a:solidFill>
                  <a:srgbClr val="002060"/>
                </a:solidFill>
                <a:latin typeface="-apple-system"/>
              </a:rPr>
              <a:t>Access Channel (RACH)</a:t>
            </a:r>
            <a:r>
              <a:rPr lang="en-US" sz="1400" dirty="0">
                <a:solidFill>
                  <a:srgbClr val="002060"/>
                </a:solidFill>
                <a:latin typeface="-apple-system"/>
              </a:rPr>
              <a:t> is used to transfer the index of the preamble sequence.</a:t>
            </a:r>
          </a:p>
          <a:p>
            <a:pPr>
              <a:buFont typeface="Arial" panose="020B0604020202020204" pitchFamily="34" charset="0"/>
              <a:buChar char="•"/>
            </a:pPr>
            <a:r>
              <a:rPr lang="en-US" sz="1400" b="1" dirty="0" smtClean="0">
                <a:solidFill>
                  <a:srgbClr val="002060"/>
                </a:solidFill>
                <a:latin typeface="-apple-system"/>
              </a:rPr>
              <a:t>  Demodulation </a:t>
            </a:r>
            <a:r>
              <a:rPr lang="en-US" sz="1400" b="1" dirty="0">
                <a:solidFill>
                  <a:srgbClr val="002060"/>
                </a:solidFill>
                <a:latin typeface="-apple-system"/>
              </a:rPr>
              <a:t>Reference Signals (DM-RS)</a:t>
            </a:r>
            <a:r>
              <a:rPr lang="en-US" sz="1400" dirty="0">
                <a:solidFill>
                  <a:srgbClr val="002060"/>
                </a:solidFill>
                <a:latin typeface="-apple-system"/>
              </a:rPr>
              <a:t> are sequences which are known to the base station. They are needed for base station to estimate the channel properties for PUCCH and PUSCH.</a:t>
            </a:r>
          </a:p>
          <a:p>
            <a:pPr>
              <a:buFont typeface="Arial" panose="020B0604020202020204" pitchFamily="34" charset="0"/>
              <a:buChar char="•"/>
            </a:pPr>
            <a:r>
              <a:rPr lang="en-US" sz="1400" b="1" dirty="0" smtClean="0">
                <a:solidFill>
                  <a:srgbClr val="002060"/>
                </a:solidFill>
                <a:latin typeface="-apple-system"/>
              </a:rPr>
              <a:t>  Sounding </a:t>
            </a:r>
            <a:r>
              <a:rPr lang="en-US" sz="1400" b="1" dirty="0">
                <a:solidFill>
                  <a:srgbClr val="002060"/>
                </a:solidFill>
                <a:latin typeface="-apple-system"/>
              </a:rPr>
              <a:t>Reference Signal (SRS)</a:t>
            </a:r>
            <a:r>
              <a:rPr lang="en-US" sz="1400" dirty="0">
                <a:solidFill>
                  <a:srgbClr val="002060"/>
                </a:solidFill>
                <a:latin typeface="-apple-system"/>
              </a:rPr>
              <a:t> is used by the base station for channel aware packet scheduling and link adaptation.</a:t>
            </a:r>
          </a:p>
          <a:p>
            <a:pPr>
              <a:buFont typeface="Arial" panose="020B0604020202020204" pitchFamily="34" charset="0"/>
              <a:buChar char="•"/>
            </a:pPr>
            <a:r>
              <a:rPr lang="en-US" sz="1400" b="1" dirty="0" smtClean="0">
                <a:solidFill>
                  <a:srgbClr val="002060"/>
                </a:solidFill>
                <a:latin typeface="-apple-system"/>
              </a:rPr>
              <a:t>  Phase </a:t>
            </a:r>
            <a:r>
              <a:rPr lang="en-US" sz="1400" b="1" dirty="0">
                <a:solidFill>
                  <a:srgbClr val="002060"/>
                </a:solidFill>
                <a:latin typeface="-apple-system"/>
              </a:rPr>
              <a:t>Tracking Reference Signal (PT-RS)</a:t>
            </a:r>
            <a:r>
              <a:rPr lang="en-US" sz="1400" dirty="0">
                <a:solidFill>
                  <a:srgbClr val="002060"/>
                </a:solidFill>
                <a:latin typeface="-apple-system"/>
              </a:rPr>
              <a:t> is used to compensate for phase noise generated by the local oscillators at both the transmitter and receiver.</a:t>
            </a:r>
            <a:endParaRPr lang="en-US" sz="1400" b="0" i="0" dirty="0">
              <a:solidFill>
                <a:srgbClr val="002060"/>
              </a:solidFill>
              <a:effectLst/>
              <a:latin typeface="-apple-system"/>
            </a:endParaRPr>
          </a:p>
        </p:txBody>
      </p:sp>
    </p:spTree>
    <p:extLst>
      <p:ext uri="{BB962C8B-B14F-4D97-AF65-F5344CB8AC3E}">
        <p14:creationId xmlns:p14="http://schemas.microsoft.com/office/powerpoint/2010/main" val="1986648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2564" y="0"/>
            <a:ext cx="4836580" cy="523220"/>
          </a:xfrm>
          <a:prstGeom prst="rect">
            <a:avLst/>
          </a:prstGeom>
        </p:spPr>
        <p:txBody>
          <a:bodyPr wrap="none">
            <a:spAutoFit/>
          </a:bodyPr>
          <a:lstStyle/>
          <a:p>
            <a:r>
              <a:rPr lang="en-IN" sz="2800" b="1" dirty="0">
                <a:solidFill>
                  <a:srgbClr val="92D050"/>
                </a:solidFill>
                <a:latin typeface="Lato"/>
              </a:rPr>
              <a:t>Downlink channel mapping</a:t>
            </a:r>
            <a:endParaRPr lang="en-IN" sz="2800" b="1" i="0" dirty="0">
              <a:solidFill>
                <a:srgbClr val="92D050"/>
              </a:solidFill>
              <a:effectLst/>
              <a:latin typeface="Lato"/>
            </a:endParaRPr>
          </a:p>
        </p:txBody>
      </p:sp>
      <p:pic>
        <p:nvPicPr>
          <p:cNvPr id="3" name="Picture 2"/>
          <p:cNvPicPr>
            <a:picLocks noChangeAspect="1"/>
          </p:cNvPicPr>
          <p:nvPr/>
        </p:nvPicPr>
        <p:blipFill>
          <a:blip r:embed="rId2"/>
          <a:stretch>
            <a:fillRect/>
          </a:stretch>
        </p:blipFill>
        <p:spPr>
          <a:xfrm>
            <a:off x="2329788" y="523220"/>
            <a:ext cx="7696200" cy="2571750"/>
          </a:xfrm>
          <a:prstGeom prst="rect">
            <a:avLst/>
          </a:prstGeom>
        </p:spPr>
      </p:pic>
      <p:sp>
        <p:nvSpPr>
          <p:cNvPr id="4" name="Rectangle 3"/>
          <p:cNvSpPr/>
          <p:nvPr/>
        </p:nvSpPr>
        <p:spPr>
          <a:xfrm>
            <a:off x="113731" y="3441680"/>
            <a:ext cx="11964538" cy="3539430"/>
          </a:xfrm>
          <a:prstGeom prst="rect">
            <a:avLst/>
          </a:prstGeom>
        </p:spPr>
        <p:txBody>
          <a:bodyPr wrap="square">
            <a:spAutoFit/>
          </a:bodyPr>
          <a:lstStyle/>
          <a:p>
            <a:pPr>
              <a:buFont typeface="Arial" panose="020B0604020202020204" pitchFamily="34" charset="0"/>
              <a:buChar char="•"/>
            </a:pPr>
            <a:r>
              <a:rPr lang="en-US" sz="1400" b="1" dirty="0" smtClean="0">
                <a:solidFill>
                  <a:srgbClr val="0070C0"/>
                </a:solidFill>
                <a:latin typeface="-apple-system"/>
              </a:rPr>
              <a:t>  Broadcast </a:t>
            </a:r>
            <a:r>
              <a:rPr lang="en-US" sz="1400" b="1" dirty="0">
                <a:solidFill>
                  <a:srgbClr val="0070C0"/>
                </a:solidFill>
                <a:latin typeface="-apple-system"/>
              </a:rPr>
              <a:t>Control Channel (BCCH)</a:t>
            </a:r>
            <a:r>
              <a:rPr lang="en-US" sz="1400" dirty="0">
                <a:solidFill>
                  <a:srgbClr val="0070C0"/>
                </a:solidFill>
                <a:latin typeface="-apple-system"/>
              </a:rPr>
              <a:t> is used to transfer both the Master Information Block (MIB) and System Information Blocks (SIB). MIB is mapped to BCH and PBCH; SIBs are mapped to DL-SCH and PDSCH.</a:t>
            </a:r>
          </a:p>
          <a:p>
            <a:pPr>
              <a:buFont typeface="Arial" panose="020B0604020202020204" pitchFamily="34" charset="0"/>
              <a:buChar char="•"/>
            </a:pPr>
            <a:r>
              <a:rPr lang="en-US" sz="1400" b="1" dirty="0" smtClean="0">
                <a:solidFill>
                  <a:srgbClr val="0070C0"/>
                </a:solidFill>
                <a:latin typeface="-apple-system"/>
              </a:rPr>
              <a:t>  Common </a:t>
            </a:r>
            <a:r>
              <a:rPr lang="en-US" sz="1400" b="1" dirty="0">
                <a:solidFill>
                  <a:srgbClr val="0070C0"/>
                </a:solidFill>
                <a:latin typeface="-apple-system"/>
              </a:rPr>
              <a:t>Control Channel (CCCH)</a:t>
            </a:r>
            <a:r>
              <a:rPr lang="en-US" sz="1400" dirty="0">
                <a:solidFill>
                  <a:srgbClr val="0070C0"/>
                </a:solidFill>
                <a:latin typeface="-apple-system"/>
              </a:rPr>
              <a:t> and </a:t>
            </a:r>
            <a:r>
              <a:rPr lang="en-US" sz="1400" b="1" dirty="0">
                <a:solidFill>
                  <a:srgbClr val="0070C0"/>
                </a:solidFill>
                <a:latin typeface="-apple-system"/>
              </a:rPr>
              <a:t>Dedicated Control Channel (DCCH)</a:t>
            </a:r>
            <a:r>
              <a:rPr lang="en-US" sz="1400" dirty="0">
                <a:solidFill>
                  <a:srgbClr val="0070C0"/>
                </a:solidFill>
                <a:latin typeface="-apple-system"/>
              </a:rPr>
              <a:t> are used to </a:t>
            </a:r>
            <a:r>
              <a:rPr lang="en-US" sz="1400" dirty="0" smtClean="0">
                <a:solidFill>
                  <a:srgbClr val="0070C0"/>
                </a:solidFill>
                <a:latin typeface="-apple-system"/>
              </a:rPr>
              <a:t>transfer </a:t>
            </a:r>
            <a:r>
              <a:rPr lang="en-US" sz="1400" dirty="0">
                <a:solidFill>
                  <a:srgbClr val="0070C0"/>
                </a:solidFill>
                <a:latin typeface="-apple-system"/>
              </a:rPr>
              <a:t>RRC signaling messages.</a:t>
            </a:r>
          </a:p>
          <a:p>
            <a:pPr>
              <a:buFont typeface="Arial" panose="020B0604020202020204" pitchFamily="34" charset="0"/>
              <a:buChar char="•"/>
            </a:pPr>
            <a:r>
              <a:rPr lang="en-US" sz="1400" b="1" dirty="0" smtClean="0">
                <a:solidFill>
                  <a:srgbClr val="0070C0"/>
                </a:solidFill>
                <a:latin typeface="-apple-system"/>
              </a:rPr>
              <a:t>  Dedicated </a:t>
            </a:r>
            <a:r>
              <a:rPr lang="en-US" sz="1400" b="1" dirty="0">
                <a:solidFill>
                  <a:srgbClr val="0070C0"/>
                </a:solidFill>
                <a:latin typeface="-apple-system"/>
              </a:rPr>
              <a:t>Traffic Channel (DTCH)</a:t>
            </a:r>
            <a:r>
              <a:rPr lang="en-US" sz="1400" dirty="0">
                <a:solidFill>
                  <a:srgbClr val="0070C0"/>
                </a:solidFill>
                <a:latin typeface="-apple-system"/>
              </a:rPr>
              <a:t> is used to transfer application data.</a:t>
            </a:r>
          </a:p>
          <a:p>
            <a:pPr>
              <a:buFont typeface="Arial" panose="020B0604020202020204" pitchFamily="34" charset="0"/>
              <a:buChar char="•"/>
            </a:pPr>
            <a:r>
              <a:rPr lang="en-US" sz="1400" b="1" dirty="0" smtClean="0">
                <a:solidFill>
                  <a:srgbClr val="0070C0"/>
                </a:solidFill>
                <a:latin typeface="-apple-system"/>
              </a:rPr>
              <a:t>  CCCH</a:t>
            </a:r>
            <a:r>
              <a:rPr lang="en-US" sz="1400" b="1" dirty="0">
                <a:solidFill>
                  <a:srgbClr val="0070C0"/>
                </a:solidFill>
                <a:latin typeface="-apple-system"/>
              </a:rPr>
              <a:t>, DCCCH, DTCH</a:t>
            </a:r>
            <a:r>
              <a:rPr lang="en-US" sz="1400" dirty="0">
                <a:solidFill>
                  <a:srgbClr val="0070C0"/>
                </a:solidFill>
                <a:latin typeface="-apple-system"/>
              </a:rPr>
              <a:t> all map to DL-SCH and PDSCH.</a:t>
            </a:r>
          </a:p>
          <a:p>
            <a:pPr>
              <a:buFont typeface="Arial" panose="020B0604020202020204" pitchFamily="34" charset="0"/>
              <a:buChar char="•"/>
            </a:pPr>
            <a:r>
              <a:rPr lang="en-US" sz="1400" b="1" dirty="0" smtClean="0">
                <a:solidFill>
                  <a:srgbClr val="0070C0"/>
                </a:solidFill>
                <a:latin typeface="-apple-system"/>
              </a:rPr>
              <a:t>  Physical </a:t>
            </a:r>
            <a:r>
              <a:rPr lang="en-US" sz="1400" b="1" dirty="0">
                <a:solidFill>
                  <a:srgbClr val="0070C0"/>
                </a:solidFill>
                <a:latin typeface="-apple-system"/>
              </a:rPr>
              <a:t>Downlink Control Channel (PDCCH)</a:t>
            </a:r>
            <a:r>
              <a:rPr lang="en-US" sz="1400" dirty="0">
                <a:solidFill>
                  <a:srgbClr val="0070C0"/>
                </a:solidFill>
                <a:latin typeface="-apple-system"/>
              </a:rPr>
              <a:t> transfers Downlink Control Information (DCI), which is used by the base station to allocate uplink and downlink resources. DCI can also be used to provide uplink power control commands, config slot format, and indicate that pre-emption has </a:t>
            </a:r>
            <a:r>
              <a:rPr lang="en-US" sz="1400" dirty="0" smtClean="0">
                <a:solidFill>
                  <a:srgbClr val="0070C0"/>
                </a:solidFill>
                <a:latin typeface="-apple-system"/>
              </a:rPr>
              <a:t>occurred. </a:t>
            </a:r>
            <a:r>
              <a:rPr lang="en-US" sz="1400" dirty="0">
                <a:solidFill>
                  <a:srgbClr val="0070C0"/>
                </a:solidFill>
                <a:latin typeface="-apple-system"/>
              </a:rPr>
              <a:t>It is not used to transfer higher layer information.</a:t>
            </a:r>
          </a:p>
          <a:p>
            <a:pPr>
              <a:buFont typeface="Arial" panose="020B0604020202020204" pitchFamily="34" charset="0"/>
              <a:buChar char="•"/>
            </a:pPr>
            <a:r>
              <a:rPr lang="en-US" sz="1400" b="1" dirty="0" smtClean="0">
                <a:solidFill>
                  <a:srgbClr val="0070C0"/>
                </a:solidFill>
                <a:latin typeface="-apple-system"/>
              </a:rPr>
              <a:t>  Demodulation </a:t>
            </a:r>
            <a:r>
              <a:rPr lang="en-US" sz="1400" b="1" dirty="0">
                <a:solidFill>
                  <a:srgbClr val="0070C0"/>
                </a:solidFill>
                <a:latin typeface="-apple-system"/>
              </a:rPr>
              <a:t>Reference Signals (DM-RS)</a:t>
            </a:r>
            <a:r>
              <a:rPr lang="en-US" sz="1400" dirty="0">
                <a:solidFill>
                  <a:srgbClr val="0070C0"/>
                </a:solidFill>
                <a:latin typeface="-apple-system"/>
              </a:rPr>
              <a:t> are sequences which are known to the UE. They are needed for UE to estimate the channel properties for PBCH, PDCCH, and PDSCH.</a:t>
            </a:r>
          </a:p>
          <a:p>
            <a:pPr>
              <a:buFont typeface="Arial" panose="020B0604020202020204" pitchFamily="34" charset="0"/>
              <a:buChar char="•"/>
            </a:pPr>
            <a:r>
              <a:rPr lang="en-US" sz="1400" b="1" dirty="0" smtClean="0">
                <a:solidFill>
                  <a:srgbClr val="0070C0"/>
                </a:solidFill>
                <a:latin typeface="-apple-system"/>
              </a:rPr>
              <a:t>  Phase </a:t>
            </a:r>
            <a:r>
              <a:rPr lang="en-US" sz="1400" b="1" dirty="0">
                <a:solidFill>
                  <a:srgbClr val="0070C0"/>
                </a:solidFill>
                <a:latin typeface="-apple-system"/>
              </a:rPr>
              <a:t>Tracking Reference Signal (PT-RS)</a:t>
            </a:r>
            <a:r>
              <a:rPr lang="en-US" sz="1400" dirty="0">
                <a:solidFill>
                  <a:srgbClr val="0070C0"/>
                </a:solidFill>
                <a:latin typeface="-apple-system"/>
              </a:rPr>
              <a:t> is used to compensate for phase noise generated by the local oscillators at both the transmitter and receiver.</a:t>
            </a:r>
          </a:p>
          <a:p>
            <a:pPr>
              <a:buFont typeface="Arial" panose="020B0604020202020204" pitchFamily="34" charset="0"/>
              <a:buChar char="•"/>
            </a:pPr>
            <a:r>
              <a:rPr lang="en-US" sz="1400" b="1" dirty="0" smtClean="0">
                <a:solidFill>
                  <a:srgbClr val="0070C0"/>
                </a:solidFill>
                <a:latin typeface="-apple-system"/>
              </a:rPr>
              <a:t>  Channel </a:t>
            </a:r>
            <a:r>
              <a:rPr lang="en-US" sz="1400" b="1" dirty="0">
                <a:solidFill>
                  <a:srgbClr val="0070C0"/>
                </a:solidFill>
                <a:latin typeface="-apple-system"/>
              </a:rPr>
              <a:t>State </a:t>
            </a:r>
            <a:r>
              <a:rPr lang="en-US" sz="1400" b="1" dirty="0" smtClean="0">
                <a:solidFill>
                  <a:srgbClr val="0070C0"/>
                </a:solidFill>
                <a:latin typeface="-apple-system"/>
              </a:rPr>
              <a:t>Information </a:t>
            </a:r>
            <a:r>
              <a:rPr lang="en-US" sz="1400" b="1" dirty="0">
                <a:solidFill>
                  <a:srgbClr val="0070C0"/>
                </a:solidFill>
                <a:latin typeface="-apple-system"/>
              </a:rPr>
              <a:t>Reference Signal (CSI-RS)</a:t>
            </a:r>
            <a:r>
              <a:rPr lang="en-US" sz="1400" dirty="0">
                <a:solidFill>
                  <a:srgbClr val="0070C0"/>
                </a:solidFill>
                <a:latin typeface="-apple-system"/>
              </a:rPr>
              <a:t> is used by the UE to measure and report channel quality. This information can be used by the link adaptation algorithm at the Base Station. It can also be used for </a:t>
            </a:r>
            <a:r>
              <a:rPr lang="en-US" sz="1400" dirty="0" smtClean="0">
                <a:solidFill>
                  <a:srgbClr val="0070C0"/>
                </a:solidFill>
                <a:latin typeface="-apple-system"/>
              </a:rPr>
              <a:t>beam </a:t>
            </a:r>
            <a:r>
              <a:rPr lang="en-US" sz="1400" dirty="0">
                <a:solidFill>
                  <a:srgbClr val="0070C0"/>
                </a:solidFill>
                <a:latin typeface="-apple-system"/>
              </a:rPr>
              <a:t>management and connected mode mobility procedures.</a:t>
            </a:r>
          </a:p>
          <a:p>
            <a:pPr>
              <a:buFont typeface="Arial" panose="020B0604020202020204" pitchFamily="34" charset="0"/>
              <a:buChar char="•"/>
            </a:pPr>
            <a:r>
              <a:rPr lang="en-US" sz="1400" b="1" dirty="0" smtClean="0">
                <a:solidFill>
                  <a:srgbClr val="0070C0"/>
                </a:solidFill>
                <a:latin typeface="-apple-system"/>
              </a:rPr>
              <a:t>  Primary </a:t>
            </a:r>
            <a:r>
              <a:rPr lang="en-US" sz="1400" b="1" dirty="0">
                <a:solidFill>
                  <a:srgbClr val="0070C0"/>
                </a:solidFill>
                <a:latin typeface="-apple-system"/>
              </a:rPr>
              <a:t>Synchronization Signal (PSS)</a:t>
            </a:r>
            <a:r>
              <a:rPr lang="en-US" sz="1400" dirty="0">
                <a:solidFill>
                  <a:srgbClr val="0070C0"/>
                </a:solidFill>
                <a:latin typeface="-apple-system"/>
              </a:rPr>
              <a:t> and </a:t>
            </a:r>
            <a:r>
              <a:rPr lang="en-US" sz="1400" b="1" dirty="0">
                <a:solidFill>
                  <a:srgbClr val="0070C0"/>
                </a:solidFill>
                <a:latin typeface="-apple-system"/>
              </a:rPr>
              <a:t>Secondary Synchronization Signal (SSS)</a:t>
            </a:r>
            <a:r>
              <a:rPr lang="en-US" sz="1400" dirty="0">
                <a:solidFill>
                  <a:srgbClr val="0070C0"/>
                </a:solidFill>
                <a:latin typeface="-apple-system"/>
              </a:rPr>
              <a:t> are used during the cell search procedure and beam management procedure. SSS is used for Reference Signal Received Power (RSRP) and Reference Signal Received Quality (RSRQ) measurements.</a:t>
            </a:r>
            <a:endParaRPr lang="en-US" sz="1400" b="0" i="0" dirty="0">
              <a:solidFill>
                <a:srgbClr val="0070C0"/>
              </a:solidFill>
              <a:effectLst/>
              <a:latin typeface="-apple-system"/>
            </a:endParaRPr>
          </a:p>
        </p:txBody>
      </p:sp>
    </p:spTree>
    <p:extLst>
      <p:ext uri="{BB962C8B-B14F-4D97-AF65-F5344CB8AC3E}">
        <p14:creationId xmlns:p14="http://schemas.microsoft.com/office/powerpoint/2010/main" val="1561207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2661312" y="900752"/>
            <a:ext cx="5895833" cy="3154710"/>
          </a:xfrm>
          <a:prstGeom prst="rect">
            <a:avLst/>
          </a:prstGeom>
          <a:noFill/>
        </p:spPr>
        <p:txBody>
          <a:bodyPr wrap="square" rtlCol="0">
            <a:spAutoFit/>
          </a:bodyPr>
          <a:lstStyle/>
          <a:p>
            <a:r>
              <a:rPr lang="en-IN" sz="19900" dirty="0" smtClean="0">
                <a:solidFill>
                  <a:schemeClr val="accent1">
                    <a:lumMod val="60000"/>
                    <a:lumOff val="40000"/>
                  </a:schemeClr>
                </a:solidFill>
              </a:rPr>
              <a:t>END</a:t>
            </a:r>
            <a:endParaRPr lang="en-IN" sz="19900" dirty="0">
              <a:solidFill>
                <a:schemeClr val="accent1">
                  <a:lumMod val="60000"/>
                  <a:lumOff val="40000"/>
                </a:schemeClr>
              </a:solidFill>
            </a:endParaRPr>
          </a:p>
        </p:txBody>
      </p:sp>
      <p:sp>
        <p:nvSpPr>
          <p:cNvPr id="3" name="TextBox 2"/>
          <p:cNvSpPr txBox="1"/>
          <p:nvPr/>
        </p:nvSpPr>
        <p:spPr>
          <a:xfrm>
            <a:off x="7765576" y="4408227"/>
            <a:ext cx="3507475" cy="1015663"/>
          </a:xfrm>
          <a:prstGeom prst="rect">
            <a:avLst/>
          </a:prstGeom>
          <a:noFill/>
        </p:spPr>
        <p:txBody>
          <a:bodyPr wrap="square" rtlCol="0">
            <a:spAutoFit/>
          </a:bodyPr>
          <a:lstStyle/>
          <a:p>
            <a:r>
              <a:rPr lang="en-IN" sz="6000" dirty="0" smtClean="0">
                <a:solidFill>
                  <a:srgbClr val="C00000"/>
                </a:solidFill>
              </a:rPr>
              <a:t>Thank You</a:t>
            </a:r>
            <a:endParaRPr lang="en-IN" sz="6000" dirty="0">
              <a:solidFill>
                <a:srgbClr val="C00000"/>
              </a:solidFill>
            </a:endParaRPr>
          </a:p>
        </p:txBody>
      </p:sp>
    </p:spTree>
    <p:extLst>
      <p:ext uri="{BB962C8B-B14F-4D97-AF65-F5344CB8AC3E}">
        <p14:creationId xmlns:p14="http://schemas.microsoft.com/office/powerpoint/2010/main" val="69817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51881" y="3740979"/>
            <a:ext cx="8611737" cy="2482400"/>
          </a:xfrm>
          <a:prstGeom prst="rect">
            <a:avLst/>
          </a:prstGeom>
        </p:spPr>
      </p:pic>
      <p:sp>
        <p:nvSpPr>
          <p:cNvPr id="3" name="Rectangle 2"/>
          <p:cNvSpPr/>
          <p:nvPr/>
        </p:nvSpPr>
        <p:spPr>
          <a:xfrm>
            <a:off x="1151207" y="760441"/>
            <a:ext cx="10306155" cy="707886"/>
          </a:xfrm>
          <a:prstGeom prst="rect">
            <a:avLst/>
          </a:prstGeom>
        </p:spPr>
        <p:txBody>
          <a:bodyPr wrap="none">
            <a:spAutoFit/>
          </a:bodyPr>
          <a:lstStyle/>
          <a:p>
            <a:r>
              <a:rPr lang="en-US" sz="4000" dirty="0" err="1">
                <a:solidFill>
                  <a:srgbClr val="002060"/>
                </a:solidFill>
              </a:rPr>
              <a:t>gNodeB</a:t>
            </a:r>
            <a:r>
              <a:rPr lang="en-US" sz="4000" dirty="0">
                <a:solidFill>
                  <a:srgbClr val="002060"/>
                </a:solidFill>
              </a:rPr>
              <a:t> and the Evolution of Cellular Technology</a:t>
            </a:r>
          </a:p>
        </p:txBody>
      </p:sp>
      <p:sp>
        <p:nvSpPr>
          <p:cNvPr id="4" name="Rectangle 3"/>
          <p:cNvSpPr/>
          <p:nvPr/>
        </p:nvSpPr>
        <p:spPr>
          <a:xfrm>
            <a:off x="1514902" y="1846198"/>
            <a:ext cx="9253182" cy="1200329"/>
          </a:xfrm>
          <a:prstGeom prst="rect">
            <a:avLst/>
          </a:prstGeom>
        </p:spPr>
        <p:txBody>
          <a:bodyPr wrap="square">
            <a:spAutoFit/>
          </a:bodyPr>
          <a:lstStyle/>
          <a:p>
            <a:r>
              <a:rPr lang="en-US" sz="2400" b="0" i="0" dirty="0" smtClean="0">
                <a:solidFill>
                  <a:srgbClr val="C00000"/>
                </a:solidFill>
                <a:effectLst/>
                <a:latin typeface="Libre Franklin"/>
              </a:rPr>
              <a:t>The new radio access technology for 5G is called “NR” and replaces “LTE”, and the new base station is called </a:t>
            </a:r>
            <a:r>
              <a:rPr lang="en-US" sz="2400" b="0" i="0" u="none" strike="noStrike" dirty="0" err="1" smtClean="0">
                <a:solidFill>
                  <a:srgbClr val="C00000"/>
                </a:solidFill>
                <a:effectLst/>
                <a:latin typeface="Libre Franklin"/>
                <a:hlinkClick r:id="rId3"/>
              </a:rPr>
              <a:t>gNB</a:t>
            </a:r>
            <a:r>
              <a:rPr lang="en-US" sz="2400" b="0" i="0" dirty="0" smtClean="0">
                <a:solidFill>
                  <a:srgbClr val="C00000"/>
                </a:solidFill>
                <a:effectLst/>
                <a:latin typeface="Libre Franklin"/>
              </a:rPr>
              <a:t> (or </a:t>
            </a:r>
            <a:r>
              <a:rPr lang="en-US" sz="2400" b="0" i="0" dirty="0" err="1" smtClean="0">
                <a:solidFill>
                  <a:srgbClr val="C00000"/>
                </a:solidFill>
                <a:effectLst/>
                <a:latin typeface="Libre Franklin"/>
              </a:rPr>
              <a:t>gNodeB</a:t>
            </a:r>
            <a:r>
              <a:rPr lang="en-US" sz="2400" b="0" i="0" dirty="0" smtClean="0">
                <a:solidFill>
                  <a:srgbClr val="C00000"/>
                </a:solidFill>
                <a:effectLst/>
                <a:latin typeface="Libre Franklin"/>
              </a:rPr>
              <a:t>), and replaces the </a:t>
            </a:r>
            <a:r>
              <a:rPr lang="en-US" sz="2400" b="0" i="0" dirty="0" err="1" smtClean="0">
                <a:solidFill>
                  <a:srgbClr val="C00000"/>
                </a:solidFill>
                <a:effectLst/>
                <a:latin typeface="Libre Franklin"/>
              </a:rPr>
              <a:t>eNB</a:t>
            </a:r>
            <a:r>
              <a:rPr lang="en-US" sz="2400" b="0" i="0" dirty="0" smtClean="0">
                <a:solidFill>
                  <a:srgbClr val="C00000"/>
                </a:solidFill>
                <a:effectLst/>
                <a:latin typeface="Libre Franklin"/>
              </a:rPr>
              <a:t> (or </a:t>
            </a:r>
            <a:r>
              <a:rPr lang="en-US" sz="2400" b="0" i="0" dirty="0" err="1" smtClean="0">
                <a:solidFill>
                  <a:srgbClr val="C00000"/>
                </a:solidFill>
                <a:effectLst/>
                <a:latin typeface="Libre Franklin"/>
              </a:rPr>
              <a:t>eNodeB</a:t>
            </a:r>
            <a:r>
              <a:rPr lang="en-US" sz="2400" b="0" i="0" dirty="0" smtClean="0">
                <a:solidFill>
                  <a:srgbClr val="C00000"/>
                </a:solidFill>
                <a:effectLst/>
                <a:latin typeface="Libre Franklin"/>
              </a:rPr>
              <a:t> or Evolved Node B).</a:t>
            </a:r>
            <a:endParaRPr lang="en-IN" sz="2400" dirty="0">
              <a:solidFill>
                <a:srgbClr val="C00000"/>
              </a:solidFill>
            </a:endParaRPr>
          </a:p>
        </p:txBody>
      </p:sp>
    </p:spTree>
    <p:extLst>
      <p:ext uri="{BB962C8B-B14F-4D97-AF65-F5344CB8AC3E}">
        <p14:creationId xmlns:p14="http://schemas.microsoft.com/office/powerpoint/2010/main" val="116176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0" y="103329"/>
            <a:ext cx="10081147" cy="461665"/>
          </a:xfrm>
          <a:prstGeom prst="rect">
            <a:avLst/>
          </a:prstGeom>
        </p:spPr>
        <p:txBody>
          <a:bodyPr wrap="square">
            <a:spAutoFit/>
          </a:bodyPr>
          <a:lstStyle/>
          <a:p>
            <a:r>
              <a:rPr lang="en-US" sz="2400" b="1" dirty="0" smtClean="0">
                <a:solidFill>
                  <a:srgbClr val="00B0F0"/>
                </a:solidFill>
                <a:effectLst/>
                <a:latin typeface="Arial Serif"/>
              </a:rPr>
              <a:t>5G NR </a:t>
            </a:r>
            <a:r>
              <a:rPr lang="en-US" sz="2400" b="1" dirty="0" err="1" smtClean="0">
                <a:solidFill>
                  <a:srgbClr val="00B0F0"/>
                </a:solidFill>
                <a:effectLst/>
                <a:latin typeface="Arial Serif"/>
              </a:rPr>
              <a:t>gNB</a:t>
            </a:r>
            <a:r>
              <a:rPr lang="en-US" sz="2400" b="1" dirty="0" smtClean="0">
                <a:solidFill>
                  <a:srgbClr val="00B0F0"/>
                </a:solidFill>
                <a:effectLst/>
                <a:latin typeface="Arial Serif"/>
              </a:rPr>
              <a:t> Logical Architecture and It’s Functional Split Options</a:t>
            </a:r>
            <a:endParaRPr lang="en-US" sz="2400" b="1" dirty="0">
              <a:solidFill>
                <a:srgbClr val="00B0F0"/>
              </a:solidFill>
              <a:effectLst/>
              <a:latin typeface="Arial Serif"/>
            </a:endParaRPr>
          </a:p>
        </p:txBody>
      </p:sp>
      <p:sp>
        <p:nvSpPr>
          <p:cNvPr id="3" name="Rectangle 2"/>
          <p:cNvSpPr/>
          <p:nvPr/>
        </p:nvSpPr>
        <p:spPr>
          <a:xfrm>
            <a:off x="0" y="713433"/>
            <a:ext cx="6096000" cy="1200329"/>
          </a:xfrm>
          <a:prstGeom prst="rect">
            <a:avLst/>
          </a:prstGeom>
        </p:spPr>
        <p:txBody>
          <a:bodyPr>
            <a:spAutoFit/>
          </a:bodyPr>
          <a:lstStyle/>
          <a:p>
            <a:r>
              <a:rPr lang="en-US" b="0" i="0" dirty="0" smtClean="0">
                <a:solidFill>
                  <a:srgbClr val="002060"/>
                </a:solidFill>
                <a:effectLst/>
                <a:latin typeface="Arial Sans"/>
              </a:rPr>
              <a:t>The logical architecture of </a:t>
            </a:r>
            <a:r>
              <a:rPr lang="en-US" b="0" i="0" dirty="0" err="1" smtClean="0">
                <a:solidFill>
                  <a:srgbClr val="002060"/>
                </a:solidFill>
                <a:effectLst/>
                <a:latin typeface="Arial Sans"/>
              </a:rPr>
              <a:t>gNB</a:t>
            </a:r>
            <a:r>
              <a:rPr lang="en-US" b="0" i="0" dirty="0" smtClean="0">
                <a:solidFill>
                  <a:srgbClr val="002060"/>
                </a:solidFill>
                <a:effectLst/>
                <a:latin typeface="Arial Sans"/>
              </a:rPr>
              <a:t> is shown in figure with Central Unit (CU) and Distributed Unit (DU). </a:t>
            </a:r>
            <a:r>
              <a:rPr lang="en-US" b="0" i="0" dirty="0" err="1" smtClean="0">
                <a:solidFill>
                  <a:srgbClr val="002060"/>
                </a:solidFill>
                <a:effectLst/>
                <a:latin typeface="Arial Sans"/>
              </a:rPr>
              <a:t>Fs</a:t>
            </a:r>
            <a:r>
              <a:rPr lang="en-US" b="0" i="0" dirty="0" smtClean="0">
                <a:solidFill>
                  <a:srgbClr val="002060"/>
                </a:solidFill>
                <a:effectLst/>
                <a:latin typeface="Arial Sans"/>
              </a:rPr>
              <a:t>-C and </a:t>
            </a:r>
            <a:r>
              <a:rPr lang="en-US" b="0" i="0" dirty="0" err="1" smtClean="0">
                <a:solidFill>
                  <a:srgbClr val="002060"/>
                </a:solidFill>
                <a:effectLst/>
                <a:latin typeface="Arial Sans"/>
              </a:rPr>
              <a:t>Fs</a:t>
            </a:r>
            <a:r>
              <a:rPr lang="en-US" b="0" i="0" dirty="0" smtClean="0">
                <a:solidFill>
                  <a:srgbClr val="002060"/>
                </a:solidFill>
                <a:effectLst/>
                <a:latin typeface="Arial Sans"/>
              </a:rPr>
              <a:t>-U provide control plane and user plane connectivity over </a:t>
            </a:r>
            <a:r>
              <a:rPr lang="en-US" b="0" i="0" dirty="0" err="1" smtClean="0">
                <a:solidFill>
                  <a:srgbClr val="002060"/>
                </a:solidFill>
                <a:effectLst/>
                <a:latin typeface="Arial Sans"/>
              </a:rPr>
              <a:t>Fs</a:t>
            </a:r>
            <a:r>
              <a:rPr lang="en-US" b="0" i="0" dirty="0" smtClean="0">
                <a:solidFill>
                  <a:srgbClr val="002060"/>
                </a:solidFill>
                <a:effectLst/>
                <a:latin typeface="Arial Sans"/>
              </a:rPr>
              <a:t> interface.</a:t>
            </a:r>
            <a:endParaRPr lang="en-IN" dirty="0">
              <a:solidFill>
                <a:srgbClr val="002060"/>
              </a:solidFill>
            </a:endParaRPr>
          </a:p>
        </p:txBody>
      </p:sp>
      <p:pic>
        <p:nvPicPr>
          <p:cNvPr id="4" name="Picture 3"/>
          <p:cNvPicPr>
            <a:picLocks noChangeAspect="1"/>
          </p:cNvPicPr>
          <p:nvPr/>
        </p:nvPicPr>
        <p:blipFill>
          <a:blip r:embed="rId2"/>
          <a:stretch>
            <a:fillRect/>
          </a:stretch>
        </p:blipFill>
        <p:spPr>
          <a:xfrm>
            <a:off x="6209731" y="713433"/>
            <a:ext cx="4748923" cy="3013912"/>
          </a:xfrm>
          <a:prstGeom prst="rect">
            <a:avLst/>
          </a:prstGeom>
        </p:spPr>
      </p:pic>
      <p:sp>
        <p:nvSpPr>
          <p:cNvPr id="5" name="Rectangle 4"/>
          <p:cNvSpPr/>
          <p:nvPr/>
        </p:nvSpPr>
        <p:spPr>
          <a:xfrm>
            <a:off x="206739" y="4118803"/>
            <a:ext cx="11148197" cy="2308324"/>
          </a:xfrm>
          <a:prstGeom prst="rect">
            <a:avLst/>
          </a:prstGeom>
        </p:spPr>
        <p:txBody>
          <a:bodyPr wrap="square">
            <a:spAutoFit/>
          </a:bodyPr>
          <a:lstStyle/>
          <a:p>
            <a:pPr algn="just"/>
            <a:r>
              <a:rPr lang="en-US" b="0" i="0" dirty="0" smtClean="0">
                <a:solidFill>
                  <a:schemeClr val="accent6">
                    <a:lumMod val="75000"/>
                  </a:schemeClr>
                </a:solidFill>
                <a:effectLst/>
                <a:latin typeface="Arial Sans"/>
              </a:rPr>
              <a:t>In this architecture, Central Unit (CU) and Distribution Unit (DU) can be defined as follows.</a:t>
            </a:r>
          </a:p>
          <a:p>
            <a:pPr algn="just"/>
            <a:r>
              <a:rPr lang="en-US" b="1" i="0" dirty="0" smtClean="0">
                <a:solidFill>
                  <a:schemeClr val="accent6">
                    <a:lumMod val="75000"/>
                  </a:schemeClr>
                </a:solidFill>
                <a:effectLst/>
                <a:latin typeface="Arial Sans"/>
              </a:rPr>
              <a:t>Central Unit (CU): </a:t>
            </a:r>
            <a:r>
              <a:rPr lang="en-US" b="0" i="0" dirty="0" smtClean="0">
                <a:solidFill>
                  <a:schemeClr val="accent6">
                    <a:lumMod val="75000"/>
                  </a:schemeClr>
                </a:solidFill>
                <a:effectLst/>
                <a:latin typeface="Arial Sans"/>
              </a:rPr>
              <a:t>It is a logical node that includes the </a:t>
            </a:r>
            <a:r>
              <a:rPr lang="en-US" b="0" i="0" dirty="0" err="1" smtClean="0">
                <a:solidFill>
                  <a:schemeClr val="accent6">
                    <a:lumMod val="75000"/>
                  </a:schemeClr>
                </a:solidFill>
                <a:effectLst/>
                <a:latin typeface="Arial Sans"/>
              </a:rPr>
              <a:t>gNB</a:t>
            </a:r>
            <a:r>
              <a:rPr lang="en-US" b="0" i="0" dirty="0" smtClean="0">
                <a:solidFill>
                  <a:schemeClr val="accent6">
                    <a:lumMod val="75000"/>
                  </a:schemeClr>
                </a:solidFill>
                <a:effectLst/>
                <a:latin typeface="Arial Sans"/>
              </a:rPr>
              <a:t> functions like Transfer of user data, Mobility control, Radio access network sharing, Positioning, Session Management etc., except those functions allocated exclusively to the DU. CU controls the operation of DUs over front-haul (</a:t>
            </a:r>
            <a:r>
              <a:rPr lang="en-US" b="0" i="0" dirty="0" err="1" smtClean="0">
                <a:solidFill>
                  <a:schemeClr val="accent6">
                    <a:lumMod val="75000"/>
                  </a:schemeClr>
                </a:solidFill>
                <a:effectLst/>
                <a:latin typeface="Arial Sans"/>
              </a:rPr>
              <a:t>Fs</a:t>
            </a:r>
            <a:r>
              <a:rPr lang="en-US" b="0" i="0" dirty="0" smtClean="0">
                <a:solidFill>
                  <a:schemeClr val="accent6">
                    <a:lumMod val="75000"/>
                  </a:schemeClr>
                </a:solidFill>
                <a:effectLst/>
                <a:latin typeface="Arial Sans"/>
              </a:rPr>
              <a:t>) interface. A central unit (CU) may also be known as BBU/REC/RCC/C-RAN/V-RAN</a:t>
            </a:r>
          </a:p>
          <a:p>
            <a:pPr algn="just"/>
            <a:r>
              <a:rPr lang="en-US" b="1" i="0" dirty="0" smtClean="0">
                <a:solidFill>
                  <a:schemeClr val="accent6">
                    <a:lumMod val="75000"/>
                  </a:schemeClr>
                </a:solidFill>
                <a:effectLst/>
                <a:latin typeface="Arial Sans"/>
              </a:rPr>
              <a:t>Distributed Unit (DU):</a:t>
            </a:r>
            <a:r>
              <a:rPr lang="en-US" b="0" i="0" dirty="0" smtClean="0">
                <a:solidFill>
                  <a:schemeClr val="accent6">
                    <a:lumMod val="75000"/>
                  </a:schemeClr>
                </a:solidFill>
                <a:effectLst/>
                <a:latin typeface="Arial Sans"/>
              </a:rPr>
              <a:t> This logical node includes a subset of the </a:t>
            </a:r>
            <a:r>
              <a:rPr lang="en-US" b="0" i="0" dirty="0" err="1" smtClean="0">
                <a:solidFill>
                  <a:schemeClr val="accent6">
                    <a:lumMod val="75000"/>
                  </a:schemeClr>
                </a:solidFill>
                <a:effectLst/>
                <a:latin typeface="Arial Sans"/>
              </a:rPr>
              <a:t>gNB</a:t>
            </a:r>
            <a:r>
              <a:rPr lang="en-US" b="0" i="0" dirty="0" smtClean="0">
                <a:solidFill>
                  <a:schemeClr val="accent6">
                    <a:lumMod val="75000"/>
                  </a:schemeClr>
                </a:solidFill>
                <a:effectLst/>
                <a:latin typeface="Arial Sans"/>
              </a:rPr>
              <a:t> functions, depending on the functional split option. Its operation is controlled by the CU. Distributed Unit (DU) also known with other names like RRH/RRU/RE/RU.</a:t>
            </a:r>
            <a:endParaRPr lang="en-US" b="0" i="0" dirty="0">
              <a:solidFill>
                <a:schemeClr val="accent6">
                  <a:lumMod val="75000"/>
                </a:schemeClr>
              </a:solidFill>
              <a:effectLst/>
              <a:latin typeface="Arial Sans"/>
            </a:endParaRPr>
          </a:p>
        </p:txBody>
      </p:sp>
    </p:spTree>
    <p:extLst>
      <p:ext uri="{BB962C8B-B14F-4D97-AF65-F5344CB8AC3E}">
        <p14:creationId xmlns:p14="http://schemas.microsoft.com/office/powerpoint/2010/main" val="2146264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ounded Rectangle 1"/>
          <p:cNvSpPr/>
          <p:nvPr/>
        </p:nvSpPr>
        <p:spPr>
          <a:xfrm>
            <a:off x="300251" y="573206"/>
            <a:ext cx="1296537" cy="7369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AMF</a:t>
            </a:r>
            <a:endParaRPr lang="en-IN" dirty="0"/>
          </a:p>
        </p:txBody>
      </p:sp>
      <p:sp>
        <p:nvSpPr>
          <p:cNvPr id="4" name="Rounded Rectangle 3"/>
          <p:cNvSpPr/>
          <p:nvPr/>
        </p:nvSpPr>
        <p:spPr>
          <a:xfrm>
            <a:off x="2486442" y="559558"/>
            <a:ext cx="1160059" cy="750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UPF</a:t>
            </a:r>
            <a:endParaRPr lang="en-IN" dirty="0"/>
          </a:p>
        </p:txBody>
      </p:sp>
      <p:sp>
        <p:nvSpPr>
          <p:cNvPr id="5" name="Rounded Rectangle 4"/>
          <p:cNvSpPr/>
          <p:nvPr/>
        </p:nvSpPr>
        <p:spPr>
          <a:xfrm>
            <a:off x="7110484" y="573206"/>
            <a:ext cx="1255594" cy="7369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AMF</a:t>
            </a:r>
            <a:endParaRPr lang="en-IN" dirty="0"/>
          </a:p>
        </p:txBody>
      </p:sp>
      <p:sp>
        <p:nvSpPr>
          <p:cNvPr id="6" name="Rounded Rectangle 5"/>
          <p:cNvSpPr/>
          <p:nvPr/>
        </p:nvSpPr>
        <p:spPr>
          <a:xfrm>
            <a:off x="9376012" y="559557"/>
            <a:ext cx="1255594" cy="7506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UPF</a:t>
            </a:r>
            <a:endParaRPr lang="en-IN" dirty="0"/>
          </a:p>
        </p:txBody>
      </p:sp>
      <p:sp>
        <p:nvSpPr>
          <p:cNvPr id="7" name="Rectangle 6"/>
          <p:cNvSpPr/>
          <p:nvPr/>
        </p:nvSpPr>
        <p:spPr>
          <a:xfrm>
            <a:off x="678110" y="2743196"/>
            <a:ext cx="1091821" cy="51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RRC</a:t>
            </a:r>
            <a:endParaRPr lang="en-IN" dirty="0"/>
          </a:p>
        </p:txBody>
      </p:sp>
      <p:sp>
        <p:nvSpPr>
          <p:cNvPr id="8" name="Rectangle 7"/>
          <p:cNvSpPr/>
          <p:nvPr/>
        </p:nvSpPr>
        <p:spPr>
          <a:xfrm>
            <a:off x="2445497" y="2746607"/>
            <a:ext cx="1132764" cy="518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SDAP</a:t>
            </a:r>
            <a:endParaRPr lang="en-IN" dirty="0"/>
          </a:p>
        </p:txBody>
      </p:sp>
      <p:sp>
        <p:nvSpPr>
          <p:cNvPr id="9" name="Rectangle 8"/>
          <p:cNvSpPr/>
          <p:nvPr/>
        </p:nvSpPr>
        <p:spPr>
          <a:xfrm>
            <a:off x="395784" y="3719012"/>
            <a:ext cx="3370997" cy="395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PDCP</a:t>
            </a:r>
            <a:endParaRPr lang="en-IN" dirty="0"/>
          </a:p>
        </p:txBody>
      </p:sp>
      <p:sp>
        <p:nvSpPr>
          <p:cNvPr id="10" name="Rectangle 9"/>
          <p:cNvSpPr/>
          <p:nvPr/>
        </p:nvSpPr>
        <p:spPr>
          <a:xfrm>
            <a:off x="395785" y="4353629"/>
            <a:ext cx="3384645" cy="327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RLC</a:t>
            </a:r>
            <a:endParaRPr lang="en-IN" dirty="0"/>
          </a:p>
        </p:txBody>
      </p:sp>
      <p:sp>
        <p:nvSpPr>
          <p:cNvPr id="11" name="Rectangle 10"/>
          <p:cNvSpPr/>
          <p:nvPr/>
        </p:nvSpPr>
        <p:spPr>
          <a:xfrm>
            <a:off x="395783" y="5022376"/>
            <a:ext cx="3370997" cy="3138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12" name="Rectangle 11"/>
          <p:cNvSpPr/>
          <p:nvPr/>
        </p:nvSpPr>
        <p:spPr>
          <a:xfrm>
            <a:off x="395785" y="5588761"/>
            <a:ext cx="3384645" cy="300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a:t>
            </a:r>
            <a:endParaRPr lang="en-IN" dirty="0"/>
          </a:p>
        </p:txBody>
      </p:sp>
      <p:cxnSp>
        <p:nvCxnSpPr>
          <p:cNvPr id="17" name="Straight Connector 16"/>
          <p:cNvCxnSpPr/>
          <p:nvPr/>
        </p:nvCxnSpPr>
        <p:spPr>
          <a:xfrm>
            <a:off x="150125" y="2004517"/>
            <a:ext cx="3875966" cy="1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091" y="1992573"/>
            <a:ext cx="13649" cy="4421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36478" y="2010489"/>
            <a:ext cx="13647" cy="4351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50122" y="6400800"/>
            <a:ext cx="3889618" cy="13648"/>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260609" y="2593075"/>
            <a:ext cx="1282890" cy="412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RRC</a:t>
            </a:r>
            <a:endParaRPr lang="en-IN" dirty="0"/>
          </a:p>
        </p:txBody>
      </p:sp>
      <p:sp>
        <p:nvSpPr>
          <p:cNvPr id="32" name="Rectangle 31"/>
          <p:cNvSpPr/>
          <p:nvPr/>
        </p:nvSpPr>
        <p:spPr>
          <a:xfrm>
            <a:off x="7260609" y="3005914"/>
            <a:ext cx="1282890" cy="501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PDCP</a:t>
            </a:r>
            <a:endParaRPr lang="en-IN" dirty="0"/>
          </a:p>
        </p:txBody>
      </p:sp>
      <p:sp>
        <p:nvSpPr>
          <p:cNvPr id="33" name="Rectangle 32"/>
          <p:cNvSpPr/>
          <p:nvPr/>
        </p:nvSpPr>
        <p:spPr>
          <a:xfrm>
            <a:off x="9567081" y="2593075"/>
            <a:ext cx="1064525" cy="395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SDAP</a:t>
            </a:r>
            <a:endParaRPr lang="en-IN" dirty="0"/>
          </a:p>
        </p:txBody>
      </p:sp>
      <p:sp>
        <p:nvSpPr>
          <p:cNvPr id="35" name="Rectangle 34"/>
          <p:cNvSpPr/>
          <p:nvPr/>
        </p:nvSpPr>
        <p:spPr>
          <a:xfrm>
            <a:off x="9567081" y="3005914"/>
            <a:ext cx="1064525" cy="501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PDCP</a:t>
            </a:r>
            <a:endParaRPr lang="en-IN" dirty="0"/>
          </a:p>
        </p:txBody>
      </p:sp>
      <p:sp>
        <p:nvSpPr>
          <p:cNvPr id="36" name="Rectangle 35"/>
          <p:cNvSpPr/>
          <p:nvPr/>
        </p:nvSpPr>
        <p:spPr>
          <a:xfrm>
            <a:off x="7353909" y="4247009"/>
            <a:ext cx="3434646" cy="628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RLC</a:t>
            </a:r>
            <a:endParaRPr lang="en-IN" dirty="0"/>
          </a:p>
        </p:txBody>
      </p:sp>
      <p:sp>
        <p:nvSpPr>
          <p:cNvPr id="37" name="Rectangle 36"/>
          <p:cNvSpPr/>
          <p:nvPr/>
        </p:nvSpPr>
        <p:spPr>
          <a:xfrm>
            <a:off x="7362967" y="4858483"/>
            <a:ext cx="3425588" cy="477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a:t>
            </a:r>
            <a:endParaRPr lang="en-IN" dirty="0"/>
          </a:p>
        </p:txBody>
      </p:sp>
      <p:sp>
        <p:nvSpPr>
          <p:cNvPr id="38" name="Rectangle 37"/>
          <p:cNvSpPr/>
          <p:nvPr/>
        </p:nvSpPr>
        <p:spPr>
          <a:xfrm>
            <a:off x="7362967" y="5340749"/>
            <a:ext cx="3425588" cy="584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PHYSICAL</a:t>
            </a:r>
            <a:endParaRPr lang="en-IN" dirty="0"/>
          </a:p>
        </p:txBody>
      </p:sp>
      <p:cxnSp>
        <p:nvCxnSpPr>
          <p:cNvPr id="40" name="Straight Connector 39"/>
          <p:cNvCxnSpPr>
            <a:stCxn id="2" idx="2"/>
          </p:cNvCxnSpPr>
          <p:nvPr/>
        </p:nvCxnSpPr>
        <p:spPr>
          <a:xfrm flipH="1">
            <a:off x="948519" y="1310185"/>
            <a:ext cx="1" cy="682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 idx="2"/>
          </p:cNvCxnSpPr>
          <p:nvPr/>
        </p:nvCxnSpPr>
        <p:spPr>
          <a:xfrm flipH="1">
            <a:off x="3044523" y="1310185"/>
            <a:ext cx="21949" cy="723329"/>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00251" y="1358904"/>
            <a:ext cx="702859" cy="369332"/>
          </a:xfrm>
          <a:prstGeom prst="rect">
            <a:avLst/>
          </a:prstGeom>
          <a:noFill/>
        </p:spPr>
        <p:txBody>
          <a:bodyPr wrap="square" rtlCol="0">
            <a:spAutoFit/>
          </a:bodyPr>
          <a:lstStyle/>
          <a:p>
            <a:r>
              <a:rPr lang="en-US" dirty="0" smtClean="0">
                <a:solidFill>
                  <a:srgbClr val="C00000"/>
                </a:solidFill>
              </a:rPr>
              <a:t>NG-C</a:t>
            </a:r>
            <a:endParaRPr lang="en-IN" dirty="0">
              <a:solidFill>
                <a:srgbClr val="C00000"/>
              </a:solidFill>
            </a:endParaRPr>
          </a:p>
        </p:txBody>
      </p:sp>
      <p:sp>
        <p:nvSpPr>
          <p:cNvPr id="44" name="TextBox 43"/>
          <p:cNvSpPr txBox="1"/>
          <p:nvPr/>
        </p:nvSpPr>
        <p:spPr>
          <a:xfrm>
            <a:off x="3179928" y="1473958"/>
            <a:ext cx="846163" cy="369332"/>
          </a:xfrm>
          <a:prstGeom prst="rect">
            <a:avLst/>
          </a:prstGeom>
          <a:noFill/>
        </p:spPr>
        <p:txBody>
          <a:bodyPr wrap="square" rtlCol="0">
            <a:spAutoFit/>
          </a:bodyPr>
          <a:lstStyle/>
          <a:p>
            <a:r>
              <a:rPr lang="en-US" dirty="0" smtClean="0">
                <a:solidFill>
                  <a:srgbClr val="7030A0"/>
                </a:solidFill>
              </a:rPr>
              <a:t>NG-U</a:t>
            </a:r>
            <a:endParaRPr lang="en-IN" dirty="0">
              <a:solidFill>
                <a:srgbClr val="7030A0"/>
              </a:solidFill>
            </a:endParaRPr>
          </a:p>
        </p:txBody>
      </p:sp>
      <p:sp>
        <p:nvSpPr>
          <p:cNvPr id="45" name="TextBox 44"/>
          <p:cNvSpPr txBox="1"/>
          <p:nvPr/>
        </p:nvSpPr>
        <p:spPr>
          <a:xfrm>
            <a:off x="1419367" y="2251881"/>
            <a:ext cx="832514" cy="461665"/>
          </a:xfrm>
          <a:prstGeom prst="rect">
            <a:avLst/>
          </a:prstGeom>
          <a:noFill/>
        </p:spPr>
        <p:txBody>
          <a:bodyPr wrap="square" rtlCol="0">
            <a:spAutoFit/>
          </a:bodyPr>
          <a:lstStyle/>
          <a:p>
            <a:r>
              <a:rPr lang="en-US" sz="2400" dirty="0" err="1" smtClean="0">
                <a:solidFill>
                  <a:srgbClr val="00B0F0"/>
                </a:solidFill>
              </a:rPr>
              <a:t>gNB</a:t>
            </a:r>
            <a:endParaRPr lang="en-IN" sz="2400" dirty="0">
              <a:solidFill>
                <a:srgbClr val="00B0F0"/>
              </a:solidFill>
            </a:endParaRPr>
          </a:p>
        </p:txBody>
      </p:sp>
      <p:sp>
        <p:nvSpPr>
          <p:cNvPr id="47" name="TextBox 46"/>
          <p:cNvSpPr txBox="1"/>
          <p:nvPr/>
        </p:nvSpPr>
        <p:spPr>
          <a:xfrm>
            <a:off x="6919416" y="2251881"/>
            <a:ext cx="818866" cy="369332"/>
          </a:xfrm>
          <a:prstGeom prst="rect">
            <a:avLst/>
          </a:prstGeom>
          <a:noFill/>
        </p:spPr>
        <p:txBody>
          <a:bodyPr wrap="square" rtlCol="0">
            <a:spAutoFit/>
          </a:bodyPr>
          <a:lstStyle/>
          <a:p>
            <a:r>
              <a:rPr lang="en-US" dirty="0" smtClean="0">
                <a:solidFill>
                  <a:srgbClr val="00B050"/>
                </a:solidFill>
              </a:rPr>
              <a:t>CU-CP</a:t>
            </a:r>
            <a:endParaRPr lang="en-IN" dirty="0">
              <a:solidFill>
                <a:srgbClr val="00B050"/>
              </a:solidFill>
            </a:endParaRPr>
          </a:p>
        </p:txBody>
      </p:sp>
      <p:sp>
        <p:nvSpPr>
          <p:cNvPr id="48" name="TextBox 47"/>
          <p:cNvSpPr txBox="1"/>
          <p:nvPr/>
        </p:nvSpPr>
        <p:spPr>
          <a:xfrm>
            <a:off x="9567081" y="2251881"/>
            <a:ext cx="1064525" cy="369332"/>
          </a:xfrm>
          <a:prstGeom prst="rect">
            <a:avLst/>
          </a:prstGeom>
          <a:noFill/>
        </p:spPr>
        <p:txBody>
          <a:bodyPr wrap="square" rtlCol="0">
            <a:spAutoFit/>
          </a:bodyPr>
          <a:lstStyle/>
          <a:p>
            <a:r>
              <a:rPr lang="en-US" dirty="0" smtClean="0">
                <a:solidFill>
                  <a:srgbClr val="00B050"/>
                </a:solidFill>
              </a:rPr>
              <a:t>CU-UP</a:t>
            </a:r>
            <a:endParaRPr lang="en-IN" dirty="0">
              <a:solidFill>
                <a:srgbClr val="00B050"/>
              </a:solidFill>
            </a:endParaRPr>
          </a:p>
        </p:txBody>
      </p:sp>
      <p:sp>
        <p:nvSpPr>
          <p:cNvPr id="49" name="TextBox 48"/>
          <p:cNvSpPr txBox="1"/>
          <p:nvPr/>
        </p:nvSpPr>
        <p:spPr>
          <a:xfrm>
            <a:off x="8543499" y="2251881"/>
            <a:ext cx="832513" cy="461665"/>
          </a:xfrm>
          <a:prstGeom prst="rect">
            <a:avLst/>
          </a:prstGeom>
          <a:noFill/>
        </p:spPr>
        <p:txBody>
          <a:bodyPr wrap="square" rtlCol="0">
            <a:spAutoFit/>
          </a:bodyPr>
          <a:lstStyle/>
          <a:p>
            <a:r>
              <a:rPr lang="en-US" sz="2400" dirty="0" err="1" smtClean="0">
                <a:solidFill>
                  <a:srgbClr val="00B0F0"/>
                </a:solidFill>
              </a:rPr>
              <a:t>gNB</a:t>
            </a:r>
            <a:endParaRPr lang="en-IN" sz="2400" dirty="0">
              <a:solidFill>
                <a:srgbClr val="00B0F0"/>
              </a:solidFill>
            </a:endParaRPr>
          </a:p>
        </p:txBody>
      </p:sp>
      <p:sp>
        <p:nvSpPr>
          <p:cNvPr id="50" name="TextBox 49"/>
          <p:cNvSpPr txBox="1"/>
          <p:nvPr/>
        </p:nvSpPr>
        <p:spPr>
          <a:xfrm>
            <a:off x="8611739" y="3937375"/>
            <a:ext cx="1119116" cy="369332"/>
          </a:xfrm>
          <a:prstGeom prst="rect">
            <a:avLst/>
          </a:prstGeom>
          <a:noFill/>
        </p:spPr>
        <p:txBody>
          <a:bodyPr wrap="square" rtlCol="0">
            <a:spAutoFit/>
          </a:bodyPr>
          <a:lstStyle/>
          <a:p>
            <a:r>
              <a:rPr lang="en-US" dirty="0" smtClean="0">
                <a:solidFill>
                  <a:srgbClr val="FF0000"/>
                </a:solidFill>
              </a:rPr>
              <a:t>DU</a:t>
            </a:r>
            <a:endParaRPr lang="en-IN" dirty="0">
              <a:solidFill>
                <a:srgbClr val="FF0000"/>
              </a:solidFill>
            </a:endParaRPr>
          </a:p>
        </p:txBody>
      </p:sp>
      <p:cxnSp>
        <p:nvCxnSpPr>
          <p:cNvPr id="52" name="Straight Connector 51"/>
          <p:cNvCxnSpPr/>
          <p:nvPr/>
        </p:nvCxnSpPr>
        <p:spPr>
          <a:xfrm flipV="1">
            <a:off x="6639951" y="1888506"/>
            <a:ext cx="4586067" cy="23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6639951" y="1923160"/>
            <a:ext cx="84406" cy="4439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1235727" y="1912174"/>
            <a:ext cx="97673" cy="4488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740925" y="6362418"/>
            <a:ext cx="4676162" cy="52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 idx="2"/>
          </p:cNvCxnSpPr>
          <p:nvPr/>
        </p:nvCxnSpPr>
        <p:spPr>
          <a:xfrm>
            <a:off x="7738281" y="1310185"/>
            <a:ext cx="16569" cy="601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6" idx="2"/>
          </p:cNvCxnSpPr>
          <p:nvPr/>
        </p:nvCxnSpPr>
        <p:spPr>
          <a:xfrm>
            <a:off x="10003809" y="1310184"/>
            <a:ext cx="0" cy="612129"/>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919416" y="1473958"/>
            <a:ext cx="818865" cy="369332"/>
          </a:xfrm>
          <a:prstGeom prst="rect">
            <a:avLst/>
          </a:prstGeom>
          <a:noFill/>
        </p:spPr>
        <p:txBody>
          <a:bodyPr wrap="square" rtlCol="0">
            <a:spAutoFit/>
          </a:bodyPr>
          <a:lstStyle/>
          <a:p>
            <a:r>
              <a:rPr lang="en-US" dirty="0" smtClean="0">
                <a:solidFill>
                  <a:srgbClr val="002060"/>
                </a:solidFill>
              </a:rPr>
              <a:t>NG-C</a:t>
            </a:r>
            <a:endParaRPr lang="en-IN" dirty="0">
              <a:solidFill>
                <a:srgbClr val="002060"/>
              </a:solidFill>
            </a:endParaRPr>
          </a:p>
        </p:txBody>
      </p:sp>
      <p:sp>
        <p:nvSpPr>
          <p:cNvPr id="67" name="TextBox 66"/>
          <p:cNvSpPr txBox="1"/>
          <p:nvPr/>
        </p:nvSpPr>
        <p:spPr>
          <a:xfrm>
            <a:off x="10099343" y="1530908"/>
            <a:ext cx="781541" cy="369332"/>
          </a:xfrm>
          <a:prstGeom prst="rect">
            <a:avLst/>
          </a:prstGeom>
          <a:noFill/>
        </p:spPr>
        <p:txBody>
          <a:bodyPr wrap="square" rtlCol="0">
            <a:spAutoFit/>
          </a:bodyPr>
          <a:lstStyle/>
          <a:p>
            <a:r>
              <a:rPr lang="en-US" dirty="0" smtClean="0">
                <a:solidFill>
                  <a:srgbClr val="FF3399"/>
                </a:solidFill>
              </a:rPr>
              <a:t>NG-U</a:t>
            </a:r>
            <a:endParaRPr lang="en-IN" dirty="0">
              <a:solidFill>
                <a:srgbClr val="FF3399"/>
              </a:solidFill>
            </a:endParaRPr>
          </a:p>
        </p:txBody>
      </p:sp>
      <p:cxnSp>
        <p:nvCxnSpPr>
          <p:cNvPr id="69" name="Straight Connector 68"/>
          <p:cNvCxnSpPr/>
          <p:nvPr/>
        </p:nvCxnSpPr>
        <p:spPr>
          <a:xfrm>
            <a:off x="4039740" y="3817109"/>
            <a:ext cx="2684617"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901356" y="3480180"/>
            <a:ext cx="1162196" cy="369332"/>
          </a:xfrm>
          <a:prstGeom prst="rect">
            <a:avLst/>
          </a:prstGeom>
          <a:noFill/>
        </p:spPr>
        <p:txBody>
          <a:bodyPr wrap="square" rtlCol="0">
            <a:spAutoFit/>
          </a:bodyPr>
          <a:lstStyle/>
          <a:p>
            <a:r>
              <a:rPr lang="en-US" dirty="0" err="1" smtClean="0">
                <a:solidFill>
                  <a:srgbClr val="7030A0"/>
                </a:solidFill>
              </a:rPr>
              <a:t>Xn</a:t>
            </a:r>
            <a:r>
              <a:rPr lang="en-US" dirty="0" smtClean="0">
                <a:solidFill>
                  <a:srgbClr val="7030A0"/>
                </a:solidFill>
              </a:rPr>
              <a:t>-U</a:t>
            </a:r>
            <a:endParaRPr lang="en-IN" dirty="0">
              <a:solidFill>
                <a:srgbClr val="7030A0"/>
              </a:solidFill>
            </a:endParaRPr>
          </a:p>
        </p:txBody>
      </p:sp>
      <p:cxnSp>
        <p:nvCxnSpPr>
          <p:cNvPr id="72" name="Straight Connector 71"/>
          <p:cNvCxnSpPr>
            <a:stCxn id="32" idx="2"/>
          </p:cNvCxnSpPr>
          <p:nvPr/>
        </p:nvCxnSpPr>
        <p:spPr>
          <a:xfrm>
            <a:off x="7902054" y="3507475"/>
            <a:ext cx="0" cy="702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35" idx="2"/>
          </p:cNvCxnSpPr>
          <p:nvPr/>
        </p:nvCxnSpPr>
        <p:spPr>
          <a:xfrm flipH="1">
            <a:off x="10099343" y="3507475"/>
            <a:ext cx="1" cy="696035"/>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199935" y="3767026"/>
            <a:ext cx="659368" cy="369332"/>
          </a:xfrm>
          <a:prstGeom prst="rect">
            <a:avLst/>
          </a:prstGeom>
          <a:noFill/>
        </p:spPr>
        <p:txBody>
          <a:bodyPr wrap="square" rtlCol="0">
            <a:spAutoFit/>
          </a:bodyPr>
          <a:lstStyle/>
          <a:p>
            <a:r>
              <a:rPr lang="en-US" dirty="0" smtClean="0">
                <a:solidFill>
                  <a:srgbClr val="FFC000"/>
                </a:solidFill>
              </a:rPr>
              <a:t>F1-C</a:t>
            </a:r>
            <a:endParaRPr lang="en-IN" dirty="0">
              <a:solidFill>
                <a:srgbClr val="FFC000"/>
              </a:solidFill>
            </a:endParaRPr>
          </a:p>
        </p:txBody>
      </p:sp>
      <p:sp>
        <p:nvSpPr>
          <p:cNvPr id="76" name="TextBox 75"/>
          <p:cNvSpPr txBox="1"/>
          <p:nvPr/>
        </p:nvSpPr>
        <p:spPr>
          <a:xfrm>
            <a:off x="10099343" y="3817109"/>
            <a:ext cx="629553" cy="369332"/>
          </a:xfrm>
          <a:prstGeom prst="rect">
            <a:avLst/>
          </a:prstGeom>
          <a:noFill/>
        </p:spPr>
        <p:txBody>
          <a:bodyPr wrap="square" rtlCol="0">
            <a:spAutoFit/>
          </a:bodyPr>
          <a:lstStyle/>
          <a:p>
            <a:r>
              <a:rPr lang="en-US" dirty="0" smtClean="0">
                <a:solidFill>
                  <a:srgbClr val="FFC000"/>
                </a:solidFill>
              </a:rPr>
              <a:t>F1-U</a:t>
            </a:r>
            <a:endParaRPr lang="en-IN" dirty="0">
              <a:solidFill>
                <a:srgbClr val="FFC000"/>
              </a:solidFill>
            </a:endParaRPr>
          </a:p>
        </p:txBody>
      </p:sp>
      <p:sp>
        <p:nvSpPr>
          <p:cNvPr id="77" name="TextBox 76"/>
          <p:cNvSpPr txBox="1"/>
          <p:nvPr/>
        </p:nvSpPr>
        <p:spPr>
          <a:xfrm>
            <a:off x="3780430" y="204716"/>
            <a:ext cx="2943927" cy="461665"/>
          </a:xfrm>
          <a:prstGeom prst="rect">
            <a:avLst/>
          </a:prstGeom>
          <a:noFill/>
        </p:spPr>
        <p:txBody>
          <a:bodyPr wrap="square" rtlCol="0">
            <a:spAutoFit/>
          </a:bodyPr>
          <a:lstStyle/>
          <a:p>
            <a:r>
              <a:rPr lang="en-US" sz="2400" dirty="0" smtClean="0">
                <a:solidFill>
                  <a:schemeClr val="accent3">
                    <a:lumMod val="75000"/>
                  </a:schemeClr>
                </a:solidFill>
              </a:rPr>
              <a:t>CU-DU Architecture</a:t>
            </a:r>
            <a:endParaRPr lang="en-IN" dirty="0">
              <a:solidFill>
                <a:schemeClr val="accent3">
                  <a:lumMod val="75000"/>
                </a:schemeClr>
              </a:solidFill>
            </a:endParaRPr>
          </a:p>
        </p:txBody>
      </p:sp>
    </p:spTree>
    <p:extLst>
      <p:ext uri="{BB962C8B-B14F-4D97-AF65-F5344CB8AC3E}">
        <p14:creationId xmlns:p14="http://schemas.microsoft.com/office/powerpoint/2010/main" val="3997293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Rectangle 1"/>
          <p:cNvSpPr/>
          <p:nvPr/>
        </p:nvSpPr>
        <p:spPr>
          <a:xfrm>
            <a:off x="100082" y="933819"/>
            <a:ext cx="11787117" cy="6801862"/>
          </a:xfrm>
          <a:prstGeom prst="rect">
            <a:avLst/>
          </a:prstGeom>
        </p:spPr>
        <p:txBody>
          <a:bodyPr wrap="square">
            <a:spAutoFit/>
          </a:bodyPr>
          <a:lstStyle/>
          <a:p>
            <a:pPr fontAlgn="base"/>
            <a:r>
              <a:rPr lang="en-US" sz="2000" b="0" i="0" dirty="0" smtClean="0">
                <a:solidFill>
                  <a:srgbClr val="7030A0"/>
                </a:solidFill>
                <a:effectLst/>
                <a:latin typeface="Roboto"/>
              </a:rPr>
              <a:t>RRC Layer is a control plane protocol stack.</a:t>
            </a:r>
          </a:p>
          <a:p>
            <a:pPr fontAlgn="base"/>
            <a:r>
              <a:rPr lang="en-US" sz="2000" b="0" i="0" dirty="0" smtClean="0">
                <a:solidFill>
                  <a:srgbClr val="7030A0"/>
                </a:solidFill>
                <a:effectLst/>
                <a:latin typeface="Roboto"/>
              </a:rPr>
              <a:t>RRC is a L3 layer protocol.</a:t>
            </a:r>
          </a:p>
          <a:p>
            <a:r>
              <a:rPr lang="en-US" sz="2000" b="1" dirty="0">
                <a:solidFill>
                  <a:srgbClr val="7030A0"/>
                </a:solidFill>
              </a:rPr>
              <a:t>The RRC Services and Functions</a:t>
            </a:r>
            <a:endParaRPr lang="en-US" sz="2000" dirty="0">
              <a:solidFill>
                <a:srgbClr val="7030A0"/>
              </a:solidFill>
            </a:endParaRPr>
          </a:p>
          <a:p>
            <a:r>
              <a:rPr lang="en-US" sz="2000" dirty="0">
                <a:solidFill>
                  <a:srgbClr val="7030A0"/>
                </a:solidFill>
              </a:rPr>
              <a:t>The main services and functions of the RRC </a:t>
            </a:r>
            <a:r>
              <a:rPr lang="en-US" sz="2000" dirty="0" err="1">
                <a:solidFill>
                  <a:srgbClr val="7030A0"/>
                </a:solidFill>
              </a:rPr>
              <a:t>sublayer</a:t>
            </a:r>
            <a:r>
              <a:rPr lang="en-US" sz="2000" dirty="0">
                <a:solidFill>
                  <a:srgbClr val="7030A0"/>
                </a:solidFill>
              </a:rPr>
              <a:t> include:</a:t>
            </a:r>
          </a:p>
          <a:p>
            <a:pPr marL="285750" indent="-285750">
              <a:buFont typeface="Arial" panose="020B0604020202020204" pitchFamily="34" charset="0"/>
              <a:buChar char="•"/>
            </a:pPr>
            <a:r>
              <a:rPr lang="en-US" sz="2000" dirty="0">
                <a:solidFill>
                  <a:srgbClr val="7030A0"/>
                </a:solidFill>
              </a:rPr>
              <a:t>Broadcast of System Information related to AS and </a:t>
            </a:r>
            <a:r>
              <a:rPr lang="en-US" sz="2000" dirty="0" smtClean="0">
                <a:solidFill>
                  <a:srgbClr val="7030A0"/>
                </a:solidFill>
              </a:rPr>
              <a:t>NAS</a:t>
            </a:r>
          </a:p>
          <a:p>
            <a:pPr marL="285750" indent="-285750">
              <a:buFont typeface="Arial" panose="020B0604020202020204" pitchFamily="34" charset="0"/>
              <a:buChar char="•"/>
            </a:pPr>
            <a:r>
              <a:rPr lang="en-US" sz="2000" dirty="0" smtClean="0">
                <a:solidFill>
                  <a:srgbClr val="7030A0"/>
                </a:solidFill>
              </a:rPr>
              <a:t>Paging </a:t>
            </a:r>
            <a:r>
              <a:rPr lang="en-US" sz="2000" dirty="0">
                <a:solidFill>
                  <a:srgbClr val="7030A0"/>
                </a:solidFill>
              </a:rPr>
              <a:t>initiated by 5GC or </a:t>
            </a:r>
            <a:r>
              <a:rPr lang="en-US" sz="2000" dirty="0" smtClean="0">
                <a:solidFill>
                  <a:srgbClr val="7030A0"/>
                </a:solidFill>
              </a:rPr>
              <a:t>NG-RAN</a:t>
            </a:r>
          </a:p>
          <a:p>
            <a:pPr marL="285750" indent="-285750">
              <a:buFont typeface="Arial" panose="020B0604020202020204" pitchFamily="34" charset="0"/>
              <a:buChar char="•"/>
            </a:pPr>
            <a:r>
              <a:rPr lang="en-US" sz="2000" dirty="0" smtClean="0">
                <a:solidFill>
                  <a:srgbClr val="7030A0"/>
                </a:solidFill>
              </a:rPr>
              <a:t>Establishment</a:t>
            </a:r>
            <a:r>
              <a:rPr lang="en-US" sz="2000" dirty="0">
                <a:solidFill>
                  <a:srgbClr val="7030A0"/>
                </a:solidFill>
              </a:rPr>
              <a:t>, maintenance, and release of an RRC connection between the UE and NG-RAN including</a:t>
            </a:r>
          </a:p>
          <a:p>
            <a:pPr marL="285750" indent="-285750">
              <a:buFont typeface="Wingdings" panose="05000000000000000000" pitchFamily="2" charset="2"/>
              <a:buChar char="v"/>
            </a:pPr>
            <a:r>
              <a:rPr lang="en-US" sz="2000" dirty="0">
                <a:solidFill>
                  <a:srgbClr val="7030A0"/>
                </a:solidFill>
              </a:rPr>
              <a:t>Addition, modification, and release of carrier </a:t>
            </a:r>
            <a:r>
              <a:rPr lang="en-US" sz="2000" dirty="0" smtClean="0">
                <a:solidFill>
                  <a:srgbClr val="7030A0"/>
                </a:solidFill>
              </a:rPr>
              <a:t>aggregation</a:t>
            </a:r>
          </a:p>
          <a:p>
            <a:pPr marL="285750" indent="-285750">
              <a:buFont typeface="Wingdings" panose="05000000000000000000" pitchFamily="2" charset="2"/>
              <a:buChar char="v"/>
            </a:pPr>
            <a:r>
              <a:rPr lang="en-US" sz="2000" dirty="0" smtClean="0">
                <a:solidFill>
                  <a:srgbClr val="7030A0"/>
                </a:solidFill>
              </a:rPr>
              <a:t>Addition</a:t>
            </a:r>
            <a:r>
              <a:rPr lang="en-US" sz="2000" dirty="0">
                <a:solidFill>
                  <a:srgbClr val="7030A0"/>
                </a:solidFill>
              </a:rPr>
              <a:t>, modification, and release of Dual Connectivity in NR or between E-UTRA and NR.</a:t>
            </a:r>
          </a:p>
          <a:p>
            <a:pPr marL="285750" indent="-285750">
              <a:buFont typeface="Arial" panose="020B0604020202020204" pitchFamily="34" charset="0"/>
              <a:buChar char="•"/>
            </a:pPr>
            <a:r>
              <a:rPr lang="en-US" sz="2000" dirty="0">
                <a:solidFill>
                  <a:srgbClr val="7030A0"/>
                </a:solidFill>
              </a:rPr>
              <a:t>Security functions including key </a:t>
            </a:r>
            <a:r>
              <a:rPr lang="en-US" sz="2000" dirty="0" smtClean="0">
                <a:solidFill>
                  <a:srgbClr val="7030A0"/>
                </a:solidFill>
              </a:rPr>
              <a:t>management</a:t>
            </a:r>
          </a:p>
          <a:p>
            <a:pPr marL="285750" indent="-285750">
              <a:buFont typeface="Arial" panose="020B0604020202020204" pitchFamily="34" charset="0"/>
              <a:buChar char="•"/>
            </a:pPr>
            <a:r>
              <a:rPr lang="en-US" sz="2000" dirty="0" smtClean="0">
                <a:solidFill>
                  <a:srgbClr val="7030A0"/>
                </a:solidFill>
              </a:rPr>
              <a:t>Establishment</a:t>
            </a:r>
            <a:r>
              <a:rPr lang="en-US" sz="2000" dirty="0">
                <a:solidFill>
                  <a:srgbClr val="7030A0"/>
                </a:solidFill>
              </a:rPr>
              <a:t>, configuration, maintenance, and release of </a:t>
            </a:r>
            <a:r>
              <a:rPr lang="en-US" sz="2000" dirty="0" err="1">
                <a:solidFill>
                  <a:srgbClr val="7030A0"/>
                </a:solidFill>
              </a:rPr>
              <a:t>Signalling</a:t>
            </a:r>
            <a:r>
              <a:rPr lang="en-US" sz="2000" dirty="0">
                <a:solidFill>
                  <a:srgbClr val="7030A0"/>
                </a:solidFill>
              </a:rPr>
              <a:t> Radio Bearers (SRBs) and Data Radio Bearers (DRBs);</a:t>
            </a:r>
          </a:p>
          <a:p>
            <a:r>
              <a:rPr lang="en-US" sz="2000" dirty="0">
                <a:solidFill>
                  <a:srgbClr val="7030A0"/>
                </a:solidFill>
              </a:rPr>
              <a:t>Mobility functions including:</a:t>
            </a:r>
          </a:p>
          <a:p>
            <a:pPr marL="285750" indent="-285750">
              <a:buFont typeface="Wingdings" panose="05000000000000000000" pitchFamily="2" charset="2"/>
              <a:buChar char="ü"/>
            </a:pPr>
            <a:r>
              <a:rPr lang="en-US" sz="2000" dirty="0">
                <a:solidFill>
                  <a:srgbClr val="7030A0"/>
                </a:solidFill>
              </a:rPr>
              <a:t>Handover and context </a:t>
            </a:r>
            <a:r>
              <a:rPr lang="en-US" sz="2000" dirty="0" smtClean="0">
                <a:solidFill>
                  <a:srgbClr val="7030A0"/>
                </a:solidFill>
              </a:rPr>
              <a:t>transfer</a:t>
            </a:r>
          </a:p>
          <a:p>
            <a:pPr marL="285750" indent="-285750">
              <a:buFont typeface="Wingdings" panose="05000000000000000000" pitchFamily="2" charset="2"/>
              <a:buChar char="ü"/>
            </a:pPr>
            <a:r>
              <a:rPr lang="en-US" sz="2000" dirty="0" smtClean="0">
                <a:solidFill>
                  <a:srgbClr val="7030A0"/>
                </a:solidFill>
              </a:rPr>
              <a:t>UE </a:t>
            </a:r>
            <a:r>
              <a:rPr lang="en-US" sz="2000" dirty="0">
                <a:solidFill>
                  <a:srgbClr val="7030A0"/>
                </a:solidFill>
              </a:rPr>
              <a:t>cell selection and reselection and control of cell selection and </a:t>
            </a:r>
            <a:r>
              <a:rPr lang="en-US" sz="2000" dirty="0" smtClean="0">
                <a:solidFill>
                  <a:srgbClr val="7030A0"/>
                </a:solidFill>
              </a:rPr>
              <a:t>reselection</a:t>
            </a:r>
          </a:p>
          <a:p>
            <a:pPr marL="285750" indent="-285750">
              <a:buFont typeface="Wingdings" panose="05000000000000000000" pitchFamily="2" charset="2"/>
              <a:buChar char="ü"/>
            </a:pPr>
            <a:r>
              <a:rPr lang="en-US" sz="2000" dirty="0" smtClean="0">
                <a:solidFill>
                  <a:srgbClr val="7030A0"/>
                </a:solidFill>
              </a:rPr>
              <a:t>Inter-RAT </a:t>
            </a:r>
            <a:r>
              <a:rPr lang="en-US" sz="2000" dirty="0">
                <a:solidFill>
                  <a:srgbClr val="7030A0"/>
                </a:solidFill>
              </a:rPr>
              <a:t>mobility</a:t>
            </a:r>
          </a:p>
          <a:p>
            <a:pPr marL="285750" indent="-285750">
              <a:buFont typeface="Arial" panose="020B0604020202020204" pitchFamily="34" charset="0"/>
              <a:buChar char="•"/>
            </a:pPr>
            <a:r>
              <a:rPr lang="en-US" sz="2000" dirty="0" err="1">
                <a:solidFill>
                  <a:srgbClr val="7030A0"/>
                </a:solidFill>
              </a:rPr>
              <a:t>QoS</a:t>
            </a:r>
            <a:r>
              <a:rPr lang="en-US" sz="2000" dirty="0">
                <a:solidFill>
                  <a:srgbClr val="7030A0"/>
                </a:solidFill>
              </a:rPr>
              <a:t> management </a:t>
            </a:r>
            <a:r>
              <a:rPr lang="en-US" sz="2000" dirty="0" smtClean="0">
                <a:solidFill>
                  <a:srgbClr val="7030A0"/>
                </a:solidFill>
              </a:rPr>
              <a:t>functions</a:t>
            </a:r>
          </a:p>
          <a:p>
            <a:pPr marL="285750" indent="-285750">
              <a:buFont typeface="Arial" panose="020B0604020202020204" pitchFamily="34" charset="0"/>
              <a:buChar char="•"/>
            </a:pPr>
            <a:r>
              <a:rPr lang="en-US" sz="2000" dirty="0" smtClean="0">
                <a:solidFill>
                  <a:srgbClr val="7030A0"/>
                </a:solidFill>
              </a:rPr>
              <a:t>UE </a:t>
            </a:r>
            <a:r>
              <a:rPr lang="en-US" sz="2000" dirty="0">
                <a:solidFill>
                  <a:srgbClr val="7030A0"/>
                </a:solidFill>
              </a:rPr>
              <a:t>measurement reporting and control of the </a:t>
            </a:r>
            <a:r>
              <a:rPr lang="en-US" sz="2000" dirty="0" smtClean="0">
                <a:solidFill>
                  <a:srgbClr val="7030A0"/>
                </a:solidFill>
              </a:rPr>
              <a:t>reporting</a:t>
            </a:r>
          </a:p>
          <a:p>
            <a:pPr marL="285750" indent="-285750">
              <a:buFont typeface="Arial" panose="020B0604020202020204" pitchFamily="34" charset="0"/>
              <a:buChar char="•"/>
            </a:pPr>
            <a:r>
              <a:rPr lang="en-US" sz="2000" dirty="0" smtClean="0">
                <a:solidFill>
                  <a:srgbClr val="7030A0"/>
                </a:solidFill>
              </a:rPr>
              <a:t>Detection </a:t>
            </a:r>
            <a:r>
              <a:rPr lang="en-US" sz="2000" dirty="0">
                <a:solidFill>
                  <a:srgbClr val="7030A0"/>
                </a:solidFill>
              </a:rPr>
              <a:t>of and recovery from radio link </a:t>
            </a:r>
            <a:r>
              <a:rPr lang="en-US" sz="2000" dirty="0" smtClean="0">
                <a:solidFill>
                  <a:srgbClr val="7030A0"/>
                </a:solidFill>
              </a:rPr>
              <a:t>failure</a:t>
            </a:r>
          </a:p>
          <a:p>
            <a:pPr marL="285750" indent="-285750">
              <a:buFont typeface="Arial" panose="020B0604020202020204" pitchFamily="34" charset="0"/>
              <a:buChar char="•"/>
            </a:pPr>
            <a:r>
              <a:rPr lang="en-US" sz="2000" dirty="0" smtClean="0">
                <a:solidFill>
                  <a:srgbClr val="7030A0"/>
                </a:solidFill>
              </a:rPr>
              <a:t>NAS </a:t>
            </a:r>
            <a:r>
              <a:rPr lang="en-US" sz="2000" dirty="0">
                <a:solidFill>
                  <a:srgbClr val="7030A0"/>
                </a:solidFill>
              </a:rPr>
              <a:t>message transfer to/from NAS from/to UE.</a:t>
            </a:r>
          </a:p>
          <a:p>
            <a:pPr fontAlgn="base"/>
            <a:endParaRPr lang="en-US" sz="2000" b="0" i="0" dirty="0">
              <a:solidFill>
                <a:srgbClr val="7030A0"/>
              </a:solidFill>
              <a:effectLst/>
              <a:latin typeface="Roboto"/>
            </a:endParaRPr>
          </a:p>
        </p:txBody>
      </p:sp>
      <p:sp>
        <p:nvSpPr>
          <p:cNvPr id="3" name="TextBox 2"/>
          <p:cNvSpPr txBox="1"/>
          <p:nvPr/>
        </p:nvSpPr>
        <p:spPr>
          <a:xfrm>
            <a:off x="586853" y="272955"/>
            <a:ext cx="6687403" cy="584775"/>
          </a:xfrm>
          <a:prstGeom prst="rect">
            <a:avLst/>
          </a:prstGeom>
          <a:noFill/>
        </p:spPr>
        <p:txBody>
          <a:bodyPr wrap="square" rtlCol="0">
            <a:spAutoFit/>
          </a:bodyPr>
          <a:lstStyle/>
          <a:p>
            <a:r>
              <a:rPr lang="en-IN" sz="3200" b="1" dirty="0" smtClean="0">
                <a:solidFill>
                  <a:srgbClr val="00B050"/>
                </a:solidFill>
              </a:rPr>
              <a:t>RRC (Radio </a:t>
            </a:r>
            <a:r>
              <a:rPr lang="en-IN" sz="3200" b="1" dirty="0">
                <a:solidFill>
                  <a:srgbClr val="00B050"/>
                </a:solidFill>
              </a:rPr>
              <a:t>Resource </a:t>
            </a:r>
            <a:r>
              <a:rPr lang="en-IN" sz="3200" b="1" dirty="0" smtClean="0">
                <a:solidFill>
                  <a:srgbClr val="00B050"/>
                </a:solidFill>
              </a:rPr>
              <a:t>Control)</a:t>
            </a:r>
            <a:endParaRPr lang="en-IN" sz="3200" b="1" dirty="0">
              <a:solidFill>
                <a:srgbClr val="00B050"/>
              </a:solidFill>
            </a:endParaRPr>
          </a:p>
        </p:txBody>
      </p:sp>
    </p:spTree>
    <p:extLst>
      <p:ext uri="{BB962C8B-B14F-4D97-AF65-F5344CB8AC3E}">
        <p14:creationId xmlns:p14="http://schemas.microsoft.com/office/powerpoint/2010/main" val="174743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532263" y="1279309"/>
            <a:ext cx="9430603" cy="5643212"/>
          </a:xfrm>
          <a:prstGeom prst="rect">
            <a:avLst/>
          </a:prstGeom>
        </p:spPr>
        <p:txBody>
          <a:bodyPr wrap="square">
            <a:spAutoFit/>
          </a:bodyPr>
          <a:lstStyle/>
          <a:p>
            <a:pPr>
              <a:lnSpc>
                <a:spcPct val="107000"/>
              </a:lnSpc>
              <a:spcAft>
                <a:spcPts val="800"/>
              </a:spcAft>
            </a:pPr>
            <a:r>
              <a:rPr lang="en-US" sz="2800" dirty="0" smtClean="0">
                <a:solidFill>
                  <a:srgbClr val="7030A0"/>
                </a:solidFill>
                <a:effectLst/>
                <a:latin typeface="Calibri" panose="020F0502020204030204" pitchFamily="34" charset="0"/>
                <a:ea typeface="Calibri" panose="020F0502020204030204" pitchFamily="34" charset="0"/>
                <a:cs typeface="Gautami"/>
              </a:rPr>
              <a:t>PDCP: (Packet Data Convergence Protocol)</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a:lnSpc>
                <a:spcPct val="107000"/>
              </a:lnSpc>
              <a:spcAft>
                <a:spcPts val="800"/>
              </a:spcAft>
            </a:pPr>
            <a:r>
              <a:rPr lang="en-US" sz="2800" dirty="0" smtClean="0">
                <a:solidFill>
                  <a:srgbClr val="7030A0"/>
                </a:solidFill>
                <a:effectLst/>
                <a:latin typeface="Calibri" panose="020F0502020204030204" pitchFamily="34" charset="0"/>
                <a:ea typeface="Calibri" panose="020F0502020204030204" pitchFamily="34" charset="0"/>
                <a:cs typeface="Gautami"/>
              </a:rPr>
              <a:t>Functions:</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Transfer of data (user plane or control plane)</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Maintenance of PDCP SNs</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Header compression and decompression using the ROHC </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Ciphering and deciphering</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Integrity protection and integrity verification</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Timer based SDU discard</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For split </a:t>
            </a:r>
            <a:r>
              <a:rPr lang="en-US" sz="2400" dirty="0" err="1" smtClean="0">
                <a:solidFill>
                  <a:srgbClr val="7030A0"/>
                </a:solidFill>
                <a:effectLst/>
                <a:latin typeface="Calibri" panose="020F0502020204030204" pitchFamily="34" charset="0"/>
                <a:ea typeface="Calibri" panose="020F0502020204030204" pitchFamily="34" charset="0"/>
                <a:cs typeface="Gautami"/>
              </a:rPr>
              <a:t>bearers,routing</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Duplication </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Reordering and in-order delivery</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lvl="0" indent="-342900">
              <a:lnSpc>
                <a:spcPct val="107000"/>
              </a:lnSpc>
              <a:spcAft>
                <a:spcPts val="800"/>
              </a:spcAft>
              <a:buFont typeface="Symbol" panose="05050102010706020507" pitchFamily="18" charset="2"/>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Out-of-order delivery</a:t>
            </a:r>
            <a:endParaRPr lang="en-IN" sz="2000" dirty="0" smtClean="0">
              <a:solidFill>
                <a:srgbClr val="7030A0"/>
              </a:solidFill>
              <a:effectLst/>
              <a:latin typeface="Calibri" panose="020F0502020204030204" pitchFamily="34" charset="0"/>
              <a:ea typeface="Calibri" panose="020F0502020204030204" pitchFamily="34" charset="0"/>
              <a:cs typeface="Gautami"/>
            </a:endParaRPr>
          </a:p>
          <a:p>
            <a:pPr marL="342900" indent="-342900">
              <a:buFont typeface="Arial" panose="020B0604020202020204" pitchFamily="34" charset="0"/>
              <a:buChar char="•"/>
            </a:pPr>
            <a:r>
              <a:rPr lang="en-US" sz="2400" dirty="0" smtClean="0">
                <a:solidFill>
                  <a:srgbClr val="7030A0"/>
                </a:solidFill>
                <a:effectLst/>
                <a:latin typeface="Calibri" panose="020F0502020204030204" pitchFamily="34" charset="0"/>
                <a:ea typeface="Calibri" panose="020F0502020204030204" pitchFamily="34" charset="0"/>
                <a:cs typeface="Gautami"/>
              </a:rPr>
              <a:t>Duplicate discarding</a:t>
            </a:r>
            <a:endParaRPr lang="en-IN" sz="2400" dirty="0">
              <a:solidFill>
                <a:srgbClr val="7030A0"/>
              </a:solidFill>
            </a:endParaRPr>
          </a:p>
        </p:txBody>
      </p:sp>
      <p:sp>
        <p:nvSpPr>
          <p:cNvPr id="3" name="Rectangle 2"/>
          <p:cNvSpPr/>
          <p:nvPr/>
        </p:nvSpPr>
        <p:spPr>
          <a:xfrm>
            <a:off x="3157254" y="228178"/>
            <a:ext cx="4768550" cy="646331"/>
          </a:xfrm>
          <a:prstGeom prst="rect">
            <a:avLst/>
          </a:prstGeom>
        </p:spPr>
        <p:txBody>
          <a:bodyPr wrap="none">
            <a:spAutoFit/>
          </a:bodyPr>
          <a:lstStyle/>
          <a:p>
            <a:r>
              <a:rPr lang="en-IN" sz="3600" b="1" dirty="0" smtClean="0">
                <a:solidFill>
                  <a:srgbClr val="0070C0"/>
                </a:solidFill>
              </a:rPr>
              <a:t>PDCP Layer &amp; functions </a:t>
            </a:r>
            <a:endParaRPr lang="en-IN" sz="3600" dirty="0"/>
          </a:p>
        </p:txBody>
      </p:sp>
    </p:spTree>
    <p:extLst>
      <p:ext uri="{BB962C8B-B14F-4D97-AF65-F5344CB8AC3E}">
        <p14:creationId xmlns:p14="http://schemas.microsoft.com/office/powerpoint/2010/main" val="2369251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Organic</Template>
  <TotalTime>766</TotalTime>
  <Words>4047</Words>
  <Application>Microsoft Office PowerPoint</Application>
  <PresentationFormat>Widescreen</PresentationFormat>
  <Paragraphs>479</Paragraphs>
  <Slides>43</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43</vt:i4>
      </vt:variant>
    </vt:vector>
  </HeadingPairs>
  <TitlesOfParts>
    <vt:vector size="63" baseType="lpstr">
      <vt:lpstr>-apple-system</vt:lpstr>
      <vt:lpstr>Arial</vt:lpstr>
      <vt:lpstr>Arial Sans</vt:lpstr>
      <vt:lpstr>Arial Serif</vt:lpstr>
      <vt:lpstr>Bradley Hand ITC</vt:lpstr>
      <vt:lpstr>Calibri</vt:lpstr>
      <vt:lpstr>Calibri Light</vt:lpstr>
      <vt:lpstr>Gautami</vt:lpstr>
      <vt:lpstr>Georgia</vt:lpstr>
      <vt:lpstr>HuaweiSans</vt:lpstr>
      <vt:lpstr>Lato</vt:lpstr>
      <vt:lpstr>Libre Franklin</vt:lpstr>
      <vt:lpstr>Open Sans</vt:lpstr>
      <vt:lpstr>Poppins</vt:lpstr>
      <vt:lpstr>Roboto</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221</cp:revision>
  <dcterms:created xsi:type="dcterms:W3CDTF">2022-09-02T08:16:52Z</dcterms:created>
  <dcterms:modified xsi:type="dcterms:W3CDTF">2022-09-03T15:47:30Z</dcterms:modified>
</cp:coreProperties>
</file>