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87"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E2F537-F6CA-46DA-8AEF-F3E57CA1CA01}" type="datetimeFigureOut">
              <a:rPr lang="en-IN" smtClean="0"/>
              <a:t>27-08-2022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0FD08-638E-4285-B0D6-400D9B357A53}" type="slidenum">
              <a:rPr lang="en-IN" smtClean="0"/>
              <a:t>‹#›</a:t>
            </a:fld>
            <a:endParaRPr lang="en-IN"/>
          </a:p>
        </p:txBody>
      </p:sp>
    </p:spTree>
    <p:extLst>
      <p:ext uri="{BB962C8B-B14F-4D97-AF65-F5344CB8AC3E}">
        <p14:creationId xmlns:p14="http://schemas.microsoft.com/office/powerpoint/2010/main" val="3160352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30FD08-638E-4285-B0D6-400D9B357A53}" type="slidenum">
              <a:rPr lang="en-IN" smtClean="0"/>
              <a:t>4</a:t>
            </a:fld>
            <a:endParaRPr lang="en-IN"/>
          </a:p>
        </p:txBody>
      </p:sp>
    </p:spTree>
    <p:extLst>
      <p:ext uri="{BB962C8B-B14F-4D97-AF65-F5344CB8AC3E}">
        <p14:creationId xmlns:p14="http://schemas.microsoft.com/office/powerpoint/2010/main" val="1756866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30FD08-638E-4285-B0D6-400D9B357A53}" type="slidenum">
              <a:rPr lang="en-IN" smtClean="0"/>
              <a:t>13</a:t>
            </a:fld>
            <a:endParaRPr lang="en-IN"/>
          </a:p>
        </p:txBody>
      </p:sp>
    </p:spTree>
    <p:extLst>
      <p:ext uri="{BB962C8B-B14F-4D97-AF65-F5344CB8AC3E}">
        <p14:creationId xmlns:p14="http://schemas.microsoft.com/office/powerpoint/2010/main" val="53912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30FD08-638E-4285-B0D6-400D9B357A53}" type="slidenum">
              <a:rPr lang="en-IN" smtClean="0"/>
              <a:t>14</a:t>
            </a:fld>
            <a:endParaRPr lang="en-IN"/>
          </a:p>
        </p:txBody>
      </p:sp>
    </p:spTree>
    <p:extLst>
      <p:ext uri="{BB962C8B-B14F-4D97-AF65-F5344CB8AC3E}">
        <p14:creationId xmlns:p14="http://schemas.microsoft.com/office/powerpoint/2010/main" val="2066410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30FD08-638E-4285-B0D6-400D9B357A53}" type="slidenum">
              <a:rPr lang="en-IN" smtClean="0"/>
              <a:t>15</a:t>
            </a:fld>
            <a:endParaRPr lang="en-IN"/>
          </a:p>
        </p:txBody>
      </p:sp>
    </p:spTree>
    <p:extLst>
      <p:ext uri="{BB962C8B-B14F-4D97-AF65-F5344CB8AC3E}">
        <p14:creationId xmlns:p14="http://schemas.microsoft.com/office/powerpoint/2010/main" val="282141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30FD08-638E-4285-B0D6-400D9B357A53}" type="slidenum">
              <a:rPr lang="en-IN" smtClean="0"/>
              <a:t>16</a:t>
            </a:fld>
            <a:endParaRPr lang="en-IN"/>
          </a:p>
        </p:txBody>
      </p:sp>
    </p:spTree>
    <p:extLst>
      <p:ext uri="{BB962C8B-B14F-4D97-AF65-F5344CB8AC3E}">
        <p14:creationId xmlns:p14="http://schemas.microsoft.com/office/powerpoint/2010/main" val="2570758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30FD08-638E-4285-B0D6-400D9B357A53}" type="slidenum">
              <a:rPr lang="en-IN" smtClean="0"/>
              <a:t>17</a:t>
            </a:fld>
            <a:endParaRPr lang="en-IN"/>
          </a:p>
        </p:txBody>
      </p:sp>
    </p:spTree>
    <p:extLst>
      <p:ext uri="{BB962C8B-B14F-4D97-AF65-F5344CB8AC3E}">
        <p14:creationId xmlns:p14="http://schemas.microsoft.com/office/powerpoint/2010/main" val="2338443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30FD08-638E-4285-B0D6-400D9B357A53}" type="slidenum">
              <a:rPr lang="en-IN" smtClean="0"/>
              <a:t>18</a:t>
            </a:fld>
            <a:endParaRPr lang="en-IN"/>
          </a:p>
        </p:txBody>
      </p:sp>
    </p:spTree>
    <p:extLst>
      <p:ext uri="{BB962C8B-B14F-4D97-AF65-F5344CB8AC3E}">
        <p14:creationId xmlns:p14="http://schemas.microsoft.com/office/powerpoint/2010/main" val="788716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30FD08-638E-4285-B0D6-400D9B357A53}" type="slidenum">
              <a:rPr lang="en-IN" smtClean="0"/>
              <a:t>19</a:t>
            </a:fld>
            <a:endParaRPr lang="en-IN"/>
          </a:p>
        </p:txBody>
      </p:sp>
    </p:spTree>
    <p:extLst>
      <p:ext uri="{BB962C8B-B14F-4D97-AF65-F5344CB8AC3E}">
        <p14:creationId xmlns:p14="http://schemas.microsoft.com/office/powerpoint/2010/main" val="1798294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30FD08-638E-4285-B0D6-400D9B357A53}" type="slidenum">
              <a:rPr lang="en-IN" smtClean="0"/>
              <a:t>20</a:t>
            </a:fld>
            <a:endParaRPr lang="en-IN"/>
          </a:p>
        </p:txBody>
      </p:sp>
    </p:spTree>
    <p:extLst>
      <p:ext uri="{BB962C8B-B14F-4D97-AF65-F5344CB8AC3E}">
        <p14:creationId xmlns:p14="http://schemas.microsoft.com/office/powerpoint/2010/main" val="39377625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30FD08-638E-4285-B0D6-400D9B357A53}" type="slidenum">
              <a:rPr lang="en-IN" smtClean="0"/>
              <a:t>21</a:t>
            </a:fld>
            <a:endParaRPr lang="en-IN"/>
          </a:p>
        </p:txBody>
      </p:sp>
    </p:spTree>
    <p:extLst>
      <p:ext uri="{BB962C8B-B14F-4D97-AF65-F5344CB8AC3E}">
        <p14:creationId xmlns:p14="http://schemas.microsoft.com/office/powerpoint/2010/main" val="2829187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30FD08-638E-4285-B0D6-400D9B357A53}" type="slidenum">
              <a:rPr lang="en-IN" smtClean="0"/>
              <a:t>22</a:t>
            </a:fld>
            <a:endParaRPr lang="en-IN"/>
          </a:p>
        </p:txBody>
      </p:sp>
    </p:spTree>
    <p:extLst>
      <p:ext uri="{BB962C8B-B14F-4D97-AF65-F5344CB8AC3E}">
        <p14:creationId xmlns:p14="http://schemas.microsoft.com/office/powerpoint/2010/main" val="2832511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30FD08-638E-4285-B0D6-400D9B357A53}" type="slidenum">
              <a:rPr lang="en-IN" smtClean="0"/>
              <a:t>5</a:t>
            </a:fld>
            <a:endParaRPr lang="en-IN"/>
          </a:p>
        </p:txBody>
      </p:sp>
    </p:spTree>
    <p:extLst>
      <p:ext uri="{BB962C8B-B14F-4D97-AF65-F5344CB8AC3E}">
        <p14:creationId xmlns:p14="http://schemas.microsoft.com/office/powerpoint/2010/main" val="3512173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30FD08-638E-4285-B0D6-400D9B357A53}" type="slidenum">
              <a:rPr lang="en-IN" smtClean="0"/>
              <a:t>23</a:t>
            </a:fld>
            <a:endParaRPr lang="en-IN"/>
          </a:p>
        </p:txBody>
      </p:sp>
    </p:spTree>
    <p:extLst>
      <p:ext uri="{BB962C8B-B14F-4D97-AF65-F5344CB8AC3E}">
        <p14:creationId xmlns:p14="http://schemas.microsoft.com/office/powerpoint/2010/main" val="1616765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30FD08-638E-4285-B0D6-400D9B357A53}" type="slidenum">
              <a:rPr lang="en-IN" smtClean="0"/>
              <a:t>6</a:t>
            </a:fld>
            <a:endParaRPr lang="en-IN"/>
          </a:p>
        </p:txBody>
      </p:sp>
    </p:spTree>
    <p:extLst>
      <p:ext uri="{BB962C8B-B14F-4D97-AF65-F5344CB8AC3E}">
        <p14:creationId xmlns:p14="http://schemas.microsoft.com/office/powerpoint/2010/main" val="1412302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30FD08-638E-4285-B0D6-400D9B357A53}" type="slidenum">
              <a:rPr lang="en-IN" smtClean="0"/>
              <a:t>7</a:t>
            </a:fld>
            <a:endParaRPr lang="en-IN"/>
          </a:p>
        </p:txBody>
      </p:sp>
    </p:spTree>
    <p:extLst>
      <p:ext uri="{BB962C8B-B14F-4D97-AF65-F5344CB8AC3E}">
        <p14:creationId xmlns:p14="http://schemas.microsoft.com/office/powerpoint/2010/main" val="3948703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30FD08-638E-4285-B0D6-400D9B357A53}" type="slidenum">
              <a:rPr lang="en-IN" smtClean="0"/>
              <a:t>8</a:t>
            </a:fld>
            <a:endParaRPr lang="en-IN"/>
          </a:p>
        </p:txBody>
      </p:sp>
    </p:spTree>
    <p:extLst>
      <p:ext uri="{BB962C8B-B14F-4D97-AF65-F5344CB8AC3E}">
        <p14:creationId xmlns:p14="http://schemas.microsoft.com/office/powerpoint/2010/main" val="273335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30FD08-638E-4285-B0D6-400D9B357A53}" type="slidenum">
              <a:rPr lang="en-IN" smtClean="0"/>
              <a:t>9</a:t>
            </a:fld>
            <a:endParaRPr lang="en-IN"/>
          </a:p>
        </p:txBody>
      </p:sp>
    </p:spTree>
    <p:extLst>
      <p:ext uri="{BB962C8B-B14F-4D97-AF65-F5344CB8AC3E}">
        <p14:creationId xmlns:p14="http://schemas.microsoft.com/office/powerpoint/2010/main" val="3968125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30FD08-638E-4285-B0D6-400D9B357A53}" type="slidenum">
              <a:rPr lang="en-IN" smtClean="0"/>
              <a:t>10</a:t>
            </a:fld>
            <a:endParaRPr lang="en-IN"/>
          </a:p>
        </p:txBody>
      </p:sp>
    </p:spTree>
    <p:extLst>
      <p:ext uri="{BB962C8B-B14F-4D97-AF65-F5344CB8AC3E}">
        <p14:creationId xmlns:p14="http://schemas.microsoft.com/office/powerpoint/2010/main" val="285348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30FD08-638E-4285-B0D6-400D9B357A53}" type="slidenum">
              <a:rPr lang="en-IN" smtClean="0"/>
              <a:t>11</a:t>
            </a:fld>
            <a:endParaRPr lang="en-IN"/>
          </a:p>
        </p:txBody>
      </p:sp>
    </p:spTree>
    <p:extLst>
      <p:ext uri="{BB962C8B-B14F-4D97-AF65-F5344CB8AC3E}">
        <p14:creationId xmlns:p14="http://schemas.microsoft.com/office/powerpoint/2010/main" val="3011563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30FD08-638E-4285-B0D6-400D9B357A53}" type="slidenum">
              <a:rPr lang="en-IN" smtClean="0"/>
              <a:t>12</a:t>
            </a:fld>
            <a:endParaRPr lang="en-IN"/>
          </a:p>
        </p:txBody>
      </p:sp>
    </p:spTree>
    <p:extLst>
      <p:ext uri="{BB962C8B-B14F-4D97-AF65-F5344CB8AC3E}">
        <p14:creationId xmlns:p14="http://schemas.microsoft.com/office/powerpoint/2010/main" val="1703558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12FEEE9-971C-4546-B142-60B1D4F369FD}"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873D03-9639-49E5-9322-44FEAB5103C4}" type="slidenum">
              <a:rPr lang="en-IN" smtClean="0"/>
              <a:t>‹#›</a:t>
            </a:fld>
            <a:endParaRPr lang="en-IN"/>
          </a:p>
        </p:txBody>
      </p:sp>
    </p:spTree>
    <p:extLst>
      <p:ext uri="{BB962C8B-B14F-4D97-AF65-F5344CB8AC3E}">
        <p14:creationId xmlns:p14="http://schemas.microsoft.com/office/powerpoint/2010/main" val="669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12FEEE9-971C-4546-B142-60B1D4F369FD}"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873D03-9639-49E5-9322-44FEAB5103C4}" type="slidenum">
              <a:rPr lang="en-IN" smtClean="0"/>
              <a:t>‹#›</a:t>
            </a:fld>
            <a:endParaRPr lang="en-IN"/>
          </a:p>
        </p:txBody>
      </p:sp>
    </p:spTree>
    <p:extLst>
      <p:ext uri="{BB962C8B-B14F-4D97-AF65-F5344CB8AC3E}">
        <p14:creationId xmlns:p14="http://schemas.microsoft.com/office/powerpoint/2010/main" val="2459571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12FEEE9-971C-4546-B142-60B1D4F369FD}"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873D03-9639-49E5-9322-44FEAB5103C4}" type="slidenum">
              <a:rPr lang="en-IN" smtClean="0"/>
              <a:t>‹#›</a:t>
            </a:fld>
            <a:endParaRPr lang="en-IN"/>
          </a:p>
        </p:txBody>
      </p:sp>
    </p:spTree>
    <p:extLst>
      <p:ext uri="{BB962C8B-B14F-4D97-AF65-F5344CB8AC3E}">
        <p14:creationId xmlns:p14="http://schemas.microsoft.com/office/powerpoint/2010/main" val="2707157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12FEEE9-971C-4546-B142-60B1D4F369FD}"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873D03-9639-49E5-9322-44FEAB5103C4}" type="slidenum">
              <a:rPr lang="en-IN" smtClean="0"/>
              <a:t>‹#›</a:t>
            </a:fld>
            <a:endParaRPr lang="en-IN"/>
          </a:p>
        </p:txBody>
      </p:sp>
    </p:spTree>
    <p:extLst>
      <p:ext uri="{BB962C8B-B14F-4D97-AF65-F5344CB8AC3E}">
        <p14:creationId xmlns:p14="http://schemas.microsoft.com/office/powerpoint/2010/main" val="2862874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2FEEE9-971C-4546-B142-60B1D4F369FD}"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873D03-9639-49E5-9322-44FEAB5103C4}" type="slidenum">
              <a:rPr lang="en-IN" smtClean="0"/>
              <a:t>‹#›</a:t>
            </a:fld>
            <a:endParaRPr lang="en-IN"/>
          </a:p>
        </p:txBody>
      </p:sp>
    </p:spTree>
    <p:extLst>
      <p:ext uri="{BB962C8B-B14F-4D97-AF65-F5344CB8AC3E}">
        <p14:creationId xmlns:p14="http://schemas.microsoft.com/office/powerpoint/2010/main" val="1264449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12FEEE9-971C-4546-B142-60B1D4F369FD}" type="datetimeFigureOut">
              <a:rPr lang="en-IN" smtClean="0"/>
              <a:t>27-08-2022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873D03-9639-49E5-9322-44FEAB5103C4}" type="slidenum">
              <a:rPr lang="en-IN" smtClean="0"/>
              <a:t>‹#›</a:t>
            </a:fld>
            <a:endParaRPr lang="en-IN"/>
          </a:p>
        </p:txBody>
      </p:sp>
    </p:spTree>
    <p:extLst>
      <p:ext uri="{BB962C8B-B14F-4D97-AF65-F5344CB8AC3E}">
        <p14:creationId xmlns:p14="http://schemas.microsoft.com/office/powerpoint/2010/main" val="3227165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12FEEE9-971C-4546-B142-60B1D4F369FD}" type="datetimeFigureOut">
              <a:rPr lang="en-IN" smtClean="0"/>
              <a:t>27-08-2022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873D03-9639-49E5-9322-44FEAB5103C4}" type="slidenum">
              <a:rPr lang="en-IN" smtClean="0"/>
              <a:t>‹#›</a:t>
            </a:fld>
            <a:endParaRPr lang="en-IN"/>
          </a:p>
        </p:txBody>
      </p:sp>
    </p:spTree>
    <p:extLst>
      <p:ext uri="{BB962C8B-B14F-4D97-AF65-F5344CB8AC3E}">
        <p14:creationId xmlns:p14="http://schemas.microsoft.com/office/powerpoint/2010/main" val="171169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12FEEE9-971C-4546-B142-60B1D4F369FD}" type="datetimeFigureOut">
              <a:rPr lang="en-IN" smtClean="0"/>
              <a:t>27-08-2022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873D03-9639-49E5-9322-44FEAB5103C4}" type="slidenum">
              <a:rPr lang="en-IN" smtClean="0"/>
              <a:t>‹#›</a:t>
            </a:fld>
            <a:endParaRPr lang="en-IN"/>
          </a:p>
        </p:txBody>
      </p:sp>
    </p:spTree>
    <p:extLst>
      <p:ext uri="{BB962C8B-B14F-4D97-AF65-F5344CB8AC3E}">
        <p14:creationId xmlns:p14="http://schemas.microsoft.com/office/powerpoint/2010/main" val="131467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2FEEE9-971C-4546-B142-60B1D4F369FD}" type="datetimeFigureOut">
              <a:rPr lang="en-IN" smtClean="0"/>
              <a:t>27-08-2022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873D03-9639-49E5-9322-44FEAB5103C4}" type="slidenum">
              <a:rPr lang="en-IN" smtClean="0"/>
              <a:t>‹#›</a:t>
            </a:fld>
            <a:endParaRPr lang="en-IN"/>
          </a:p>
        </p:txBody>
      </p:sp>
    </p:spTree>
    <p:extLst>
      <p:ext uri="{BB962C8B-B14F-4D97-AF65-F5344CB8AC3E}">
        <p14:creationId xmlns:p14="http://schemas.microsoft.com/office/powerpoint/2010/main" val="68565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2FEEE9-971C-4546-B142-60B1D4F369FD}" type="datetimeFigureOut">
              <a:rPr lang="en-IN" smtClean="0"/>
              <a:t>27-08-2022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873D03-9639-49E5-9322-44FEAB5103C4}" type="slidenum">
              <a:rPr lang="en-IN" smtClean="0"/>
              <a:t>‹#›</a:t>
            </a:fld>
            <a:endParaRPr lang="en-IN"/>
          </a:p>
        </p:txBody>
      </p:sp>
    </p:spTree>
    <p:extLst>
      <p:ext uri="{BB962C8B-B14F-4D97-AF65-F5344CB8AC3E}">
        <p14:creationId xmlns:p14="http://schemas.microsoft.com/office/powerpoint/2010/main" val="3310543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2FEEE9-971C-4546-B142-60B1D4F369FD}" type="datetimeFigureOut">
              <a:rPr lang="en-IN" smtClean="0"/>
              <a:t>27-08-2022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873D03-9639-49E5-9322-44FEAB5103C4}" type="slidenum">
              <a:rPr lang="en-IN" smtClean="0"/>
              <a:t>‹#›</a:t>
            </a:fld>
            <a:endParaRPr lang="en-IN"/>
          </a:p>
        </p:txBody>
      </p:sp>
    </p:spTree>
    <p:extLst>
      <p:ext uri="{BB962C8B-B14F-4D97-AF65-F5344CB8AC3E}">
        <p14:creationId xmlns:p14="http://schemas.microsoft.com/office/powerpoint/2010/main" val="2781275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2FEEE9-971C-4546-B142-60B1D4F369FD}" type="datetimeFigureOut">
              <a:rPr lang="en-IN" smtClean="0"/>
              <a:t>27-08-2022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873D03-9639-49E5-9322-44FEAB5103C4}" type="slidenum">
              <a:rPr lang="en-IN" smtClean="0"/>
              <a:t>‹#›</a:t>
            </a:fld>
            <a:endParaRPr lang="en-IN"/>
          </a:p>
        </p:txBody>
      </p:sp>
    </p:spTree>
    <p:extLst>
      <p:ext uri="{BB962C8B-B14F-4D97-AF65-F5344CB8AC3E}">
        <p14:creationId xmlns:p14="http://schemas.microsoft.com/office/powerpoint/2010/main" val="1935281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hyperlink" Target="https://www.sharetechnote.com/html/5G/5G_Mib_Sib.html#SIB8" TargetMode="External"/><Relationship Id="rId13" Type="http://schemas.openxmlformats.org/officeDocument/2006/relationships/hyperlink" Target="https://www.sharetechnote.com/html/5G/5G_Mib_Sib.html#SIB13" TargetMode="External"/><Relationship Id="rId18" Type="http://schemas.openxmlformats.org/officeDocument/2006/relationships/hyperlink" Target="https://www.sharetechnote.com/html/5G/5G_Mib_Sib.html#SIB18" TargetMode="External"/><Relationship Id="rId3" Type="http://schemas.openxmlformats.org/officeDocument/2006/relationships/hyperlink" Target="https://www.sharetechnote.com/html/5G/5G_Mib_Sib.html#SIB3" TargetMode="External"/><Relationship Id="rId21" Type="http://schemas.openxmlformats.org/officeDocument/2006/relationships/hyperlink" Target="https://www.sharetechnote.com/html/5G/5G_Mib_Sib.html#SIB21" TargetMode="External"/><Relationship Id="rId7" Type="http://schemas.openxmlformats.org/officeDocument/2006/relationships/hyperlink" Target="https://www.sharetechnote.com/html/5G/5G_Mib_Sib.html#SIB7" TargetMode="External"/><Relationship Id="rId12" Type="http://schemas.openxmlformats.org/officeDocument/2006/relationships/hyperlink" Target="https://www.sharetechnote.com/html/5G/5G_Mib_Sib.html#SIB12" TargetMode="External"/><Relationship Id="rId17" Type="http://schemas.openxmlformats.org/officeDocument/2006/relationships/hyperlink" Target="https://www.sharetechnote.com/html/5G/5G_Mib_Sib.html#SIB17" TargetMode="External"/><Relationship Id="rId2" Type="http://schemas.openxmlformats.org/officeDocument/2006/relationships/hyperlink" Target="https://www.sharetechnote.com/html/5G/5G_Mib_Sib.html#SIB2" TargetMode="External"/><Relationship Id="rId16" Type="http://schemas.openxmlformats.org/officeDocument/2006/relationships/hyperlink" Target="https://www.sharetechnote.com/html/5G/5G_Mib_Sib.html#SIB16" TargetMode="External"/><Relationship Id="rId20" Type="http://schemas.openxmlformats.org/officeDocument/2006/relationships/hyperlink" Target="https://www.sharetechnote.com/html/5G/5G_Mib_Sib.html#SIB20" TargetMode="External"/><Relationship Id="rId1" Type="http://schemas.openxmlformats.org/officeDocument/2006/relationships/slideLayout" Target="../slideLayouts/slideLayout7.xml"/><Relationship Id="rId6" Type="http://schemas.openxmlformats.org/officeDocument/2006/relationships/hyperlink" Target="https://www.sharetechnote.com/html/5G/5G_Mib_Sib.html#SIB6" TargetMode="External"/><Relationship Id="rId11" Type="http://schemas.openxmlformats.org/officeDocument/2006/relationships/hyperlink" Target="https://www.sharetechnote.com/html/5G/5G_Mib_Sib.html#SIB11" TargetMode="External"/><Relationship Id="rId5" Type="http://schemas.openxmlformats.org/officeDocument/2006/relationships/hyperlink" Target="https://www.sharetechnote.com/html/5G/5G_Mib_Sib.html#SIB5" TargetMode="External"/><Relationship Id="rId15" Type="http://schemas.openxmlformats.org/officeDocument/2006/relationships/hyperlink" Target="https://www.sharetechnote.com/html/5G/5G_Mib_Sib.html#SIB15" TargetMode="External"/><Relationship Id="rId10" Type="http://schemas.openxmlformats.org/officeDocument/2006/relationships/hyperlink" Target="https://www.sharetechnote.com/html/5G/5G_Mib_Sib.html#SIB10" TargetMode="External"/><Relationship Id="rId19" Type="http://schemas.openxmlformats.org/officeDocument/2006/relationships/hyperlink" Target="https://www.sharetechnote.com/html/5G/5G_Mib_Sib.html#SIB19" TargetMode="External"/><Relationship Id="rId4" Type="http://schemas.openxmlformats.org/officeDocument/2006/relationships/hyperlink" Target="https://www.sharetechnote.com/html/5G/5G_Mib_Sib.html#SIB4" TargetMode="External"/><Relationship Id="rId9" Type="http://schemas.openxmlformats.org/officeDocument/2006/relationships/hyperlink" Target="https://www.sharetechnote.com/html/5G/5G_Mib_Sib.html#SIB9" TargetMode="External"/><Relationship Id="rId14" Type="http://schemas.openxmlformats.org/officeDocument/2006/relationships/hyperlink" Target="https://www.sharetechnote.com/html/5G/5G_Mib_Sib.html#SIB14" TargetMode="External"/><Relationship Id="rId22"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sharetechnote.com/html/Handbook_LTE_AccessControl.html"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sharetechnote.com/html/Handbook_LTE_NetworkArchitecture.html"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19367" y="1842448"/>
            <a:ext cx="9853684" cy="1200329"/>
          </a:xfrm>
          <a:prstGeom prst="rect">
            <a:avLst/>
          </a:prstGeom>
          <a:noFill/>
        </p:spPr>
        <p:txBody>
          <a:bodyPr wrap="square" rtlCol="0">
            <a:spAutoFit/>
          </a:bodyPr>
          <a:lstStyle/>
          <a:p>
            <a:r>
              <a:rPr lang="en-US" sz="7200" b="1" dirty="0" smtClean="0">
                <a:solidFill>
                  <a:srgbClr val="7030A0"/>
                </a:solidFill>
              </a:rPr>
              <a:t>5G Mid-term theory test </a:t>
            </a:r>
            <a:endParaRPr lang="en-IN" b="1" dirty="0">
              <a:solidFill>
                <a:srgbClr val="7030A0"/>
              </a:solidFill>
            </a:endParaRPr>
          </a:p>
        </p:txBody>
      </p:sp>
      <p:sp>
        <p:nvSpPr>
          <p:cNvPr id="5" name="TextBox 4"/>
          <p:cNvSpPr txBox="1"/>
          <p:nvPr/>
        </p:nvSpPr>
        <p:spPr>
          <a:xfrm>
            <a:off x="6018664" y="4790364"/>
            <a:ext cx="5117910" cy="1938992"/>
          </a:xfrm>
          <a:prstGeom prst="rect">
            <a:avLst/>
          </a:prstGeom>
          <a:noFill/>
        </p:spPr>
        <p:txBody>
          <a:bodyPr wrap="square" rtlCol="0">
            <a:spAutoFit/>
          </a:bodyPr>
          <a:lstStyle/>
          <a:p>
            <a:r>
              <a:rPr lang="en-US" sz="6000" dirty="0" smtClean="0">
                <a:solidFill>
                  <a:srgbClr val="FF00FF"/>
                </a:solidFill>
                <a:latin typeface="Blackadder ITC" panose="04020505051007020D02" pitchFamily="82" charset="0"/>
              </a:rPr>
              <a:t>Prepared by</a:t>
            </a:r>
          </a:p>
          <a:p>
            <a:r>
              <a:rPr lang="en-US" sz="6000" dirty="0" err="1" smtClean="0">
                <a:solidFill>
                  <a:srgbClr val="FF00FF"/>
                </a:solidFill>
                <a:latin typeface="Blackadder ITC" panose="04020505051007020D02" pitchFamily="82" charset="0"/>
              </a:rPr>
              <a:t>Thammineni</a:t>
            </a:r>
            <a:r>
              <a:rPr lang="en-US" sz="6000" dirty="0" smtClean="0">
                <a:solidFill>
                  <a:srgbClr val="FF00FF"/>
                </a:solidFill>
                <a:latin typeface="Blackadder ITC" panose="04020505051007020D02" pitchFamily="82" charset="0"/>
              </a:rPr>
              <a:t> </a:t>
            </a:r>
            <a:r>
              <a:rPr lang="en-US" sz="6000" dirty="0" err="1" smtClean="0">
                <a:solidFill>
                  <a:srgbClr val="FF00FF"/>
                </a:solidFill>
                <a:latin typeface="Blackadder ITC" panose="04020505051007020D02" pitchFamily="82" charset="0"/>
              </a:rPr>
              <a:t>Satish</a:t>
            </a:r>
            <a:endParaRPr lang="en-IN" sz="6000" dirty="0">
              <a:solidFill>
                <a:srgbClr val="FF00FF"/>
              </a:solidFill>
              <a:latin typeface="Blackadder ITC" panose="04020505051007020D02" pitchFamily="82" charset="0"/>
            </a:endParaRPr>
          </a:p>
        </p:txBody>
      </p:sp>
    </p:spTree>
    <p:extLst>
      <p:ext uri="{BB962C8B-B14F-4D97-AF65-F5344CB8AC3E}">
        <p14:creationId xmlns:p14="http://schemas.microsoft.com/office/powerpoint/2010/main" val="1577032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466" y="269122"/>
            <a:ext cx="9197839" cy="523220"/>
          </a:xfrm>
          <a:prstGeom prst="rect">
            <a:avLst/>
          </a:prstGeom>
        </p:spPr>
        <p:txBody>
          <a:bodyPr wrap="none">
            <a:spAutoFit/>
          </a:bodyPr>
          <a:lstStyle/>
          <a:p>
            <a:r>
              <a:rPr lang="en-IN" sz="2800" b="1" dirty="0" smtClean="0">
                <a:solidFill>
                  <a:srgbClr val="0070C0"/>
                </a:solidFill>
                <a:effectLst/>
                <a:latin typeface="Muli"/>
                <a:ea typeface="Calibri" panose="020F0502020204030204" pitchFamily="34" charset="0"/>
                <a:cs typeface="Gautami"/>
              </a:rPr>
              <a:t>Complete the Mapping of </a:t>
            </a:r>
            <a:r>
              <a:rPr lang="en-IN" sz="2800" b="1" dirty="0" err="1" smtClean="0">
                <a:solidFill>
                  <a:srgbClr val="0070C0"/>
                </a:solidFill>
                <a:effectLst/>
                <a:latin typeface="Muli"/>
                <a:ea typeface="Calibri" panose="020F0502020204030204" pitchFamily="34" charset="0"/>
                <a:cs typeface="Gautami"/>
              </a:rPr>
              <a:t>QoS</a:t>
            </a:r>
            <a:r>
              <a:rPr lang="en-IN" sz="2800" b="1" dirty="0" smtClean="0">
                <a:solidFill>
                  <a:srgbClr val="0070C0"/>
                </a:solidFill>
                <a:effectLst/>
                <a:latin typeface="Muli"/>
                <a:ea typeface="Calibri" panose="020F0502020204030204" pitchFamily="34" charset="0"/>
                <a:cs typeface="Gautami"/>
              </a:rPr>
              <a:t> flows to AN resources</a:t>
            </a:r>
            <a:endParaRPr lang="en-IN" sz="2800" dirty="0">
              <a:solidFill>
                <a:srgbClr val="0070C0"/>
              </a:solidFill>
            </a:endParaRPr>
          </a:p>
        </p:txBody>
      </p:sp>
      <p:sp>
        <p:nvSpPr>
          <p:cNvPr id="8" name="Rectangle 7"/>
          <p:cNvSpPr/>
          <p:nvPr/>
        </p:nvSpPr>
        <p:spPr>
          <a:xfrm>
            <a:off x="1282890" y="1746544"/>
            <a:ext cx="9880979" cy="3041858"/>
          </a:xfrm>
          <a:prstGeom prst="rect">
            <a:avLst/>
          </a:prstGeom>
        </p:spPr>
        <p:txBody>
          <a:bodyPr wrap="square">
            <a:spAutoFit/>
          </a:bodyPr>
          <a:lstStyle/>
          <a:p>
            <a:pPr fontAlgn="base">
              <a:lnSpc>
                <a:spcPts val="2280"/>
              </a:lnSpc>
            </a:pPr>
            <a:r>
              <a:rPr lang="en-IN" sz="2000" dirty="0" smtClean="0">
                <a:solidFill>
                  <a:srgbClr val="FF00FF"/>
                </a:solidFill>
                <a:effectLst/>
                <a:latin typeface="Arial" panose="020B0604020202020204" pitchFamily="34" charset="0"/>
                <a:ea typeface="Times New Roman" panose="02020603050405020304" pitchFamily="18" charset="0"/>
              </a:rPr>
              <a:t>The SDAP layer handles the mapping between quality of service (</a:t>
            </a:r>
            <a:r>
              <a:rPr lang="en-IN" sz="2000" dirty="0" err="1" smtClean="0">
                <a:solidFill>
                  <a:srgbClr val="FF00FF"/>
                </a:solidFill>
                <a:effectLst/>
                <a:latin typeface="Arial" panose="020B0604020202020204" pitchFamily="34" charset="0"/>
                <a:ea typeface="Times New Roman" panose="02020603050405020304" pitchFamily="18" charset="0"/>
              </a:rPr>
              <a:t>QoS</a:t>
            </a:r>
            <a:r>
              <a:rPr lang="en-IN" sz="2000" dirty="0" smtClean="0">
                <a:solidFill>
                  <a:srgbClr val="FF00FF"/>
                </a:solidFill>
                <a:effectLst/>
                <a:latin typeface="Arial" panose="020B0604020202020204" pitchFamily="34" charset="0"/>
                <a:ea typeface="Times New Roman" panose="02020603050405020304" pitchFamily="18" charset="0"/>
              </a:rPr>
              <a:t>) flow and radio bearers. IP packets are mapped to radio bearers according to their </a:t>
            </a:r>
            <a:r>
              <a:rPr lang="en-IN" sz="2000" dirty="0" err="1" smtClean="0">
                <a:solidFill>
                  <a:srgbClr val="FF00FF"/>
                </a:solidFill>
                <a:effectLst/>
                <a:latin typeface="Arial" panose="020B0604020202020204" pitchFamily="34" charset="0"/>
                <a:ea typeface="Times New Roman" panose="02020603050405020304" pitchFamily="18" charset="0"/>
              </a:rPr>
              <a:t>QoS</a:t>
            </a:r>
            <a:r>
              <a:rPr lang="en-IN" sz="2000" dirty="0" smtClean="0">
                <a:solidFill>
                  <a:srgbClr val="FF00FF"/>
                </a:solidFill>
                <a:effectLst/>
                <a:latin typeface="Arial" panose="020B0604020202020204" pitchFamily="34" charset="0"/>
                <a:ea typeface="Times New Roman" panose="02020603050405020304" pitchFamily="18" charset="0"/>
              </a:rPr>
              <a:t> requirements.</a:t>
            </a:r>
            <a:endParaRPr lang="en-IN" sz="2400" dirty="0" smtClean="0">
              <a:solidFill>
                <a:srgbClr val="FF00FF"/>
              </a:solidFill>
              <a:effectLst/>
              <a:latin typeface="Times New Roman" panose="02020603050405020304" pitchFamily="18" charset="0"/>
              <a:ea typeface="Times New Roman" panose="02020603050405020304" pitchFamily="18" charset="0"/>
            </a:endParaRPr>
          </a:p>
          <a:p>
            <a:pPr fontAlgn="base">
              <a:lnSpc>
                <a:spcPts val="2280"/>
              </a:lnSpc>
            </a:pPr>
            <a:r>
              <a:rPr lang="en-IN" sz="2000" dirty="0" smtClean="0">
                <a:solidFill>
                  <a:srgbClr val="FF00FF"/>
                </a:solidFill>
                <a:effectLst/>
                <a:latin typeface="Arial" panose="020B0604020202020204" pitchFamily="34" charset="0"/>
                <a:ea typeface="Times New Roman" panose="02020603050405020304" pitchFamily="18" charset="0"/>
              </a:rPr>
              <a:t>         The </a:t>
            </a:r>
            <a:r>
              <a:rPr lang="en-IN" sz="2000" dirty="0" err="1" smtClean="0">
                <a:solidFill>
                  <a:srgbClr val="FF00FF"/>
                </a:solidFill>
                <a:effectLst/>
                <a:latin typeface="Arial" panose="020B0604020202020204" pitchFamily="34" charset="0"/>
                <a:ea typeface="Times New Roman" panose="02020603050405020304" pitchFamily="18" charset="0"/>
              </a:rPr>
              <a:t>QoS</a:t>
            </a:r>
            <a:r>
              <a:rPr lang="en-IN" sz="2000" dirty="0" smtClean="0">
                <a:solidFill>
                  <a:srgbClr val="FF00FF"/>
                </a:solidFill>
                <a:effectLst/>
                <a:latin typeface="Arial" panose="020B0604020202020204" pitchFamily="34" charset="0"/>
                <a:ea typeface="Times New Roman" panose="02020603050405020304" pitchFamily="18" charset="0"/>
              </a:rPr>
              <a:t> flow is the lowest level granularity within the 5G system and is where policy and charging are enforced. One or more Service Data Flows (SDFs) can be transported in the same </a:t>
            </a:r>
            <a:r>
              <a:rPr lang="en-IN" sz="2000" dirty="0" err="1" smtClean="0">
                <a:solidFill>
                  <a:srgbClr val="FF00FF"/>
                </a:solidFill>
                <a:effectLst/>
                <a:latin typeface="Arial" panose="020B0604020202020204" pitchFamily="34" charset="0"/>
                <a:ea typeface="Times New Roman" panose="02020603050405020304" pitchFamily="18" charset="0"/>
              </a:rPr>
              <a:t>QoS</a:t>
            </a:r>
            <a:r>
              <a:rPr lang="en-IN" sz="2000" dirty="0" smtClean="0">
                <a:solidFill>
                  <a:srgbClr val="FF00FF"/>
                </a:solidFill>
                <a:effectLst/>
                <a:latin typeface="Arial" panose="020B0604020202020204" pitchFamily="34" charset="0"/>
                <a:ea typeface="Times New Roman" panose="02020603050405020304" pitchFamily="18" charset="0"/>
              </a:rPr>
              <a:t> flow if they share the same policy and charging rules (similar to an EPS bearer in 4G LTE).</a:t>
            </a:r>
            <a:endParaRPr lang="en-IN" sz="2400" dirty="0" smtClean="0">
              <a:solidFill>
                <a:srgbClr val="FF00FF"/>
              </a:solidFill>
              <a:effectLst/>
              <a:latin typeface="Times New Roman" panose="02020603050405020304" pitchFamily="18" charset="0"/>
              <a:ea typeface="Times New Roman" panose="02020603050405020304" pitchFamily="18" charset="0"/>
            </a:endParaRPr>
          </a:p>
          <a:p>
            <a:pPr fontAlgn="base">
              <a:lnSpc>
                <a:spcPts val="2280"/>
              </a:lnSpc>
              <a:spcAft>
                <a:spcPts val="0"/>
              </a:spcAft>
            </a:pPr>
            <a:r>
              <a:rPr lang="en-IN" sz="2000" dirty="0" smtClean="0">
                <a:solidFill>
                  <a:srgbClr val="FF00FF"/>
                </a:solidFill>
                <a:effectLst/>
                <a:latin typeface="Arial" panose="020B0604020202020204" pitchFamily="34" charset="0"/>
                <a:ea typeface="Times New Roman" panose="02020603050405020304" pitchFamily="18" charset="0"/>
              </a:rPr>
              <a:t>        Access Stratum level, the data radio bearer (DRB) defines the packet treatment on the radio interface (</a:t>
            </a:r>
            <a:r>
              <a:rPr lang="en-IN" sz="2000" dirty="0" err="1" smtClean="0">
                <a:solidFill>
                  <a:srgbClr val="FF00FF"/>
                </a:solidFill>
                <a:effectLst/>
                <a:latin typeface="Arial" panose="020B0604020202020204" pitchFamily="34" charset="0"/>
                <a:ea typeface="Times New Roman" panose="02020603050405020304" pitchFamily="18" charset="0"/>
              </a:rPr>
              <a:t>Uu</a:t>
            </a:r>
            <a:r>
              <a:rPr lang="en-IN" sz="2000" dirty="0" smtClean="0">
                <a:solidFill>
                  <a:srgbClr val="FF00FF"/>
                </a:solidFill>
                <a:effectLst/>
                <a:latin typeface="Arial" panose="020B0604020202020204" pitchFamily="34" charset="0"/>
                <a:ea typeface="Times New Roman" panose="02020603050405020304" pitchFamily="18" charset="0"/>
              </a:rPr>
              <a:t>). A DRB serves packets with the same packet forwarding treatment. The </a:t>
            </a:r>
            <a:r>
              <a:rPr lang="en-IN" sz="2000" dirty="0" err="1" smtClean="0">
                <a:solidFill>
                  <a:srgbClr val="FF00FF"/>
                </a:solidFill>
                <a:effectLst/>
                <a:latin typeface="Arial" panose="020B0604020202020204" pitchFamily="34" charset="0"/>
                <a:ea typeface="Times New Roman" panose="02020603050405020304" pitchFamily="18" charset="0"/>
              </a:rPr>
              <a:t>QoS</a:t>
            </a:r>
            <a:r>
              <a:rPr lang="en-IN" sz="2000" dirty="0" smtClean="0">
                <a:solidFill>
                  <a:srgbClr val="FF00FF"/>
                </a:solidFill>
                <a:effectLst/>
                <a:latin typeface="Arial" panose="020B0604020202020204" pitchFamily="34" charset="0"/>
                <a:ea typeface="Times New Roman" panose="02020603050405020304" pitchFamily="18" charset="0"/>
              </a:rPr>
              <a:t> flow to DRB mapping by </a:t>
            </a:r>
            <a:r>
              <a:rPr lang="en-IN" sz="2000" dirty="0" err="1" smtClean="0">
                <a:solidFill>
                  <a:srgbClr val="FF00FF"/>
                </a:solidFill>
                <a:effectLst/>
                <a:latin typeface="Arial" panose="020B0604020202020204" pitchFamily="34" charset="0"/>
                <a:ea typeface="Times New Roman" panose="02020603050405020304" pitchFamily="18" charset="0"/>
              </a:rPr>
              <a:t>gNB</a:t>
            </a:r>
            <a:r>
              <a:rPr lang="en-IN" sz="2000" dirty="0" smtClean="0">
                <a:solidFill>
                  <a:srgbClr val="FF00FF"/>
                </a:solidFill>
                <a:effectLst/>
                <a:latin typeface="Arial" panose="020B0604020202020204" pitchFamily="34" charset="0"/>
                <a:ea typeface="Times New Roman" panose="02020603050405020304" pitchFamily="18" charset="0"/>
              </a:rPr>
              <a:t> is based on QFI and the associated </a:t>
            </a:r>
            <a:r>
              <a:rPr lang="en-IN" sz="2000" dirty="0" err="1" smtClean="0">
                <a:solidFill>
                  <a:srgbClr val="FF00FF"/>
                </a:solidFill>
                <a:effectLst/>
                <a:latin typeface="Arial" panose="020B0604020202020204" pitchFamily="34" charset="0"/>
                <a:ea typeface="Times New Roman" panose="02020603050405020304" pitchFamily="18" charset="0"/>
              </a:rPr>
              <a:t>QoS</a:t>
            </a:r>
            <a:r>
              <a:rPr lang="en-IN" sz="2000" dirty="0" smtClean="0">
                <a:solidFill>
                  <a:srgbClr val="FF00FF"/>
                </a:solidFill>
                <a:effectLst/>
                <a:latin typeface="Arial" panose="020B0604020202020204" pitchFamily="34" charset="0"/>
                <a:ea typeface="Times New Roman" panose="02020603050405020304" pitchFamily="18" charset="0"/>
              </a:rPr>
              <a:t> profiles (i.e. </a:t>
            </a:r>
            <a:r>
              <a:rPr lang="en-IN" sz="2000" dirty="0" err="1" smtClean="0">
                <a:solidFill>
                  <a:srgbClr val="FF00FF"/>
                </a:solidFill>
                <a:effectLst/>
                <a:latin typeface="Arial" panose="020B0604020202020204" pitchFamily="34" charset="0"/>
                <a:ea typeface="Times New Roman" panose="02020603050405020304" pitchFamily="18" charset="0"/>
              </a:rPr>
              <a:t>QoS</a:t>
            </a:r>
            <a:r>
              <a:rPr lang="en-IN" sz="2000" dirty="0" smtClean="0">
                <a:solidFill>
                  <a:srgbClr val="FF00FF"/>
                </a:solidFill>
                <a:effectLst/>
                <a:latin typeface="Arial" panose="020B0604020202020204" pitchFamily="34" charset="0"/>
                <a:ea typeface="Times New Roman" panose="02020603050405020304" pitchFamily="18" charset="0"/>
              </a:rPr>
              <a:t> parameters and </a:t>
            </a:r>
            <a:r>
              <a:rPr lang="en-IN" sz="2000" dirty="0" err="1" smtClean="0">
                <a:solidFill>
                  <a:srgbClr val="FF00FF"/>
                </a:solidFill>
                <a:effectLst/>
                <a:latin typeface="Arial" panose="020B0604020202020204" pitchFamily="34" charset="0"/>
                <a:ea typeface="Times New Roman" panose="02020603050405020304" pitchFamily="18" charset="0"/>
              </a:rPr>
              <a:t>QoS</a:t>
            </a:r>
            <a:r>
              <a:rPr lang="en-IN" sz="2000" dirty="0" smtClean="0">
                <a:solidFill>
                  <a:srgbClr val="FF00FF"/>
                </a:solidFill>
                <a:effectLst/>
                <a:latin typeface="Arial" panose="020B0604020202020204" pitchFamily="34" charset="0"/>
                <a:ea typeface="Times New Roman" panose="02020603050405020304" pitchFamily="18" charset="0"/>
              </a:rPr>
              <a:t> characteristics)</a:t>
            </a:r>
            <a:endParaRPr lang="en-IN" sz="2400" dirty="0">
              <a:solidFill>
                <a:srgbClr val="FF00FF"/>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20586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465" y="269122"/>
            <a:ext cx="10374253" cy="954107"/>
          </a:xfrm>
          <a:prstGeom prst="rect">
            <a:avLst/>
          </a:prstGeom>
        </p:spPr>
        <p:txBody>
          <a:bodyPr wrap="square">
            <a:spAutoFit/>
          </a:bodyPr>
          <a:lstStyle/>
          <a:p>
            <a:pPr lvl="0"/>
            <a:r>
              <a:rPr lang="en-IN" sz="2800" b="1" dirty="0">
                <a:solidFill>
                  <a:srgbClr val="0070C0"/>
                </a:solidFill>
              </a:rPr>
              <a:t>Explain about 5G NR frame structure</a:t>
            </a:r>
            <a:endParaRPr lang="en-IN" sz="2800" dirty="0">
              <a:solidFill>
                <a:srgbClr val="0070C0"/>
              </a:solidFill>
            </a:endParaRPr>
          </a:p>
          <a:p>
            <a:endParaRPr lang="en-IN" sz="2800" dirty="0">
              <a:solidFill>
                <a:srgbClr val="0070C0"/>
              </a:solidFill>
            </a:endParaRPr>
          </a:p>
        </p:txBody>
      </p:sp>
      <p:sp>
        <p:nvSpPr>
          <p:cNvPr id="4" name="Rectangle 3"/>
          <p:cNvSpPr/>
          <p:nvPr/>
        </p:nvSpPr>
        <p:spPr>
          <a:xfrm>
            <a:off x="175465" y="625893"/>
            <a:ext cx="11302301" cy="2766655"/>
          </a:xfrm>
          <a:prstGeom prst="rect">
            <a:avLst/>
          </a:prstGeom>
        </p:spPr>
        <p:txBody>
          <a:bodyPr wrap="square">
            <a:spAutoFit/>
          </a:bodyPr>
          <a:lstStyle/>
          <a:p>
            <a:pPr marL="457200">
              <a:lnSpc>
                <a:spcPct val="106000"/>
              </a:lnSpc>
              <a:spcAft>
                <a:spcPts val="0"/>
              </a:spcAft>
            </a:pPr>
            <a:r>
              <a:rPr lang="en-IN" b="1" dirty="0" smtClean="0">
                <a:solidFill>
                  <a:schemeClr val="accent2">
                    <a:lumMod val="75000"/>
                  </a:schemeClr>
                </a:solidFill>
                <a:effectLst/>
                <a:latin typeface="Muli"/>
                <a:ea typeface="Calibri" panose="020F0502020204030204" pitchFamily="34" charset="0"/>
                <a:cs typeface="Gautami"/>
              </a:rPr>
              <a:t>5G NR frame structure:</a:t>
            </a:r>
            <a:endParaRPr lang="en-IN" sz="1400" dirty="0" smtClean="0">
              <a:solidFill>
                <a:schemeClr val="accent2">
                  <a:lumMod val="75000"/>
                </a:schemeClr>
              </a:solidFill>
              <a:effectLst/>
              <a:latin typeface="Calibri" panose="020F0502020204030204" pitchFamily="34" charset="0"/>
              <a:ea typeface="Calibri" panose="020F0502020204030204" pitchFamily="34" charset="0"/>
              <a:cs typeface="Gautami"/>
            </a:endParaRPr>
          </a:p>
          <a:p>
            <a:pPr marL="457200">
              <a:lnSpc>
                <a:spcPct val="106000"/>
              </a:lnSpc>
              <a:spcAft>
                <a:spcPts val="800"/>
              </a:spcAft>
            </a:pPr>
            <a:r>
              <a:rPr lang="en-IN" b="1" dirty="0" smtClean="0">
                <a:solidFill>
                  <a:schemeClr val="accent2">
                    <a:lumMod val="75000"/>
                  </a:schemeClr>
                </a:solidFill>
                <a:effectLst/>
                <a:latin typeface="Muli"/>
                <a:ea typeface="Calibri" panose="020F0502020204030204" pitchFamily="34" charset="0"/>
                <a:cs typeface="Gautami"/>
              </a:rPr>
              <a:t>	</a:t>
            </a:r>
            <a:r>
              <a:rPr lang="en-IN" sz="1600" dirty="0" smtClean="0">
                <a:solidFill>
                  <a:schemeClr val="accent2">
                    <a:lumMod val="75000"/>
                  </a:schemeClr>
                </a:solidFill>
                <a:effectLst/>
                <a:latin typeface="Arial" panose="020B0604020202020204" pitchFamily="34" charset="0"/>
                <a:ea typeface="Calibri" panose="020F0502020204030204" pitchFamily="34" charset="0"/>
                <a:cs typeface="Gautami"/>
              </a:rPr>
              <a:t>5G NR Supports two frequency ranges FR1 (Sub 6GHz) and FR2 (</a:t>
            </a:r>
            <a:r>
              <a:rPr lang="en-IN" sz="1600" dirty="0" err="1" smtClean="0">
                <a:solidFill>
                  <a:schemeClr val="accent2">
                    <a:lumMod val="75000"/>
                  </a:schemeClr>
                </a:solidFill>
                <a:effectLst/>
                <a:latin typeface="Arial" panose="020B0604020202020204" pitchFamily="34" charset="0"/>
                <a:ea typeface="Calibri" panose="020F0502020204030204" pitchFamily="34" charset="0"/>
                <a:cs typeface="Gautami"/>
              </a:rPr>
              <a:t>millimeter</a:t>
            </a:r>
            <a:r>
              <a:rPr lang="en-IN" sz="1600" dirty="0" smtClean="0">
                <a:solidFill>
                  <a:schemeClr val="accent2">
                    <a:lumMod val="75000"/>
                  </a:schemeClr>
                </a:solidFill>
                <a:effectLst/>
                <a:latin typeface="Arial" panose="020B0604020202020204" pitchFamily="34" charset="0"/>
                <a:ea typeface="Calibri" panose="020F0502020204030204" pitchFamily="34" charset="0"/>
                <a:cs typeface="Gautami"/>
              </a:rPr>
              <a:t> wave range, 24.25 to 52.6 GHz). NR uses flexible subcarrier spacing derived from basic 15 KHz subcarrier spacing used in LTE.</a:t>
            </a:r>
            <a:endParaRPr lang="en-IN" sz="1400" dirty="0" smtClean="0">
              <a:solidFill>
                <a:schemeClr val="accent2">
                  <a:lumMod val="75000"/>
                </a:schemeClr>
              </a:solidFill>
              <a:effectLst/>
              <a:latin typeface="Calibri" panose="020F0502020204030204" pitchFamily="34" charset="0"/>
              <a:ea typeface="Calibri" panose="020F0502020204030204" pitchFamily="34" charset="0"/>
              <a:cs typeface="Gautami"/>
            </a:endParaRPr>
          </a:p>
          <a:p>
            <a:r>
              <a:rPr lang="en-IN" sz="1600" dirty="0" smtClean="0">
                <a:solidFill>
                  <a:schemeClr val="accent2">
                    <a:lumMod val="75000"/>
                  </a:schemeClr>
                </a:solidFill>
                <a:effectLst/>
                <a:latin typeface="Arial" panose="020B0604020202020204" pitchFamily="34" charset="0"/>
                <a:ea typeface="Calibri" panose="020F0502020204030204" pitchFamily="34" charset="0"/>
              </a:rPr>
              <a:t>A frame has duration of 10 </a:t>
            </a:r>
            <a:r>
              <a:rPr lang="en-IN" sz="1600" dirty="0" err="1" smtClean="0">
                <a:solidFill>
                  <a:schemeClr val="accent2">
                    <a:lumMod val="75000"/>
                  </a:schemeClr>
                </a:solidFill>
                <a:effectLst/>
                <a:latin typeface="Arial" panose="020B0604020202020204" pitchFamily="34" charset="0"/>
                <a:ea typeface="Calibri" panose="020F0502020204030204" pitchFamily="34" charset="0"/>
              </a:rPr>
              <a:t>ms</a:t>
            </a:r>
            <a:r>
              <a:rPr lang="en-IN" sz="1600" dirty="0" smtClean="0">
                <a:solidFill>
                  <a:schemeClr val="accent2">
                    <a:lumMod val="75000"/>
                  </a:schemeClr>
                </a:solidFill>
                <a:effectLst/>
                <a:latin typeface="Arial" panose="020B0604020202020204" pitchFamily="34" charset="0"/>
                <a:ea typeface="Calibri" panose="020F0502020204030204" pitchFamily="34" charset="0"/>
              </a:rPr>
              <a:t> which consists of 10 </a:t>
            </a:r>
            <a:r>
              <a:rPr lang="en-IN" sz="1600" dirty="0" err="1" smtClean="0">
                <a:solidFill>
                  <a:schemeClr val="accent2">
                    <a:lumMod val="75000"/>
                  </a:schemeClr>
                </a:solidFill>
                <a:effectLst/>
                <a:latin typeface="Arial" panose="020B0604020202020204" pitchFamily="34" charset="0"/>
                <a:ea typeface="Calibri" panose="020F0502020204030204" pitchFamily="34" charset="0"/>
              </a:rPr>
              <a:t>subframes</a:t>
            </a:r>
            <a:r>
              <a:rPr lang="en-IN" sz="1600" dirty="0" smtClean="0">
                <a:solidFill>
                  <a:schemeClr val="accent2">
                    <a:lumMod val="75000"/>
                  </a:schemeClr>
                </a:solidFill>
                <a:effectLst/>
                <a:latin typeface="Arial" panose="020B0604020202020204" pitchFamily="34" charset="0"/>
                <a:ea typeface="Calibri" panose="020F0502020204030204" pitchFamily="34" charset="0"/>
              </a:rPr>
              <a:t> having 1ms duration each similar to LTE technology. Each </a:t>
            </a:r>
            <a:r>
              <a:rPr lang="en-IN" sz="1600" dirty="0" err="1" smtClean="0">
                <a:solidFill>
                  <a:schemeClr val="accent2">
                    <a:lumMod val="75000"/>
                  </a:schemeClr>
                </a:solidFill>
                <a:effectLst/>
                <a:latin typeface="Arial" panose="020B0604020202020204" pitchFamily="34" charset="0"/>
                <a:ea typeface="Calibri" panose="020F0502020204030204" pitchFamily="34" charset="0"/>
              </a:rPr>
              <a:t>subfame</a:t>
            </a:r>
            <a:r>
              <a:rPr lang="en-IN" sz="1600" dirty="0" smtClean="0">
                <a:solidFill>
                  <a:schemeClr val="accent2">
                    <a:lumMod val="75000"/>
                  </a:schemeClr>
                </a:solidFill>
                <a:effectLst/>
                <a:latin typeface="Arial" panose="020B0604020202020204" pitchFamily="34" charset="0"/>
                <a:ea typeface="Calibri" panose="020F0502020204030204" pitchFamily="34" charset="0"/>
              </a:rPr>
              <a:t> can have 2</a:t>
            </a:r>
            <a:r>
              <a:rPr lang="en-IN" sz="1050" baseline="30000" dirty="0" smtClean="0">
                <a:solidFill>
                  <a:schemeClr val="accent2">
                    <a:lumMod val="75000"/>
                  </a:schemeClr>
                </a:solidFill>
                <a:effectLst/>
                <a:latin typeface="Arial" panose="020B0604020202020204" pitchFamily="34" charset="0"/>
                <a:ea typeface="Calibri" panose="020F0502020204030204" pitchFamily="34" charset="0"/>
              </a:rPr>
              <a:t>μ</a:t>
            </a:r>
            <a:r>
              <a:rPr lang="en-IN" sz="1600" dirty="0" smtClean="0">
                <a:solidFill>
                  <a:schemeClr val="accent2">
                    <a:lumMod val="75000"/>
                  </a:schemeClr>
                </a:solidFill>
                <a:effectLst/>
                <a:latin typeface="Arial" panose="020B0604020202020204" pitchFamily="34" charset="0"/>
                <a:ea typeface="Calibri" panose="020F0502020204030204" pitchFamily="34" charset="0"/>
              </a:rPr>
              <a:t> slots. Each slot typically consists of 14 OFDM symbols. The radio frame of 10 </a:t>
            </a:r>
            <a:r>
              <a:rPr lang="en-IN" sz="1600" dirty="0" err="1" smtClean="0">
                <a:solidFill>
                  <a:schemeClr val="accent2">
                    <a:lumMod val="75000"/>
                  </a:schemeClr>
                </a:solidFill>
                <a:effectLst/>
                <a:latin typeface="Arial" panose="020B0604020202020204" pitchFamily="34" charset="0"/>
                <a:ea typeface="Calibri" panose="020F0502020204030204" pitchFamily="34" charset="0"/>
              </a:rPr>
              <a:t>ms</a:t>
            </a:r>
            <a:r>
              <a:rPr lang="en-IN" sz="1600" dirty="0" smtClean="0">
                <a:solidFill>
                  <a:schemeClr val="accent2">
                    <a:lumMod val="75000"/>
                  </a:schemeClr>
                </a:solidFill>
                <a:effectLst/>
                <a:latin typeface="Arial" panose="020B0604020202020204" pitchFamily="34" charset="0"/>
                <a:ea typeface="Calibri" panose="020F0502020204030204" pitchFamily="34" charset="0"/>
              </a:rPr>
              <a:t> are transmitted continuously as per TDD topology one after the other. </a:t>
            </a:r>
            <a:r>
              <a:rPr lang="en-IN" sz="1600" dirty="0" err="1" smtClean="0">
                <a:solidFill>
                  <a:schemeClr val="accent2">
                    <a:lumMod val="75000"/>
                  </a:schemeClr>
                </a:solidFill>
                <a:effectLst/>
                <a:latin typeface="Arial" panose="020B0604020202020204" pitchFamily="34" charset="0"/>
                <a:ea typeface="Calibri" panose="020F0502020204030204" pitchFamily="34" charset="0"/>
              </a:rPr>
              <a:t>Subframe</a:t>
            </a:r>
            <a:r>
              <a:rPr lang="en-IN" sz="1600" dirty="0" smtClean="0">
                <a:solidFill>
                  <a:schemeClr val="accent2">
                    <a:lumMod val="75000"/>
                  </a:schemeClr>
                </a:solidFill>
                <a:effectLst/>
                <a:latin typeface="Arial" panose="020B0604020202020204" pitchFamily="34" charset="0"/>
                <a:ea typeface="Calibri" panose="020F0502020204030204" pitchFamily="34" charset="0"/>
              </a:rPr>
              <a:t> is of fixed duration (i.e. 1ms) where as slot length varies based on subcarrier spacing and number of slots per </a:t>
            </a:r>
            <a:r>
              <a:rPr lang="en-IN" sz="1600" dirty="0" err="1" smtClean="0">
                <a:solidFill>
                  <a:schemeClr val="accent2">
                    <a:lumMod val="75000"/>
                  </a:schemeClr>
                </a:solidFill>
                <a:effectLst/>
                <a:latin typeface="Arial" panose="020B0604020202020204" pitchFamily="34" charset="0"/>
                <a:ea typeface="Calibri" panose="020F0502020204030204" pitchFamily="34" charset="0"/>
              </a:rPr>
              <a:t>subframe</a:t>
            </a:r>
            <a:r>
              <a:rPr lang="en-IN" sz="1600" dirty="0" smtClean="0">
                <a:solidFill>
                  <a:schemeClr val="accent2">
                    <a:lumMod val="75000"/>
                  </a:schemeClr>
                </a:solidFill>
                <a:effectLst/>
                <a:latin typeface="Arial" panose="020B0604020202020204" pitchFamily="34" charset="0"/>
                <a:ea typeface="Calibri" panose="020F0502020204030204" pitchFamily="34" charset="0"/>
              </a:rPr>
              <a:t>. As shown below, it is 1 </a:t>
            </a:r>
            <a:r>
              <a:rPr lang="en-IN" sz="1600" dirty="0" err="1" smtClean="0">
                <a:solidFill>
                  <a:schemeClr val="accent2">
                    <a:lumMod val="75000"/>
                  </a:schemeClr>
                </a:solidFill>
                <a:effectLst/>
                <a:latin typeface="Arial" panose="020B0604020202020204" pitchFamily="34" charset="0"/>
                <a:ea typeface="Calibri" panose="020F0502020204030204" pitchFamily="34" charset="0"/>
              </a:rPr>
              <a:t>ms</a:t>
            </a:r>
            <a:r>
              <a:rPr lang="en-IN" sz="1600" dirty="0" smtClean="0">
                <a:solidFill>
                  <a:schemeClr val="accent2">
                    <a:lumMod val="75000"/>
                  </a:schemeClr>
                </a:solidFill>
                <a:effectLst/>
                <a:latin typeface="Arial" panose="020B0604020202020204" pitchFamily="34" charset="0"/>
                <a:ea typeface="Calibri" panose="020F0502020204030204" pitchFamily="34" charset="0"/>
              </a:rPr>
              <a:t> for 15 KHz, 500 µs for 30 KHz and so on. Subcarrier spacing of 15 KHz occupy 1 slot per </a:t>
            </a:r>
            <a:r>
              <a:rPr lang="en-IN" sz="1600" dirty="0" err="1" smtClean="0">
                <a:solidFill>
                  <a:schemeClr val="accent2">
                    <a:lumMod val="75000"/>
                  </a:schemeClr>
                </a:solidFill>
                <a:effectLst/>
                <a:latin typeface="Arial" panose="020B0604020202020204" pitchFamily="34" charset="0"/>
                <a:ea typeface="Calibri" panose="020F0502020204030204" pitchFamily="34" charset="0"/>
              </a:rPr>
              <a:t>subframe</a:t>
            </a:r>
            <a:r>
              <a:rPr lang="en-IN" sz="1600" dirty="0" smtClean="0">
                <a:solidFill>
                  <a:schemeClr val="accent2">
                    <a:lumMod val="75000"/>
                  </a:schemeClr>
                </a:solidFill>
                <a:effectLst/>
                <a:latin typeface="Arial" panose="020B0604020202020204" pitchFamily="34" charset="0"/>
                <a:ea typeface="Calibri" panose="020F0502020204030204" pitchFamily="34" charset="0"/>
              </a:rPr>
              <a:t>, subcarrier spacing of 30 KHz occupy 2 slots per </a:t>
            </a:r>
            <a:r>
              <a:rPr lang="en-IN" sz="1600" dirty="0" err="1" smtClean="0">
                <a:solidFill>
                  <a:schemeClr val="accent2">
                    <a:lumMod val="75000"/>
                  </a:schemeClr>
                </a:solidFill>
                <a:effectLst/>
                <a:latin typeface="Arial" panose="020B0604020202020204" pitchFamily="34" charset="0"/>
                <a:ea typeface="Calibri" panose="020F0502020204030204" pitchFamily="34" charset="0"/>
              </a:rPr>
              <a:t>subframe</a:t>
            </a:r>
            <a:r>
              <a:rPr lang="en-IN" sz="1600" dirty="0" smtClean="0">
                <a:solidFill>
                  <a:schemeClr val="accent2">
                    <a:lumMod val="75000"/>
                  </a:schemeClr>
                </a:solidFill>
                <a:effectLst/>
                <a:latin typeface="Arial" panose="020B0604020202020204" pitchFamily="34" charset="0"/>
                <a:ea typeface="Calibri" panose="020F0502020204030204" pitchFamily="34" charset="0"/>
              </a:rPr>
              <a:t> and so on. Each slot occupies either 14 OFDM symbols or 12 OFDM symbols based on normal CP and extended CP respectively</a:t>
            </a:r>
            <a:endParaRPr lang="en-IN" sz="1600" dirty="0">
              <a:solidFill>
                <a:schemeClr val="accent2">
                  <a:lumMod val="75000"/>
                </a:schemeClr>
              </a:solidFill>
            </a:endParaRPr>
          </a:p>
        </p:txBody>
      </p:sp>
      <p:pic>
        <p:nvPicPr>
          <p:cNvPr id="6" name="Picture 5"/>
          <p:cNvPicPr/>
          <p:nvPr/>
        </p:nvPicPr>
        <p:blipFill>
          <a:blip r:embed="rId3"/>
          <a:stretch>
            <a:fillRect/>
          </a:stretch>
        </p:blipFill>
        <p:spPr>
          <a:xfrm>
            <a:off x="290227" y="3749319"/>
            <a:ext cx="5168877" cy="2146514"/>
          </a:xfrm>
          <a:prstGeom prst="rect">
            <a:avLst/>
          </a:prstGeom>
        </p:spPr>
      </p:pic>
      <p:sp>
        <p:nvSpPr>
          <p:cNvPr id="5" name="Rectangle 4"/>
          <p:cNvSpPr/>
          <p:nvPr/>
        </p:nvSpPr>
        <p:spPr>
          <a:xfrm>
            <a:off x="5668370" y="3496282"/>
            <a:ext cx="6096000" cy="2212850"/>
          </a:xfrm>
          <a:prstGeom prst="rect">
            <a:avLst/>
          </a:prstGeom>
        </p:spPr>
        <p:txBody>
          <a:bodyPr>
            <a:spAutoFit/>
          </a:bodyPr>
          <a:lstStyle/>
          <a:p>
            <a:pPr marL="342900" lvl="0" indent="-342900">
              <a:lnSpc>
                <a:spcPct val="106000"/>
              </a:lnSpc>
              <a:spcAft>
                <a:spcPts val="0"/>
              </a:spcAft>
              <a:buFont typeface="+mj-lt"/>
              <a:buAutoNum type="arabicPeriod"/>
            </a:pPr>
            <a:r>
              <a:rPr lang="en-IN" dirty="0" smtClean="0">
                <a:solidFill>
                  <a:srgbClr val="00B050"/>
                </a:solidFill>
                <a:effectLst/>
                <a:latin typeface="Arial" panose="020B0604020202020204" pitchFamily="34" charset="0"/>
                <a:ea typeface="Calibri" panose="020F0502020204030204" pitchFamily="34" charset="0"/>
                <a:cs typeface="Gautami"/>
              </a:rPr>
              <a:t>OFDM symbols in a slot can be classified as 'downlink', 'flexible', or 'uplink'</a:t>
            </a:r>
            <a:r>
              <a:rPr lang="en-IN" sz="2000" dirty="0" smtClean="0">
                <a:solidFill>
                  <a:srgbClr val="00B050"/>
                </a:solidFill>
                <a:effectLst/>
                <a:latin typeface="Arial" panose="020B0604020202020204" pitchFamily="34" charset="0"/>
                <a:ea typeface="Calibri" panose="020F0502020204030204" pitchFamily="34" charset="0"/>
                <a:cs typeface="Gautami"/>
              </a:rPr>
              <a:t>.</a:t>
            </a:r>
            <a:endParaRPr lang="en-IN" sz="1600" dirty="0" smtClean="0">
              <a:solidFill>
                <a:srgbClr val="00B050"/>
              </a:solidFill>
              <a:effectLst/>
              <a:latin typeface="Calibri" panose="020F0502020204030204" pitchFamily="34" charset="0"/>
              <a:ea typeface="Calibri" panose="020F0502020204030204" pitchFamily="34" charset="0"/>
              <a:cs typeface="Gautami"/>
            </a:endParaRPr>
          </a:p>
          <a:p>
            <a:pPr marL="342900" lvl="0" indent="-342900">
              <a:lnSpc>
                <a:spcPct val="106000"/>
              </a:lnSpc>
              <a:spcAft>
                <a:spcPts val="0"/>
              </a:spcAft>
              <a:buFont typeface="+mj-lt"/>
              <a:buAutoNum type="arabicPeriod"/>
            </a:pPr>
            <a:r>
              <a:rPr lang="en-IN" dirty="0" smtClean="0">
                <a:solidFill>
                  <a:srgbClr val="00B050"/>
                </a:solidFill>
                <a:effectLst/>
                <a:latin typeface="Arial" panose="020B0604020202020204" pitchFamily="34" charset="0"/>
                <a:ea typeface="Calibri" panose="020F0502020204030204" pitchFamily="34" charset="0"/>
                <a:cs typeface="Gautami"/>
              </a:rPr>
              <a:t>In a slot in a downlink frame, the UE shall assume that downlink transmissions only occur in 'downlink' or 'flexible' symbols.</a:t>
            </a:r>
            <a:endParaRPr lang="en-IN" sz="1600" dirty="0" smtClean="0">
              <a:solidFill>
                <a:srgbClr val="00B050"/>
              </a:solidFill>
              <a:effectLst/>
              <a:latin typeface="Calibri" panose="020F0502020204030204" pitchFamily="34" charset="0"/>
              <a:ea typeface="Calibri" panose="020F0502020204030204" pitchFamily="34" charset="0"/>
              <a:cs typeface="Gautami"/>
            </a:endParaRPr>
          </a:p>
          <a:p>
            <a:pPr marL="342900" lvl="0" indent="-342900">
              <a:lnSpc>
                <a:spcPct val="106000"/>
              </a:lnSpc>
              <a:spcAft>
                <a:spcPts val="800"/>
              </a:spcAft>
              <a:buFont typeface="+mj-lt"/>
              <a:buAutoNum type="arabicPeriod"/>
            </a:pPr>
            <a:r>
              <a:rPr lang="en-IN" dirty="0" smtClean="0">
                <a:solidFill>
                  <a:srgbClr val="00B050"/>
                </a:solidFill>
                <a:effectLst/>
                <a:latin typeface="Arial" panose="020B0604020202020204" pitchFamily="34" charset="0"/>
                <a:ea typeface="Calibri" panose="020F0502020204030204" pitchFamily="34" charset="0"/>
                <a:cs typeface="Gautami"/>
              </a:rPr>
              <a:t>In a slot in an uplink frame, the UE shall only transmit in 'uplink' or 'flexible' symbols</a:t>
            </a:r>
            <a:r>
              <a:rPr lang="en-IN" sz="2000" dirty="0" smtClean="0">
                <a:solidFill>
                  <a:srgbClr val="00B050"/>
                </a:solidFill>
                <a:effectLst/>
                <a:latin typeface="Arial" panose="020B0604020202020204" pitchFamily="34" charset="0"/>
                <a:ea typeface="Calibri" panose="020F0502020204030204" pitchFamily="34" charset="0"/>
                <a:cs typeface="Gautami"/>
              </a:rPr>
              <a:t>.</a:t>
            </a:r>
            <a:endParaRPr lang="en-IN" sz="1600" dirty="0">
              <a:solidFill>
                <a:srgbClr val="00B050"/>
              </a:solidFill>
              <a:effectLst/>
              <a:latin typeface="Calibri" panose="020F0502020204030204" pitchFamily="34" charset="0"/>
              <a:ea typeface="Calibri" panose="020F0502020204030204" pitchFamily="34" charset="0"/>
              <a:cs typeface="Gautami"/>
            </a:endParaRPr>
          </a:p>
        </p:txBody>
      </p:sp>
    </p:spTree>
    <p:extLst>
      <p:ext uri="{BB962C8B-B14F-4D97-AF65-F5344CB8AC3E}">
        <p14:creationId xmlns:p14="http://schemas.microsoft.com/office/powerpoint/2010/main" val="1157008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465" y="269122"/>
            <a:ext cx="10374253" cy="954107"/>
          </a:xfrm>
          <a:prstGeom prst="rect">
            <a:avLst/>
          </a:prstGeom>
        </p:spPr>
        <p:txBody>
          <a:bodyPr wrap="square">
            <a:spAutoFit/>
          </a:bodyPr>
          <a:lstStyle/>
          <a:p>
            <a:pPr lvl="0"/>
            <a:r>
              <a:rPr lang="en-IN" sz="2800" b="1" dirty="0">
                <a:solidFill>
                  <a:srgbClr val="0070C0"/>
                </a:solidFill>
              </a:rPr>
              <a:t>Explain about 5G NR numerology</a:t>
            </a:r>
            <a:endParaRPr lang="en-IN" sz="2800" dirty="0">
              <a:solidFill>
                <a:srgbClr val="0070C0"/>
              </a:solidFill>
            </a:endParaRPr>
          </a:p>
          <a:p>
            <a:endParaRPr lang="en-IN" sz="2800" dirty="0">
              <a:solidFill>
                <a:srgbClr val="0070C0"/>
              </a:solidFill>
            </a:endParaRPr>
          </a:p>
        </p:txBody>
      </p:sp>
      <p:sp>
        <p:nvSpPr>
          <p:cNvPr id="2" name="Rectangle 1"/>
          <p:cNvSpPr/>
          <p:nvPr/>
        </p:nvSpPr>
        <p:spPr>
          <a:xfrm>
            <a:off x="-177422" y="1095222"/>
            <a:ext cx="11436824" cy="3028393"/>
          </a:xfrm>
          <a:prstGeom prst="rect">
            <a:avLst/>
          </a:prstGeom>
        </p:spPr>
        <p:txBody>
          <a:bodyPr wrap="square">
            <a:spAutoFit/>
          </a:bodyPr>
          <a:lstStyle/>
          <a:p>
            <a:pPr marL="457200">
              <a:lnSpc>
                <a:spcPct val="106000"/>
              </a:lnSpc>
              <a:spcAft>
                <a:spcPts val="0"/>
              </a:spcAft>
            </a:pPr>
            <a:r>
              <a:rPr lang="en-IN" dirty="0" smtClean="0">
                <a:solidFill>
                  <a:srgbClr val="7030A0"/>
                </a:solidFill>
                <a:effectLst/>
                <a:latin typeface="Arial" panose="020B0604020202020204" pitchFamily="34" charset="0"/>
                <a:ea typeface="Calibri" panose="020F0502020204030204" pitchFamily="34" charset="0"/>
                <a:cs typeface="Gautami"/>
              </a:rPr>
              <a:t>A frame in 5G NR consists of 10 </a:t>
            </a:r>
            <a:r>
              <a:rPr lang="en-IN" dirty="0" err="1" smtClean="0">
                <a:solidFill>
                  <a:srgbClr val="7030A0"/>
                </a:solidFill>
                <a:effectLst/>
                <a:latin typeface="Arial" panose="020B0604020202020204" pitchFamily="34" charset="0"/>
                <a:ea typeface="Calibri" panose="020F0502020204030204" pitchFamily="34" charset="0"/>
                <a:cs typeface="Gautami"/>
              </a:rPr>
              <a:t>ms</a:t>
            </a:r>
            <a:r>
              <a:rPr lang="en-IN" dirty="0" smtClean="0">
                <a:solidFill>
                  <a:srgbClr val="7030A0"/>
                </a:solidFill>
                <a:effectLst/>
                <a:latin typeface="Arial" panose="020B0604020202020204" pitchFamily="34" charset="0"/>
                <a:ea typeface="Calibri" panose="020F0502020204030204" pitchFamily="34" charset="0"/>
                <a:cs typeface="Gautami"/>
              </a:rPr>
              <a:t> duration. A frame consists of 10 </a:t>
            </a:r>
            <a:r>
              <a:rPr lang="en-IN" dirty="0" err="1" smtClean="0">
                <a:solidFill>
                  <a:srgbClr val="7030A0"/>
                </a:solidFill>
                <a:effectLst/>
                <a:latin typeface="Arial" panose="020B0604020202020204" pitchFamily="34" charset="0"/>
                <a:ea typeface="Calibri" panose="020F0502020204030204" pitchFamily="34" charset="0"/>
                <a:cs typeface="Gautami"/>
              </a:rPr>
              <a:t>subframes</a:t>
            </a:r>
            <a:r>
              <a:rPr lang="en-IN" dirty="0" smtClean="0">
                <a:solidFill>
                  <a:srgbClr val="7030A0"/>
                </a:solidFill>
                <a:effectLst/>
                <a:latin typeface="Arial" panose="020B0604020202020204" pitchFamily="34" charset="0"/>
                <a:ea typeface="Calibri" panose="020F0502020204030204" pitchFamily="34" charset="0"/>
                <a:cs typeface="Gautami"/>
              </a:rPr>
              <a:t> with each having 1ms duration similar to LTE. Each </a:t>
            </a:r>
            <a:r>
              <a:rPr lang="en-IN" dirty="0" err="1" smtClean="0">
                <a:solidFill>
                  <a:srgbClr val="7030A0"/>
                </a:solidFill>
                <a:effectLst/>
                <a:latin typeface="Arial" panose="020B0604020202020204" pitchFamily="34" charset="0"/>
                <a:ea typeface="Calibri" panose="020F0502020204030204" pitchFamily="34" charset="0"/>
                <a:cs typeface="Gautami"/>
              </a:rPr>
              <a:t>subframe</a:t>
            </a:r>
            <a:r>
              <a:rPr lang="en-IN" dirty="0" smtClean="0">
                <a:solidFill>
                  <a:srgbClr val="7030A0"/>
                </a:solidFill>
                <a:effectLst/>
                <a:latin typeface="Arial" panose="020B0604020202020204" pitchFamily="34" charset="0"/>
                <a:ea typeface="Calibri" panose="020F0502020204030204" pitchFamily="34" charset="0"/>
                <a:cs typeface="Gautami"/>
              </a:rPr>
              <a:t> consists of 2</a:t>
            </a:r>
            <a:r>
              <a:rPr lang="en-IN" sz="1100" baseline="30000" dirty="0" smtClean="0">
                <a:solidFill>
                  <a:srgbClr val="7030A0"/>
                </a:solidFill>
                <a:effectLst/>
                <a:latin typeface="Arial" panose="020B0604020202020204" pitchFamily="34" charset="0"/>
                <a:ea typeface="Calibri" panose="020F0502020204030204" pitchFamily="34" charset="0"/>
                <a:cs typeface="Gautami"/>
              </a:rPr>
              <a:t>μ</a:t>
            </a:r>
            <a:r>
              <a:rPr lang="en-IN" dirty="0" smtClean="0">
                <a:solidFill>
                  <a:srgbClr val="7030A0"/>
                </a:solidFill>
                <a:effectLst/>
                <a:latin typeface="Arial" panose="020B0604020202020204" pitchFamily="34" charset="0"/>
                <a:ea typeface="Calibri" panose="020F0502020204030204" pitchFamily="34" charset="0"/>
                <a:cs typeface="Gautami"/>
              </a:rPr>
              <a:t> slots. Each slot can have either 14 (normal CP) or 12 (extended CP) OFDM symbols. All the subcarrier spacing options have 14 OFDM symbols. 60 KHz spacing supports both normal and extended CP types.</a:t>
            </a:r>
            <a:endParaRPr lang="en-IN" sz="1600" dirty="0" smtClean="0">
              <a:solidFill>
                <a:srgbClr val="7030A0"/>
              </a:solidFill>
              <a:effectLst/>
              <a:latin typeface="Calibri" panose="020F0502020204030204" pitchFamily="34" charset="0"/>
              <a:ea typeface="Calibri" panose="020F0502020204030204" pitchFamily="34" charset="0"/>
              <a:cs typeface="Gautami"/>
            </a:endParaRPr>
          </a:p>
          <a:p>
            <a:pPr marL="457200">
              <a:lnSpc>
                <a:spcPct val="106000"/>
              </a:lnSpc>
              <a:spcAft>
                <a:spcPts val="0"/>
              </a:spcAft>
            </a:pPr>
            <a:r>
              <a:rPr lang="en-IN" dirty="0" smtClean="0">
                <a:solidFill>
                  <a:srgbClr val="7030A0"/>
                </a:solidFill>
                <a:effectLst/>
                <a:latin typeface="Arial" panose="020B0604020202020204" pitchFamily="34" charset="0"/>
                <a:ea typeface="Calibri" panose="020F0502020204030204" pitchFamily="34" charset="0"/>
                <a:cs typeface="Gautami"/>
              </a:rPr>
              <a:t>For μ = 0 there are 1 slots per </a:t>
            </a:r>
            <a:r>
              <a:rPr lang="en-IN" dirty="0" err="1" smtClean="0">
                <a:solidFill>
                  <a:srgbClr val="7030A0"/>
                </a:solidFill>
                <a:effectLst/>
                <a:latin typeface="Arial" panose="020B0604020202020204" pitchFamily="34" charset="0"/>
                <a:ea typeface="Calibri" panose="020F0502020204030204" pitchFamily="34" charset="0"/>
                <a:cs typeface="Gautami"/>
              </a:rPr>
              <a:t>subframe</a:t>
            </a:r>
            <a:r>
              <a:rPr lang="en-IN" dirty="0" smtClean="0">
                <a:solidFill>
                  <a:srgbClr val="7030A0"/>
                </a:solidFill>
                <a:effectLst/>
                <a:latin typeface="Arial" panose="020B0604020202020204" pitchFamily="34" charset="0"/>
                <a:ea typeface="Calibri" panose="020F0502020204030204" pitchFamily="34" charset="0"/>
                <a:cs typeface="Gautami"/>
              </a:rPr>
              <a:t> , for μ = 1 there are 2 slots per </a:t>
            </a:r>
            <a:r>
              <a:rPr lang="en-IN" dirty="0" err="1" smtClean="0">
                <a:solidFill>
                  <a:srgbClr val="7030A0"/>
                </a:solidFill>
                <a:effectLst/>
                <a:latin typeface="Arial" panose="020B0604020202020204" pitchFamily="34" charset="0"/>
                <a:ea typeface="Calibri" panose="020F0502020204030204" pitchFamily="34" charset="0"/>
                <a:cs typeface="Gautami"/>
              </a:rPr>
              <a:t>subframe</a:t>
            </a:r>
            <a:r>
              <a:rPr lang="en-IN" dirty="0" smtClean="0">
                <a:solidFill>
                  <a:srgbClr val="7030A0"/>
                </a:solidFill>
                <a:effectLst/>
                <a:latin typeface="Arial" panose="020B0604020202020204" pitchFamily="34" charset="0"/>
                <a:ea typeface="Calibri" panose="020F0502020204030204" pitchFamily="34" charset="0"/>
                <a:cs typeface="Gautami"/>
              </a:rPr>
              <a:t>, for μ = 2 there are 4 slots per </a:t>
            </a:r>
            <a:r>
              <a:rPr lang="en-IN" dirty="0" err="1" smtClean="0">
                <a:solidFill>
                  <a:srgbClr val="7030A0"/>
                </a:solidFill>
                <a:effectLst/>
                <a:latin typeface="Arial" panose="020B0604020202020204" pitchFamily="34" charset="0"/>
                <a:ea typeface="Calibri" panose="020F0502020204030204" pitchFamily="34" charset="0"/>
                <a:cs typeface="Gautami"/>
              </a:rPr>
              <a:t>subframe</a:t>
            </a:r>
            <a:r>
              <a:rPr lang="en-IN" dirty="0" smtClean="0">
                <a:solidFill>
                  <a:srgbClr val="7030A0"/>
                </a:solidFill>
                <a:effectLst/>
                <a:latin typeface="Arial" panose="020B0604020202020204" pitchFamily="34" charset="0"/>
                <a:ea typeface="Calibri" panose="020F0502020204030204" pitchFamily="34" charset="0"/>
                <a:cs typeface="Gautami"/>
              </a:rPr>
              <a:t> and so on. Number of slots per frame is ten times of number of slots per sub frame. Hence for μ = 2, there are 40 slots/frame. 5G NR uses 4096 FFT points which consists of 3300 data subcarriers for maximum bandwidth of 400 </a:t>
            </a:r>
            <a:r>
              <a:rPr lang="en-IN" dirty="0" err="1" smtClean="0">
                <a:solidFill>
                  <a:srgbClr val="7030A0"/>
                </a:solidFill>
                <a:effectLst/>
                <a:latin typeface="Arial" panose="020B0604020202020204" pitchFamily="34" charset="0"/>
                <a:ea typeface="Calibri" panose="020F0502020204030204" pitchFamily="34" charset="0"/>
                <a:cs typeface="Gautami"/>
              </a:rPr>
              <a:t>MHz.</a:t>
            </a:r>
            <a:endParaRPr lang="en-IN" sz="1600" dirty="0" smtClean="0">
              <a:solidFill>
                <a:srgbClr val="7030A0"/>
              </a:solidFill>
              <a:effectLst/>
              <a:latin typeface="Calibri" panose="020F0502020204030204" pitchFamily="34" charset="0"/>
              <a:ea typeface="Calibri" panose="020F0502020204030204" pitchFamily="34" charset="0"/>
              <a:cs typeface="Gautami"/>
            </a:endParaRPr>
          </a:p>
          <a:p>
            <a:pPr marL="457200">
              <a:lnSpc>
                <a:spcPct val="106000"/>
              </a:lnSpc>
              <a:spcAft>
                <a:spcPts val="0"/>
              </a:spcAft>
            </a:pPr>
            <a:r>
              <a:rPr lang="en-IN" dirty="0" smtClean="0">
                <a:solidFill>
                  <a:srgbClr val="7030A0"/>
                </a:solidFill>
                <a:effectLst/>
                <a:latin typeface="Arial" panose="020B0604020202020204" pitchFamily="34" charset="0"/>
                <a:ea typeface="Calibri" panose="020F0502020204030204" pitchFamily="34" charset="0"/>
                <a:cs typeface="Gautami"/>
              </a:rPr>
              <a:t> </a:t>
            </a:r>
            <a:endParaRPr lang="en-IN" sz="1600" dirty="0" smtClean="0">
              <a:solidFill>
                <a:srgbClr val="7030A0"/>
              </a:solidFill>
              <a:effectLst/>
              <a:latin typeface="Calibri" panose="020F0502020204030204" pitchFamily="34" charset="0"/>
              <a:ea typeface="Calibri" panose="020F0502020204030204" pitchFamily="34" charset="0"/>
              <a:cs typeface="Gautami"/>
            </a:endParaRPr>
          </a:p>
          <a:p>
            <a:pPr marL="457200">
              <a:lnSpc>
                <a:spcPct val="106000"/>
              </a:lnSpc>
              <a:spcAft>
                <a:spcPts val="800"/>
              </a:spcAft>
            </a:pPr>
            <a:r>
              <a:rPr lang="en-IN" dirty="0" smtClean="0">
                <a:solidFill>
                  <a:srgbClr val="7030A0"/>
                </a:solidFill>
                <a:effectLst/>
                <a:latin typeface="Arial" panose="020B0604020202020204" pitchFamily="34" charset="0"/>
                <a:ea typeface="Calibri" panose="020F0502020204030204" pitchFamily="34" charset="0"/>
                <a:cs typeface="Gautami"/>
              </a:rPr>
              <a:t>Number of OFDM symbols per slot, slots per frame and slots per sub-frame for normal cyclic prefix is</a:t>
            </a:r>
            <a:endParaRPr lang="en-IN" sz="1600" dirty="0">
              <a:solidFill>
                <a:srgbClr val="7030A0"/>
              </a:solidFill>
              <a:effectLst/>
              <a:latin typeface="Calibri" panose="020F0502020204030204" pitchFamily="34" charset="0"/>
              <a:ea typeface="Calibri" panose="020F0502020204030204" pitchFamily="34" charset="0"/>
              <a:cs typeface="Gautami"/>
            </a:endParaRPr>
          </a:p>
        </p:txBody>
      </p:sp>
      <p:pic>
        <p:nvPicPr>
          <p:cNvPr id="7" name="Picture 6"/>
          <p:cNvPicPr/>
          <p:nvPr/>
        </p:nvPicPr>
        <p:blipFill>
          <a:blip r:embed="rId3"/>
          <a:stretch>
            <a:fillRect/>
          </a:stretch>
        </p:blipFill>
        <p:spPr>
          <a:xfrm>
            <a:off x="1214651" y="4474902"/>
            <a:ext cx="8679976" cy="2062376"/>
          </a:xfrm>
          <a:prstGeom prst="rect">
            <a:avLst/>
          </a:prstGeom>
        </p:spPr>
      </p:pic>
    </p:spTree>
    <p:extLst>
      <p:ext uri="{BB962C8B-B14F-4D97-AF65-F5344CB8AC3E}">
        <p14:creationId xmlns:p14="http://schemas.microsoft.com/office/powerpoint/2010/main" val="3448293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0374253" cy="830997"/>
          </a:xfrm>
          <a:prstGeom prst="rect">
            <a:avLst/>
          </a:prstGeom>
        </p:spPr>
        <p:txBody>
          <a:bodyPr wrap="square">
            <a:spAutoFit/>
          </a:bodyPr>
          <a:lstStyle/>
          <a:p>
            <a:r>
              <a:rPr lang="en-IN" sz="2400" b="1" dirty="0">
                <a:solidFill>
                  <a:srgbClr val="0070C0"/>
                </a:solidFill>
              </a:rPr>
              <a:t>Explain about NR downlink and uplink channel with ( Logical </a:t>
            </a:r>
            <a:r>
              <a:rPr lang="en-IN" sz="2400" b="1" dirty="0" err="1">
                <a:solidFill>
                  <a:srgbClr val="0070C0"/>
                </a:solidFill>
              </a:rPr>
              <a:t>channel,transport</a:t>
            </a:r>
            <a:r>
              <a:rPr lang="en-IN" sz="2400" b="1" dirty="0">
                <a:solidFill>
                  <a:srgbClr val="0070C0"/>
                </a:solidFill>
              </a:rPr>
              <a:t> channel, Physical channel and reference signals)</a:t>
            </a:r>
            <a:endParaRPr lang="en-IN" sz="2400" dirty="0">
              <a:solidFill>
                <a:srgbClr val="0070C0"/>
              </a:solidFill>
            </a:endParaRPr>
          </a:p>
        </p:txBody>
      </p:sp>
      <p:sp>
        <p:nvSpPr>
          <p:cNvPr id="4" name="Rectangle 3"/>
          <p:cNvSpPr/>
          <p:nvPr/>
        </p:nvSpPr>
        <p:spPr>
          <a:xfrm>
            <a:off x="175465" y="684620"/>
            <a:ext cx="11791666" cy="6072945"/>
          </a:xfrm>
          <a:prstGeom prst="rect">
            <a:avLst/>
          </a:prstGeom>
        </p:spPr>
        <p:txBody>
          <a:bodyPr wrap="square">
            <a:spAutoFit/>
          </a:bodyPr>
          <a:lstStyle/>
          <a:p>
            <a:pPr indent="457200" algn="just">
              <a:spcAft>
                <a:spcPts val="1500"/>
              </a:spcAft>
            </a:pPr>
            <a:r>
              <a:rPr lang="en-IN" sz="1050" b="1" dirty="0" smtClean="0">
                <a:solidFill>
                  <a:srgbClr val="00B050"/>
                </a:solidFill>
                <a:effectLst/>
                <a:latin typeface="Arial" panose="020B0604020202020204" pitchFamily="34" charset="0"/>
                <a:ea typeface="Times New Roman" panose="02020603050405020304" pitchFamily="18" charset="0"/>
              </a:rPr>
              <a:t>Logical Channel Definition</a:t>
            </a:r>
            <a:r>
              <a:rPr lang="en-IN" sz="1050" dirty="0" smtClean="0">
                <a:solidFill>
                  <a:srgbClr val="00B050"/>
                </a:solidFill>
                <a:effectLst/>
                <a:latin typeface="Arial" panose="020B0604020202020204" pitchFamily="34" charset="0"/>
                <a:ea typeface="Times New Roman" panose="02020603050405020304" pitchFamily="18" charset="0"/>
              </a:rPr>
              <a:t> : Medium Access Control (MAC) Layer of NR provides services to the Radio Link Control (RLC) Layer in the form of logical channels. A logical channel is defined by the </a:t>
            </a:r>
            <a:r>
              <a:rPr lang="en-IN" sz="1050" b="1" dirty="0" smtClean="0">
                <a:solidFill>
                  <a:srgbClr val="00B050"/>
                </a:solidFill>
                <a:effectLst/>
                <a:latin typeface="Arial" panose="020B0604020202020204" pitchFamily="34" charset="0"/>
                <a:ea typeface="Times New Roman" panose="02020603050405020304" pitchFamily="18" charset="0"/>
              </a:rPr>
              <a:t>type</a:t>
            </a:r>
            <a:r>
              <a:rPr lang="en-IN" sz="1050" dirty="0" smtClean="0">
                <a:solidFill>
                  <a:srgbClr val="00B050"/>
                </a:solidFill>
                <a:effectLst/>
                <a:latin typeface="Arial" panose="020B0604020202020204" pitchFamily="34" charset="0"/>
                <a:ea typeface="Times New Roman" panose="02020603050405020304" pitchFamily="18" charset="0"/>
              </a:rPr>
              <a:t> of information it carry and is generally differentiated  as a </a:t>
            </a:r>
            <a:r>
              <a:rPr lang="en-IN" sz="1050" b="1" dirty="0" smtClean="0">
                <a:solidFill>
                  <a:srgbClr val="00B050"/>
                </a:solidFill>
                <a:effectLst/>
                <a:latin typeface="Arial" panose="020B0604020202020204" pitchFamily="34" charset="0"/>
                <a:ea typeface="Times New Roman" panose="02020603050405020304" pitchFamily="18" charset="0"/>
              </a:rPr>
              <a:t>control channel</a:t>
            </a:r>
            <a:r>
              <a:rPr lang="en-IN" sz="1050" dirty="0" smtClean="0">
                <a:solidFill>
                  <a:srgbClr val="00B050"/>
                </a:solidFill>
                <a:effectLst/>
                <a:latin typeface="Arial" panose="020B0604020202020204" pitchFamily="34" charset="0"/>
                <a:ea typeface="Times New Roman" panose="02020603050405020304" pitchFamily="18" charset="0"/>
              </a:rPr>
              <a:t>, used for transmission of control and configuration information  or as a </a:t>
            </a:r>
            <a:r>
              <a:rPr lang="en-IN" sz="1050" b="1" dirty="0" smtClean="0">
                <a:solidFill>
                  <a:srgbClr val="00B050"/>
                </a:solidFill>
                <a:effectLst/>
                <a:latin typeface="Arial" panose="020B0604020202020204" pitchFamily="34" charset="0"/>
                <a:ea typeface="Times New Roman" panose="02020603050405020304" pitchFamily="18" charset="0"/>
              </a:rPr>
              <a:t>traffic channel</a:t>
            </a:r>
            <a:r>
              <a:rPr lang="en-IN" sz="1050" dirty="0" smtClean="0">
                <a:solidFill>
                  <a:srgbClr val="00B050"/>
                </a:solidFill>
                <a:effectLst/>
                <a:latin typeface="Arial" panose="020B0604020202020204" pitchFamily="34" charset="0"/>
                <a:ea typeface="Times New Roman" panose="02020603050405020304" pitchFamily="18" charset="0"/>
              </a:rPr>
              <a:t> used for the user data.</a:t>
            </a:r>
            <a:endParaRPr lang="en-IN" sz="1050" dirty="0" smtClean="0">
              <a:solidFill>
                <a:srgbClr val="00B050"/>
              </a:solidFill>
              <a:effectLst/>
              <a:latin typeface="Times New Roman" panose="02020603050405020304" pitchFamily="18" charset="0"/>
              <a:ea typeface="Times New Roman" panose="02020603050405020304" pitchFamily="18" charset="0"/>
            </a:endParaRPr>
          </a:p>
          <a:p>
            <a:pPr>
              <a:lnSpc>
                <a:spcPct val="107000"/>
              </a:lnSpc>
              <a:spcAft>
                <a:spcPts val="1500"/>
              </a:spcAft>
            </a:pPr>
            <a:r>
              <a:rPr lang="en-IN" sz="1050" b="1" dirty="0" smtClean="0">
                <a:solidFill>
                  <a:srgbClr val="00B050"/>
                </a:solidFill>
                <a:effectLst/>
                <a:latin typeface="Arial" panose="020B0604020202020204" pitchFamily="34" charset="0"/>
                <a:ea typeface="Times New Roman" panose="02020603050405020304" pitchFamily="18" charset="0"/>
                <a:cs typeface="Gautami"/>
              </a:rPr>
              <a:t>List of Logical Channels for NR:</a:t>
            </a:r>
            <a:endParaRPr lang="en-IN" sz="1000" dirty="0" smtClean="0">
              <a:solidFill>
                <a:srgbClr val="00B05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050" b="1" dirty="0" smtClean="0">
                <a:solidFill>
                  <a:srgbClr val="00B050"/>
                </a:solidFill>
                <a:effectLst/>
                <a:latin typeface="Arial" panose="020B0604020202020204" pitchFamily="34" charset="0"/>
                <a:ea typeface="Times New Roman" panose="02020603050405020304" pitchFamily="18" charset="0"/>
                <a:cs typeface="Gautami"/>
              </a:rPr>
              <a:t>Broadcast Control Channel (BCCH): </a:t>
            </a:r>
            <a:r>
              <a:rPr lang="en-IN" sz="1050" dirty="0" smtClean="0">
                <a:solidFill>
                  <a:srgbClr val="00B050"/>
                </a:solidFill>
                <a:effectLst/>
                <a:latin typeface="Arial" panose="020B0604020202020204" pitchFamily="34" charset="0"/>
                <a:ea typeface="Times New Roman" panose="02020603050405020304" pitchFamily="18" charset="0"/>
                <a:cs typeface="Gautami"/>
              </a:rPr>
              <a:t>It is used for transmitting  system information from the network to  UEs in a cell coverage. Prior to accessing the system, a UE needs to acquire the system information to find out the system configuration. BCCH channel is used in Standalone (SA) operation of NR, in the case of non-standalone operation (NSA), system information is provided by the LTE cell and there is no BCCH.</a:t>
            </a:r>
            <a:endParaRPr lang="en-IN" sz="1000" dirty="0" smtClean="0">
              <a:solidFill>
                <a:srgbClr val="00B05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050" b="1" dirty="0" smtClean="0">
                <a:solidFill>
                  <a:srgbClr val="00B050"/>
                </a:solidFill>
                <a:effectLst/>
                <a:latin typeface="Arial" panose="020B0604020202020204" pitchFamily="34" charset="0"/>
                <a:ea typeface="Times New Roman" panose="02020603050405020304" pitchFamily="18" charset="0"/>
                <a:cs typeface="Gautami"/>
              </a:rPr>
              <a:t>Paging Control Channel (PCCH): </a:t>
            </a:r>
            <a:r>
              <a:rPr lang="en-IN" sz="1050" dirty="0" smtClean="0">
                <a:solidFill>
                  <a:srgbClr val="00B050"/>
                </a:solidFill>
                <a:effectLst/>
                <a:latin typeface="Arial" panose="020B0604020202020204" pitchFamily="34" charset="0"/>
                <a:ea typeface="Times New Roman" panose="02020603050405020304" pitchFamily="18" charset="0"/>
                <a:cs typeface="Gautami"/>
              </a:rPr>
              <a:t>This is used to page the UEs whose location at cell level is not known to the network. The paging message therefore needs to be transmitted in multiple cells. Similar to BCCH PCCH is also used in SA operation, in the case of NSA operation, paging is provided by the LTE cell and there is no PCCH.</a:t>
            </a:r>
            <a:endParaRPr lang="en-IN" sz="1000" dirty="0" smtClean="0">
              <a:solidFill>
                <a:srgbClr val="00B05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050" b="1" dirty="0" smtClean="0">
                <a:solidFill>
                  <a:srgbClr val="00B050"/>
                </a:solidFill>
                <a:effectLst/>
                <a:latin typeface="Arial" panose="020B0604020202020204" pitchFamily="34" charset="0"/>
                <a:ea typeface="Times New Roman" panose="02020603050405020304" pitchFamily="18" charset="0"/>
                <a:cs typeface="Gautami"/>
              </a:rPr>
              <a:t>Common Control Channel (CCCH): </a:t>
            </a:r>
            <a:r>
              <a:rPr lang="en-IN" sz="1050" dirty="0" smtClean="0">
                <a:solidFill>
                  <a:srgbClr val="00B050"/>
                </a:solidFill>
                <a:effectLst/>
                <a:latin typeface="Arial" panose="020B0604020202020204" pitchFamily="34" charset="0"/>
                <a:ea typeface="Times New Roman" panose="02020603050405020304" pitchFamily="18" charset="0"/>
                <a:cs typeface="Gautami"/>
              </a:rPr>
              <a:t>It is used for transmission of control information to UEs with respect to Random Access</a:t>
            </a:r>
            <a:endParaRPr lang="en-IN" sz="1000" dirty="0" smtClean="0">
              <a:solidFill>
                <a:srgbClr val="00B05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050" b="1" dirty="0" smtClean="0">
                <a:solidFill>
                  <a:srgbClr val="00B050"/>
                </a:solidFill>
                <a:effectLst/>
                <a:latin typeface="Arial" panose="020B0604020202020204" pitchFamily="34" charset="0"/>
                <a:ea typeface="Times New Roman" panose="02020603050405020304" pitchFamily="18" charset="0"/>
                <a:cs typeface="Gautami"/>
              </a:rPr>
              <a:t>Dedicated Control Channel (DCCH): </a:t>
            </a:r>
            <a:r>
              <a:rPr lang="en-IN" sz="1050" dirty="0" smtClean="0">
                <a:solidFill>
                  <a:srgbClr val="00B050"/>
                </a:solidFill>
                <a:effectLst/>
                <a:latin typeface="Arial" panose="020B0604020202020204" pitchFamily="34" charset="0"/>
                <a:ea typeface="Times New Roman" panose="02020603050405020304" pitchFamily="18" charset="0"/>
                <a:cs typeface="Gautami"/>
              </a:rPr>
              <a:t>It is used for transmission of control information to/from a UE. This channel is used for individual configuration of UEs such as setting different parameters for different layers.</a:t>
            </a:r>
            <a:endParaRPr lang="en-IN" sz="1000" dirty="0" smtClean="0">
              <a:solidFill>
                <a:srgbClr val="00B05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050" b="1" dirty="0" smtClean="0">
                <a:solidFill>
                  <a:srgbClr val="00B050"/>
                </a:solidFill>
                <a:effectLst/>
                <a:latin typeface="Arial" panose="020B0604020202020204" pitchFamily="34" charset="0"/>
                <a:ea typeface="Times New Roman" panose="02020603050405020304" pitchFamily="18" charset="0"/>
                <a:cs typeface="Gautami"/>
              </a:rPr>
              <a:t>Dedicated Traffic Channel (DTCH): </a:t>
            </a:r>
            <a:r>
              <a:rPr lang="en-IN" sz="1050" dirty="0" smtClean="0">
                <a:solidFill>
                  <a:srgbClr val="00B050"/>
                </a:solidFill>
                <a:effectLst/>
                <a:latin typeface="Arial" panose="020B0604020202020204" pitchFamily="34" charset="0"/>
                <a:ea typeface="Times New Roman" panose="02020603050405020304" pitchFamily="18" charset="0"/>
                <a:cs typeface="Gautami"/>
              </a:rPr>
              <a:t>It is used for transmission of user data to/from a UE. This is the logical channel type used for transmission of all unicast uplink and downlink user data.</a:t>
            </a:r>
            <a:endParaRPr lang="en-IN" sz="1000" dirty="0" smtClean="0">
              <a:solidFill>
                <a:srgbClr val="00B050"/>
              </a:solidFill>
              <a:effectLst/>
              <a:latin typeface="Calibri" panose="020F0502020204030204" pitchFamily="34" charset="0"/>
              <a:ea typeface="Calibri" panose="020F0502020204030204" pitchFamily="34" charset="0"/>
              <a:cs typeface="Gautami"/>
            </a:endParaRPr>
          </a:p>
          <a:p>
            <a:pPr algn="just">
              <a:lnSpc>
                <a:spcPct val="107000"/>
              </a:lnSpc>
              <a:spcAft>
                <a:spcPts val="1500"/>
              </a:spcAft>
            </a:pPr>
            <a:r>
              <a:rPr lang="en-IN" sz="1050" b="1" dirty="0" smtClean="0">
                <a:solidFill>
                  <a:srgbClr val="00B050"/>
                </a:solidFill>
                <a:effectLst/>
                <a:latin typeface="Arial" panose="020B0604020202020204" pitchFamily="34" charset="0"/>
                <a:ea typeface="Times New Roman" panose="02020603050405020304" pitchFamily="18" charset="0"/>
                <a:cs typeface="Gautami"/>
              </a:rPr>
              <a:t>Transport Channel Definition: </a:t>
            </a:r>
            <a:r>
              <a:rPr lang="en-IN" sz="1050" dirty="0" smtClean="0">
                <a:solidFill>
                  <a:srgbClr val="00B050"/>
                </a:solidFill>
                <a:effectLst/>
                <a:latin typeface="Arial" panose="020B0604020202020204" pitchFamily="34" charset="0"/>
                <a:ea typeface="Times New Roman" panose="02020603050405020304" pitchFamily="18" charset="0"/>
                <a:cs typeface="Gautami"/>
              </a:rPr>
              <a:t>A transport channel is defined by how and with what characteristics the information is transmitted over the radio interface. From the physical layer, the MAC layer uses services in the form of transport channels. . Data on a transport channel are organized into transport blocks.</a:t>
            </a:r>
            <a:endParaRPr lang="en-IN" sz="1000" dirty="0" smtClean="0">
              <a:solidFill>
                <a:srgbClr val="00B050"/>
              </a:solidFill>
              <a:effectLst/>
              <a:latin typeface="Calibri" panose="020F0502020204030204" pitchFamily="34" charset="0"/>
              <a:ea typeface="Calibri" panose="020F0502020204030204" pitchFamily="34" charset="0"/>
              <a:cs typeface="Gautami"/>
            </a:endParaRPr>
          </a:p>
          <a:p>
            <a:pPr>
              <a:lnSpc>
                <a:spcPct val="107000"/>
              </a:lnSpc>
              <a:spcAft>
                <a:spcPts val="1500"/>
              </a:spcAft>
            </a:pPr>
            <a:r>
              <a:rPr lang="en-IN" sz="1050" b="1" dirty="0" smtClean="0">
                <a:solidFill>
                  <a:srgbClr val="00B050"/>
                </a:solidFill>
                <a:effectLst/>
                <a:latin typeface="Arial" panose="020B0604020202020204" pitchFamily="34" charset="0"/>
                <a:ea typeface="Times New Roman" panose="02020603050405020304" pitchFamily="18" charset="0"/>
                <a:cs typeface="Gautami"/>
              </a:rPr>
              <a:t>List of Transport Channels for NR:</a:t>
            </a:r>
            <a:endParaRPr lang="en-IN" sz="1000" dirty="0" smtClean="0">
              <a:solidFill>
                <a:srgbClr val="00B05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050" b="1" dirty="0" smtClean="0">
                <a:solidFill>
                  <a:srgbClr val="00B050"/>
                </a:solidFill>
                <a:effectLst/>
                <a:latin typeface="Arial" panose="020B0604020202020204" pitchFamily="34" charset="0"/>
                <a:ea typeface="Times New Roman" panose="02020603050405020304" pitchFamily="18" charset="0"/>
                <a:cs typeface="Gautami"/>
              </a:rPr>
              <a:t>Broadcast Channel (BCH)</a:t>
            </a:r>
            <a:r>
              <a:rPr lang="en-IN" sz="1050" dirty="0" smtClean="0">
                <a:solidFill>
                  <a:srgbClr val="00B050"/>
                </a:solidFill>
                <a:effectLst/>
                <a:latin typeface="Arial" panose="020B0604020202020204" pitchFamily="34" charset="0"/>
                <a:ea typeface="Times New Roman" panose="02020603050405020304" pitchFamily="18" charset="0"/>
                <a:cs typeface="Gautami"/>
              </a:rPr>
              <a:t> : It is used for transmitting the BCCH system information, more specifically Master Information Block (MIB). It has a fixed transport format, provided by the specifications.</a:t>
            </a:r>
            <a:endParaRPr lang="en-IN" sz="1000" dirty="0" smtClean="0">
              <a:solidFill>
                <a:srgbClr val="00B05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050" b="1" dirty="0" smtClean="0">
                <a:solidFill>
                  <a:srgbClr val="00B050"/>
                </a:solidFill>
                <a:effectLst/>
                <a:latin typeface="Arial" panose="020B0604020202020204" pitchFamily="34" charset="0"/>
                <a:ea typeface="Times New Roman" panose="02020603050405020304" pitchFamily="18" charset="0"/>
                <a:cs typeface="Gautami"/>
              </a:rPr>
              <a:t>Paging Channel (PCH): </a:t>
            </a:r>
            <a:r>
              <a:rPr lang="en-IN" sz="1050" dirty="0" smtClean="0">
                <a:solidFill>
                  <a:srgbClr val="00B050"/>
                </a:solidFill>
                <a:effectLst/>
                <a:latin typeface="Arial" panose="020B0604020202020204" pitchFamily="34" charset="0"/>
                <a:ea typeface="Times New Roman" panose="02020603050405020304" pitchFamily="18" charset="0"/>
                <a:cs typeface="Gautami"/>
              </a:rPr>
              <a:t>This channel is used for transmission of paging information from the PCCH logical channel. The PCH supports discontinuous reception (DRX) to allow the device to save battery power by waking up to receive the PCH only at predefined time instants.</a:t>
            </a:r>
            <a:endParaRPr lang="en-IN" sz="1000" dirty="0" smtClean="0">
              <a:solidFill>
                <a:srgbClr val="00B05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050" b="1" dirty="0" smtClean="0">
                <a:solidFill>
                  <a:srgbClr val="00B050"/>
                </a:solidFill>
                <a:effectLst/>
                <a:latin typeface="Arial" panose="020B0604020202020204" pitchFamily="34" charset="0"/>
                <a:ea typeface="Times New Roman" panose="02020603050405020304" pitchFamily="18" charset="0"/>
                <a:cs typeface="Gautami"/>
              </a:rPr>
              <a:t>Downlink Shared Channel (DL-SCH)</a:t>
            </a:r>
            <a:r>
              <a:rPr lang="en-IN" sz="1050" dirty="0" smtClean="0">
                <a:solidFill>
                  <a:srgbClr val="00B050"/>
                </a:solidFill>
                <a:effectLst/>
                <a:latin typeface="Arial" panose="020B0604020202020204" pitchFamily="34" charset="0"/>
                <a:ea typeface="Times New Roman" panose="02020603050405020304" pitchFamily="18" charset="0"/>
                <a:cs typeface="Gautami"/>
              </a:rPr>
              <a:t> : This is the main transport channel used for transmitting downlink data in NR. It supports key all NR features such as dynamic rate adaptation and channel aware scheduling, HARQ and spatial multiplexing. DL-SCH is also used for transmitting some parts of the BCCH system info which is not mapped to the BCH. Each device has a DL-SCH per cell it is connected to. In slots where system information is received there is one additional DL-SCH from the device perspective.</a:t>
            </a:r>
            <a:endParaRPr lang="en-IN" sz="1000" dirty="0" smtClean="0">
              <a:solidFill>
                <a:srgbClr val="00B05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050" b="1" dirty="0" smtClean="0">
                <a:solidFill>
                  <a:srgbClr val="00B050"/>
                </a:solidFill>
                <a:effectLst/>
                <a:latin typeface="Arial" panose="020B0604020202020204" pitchFamily="34" charset="0"/>
                <a:ea typeface="Times New Roman" panose="02020603050405020304" pitchFamily="18" charset="0"/>
                <a:cs typeface="Gautami"/>
              </a:rPr>
              <a:t>Uplink Shared Channel (UL-SCH): </a:t>
            </a:r>
            <a:r>
              <a:rPr lang="en-IN" sz="1050" dirty="0" smtClean="0">
                <a:solidFill>
                  <a:srgbClr val="00B050"/>
                </a:solidFill>
                <a:effectLst/>
                <a:latin typeface="Arial" panose="020B0604020202020204" pitchFamily="34" charset="0"/>
                <a:ea typeface="Times New Roman" panose="02020603050405020304" pitchFamily="18" charset="0"/>
                <a:cs typeface="Gautami"/>
              </a:rPr>
              <a:t>This is the uplink counterpart to the DLSCH that is, the uplink transport channel used for transmission of uplink data.</a:t>
            </a:r>
            <a:endParaRPr lang="en-IN" sz="1000" dirty="0" smtClean="0">
              <a:solidFill>
                <a:srgbClr val="00B05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050" b="1" dirty="0" smtClean="0">
                <a:solidFill>
                  <a:srgbClr val="00B050"/>
                </a:solidFill>
                <a:effectLst/>
                <a:latin typeface="Arial" panose="020B0604020202020204" pitchFamily="34" charset="0"/>
                <a:ea typeface="Times New Roman" panose="02020603050405020304" pitchFamily="18" charset="0"/>
                <a:cs typeface="Gautami"/>
              </a:rPr>
              <a:t>Random-Access Channel (RACH):</a:t>
            </a:r>
            <a:r>
              <a:rPr lang="en-IN" sz="1050" dirty="0" smtClean="0">
                <a:solidFill>
                  <a:srgbClr val="00B050"/>
                </a:solidFill>
                <a:effectLst/>
                <a:latin typeface="Arial" panose="020B0604020202020204" pitchFamily="34" charset="0"/>
                <a:ea typeface="Times New Roman" panose="02020603050405020304" pitchFamily="18" charset="0"/>
                <a:cs typeface="Gautami"/>
              </a:rPr>
              <a:t> RACH is also a transport channel, although it does not carry transport blocks.</a:t>
            </a:r>
            <a:endParaRPr lang="en-IN" sz="1000" dirty="0">
              <a:solidFill>
                <a:srgbClr val="00B050"/>
              </a:solidFill>
              <a:effectLst/>
              <a:latin typeface="Calibri" panose="020F0502020204030204" pitchFamily="34" charset="0"/>
              <a:ea typeface="Calibri" panose="020F0502020204030204" pitchFamily="34" charset="0"/>
              <a:cs typeface="Gautami"/>
            </a:endParaRPr>
          </a:p>
        </p:txBody>
      </p:sp>
    </p:spTree>
    <p:extLst>
      <p:ext uri="{BB962C8B-B14F-4D97-AF65-F5344CB8AC3E}">
        <p14:creationId xmlns:p14="http://schemas.microsoft.com/office/powerpoint/2010/main" val="934810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0374253" cy="954107"/>
          </a:xfrm>
          <a:prstGeom prst="rect">
            <a:avLst/>
          </a:prstGeom>
        </p:spPr>
        <p:txBody>
          <a:bodyPr wrap="square">
            <a:spAutoFit/>
          </a:bodyPr>
          <a:lstStyle/>
          <a:p>
            <a:pPr lvl="0"/>
            <a:r>
              <a:rPr lang="en-IN" sz="2800" b="1" dirty="0">
                <a:solidFill>
                  <a:srgbClr val="0070C0"/>
                </a:solidFill>
              </a:rPr>
              <a:t>What is the full form of PDCP Layer &amp; function of PDCP layer?</a:t>
            </a:r>
            <a:endParaRPr lang="en-IN" sz="2800" dirty="0">
              <a:solidFill>
                <a:srgbClr val="0070C0"/>
              </a:solidFill>
            </a:endParaRPr>
          </a:p>
          <a:p>
            <a:endParaRPr lang="en-IN" sz="2800" dirty="0">
              <a:solidFill>
                <a:srgbClr val="0070C0"/>
              </a:solidFill>
            </a:endParaRPr>
          </a:p>
        </p:txBody>
      </p:sp>
      <p:sp>
        <p:nvSpPr>
          <p:cNvPr id="2" name="Rectangle 1"/>
          <p:cNvSpPr/>
          <p:nvPr/>
        </p:nvSpPr>
        <p:spPr>
          <a:xfrm>
            <a:off x="615126" y="1265798"/>
            <a:ext cx="11162892" cy="5643212"/>
          </a:xfrm>
          <a:prstGeom prst="rect">
            <a:avLst/>
          </a:prstGeom>
        </p:spPr>
        <p:txBody>
          <a:bodyPr wrap="square">
            <a:spAutoFit/>
          </a:bodyPr>
          <a:lstStyle/>
          <a:p>
            <a:pPr>
              <a:lnSpc>
                <a:spcPct val="107000"/>
              </a:lnSpc>
              <a:spcAft>
                <a:spcPts val="800"/>
              </a:spcAft>
            </a:pPr>
            <a:r>
              <a:rPr lang="en-US" sz="2800" dirty="0" smtClean="0">
                <a:solidFill>
                  <a:srgbClr val="7030A0"/>
                </a:solidFill>
                <a:effectLst/>
                <a:latin typeface="Calibri" panose="020F0502020204030204" pitchFamily="34" charset="0"/>
                <a:ea typeface="Calibri" panose="020F0502020204030204" pitchFamily="34" charset="0"/>
                <a:cs typeface="Gautami"/>
              </a:rPr>
              <a:t>PDCP: (Packet Data Convergence Protocol)</a:t>
            </a:r>
            <a:endParaRPr lang="en-IN" sz="2000" dirty="0" smtClean="0">
              <a:solidFill>
                <a:srgbClr val="7030A0"/>
              </a:solidFill>
              <a:effectLst/>
              <a:latin typeface="Calibri" panose="020F0502020204030204" pitchFamily="34" charset="0"/>
              <a:ea typeface="Calibri" panose="020F0502020204030204" pitchFamily="34" charset="0"/>
              <a:cs typeface="Gautami"/>
            </a:endParaRPr>
          </a:p>
          <a:p>
            <a:pPr>
              <a:lnSpc>
                <a:spcPct val="107000"/>
              </a:lnSpc>
              <a:spcAft>
                <a:spcPts val="800"/>
              </a:spcAft>
            </a:pPr>
            <a:r>
              <a:rPr lang="en-US" sz="2800" dirty="0" smtClean="0">
                <a:solidFill>
                  <a:srgbClr val="7030A0"/>
                </a:solidFill>
                <a:effectLst/>
                <a:latin typeface="Calibri" panose="020F0502020204030204" pitchFamily="34" charset="0"/>
                <a:ea typeface="Calibri" panose="020F0502020204030204" pitchFamily="34" charset="0"/>
                <a:cs typeface="Gautami"/>
              </a:rPr>
              <a:t>Functions:</a:t>
            </a:r>
            <a:endParaRPr lang="en-IN" sz="2000" dirty="0" smtClean="0">
              <a:solidFill>
                <a:srgbClr val="7030A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0"/>
              </a:spcAft>
              <a:buFont typeface="Symbol" panose="05050102010706020507" pitchFamily="18" charset="2"/>
              <a:buChar char=""/>
            </a:pPr>
            <a:r>
              <a:rPr lang="en-US" sz="2400" dirty="0" smtClean="0">
                <a:solidFill>
                  <a:srgbClr val="7030A0"/>
                </a:solidFill>
                <a:effectLst/>
                <a:latin typeface="Calibri" panose="020F0502020204030204" pitchFamily="34" charset="0"/>
                <a:ea typeface="Calibri" panose="020F0502020204030204" pitchFamily="34" charset="0"/>
                <a:cs typeface="Gautami"/>
              </a:rPr>
              <a:t>Transfer of data (user plane or control plane)</a:t>
            </a:r>
            <a:endParaRPr lang="en-IN" sz="2000" dirty="0" smtClean="0">
              <a:solidFill>
                <a:srgbClr val="7030A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0"/>
              </a:spcAft>
              <a:buFont typeface="Symbol" panose="05050102010706020507" pitchFamily="18" charset="2"/>
              <a:buChar char=""/>
            </a:pPr>
            <a:r>
              <a:rPr lang="en-US" sz="2400" dirty="0" smtClean="0">
                <a:solidFill>
                  <a:srgbClr val="7030A0"/>
                </a:solidFill>
                <a:effectLst/>
                <a:latin typeface="Calibri" panose="020F0502020204030204" pitchFamily="34" charset="0"/>
                <a:ea typeface="Calibri" panose="020F0502020204030204" pitchFamily="34" charset="0"/>
                <a:cs typeface="Gautami"/>
              </a:rPr>
              <a:t>Maintenance of PDCP SNs</a:t>
            </a:r>
            <a:endParaRPr lang="en-IN" sz="2000" dirty="0" smtClean="0">
              <a:solidFill>
                <a:srgbClr val="7030A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0"/>
              </a:spcAft>
              <a:buFont typeface="Symbol" panose="05050102010706020507" pitchFamily="18" charset="2"/>
              <a:buChar char=""/>
            </a:pPr>
            <a:r>
              <a:rPr lang="en-US" sz="2400" dirty="0" smtClean="0">
                <a:solidFill>
                  <a:srgbClr val="7030A0"/>
                </a:solidFill>
                <a:effectLst/>
                <a:latin typeface="Calibri" panose="020F0502020204030204" pitchFamily="34" charset="0"/>
                <a:ea typeface="Calibri" panose="020F0502020204030204" pitchFamily="34" charset="0"/>
                <a:cs typeface="Gautami"/>
              </a:rPr>
              <a:t>Header compression and decompression using the ROHC </a:t>
            </a:r>
            <a:endParaRPr lang="en-IN" sz="2000" dirty="0" smtClean="0">
              <a:solidFill>
                <a:srgbClr val="7030A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0"/>
              </a:spcAft>
              <a:buFont typeface="Symbol" panose="05050102010706020507" pitchFamily="18" charset="2"/>
              <a:buChar char=""/>
            </a:pPr>
            <a:r>
              <a:rPr lang="en-US" sz="2400" dirty="0" smtClean="0">
                <a:solidFill>
                  <a:srgbClr val="7030A0"/>
                </a:solidFill>
                <a:effectLst/>
                <a:latin typeface="Calibri" panose="020F0502020204030204" pitchFamily="34" charset="0"/>
                <a:ea typeface="Calibri" panose="020F0502020204030204" pitchFamily="34" charset="0"/>
                <a:cs typeface="Gautami"/>
              </a:rPr>
              <a:t>Ciphering and deciphering</a:t>
            </a:r>
            <a:endParaRPr lang="en-IN" sz="2000" dirty="0" smtClean="0">
              <a:solidFill>
                <a:srgbClr val="7030A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0"/>
              </a:spcAft>
              <a:buFont typeface="Symbol" panose="05050102010706020507" pitchFamily="18" charset="2"/>
              <a:buChar char=""/>
            </a:pPr>
            <a:r>
              <a:rPr lang="en-US" sz="2400" dirty="0" smtClean="0">
                <a:solidFill>
                  <a:srgbClr val="7030A0"/>
                </a:solidFill>
                <a:effectLst/>
                <a:latin typeface="Calibri" panose="020F0502020204030204" pitchFamily="34" charset="0"/>
                <a:ea typeface="Calibri" panose="020F0502020204030204" pitchFamily="34" charset="0"/>
                <a:cs typeface="Gautami"/>
              </a:rPr>
              <a:t>Integrity protection and integrity verification</a:t>
            </a:r>
            <a:endParaRPr lang="en-IN" sz="2000" dirty="0" smtClean="0">
              <a:solidFill>
                <a:srgbClr val="7030A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0"/>
              </a:spcAft>
              <a:buFont typeface="Symbol" panose="05050102010706020507" pitchFamily="18" charset="2"/>
              <a:buChar char=""/>
            </a:pPr>
            <a:r>
              <a:rPr lang="en-US" sz="2400" dirty="0" smtClean="0">
                <a:solidFill>
                  <a:srgbClr val="7030A0"/>
                </a:solidFill>
                <a:effectLst/>
                <a:latin typeface="Calibri" panose="020F0502020204030204" pitchFamily="34" charset="0"/>
                <a:ea typeface="Calibri" panose="020F0502020204030204" pitchFamily="34" charset="0"/>
                <a:cs typeface="Gautami"/>
              </a:rPr>
              <a:t>Timer based SDU discard</a:t>
            </a:r>
            <a:endParaRPr lang="en-IN" sz="2000" dirty="0" smtClean="0">
              <a:solidFill>
                <a:srgbClr val="7030A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0"/>
              </a:spcAft>
              <a:buFont typeface="Symbol" panose="05050102010706020507" pitchFamily="18" charset="2"/>
              <a:buChar char=""/>
            </a:pPr>
            <a:r>
              <a:rPr lang="en-US" sz="2400" dirty="0" smtClean="0">
                <a:solidFill>
                  <a:srgbClr val="7030A0"/>
                </a:solidFill>
                <a:effectLst/>
                <a:latin typeface="Calibri" panose="020F0502020204030204" pitchFamily="34" charset="0"/>
                <a:ea typeface="Calibri" panose="020F0502020204030204" pitchFamily="34" charset="0"/>
                <a:cs typeface="Gautami"/>
              </a:rPr>
              <a:t>For split </a:t>
            </a:r>
            <a:r>
              <a:rPr lang="en-US" sz="2400" dirty="0" err="1" smtClean="0">
                <a:solidFill>
                  <a:srgbClr val="7030A0"/>
                </a:solidFill>
                <a:effectLst/>
                <a:latin typeface="Calibri" panose="020F0502020204030204" pitchFamily="34" charset="0"/>
                <a:ea typeface="Calibri" panose="020F0502020204030204" pitchFamily="34" charset="0"/>
                <a:cs typeface="Gautami"/>
              </a:rPr>
              <a:t>bearers,routing</a:t>
            </a:r>
            <a:endParaRPr lang="en-IN" sz="2000" dirty="0" smtClean="0">
              <a:solidFill>
                <a:srgbClr val="7030A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0"/>
              </a:spcAft>
              <a:buFont typeface="Symbol" panose="05050102010706020507" pitchFamily="18" charset="2"/>
              <a:buChar char=""/>
            </a:pPr>
            <a:r>
              <a:rPr lang="en-US" sz="2400" dirty="0" smtClean="0">
                <a:solidFill>
                  <a:srgbClr val="7030A0"/>
                </a:solidFill>
                <a:effectLst/>
                <a:latin typeface="Calibri" panose="020F0502020204030204" pitchFamily="34" charset="0"/>
                <a:ea typeface="Calibri" panose="020F0502020204030204" pitchFamily="34" charset="0"/>
                <a:cs typeface="Gautami"/>
              </a:rPr>
              <a:t>Duplication </a:t>
            </a:r>
            <a:endParaRPr lang="en-IN" sz="2000" dirty="0" smtClean="0">
              <a:solidFill>
                <a:srgbClr val="7030A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0"/>
              </a:spcAft>
              <a:buFont typeface="Symbol" panose="05050102010706020507" pitchFamily="18" charset="2"/>
              <a:buChar char=""/>
            </a:pPr>
            <a:r>
              <a:rPr lang="en-US" sz="2400" dirty="0" smtClean="0">
                <a:solidFill>
                  <a:srgbClr val="7030A0"/>
                </a:solidFill>
                <a:effectLst/>
                <a:latin typeface="Calibri" panose="020F0502020204030204" pitchFamily="34" charset="0"/>
                <a:ea typeface="Calibri" panose="020F0502020204030204" pitchFamily="34" charset="0"/>
                <a:cs typeface="Gautami"/>
              </a:rPr>
              <a:t>Reordering and in-order delivery</a:t>
            </a:r>
            <a:endParaRPr lang="en-IN" sz="2000" dirty="0" smtClean="0">
              <a:solidFill>
                <a:srgbClr val="7030A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800"/>
              </a:spcAft>
              <a:buFont typeface="Symbol" panose="05050102010706020507" pitchFamily="18" charset="2"/>
              <a:buChar char=""/>
            </a:pPr>
            <a:r>
              <a:rPr lang="en-US" sz="2400" dirty="0" smtClean="0">
                <a:solidFill>
                  <a:srgbClr val="7030A0"/>
                </a:solidFill>
                <a:effectLst/>
                <a:latin typeface="Calibri" panose="020F0502020204030204" pitchFamily="34" charset="0"/>
                <a:ea typeface="Calibri" panose="020F0502020204030204" pitchFamily="34" charset="0"/>
                <a:cs typeface="Gautami"/>
              </a:rPr>
              <a:t>Out-of-order delivery</a:t>
            </a:r>
            <a:endParaRPr lang="en-IN" sz="2000" dirty="0" smtClean="0">
              <a:solidFill>
                <a:srgbClr val="7030A0"/>
              </a:solidFill>
              <a:effectLst/>
              <a:latin typeface="Calibri" panose="020F0502020204030204" pitchFamily="34" charset="0"/>
              <a:ea typeface="Calibri" panose="020F0502020204030204" pitchFamily="34" charset="0"/>
              <a:cs typeface="Gautami"/>
            </a:endParaRPr>
          </a:p>
          <a:p>
            <a:pPr marL="342900" indent="-342900">
              <a:buFont typeface="Arial" panose="020B0604020202020204" pitchFamily="34" charset="0"/>
              <a:buChar char="•"/>
            </a:pPr>
            <a:r>
              <a:rPr lang="en-US" sz="2400" dirty="0" smtClean="0">
                <a:solidFill>
                  <a:srgbClr val="7030A0"/>
                </a:solidFill>
                <a:effectLst/>
                <a:latin typeface="Calibri" panose="020F0502020204030204" pitchFamily="34" charset="0"/>
                <a:ea typeface="Calibri" panose="020F0502020204030204" pitchFamily="34" charset="0"/>
                <a:cs typeface="Gautami"/>
              </a:rPr>
              <a:t>Duplicate discarding</a:t>
            </a:r>
            <a:endParaRPr lang="en-IN" sz="2400" dirty="0">
              <a:solidFill>
                <a:srgbClr val="7030A0"/>
              </a:solidFill>
            </a:endParaRPr>
          </a:p>
        </p:txBody>
      </p:sp>
    </p:spTree>
    <p:extLst>
      <p:ext uri="{BB962C8B-B14F-4D97-AF65-F5344CB8AC3E}">
        <p14:creationId xmlns:p14="http://schemas.microsoft.com/office/powerpoint/2010/main" val="1891268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0374253" cy="954107"/>
          </a:xfrm>
          <a:prstGeom prst="rect">
            <a:avLst/>
          </a:prstGeom>
        </p:spPr>
        <p:txBody>
          <a:bodyPr wrap="square">
            <a:spAutoFit/>
          </a:bodyPr>
          <a:lstStyle/>
          <a:p>
            <a:pPr lvl="0"/>
            <a:r>
              <a:rPr lang="en-IN" sz="2800" b="1" dirty="0">
                <a:solidFill>
                  <a:srgbClr val="0070C0"/>
                </a:solidFill>
              </a:rPr>
              <a:t>What is the full form of RLC layer and function of RLC layers?</a:t>
            </a:r>
            <a:endParaRPr lang="en-IN" sz="2800" dirty="0">
              <a:solidFill>
                <a:srgbClr val="0070C0"/>
              </a:solidFill>
            </a:endParaRPr>
          </a:p>
          <a:p>
            <a:endParaRPr lang="en-IN" sz="2800" dirty="0">
              <a:solidFill>
                <a:srgbClr val="0070C0"/>
              </a:solidFill>
            </a:endParaRPr>
          </a:p>
        </p:txBody>
      </p:sp>
      <p:sp>
        <p:nvSpPr>
          <p:cNvPr id="4" name="Rectangle 3"/>
          <p:cNvSpPr/>
          <p:nvPr/>
        </p:nvSpPr>
        <p:spPr>
          <a:xfrm>
            <a:off x="195616" y="657845"/>
            <a:ext cx="11650639" cy="5782865"/>
          </a:xfrm>
          <a:prstGeom prst="rect">
            <a:avLst/>
          </a:prstGeom>
        </p:spPr>
        <p:txBody>
          <a:bodyPr wrap="square">
            <a:spAutoFit/>
          </a:bodyPr>
          <a:lstStyle/>
          <a:p>
            <a:pPr>
              <a:lnSpc>
                <a:spcPct val="107000"/>
              </a:lnSpc>
              <a:spcAft>
                <a:spcPts val="800"/>
              </a:spcAft>
            </a:pPr>
            <a:r>
              <a:rPr lang="en-US" sz="3200" dirty="0" smtClean="0">
                <a:solidFill>
                  <a:srgbClr val="7030A0"/>
                </a:solidFill>
                <a:effectLst/>
                <a:latin typeface="Calibri" panose="020F0502020204030204" pitchFamily="34" charset="0"/>
                <a:ea typeface="Calibri" panose="020F0502020204030204" pitchFamily="34" charset="0"/>
                <a:cs typeface="Gautami"/>
              </a:rPr>
              <a:t>RLC (RADIO LINK CONTROL):</a:t>
            </a:r>
            <a:endParaRPr lang="en-IN" dirty="0">
              <a:solidFill>
                <a:srgbClr val="7030A0"/>
              </a:solidFill>
              <a:latin typeface="Calibri" panose="020F0502020204030204" pitchFamily="34" charset="0"/>
              <a:ea typeface="Calibri" panose="020F0502020204030204" pitchFamily="34" charset="0"/>
              <a:cs typeface="Gautami"/>
            </a:endParaRPr>
          </a:p>
          <a:p>
            <a:pPr marL="285750" indent="-285750">
              <a:lnSpc>
                <a:spcPct val="107000"/>
              </a:lnSpc>
              <a:spcAft>
                <a:spcPts val="800"/>
              </a:spcAft>
              <a:buFont typeface="Arial" panose="020B0604020202020204" pitchFamily="34" charset="0"/>
              <a:buChar char="•"/>
            </a:pPr>
            <a:r>
              <a:rPr lang="en-IN" dirty="0" smtClean="0">
                <a:solidFill>
                  <a:srgbClr val="7030A0"/>
                </a:solidFill>
                <a:effectLst/>
                <a:latin typeface="Calibri" panose="020F0502020204030204" pitchFamily="34" charset="0"/>
                <a:ea typeface="Calibri" panose="020F0502020204030204" pitchFamily="34" charset="0"/>
                <a:cs typeface="Gautami"/>
              </a:rPr>
              <a:t>RRC is generally in control of the RLC configuration.</a:t>
            </a:r>
          </a:p>
          <a:p>
            <a:pPr marL="285750" indent="-285750">
              <a:lnSpc>
                <a:spcPct val="107000"/>
              </a:lnSpc>
              <a:spcAft>
                <a:spcPts val="800"/>
              </a:spcAft>
              <a:buFont typeface="Arial" panose="020B0604020202020204" pitchFamily="34" charset="0"/>
              <a:buChar char="•"/>
            </a:pPr>
            <a:r>
              <a:rPr lang="en-IN" dirty="0" smtClean="0">
                <a:solidFill>
                  <a:srgbClr val="7030A0"/>
                </a:solidFill>
                <a:effectLst/>
                <a:latin typeface="Calibri" panose="020F0502020204030204" pitchFamily="34" charset="0"/>
                <a:ea typeface="Calibri" panose="020F0502020204030204" pitchFamily="34" charset="0"/>
                <a:cs typeface="Gautami"/>
              </a:rPr>
              <a:t>For an RLC entity configured at the </a:t>
            </a:r>
            <a:r>
              <a:rPr lang="en-IN" dirty="0" err="1" smtClean="0">
                <a:solidFill>
                  <a:srgbClr val="7030A0"/>
                </a:solidFill>
                <a:effectLst/>
                <a:latin typeface="Calibri" panose="020F0502020204030204" pitchFamily="34" charset="0"/>
                <a:ea typeface="Calibri" panose="020F0502020204030204" pitchFamily="34" charset="0"/>
                <a:cs typeface="Gautami"/>
              </a:rPr>
              <a:t>gNB</a:t>
            </a:r>
            <a:r>
              <a:rPr lang="en-IN" dirty="0" smtClean="0">
                <a:solidFill>
                  <a:srgbClr val="7030A0"/>
                </a:solidFill>
                <a:effectLst/>
                <a:latin typeface="Calibri" panose="020F0502020204030204" pitchFamily="34" charset="0"/>
                <a:ea typeface="Calibri" panose="020F0502020204030204" pitchFamily="34" charset="0"/>
                <a:cs typeface="Gautami"/>
              </a:rPr>
              <a:t>, there is a peer RLC entity configured at the UE and vice versa.</a:t>
            </a:r>
          </a:p>
          <a:p>
            <a:pPr marL="285750" indent="-285750">
              <a:lnSpc>
                <a:spcPct val="107000"/>
              </a:lnSpc>
              <a:spcAft>
                <a:spcPts val="800"/>
              </a:spcAft>
              <a:buFont typeface="Arial" panose="020B0604020202020204" pitchFamily="34" charset="0"/>
              <a:buChar char="•"/>
            </a:pPr>
            <a:r>
              <a:rPr lang="en-IN" dirty="0" smtClean="0">
                <a:solidFill>
                  <a:srgbClr val="7030A0"/>
                </a:solidFill>
                <a:effectLst/>
                <a:latin typeface="Calibri" panose="020F0502020204030204" pitchFamily="34" charset="0"/>
                <a:ea typeface="Calibri" panose="020F0502020204030204" pitchFamily="34" charset="0"/>
                <a:cs typeface="Gautami"/>
              </a:rPr>
              <a:t>An RLC entity receives/delivers RLC SDUs from/to upper layer and sends/receives RLC PDUs to/from its peer RLC entity via lower layers.</a:t>
            </a:r>
          </a:p>
          <a:p>
            <a:pPr marL="285750" indent="-285750">
              <a:lnSpc>
                <a:spcPct val="107000"/>
              </a:lnSpc>
              <a:spcAft>
                <a:spcPts val="800"/>
              </a:spcAft>
              <a:buFont typeface="Arial" panose="020B0604020202020204" pitchFamily="34" charset="0"/>
              <a:buChar char="•"/>
            </a:pPr>
            <a:r>
              <a:rPr lang="en-IN" dirty="0" smtClean="0">
                <a:solidFill>
                  <a:srgbClr val="7030A0"/>
                </a:solidFill>
                <a:effectLst/>
                <a:latin typeface="Calibri" panose="020F0502020204030204" pitchFamily="34" charset="0"/>
                <a:ea typeface="Calibri" panose="020F0502020204030204" pitchFamily="34" charset="0"/>
                <a:cs typeface="Gautami"/>
              </a:rPr>
              <a:t>An RLC PDU can either be an RLC data PDU or an RLC control PDU. If an RLC entity receives RLC SDUs from upper layer, it receives them through a single RLC channel between RLC and upper layer, and after forming RLC data PDUs from the received RLC SDUs, the RLC entity submits the RLC data PDUs to lower layer through a single logical channel.</a:t>
            </a:r>
          </a:p>
          <a:p>
            <a:pPr marL="285750" indent="-285750">
              <a:lnSpc>
                <a:spcPct val="107000"/>
              </a:lnSpc>
              <a:spcAft>
                <a:spcPts val="800"/>
              </a:spcAft>
              <a:buFont typeface="Arial" panose="020B0604020202020204" pitchFamily="34" charset="0"/>
              <a:buChar char="•"/>
            </a:pPr>
            <a:r>
              <a:rPr lang="en-IN" dirty="0" smtClean="0">
                <a:solidFill>
                  <a:srgbClr val="7030A0"/>
                </a:solidFill>
                <a:effectLst/>
                <a:latin typeface="Calibri" panose="020F0502020204030204" pitchFamily="34" charset="0"/>
                <a:ea typeface="Calibri" panose="020F0502020204030204" pitchFamily="34" charset="0"/>
                <a:cs typeface="Gautami"/>
              </a:rPr>
              <a:t>If an RLC entity receives RLC data PDUs from lower layer, it receives them through a single logical channel, and after forming RLC SDUs from the received RLC data PDUs, the RLC entity delivers the RLC SDUs to upper layer through a single RLC channel between RLC and upper layer. If an RLC entity submits/receives RLC control PDUs to/from lower layer, it submits/receives them through the same logical channel it submits/receives the RLC data PDUs through.</a:t>
            </a:r>
          </a:p>
          <a:p>
            <a:pPr marL="228600">
              <a:lnSpc>
                <a:spcPct val="107000"/>
              </a:lnSpc>
              <a:spcAft>
                <a:spcPts val="800"/>
              </a:spcAft>
            </a:pPr>
            <a:r>
              <a:rPr lang="en-IN" dirty="0" smtClean="0">
                <a:solidFill>
                  <a:srgbClr val="7030A0"/>
                </a:solidFill>
                <a:effectLst/>
                <a:latin typeface="Calibri" panose="020F0502020204030204" pitchFamily="34" charset="0"/>
                <a:ea typeface="Calibri" panose="020F0502020204030204" pitchFamily="34" charset="0"/>
                <a:cs typeface="Gautami"/>
              </a:rPr>
              <a:t>An RLC entity can be configured to perform data transfer in one of the following  modes.</a:t>
            </a:r>
          </a:p>
          <a:p>
            <a:pPr marL="342900" lvl="0" indent="-342900">
              <a:lnSpc>
                <a:spcPct val="107000"/>
              </a:lnSpc>
              <a:spcAft>
                <a:spcPts val="0"/>
              </a:spcAft>
              <a:buFont typeface="+mj-lt"/>
              <a:buAutoNum type="arabicPeriod"/>
            </a:pPr>
            <a:r>
              <a:rPr lang="en-IN" dirty="0" smtClean="0">
                <a:solidFill>
                  <a:srgbClr val="7030A0"/>
                </a:solidFill>
                <a:effectLst/>
                <a:latin typeface="Calibri" panose="020F0502020204030204" pitchFamily="34" charset="0"/>
                <a:ea typeface="Calibri" panose="020F0502020204030204" pitchFamily="34" charset="0"/>
                <a:cs typeface="Gautami"/>
              </a:rPr>
              <a:t> Transparent Mode (TM)</a:t>
            </a:r>
          </a:p>
          <a:p>
            <a:pPr marL="342900" lvl="0" indent="-342900">
              <a:lnSpc>
                <a:spcPct val="107000"/>
              </a:lnSpc>
              <a:spcAft>
                <a:spcPts val="0"/>
              </a:spcAft>
              <a:buFont typeface="+mj-lt"/>
              <a:buAutoNum type="arabicPeriod"/>
            </a:pPr>
            <a:r>
              <a:rPr lang="en-US" dirty="0" smtClean="0">
                <a:solidFill>
                  <a:srgbClr val="7030A0"/>
                </a:solidFill>
                <a:effectLst/>
                <a:latin typeface="Calibri" panose="020F0502020204030204" pitchFamily="34" charset="0"/>
                <a:ea typeface="Calibri" panose="020F0502020204030204" pitchFamily="34" charset="0"/>
                <a:cs typeface="Gautami"/>
              </a:rPr>
              <a:t> </a:t>
            </a:r>
            <a:r>
              <a:rPr lang="en-IN" dirty="0" smtClean="0">
                <a:solidFill>
                  <a:srgbClr val="7030A0"/>
                </a:solidFill>
                <a:effectLst/>
                <a:latin typeface="Calibri" panose="020F0502020204030204" pitchFamily="34" charset="0"/>
                <a:ea typeface="Calibri" panose="020F0502020204030204" pitchFamily="34" charset="0"/>
                <a:cs typeface="Gautami"/>
              </a:rPr>
              <a:t>Unacknowledged Mode (UM)</a:t>
            </a:r>
          </a:p>
          <a:p>
            <a:pPr marL="342900" lvl="0" indent="-342900">
              <a:lnSpc>
                <a:spcPct val="107000"/>
              </a:lnSpc>
              <a:spcAft>
                <a:spcPts val="800"/>
              </a:spcAft>
              <a:buFont typeface="+mj-lt"/>
              <a:buAutoNum type="arabicPeriod"/>
            </a:pPr>
            <a:r>
              <a:rPr lang="en-IN" dirty="0" smtClean="0">
                <a:solidFill>
                  <a:srgbClr val="7030A0"/>
                </a:solidFill>
                <a:effectLst/>
                <a:latin typeface="Calibri" panose="020F0502020204030204" pitchFamily="34" charset="0"/>
                <a:ea typeface="Calibri" panose="020F0502020204030204" pitchFamily="34" charset="0"/>
                <a:cs typeface="Gautami"/>
              </a:rPr>
              <a:t>Acknowledged Mode (AM)</a:t>
            </a:r>
            <a:endParaRPr lang="en-IN" dirty="0">
              <a:solidFill>
                <a:srgbClr val="7030A0"/>
              </a:solidFill>
              <a:effectLst/>
              <a:latin typeface="Calibri" panose="020F0502020204030204" pitchFamily="34" charset="0"/>
              <a:ea typeface="Calibri" panose="020F0502020204030204" pitchFamily="34" charset="0"/>
              <a:cs typeface="Gautami"/>
            </a:endParaRPr>
          </a:p>
        </p:txBody>
      </p:sp>
    </p:spTree>
    <p:extLst>
      <p:ext uri="{BB962C8B-B14F-4D97-AF65-F5344CB8AC3E}">
        <p14:creationId xmlns:p14="http://schemas.microsoft.com/office/powerpoint/2010/main" val="3127022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0374253" cy="1384995"/>
          </a:xfrm>
          <a:prstGeom prst="rect">
            <a:avLst/>
          </a:prstGeom>
        </p:spPr>
        <p:txBody>
          <a:bodyPr wrap="square">
            <a:spAutoFit/>
          </a:bodyPr>
          <a:lstStyle/>
          <a:p>
            <a:pPr lvl="0"/>
            <a:r>
              <a:rPr lang="en-IN" sz="2800" b="1" dirty="0">
                <a:solidFill>
                  <a:srgbClr val="0070C0"/>
                </a:solidFill>
              </a:rPr>
              <a:t>What is the full form of SDAP protocol and </a:t>
            </a:r>
            <a:r>
              <a:rPr lang="en-IN" sz="2800" b="1" dirty="0" smtClean="0">
                <a:solidFill>
                  <a:srgbClr val="0070C0"/>
                </a:solidFill>
              </a:rPr>
              <a:t>functions </a:t>
            </a:r>
            <a:r>
              <a:rPr lang="en-IN" sz="2800" b="1" dirty="0">
                <a:solidFill>
                  <a:srgbClr val="0070C0"/>
                </a:solidFill>
              </a:rPr>
              <a:t>of SDAP </a:t>
            </a:r>
            <a:r>
              <a:rPr lang="en-IN" sz="2800" b="1" dirty="0" smtClean="0">
                <a:solidFill>
                  <a:srgbClr val="0070C0"/>
                </a:solidFill>
              </a:rPr>
              <a:t>protocol?</a:t>
            </a:r>
            <a:endParaRPr lang="en-IN" sz="2800" dirty="0">
              <a:solidFill>
                <a:srgbClr val="0070C0"/>
              </a:solidFill>
            </a:endParaRPr>
          </a:p>
          <a:p>
            <a:endParaRPr lang="en-IN" sz="2800" dirty="0">
              <a:solidFill>
                <a:srgbClr val="0070C0"/>
              </a:solidFill>
            </a:endParaRPr>
          </a:p>
        </p:txBody>
      </p:sp>
      <p:sp>
        <p:nvSpPr>
          <p:cNvPr id="2" name="Rectangle 1"/>
          <p:cNvSpPr/>
          <p:nvPr/>
        </p:nvSpPr>
        <p:spPr>
          <a:xfrm>
            <a:off x="277504" y="1059718"/>
            <a:ext cx="11555105" cy="4945521"/>
          </a:xfrm>
          <a:prstGeom prst="rect">
            <a:avLst/>
          </a:prstGeom>
        </p:spPr>
        <p:txBody>
          <a:bodyPr wrap="square">
            <a:spAutoFit/>
          </a:bodyPr>
          <a:lstStyle/>
          <a:p>
            <a:pPr marL="228600">
              <a:lnSpc>
                <a:spcPct val="107000"/>
              </a:lnSpc>
              <a:spcAft>
                <a:spcPts val="800"/>
              </a:spcAft>
            </a:pPr>
            <a:r>
              <a:rPr lang="en-US" sz="2400" dirty="0" smtClean="0">
                <a:ln>
                  <a:noFill/>
                </a:ln>
                <a:solidFill>
                  <a:srgbClr val="00B0F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Gautami"/>
              </a:rPr>
              <a:t>SDAP(SERVICE DATA ADAPTATION PROTOCOL)</a:t>
            </a:r>
            <a:endParaRPr lang="en-IN" dirty="0" smtClean="0">
              <a:solidFill>
                <a:srgbClr val="00B0F0"/>
              </a:solidFill>
              <a:effectLst/>
              <a:latin typeface="Calibri" panose="020F0502020204030204" pitchFamily="34" charset="0"/>
              <a:ea typeface="Calibri" panose="020F0502020204030204" pitchFamily="34" charset="0"/>
              <a:cs typeface="Gautami"/>
            </a:endParaRPr>
          </a:p>
          <a:p>
            <a:pPr>
              <a:lnSpc>
                <a:spcPct val="107000"/>
              </a:lnSpc>
              <a:spcAft>
                <a:spcPts val="800"/>
              </a:spcAft>
            </a:pPr>
            <a:r>
              <a:rPr lang="en-US" sz="2000" dirty="0" smtClean="0">
                <a:ln>
                  <a:noFill/>
                </a:ln>
                <a:solidFill>
                  <a:srgbClr val="00B0F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Gautami"/>
              </a:rPr>
              <a:t>            The User-plane protocol structure of NR is developed similar concepts like LTE, but        obviously with some differences. The major difference in User-plane protocol structure in LTE and NR is the introduction of a new layer in the stack called SDAP.</a:t>
            </a:r>
            <a:endParaRPr lang="en-IN" dirty="0" smtClean="0">
              <a:solidFill>
                <a:srgbClr val="00B0F0"/>
              </a:solidFill>
              <a:effectLst/>
              <a:latin typeface="Calibri" panose="020F0502020204030204" pitchFamily="34" charset="0"/>
              <a:ea typeface="Calibri" panose="020F0502020204030204" pitchFamily="34" charset="0"/>
              <a:cs typeface="Gautami"/>
            </a:endParaRPr>
          </a:p>
          <a:p>
            <a:pPr marL="228600">
              <a:lnSpc>
                <a:spcPct val="107000"/>
              </a:lnSpc>
              <a:spcAft>
                <a:spcPts val="800"/>
              </a:spcAft>
            </a:pPr>
            <a:r>
              <a:rPr lang="en-IN" sz="2000" dirty="0" smtClean="0">
                <a:solidFill>
                  <a:srgbClr val="00B0F0"/>
                </a:solidFill>
                <a:effectLst/>
                <a:latin typeface="Georgia" panose="02040502050405020303" pitchFamily="18" charset="0"/>
                <a:ea typeface="Calibri" panose="020F0502020204030204" pitchFamily="34" charset="0"/>
                <a:cs typeface="Gautami"/>
              </a:rPr>
              <a:t>Some IMP points:</a:t>
            </a:r>
            <a:endParaRPr lang="en-IN" dirty="0" smtClean="0">
              <a:solidFill>
                <a:srgbClr val="00B0F0"/>
              </a:solidFill>
              <a:effectLst/>
              <a:latin typeface="Calibri" panose="020F0502020204030204" pitchFamily="34" charset="0"/>
              <a:ea typeface="Calibri" panose="020F0502020204030204" pitchFamily="34" charset="0"/>
              <a:cs typeface="Gautami"/>
            </a:endParaRPr>
          </a:p>
          <a:p>
            <a:pPr marL="342900" lvl="0" indent="-342900">
              <a:lnSpc>
                <a:spcPct val="107000"/>
              </a:lnSpc>
              <a:spcBef>
                <a:spcPts val="600"/>
              </a:spcBef>
              <a:spcAft>
                <a:spcPts val="600"/>
              </a:spcAft>
              <a:buFont typeface="Symbol" panose="05050102010706020507" pitchFamily="18" charset="2"/>
              <a:buChar char=""/>
            </a:pPr>
            <a:r>
              <a:rPr lang="en-IN" dirty="0" smtClean="0">
                <a:solidFill>
                  <a:srgbClr val="00B0F0"/>
                </a:solidFill>
                <a:effectLst/>
                <a:latin typeface="Georgia" panose="02040502050405020303" pitchFamily="18" charset="0"/>
                <a:ea typeface="Times New Roman" panose="02020603050405020304" pitchFamily="18" charset="0"/>
                <a:cs typeface="Times New Roman" panose="02020603050405020304" pitchFamily="18" charset="0"/>
              </a:rPr>
              <a:t>The PDU session and </a:t>
            </a:r>
            <a:r>
              <a:rPr lang="en-IN" dirty="0" err="1" smtClean="0">
                <a:solidFill>
                  <a:srgbClr val="00B0F0"/>
                </a:solidFill>
                <a:effectLst/>
                <a:latin typeface="Georgia" panose="02040502050405020303" pitchFamily="18" charset="0"/>
                <a:ea typeface="Times New Roman" panose="02020603050405020304" pitchFamily="18" charset="0"/>
                <a:cs typeface="Times New Roman" panose="02020603050405020304" pitchFamily="18" charset="0"/>
              </a:rPr>
              <a:t>QoS</a:t>
            </a:r>
            <a:r>
              <a:rPr lang="en-IN" dirty="0" smtClean="0">
                <a:solidFill>
                  <a:srgbClr val="00B0F0"/>
                </a:solidFill>
                <a:effectLst/>
                <a:latin typeface="Georgia" panose="02040502050405020303" pitchFamily="18" charset="0"/>
                <a:ea typeface="Times New Roman" panose="02020603050405020304" pitchFamily="18" charset="0"/>
                <a:cs typeface="Times New Roman" panose="02020603050405020304" pitchFamily="18" charset="0"/>
              </a:rPr>
              <a:t> flow is identified by </a:t>
            </a:r>
            <a:r>
              <a:rPr lang="en-IN" dirty="0" err="1" smtClean="0">
                <a:solidFill>
                  <a:srgbClr val="00B0F0"/>
                </a:solidFill>
                <a:effectLst/>
                <a:latin typeface="Georgia" panose="02040502050405020303" pitchFamily="18" charset="0"/>
                <a:ea typeface="Times New Roman" panose="02020603050405020304" pitchFamily="18" charset="0"/>
                <a:cs typeface="Times New Roman" panose="02020603050405020304" pitchFamily="18" charset="0"/>
              </a:rPr>
              <a:t>gNB</a:t>
            </a:r>
            <a:r>
              <a:rPr lang="en-IN" dirty="0" smtClean="0">
                <a:solidFill>
                  <a:srgbClr val="00B0F0"/>
                </a:solidFill>
                <a:effectLst/>
                <a:latin typeface="Georgia" panose="02040502050405020303" pitchFamily="18" charset="0"/>
                <a:ea typeface="Times New Roman" panose="02020603050405020304" pitchFamily="18" charset="0"/>
                <a:cs typeface="Times New Roman" panose="02020603050405020304" pitchFamily="18" charset="0"/>
              </a:rPr>
              <a:t> by a GTP- U header.</a:t>
            </a:r>
            <a:endParaRPr lang="en-IN" dirty="0" smtClean="0">
              <a:solidFill>
                <a:srgbClr val="00B0F0"/>
              </a:solidFill>
              <a:effectLst/>
              <a:latin typeface="Calibri" panose="020F0502020204030204" pitchFamily="34" charset="0"/>
              <a:ea typeface="Calibri" panose="020F0502020204030204" pitchFamily="34" charset="0"/>
              <a:cs typeface="Gautami"/>
            </a:endParaRPr>
          </a:p>
          <a:p>
            <a:pPr marL="342900" lvl="0" indent="-342900">
              <a:lnSpc>
                <a:spcPct val="107000"/>
              </a:lnSpc>
              <a:spcBef>
                <a:spcPts val="600"/>
              </a:spcBef>
              <a:spcAft>
                <a:spcPts val="600"/>
              </a:spcAft>
              <a:buFont typeface="Symbol" panose="05050102010706020507" pitchFamily="18" charset="2"/>
              <a:buChar char=""/>
            </a:pPr>
            <a:r>
              <a:rPr lang="en-IN" dirty="0" smtClean="0">
                <a:solidFill>
                  <a:srgbClr val="00B0F0"/>
                </a:solidFill>
                <a:effectLst/>
                <a:latin typeface="Georgia" panose="02040502050405020303" pitchFamily="18" charset="0"/>
                <a:ea typeface="Times New Roman" panose="02020603050405020304" pitchFamily="18" charset="0"/>
                <a:cs typeface="Times New Roman" panose="02020603050405020304" pitchFamily="18" charset="0"/>
              </a:rPr>
              <a:t>After this the SDAP layer maps it into specific DRB.</a:t>
            </a:r>
            <a:endParaRPr lang="en-IN" dirty="0" smtClean="0">
              <a:solidFill>
                <a:srgbClr val="00B0F0"/>
              </a:solidFill>
              <a:effectLst/>
              <a:latin typeface="Calibri" panose="020F0502020204030204" pitchFamily="34" charset="0"/>
              <a:ea typeface="Calibri" panose="020F0502020204030204" pitchFamily="34" charset="0"/>
              <a:cs typeface="Gautami"/>
            </a:endParaRPr>
          </a:p>
          <a:p>
            <a:pPr marL="342900" lvl="0" indent="-342900">
              <a:lnSpc>
                <a:spcPct val="107000"/>
              </a:lnSpc>
              <a:spcBef>
                <a:spcPts val="600"/>
              </a:spcBef>
              <a:spcAft>
                <a:spcPts val="600"/>
              </a:spcAft>
              <a:buFont typeface="Symbol" panose="05050102010706020507" pitchFamily="18" charset="2"/>
              <a:buChar char=""/>
            </a:pPr>
            <a:r>
              <a:rPr lang="en-IN" dirty="0" smtClean="0">
                <a:solidFill>
                  <a:srgbClr val="00B0F0"/>
                </a:solidFill>
                <a:effectLst/>
                <a:latin typeface="Georgia" panose="02040502050405020303" pitchFamily="18" charset="0"/>
                <a:ea typeface="Times New Roman" panose="02020603050405020304" pitchFamily="18" charset="0"/>
                <a:cs typeface="Times New Roman" panose="02020603050405020304" pitchFamily="18" charset="0"/>
              </a:rPr>
              <a:t>If header is used for reflective </a:t>
            </a:r>
            <a:r>
              <a:rPr lang="en-IN" dirty="0" err="1" smtClean="0">
                <a:solidFill>
                  <a:srgbClr val="00B0F0"/>
                </a:solidFill>
                <a:effectLst/>
                <a:latin typeface="Georgia" panose="02040502050405020303" pitchFamily="18" charset="0"/>
                <a:ea typeface="Times New Roman" panose="02020603050405020304" pitchFamily="18" charset="0"/>
                <a:cs typeface="Times New Roman" panose="02020603050405020304" pitchFamily="18" charset="0"/>
              </a:rPr>
              <a:t>QoS</a:t>
            </a:r>
            <a:r>
              <a:rPr lang="en-IN" dirty="0" smtClean="0">
                <a:solidFill>
                  <a:srgbClr val="00B0F0"/>
                </a:solidFill>
                <a:effectLst/>
                <a:latin typeface="Georgia" panose="02040502050405020303" pitchFamily="18" charset="0"/>
                <a:ea typeface="Times New Roman" panose="02020603050405020304" pitchFamily="18" charset="0"/>
                <a:cs typeface="Times New Roman" panose="02020603050405020304" pitchFamily="18" charset="0"/>
              </a:rPr>
              <a:t>, SDAP layer specifies the </a:t>
            </a:r>
            <a:r>
              <a:rPr lang="en-IN" dirty="0" err="1" smtClean="0">
                <a:solidFill>
                  <a:srgbClr val="00B0F0"/>
                </a:solidFill>
                <a:effectLst/>
                <a:latin typeface="Georgia" panose="02040502050405020303" pitchFamily="18" charset="0"/>
                <a:ea typeface="Times New Roman" panose="02020603050405020304" pitchFamily="18" charset="0"/>
                <a:cs typeface="Times New Roman" panose="02020603050405020304" pitchFamily="18" charset="0"/>
              </a:rPr>
              <a:t>QoS</a:t>
            </a:r>
            <a:r>
              <a:rPr lang="en-IN" dirty="0" smtClean="0">
                <a:solidFill>
                  <a:srgbClr val="00B0F0"/>
                </a:solidFill>
                <a:effectLst/>
                <a:latin typeface="Georgia" panose="02040502050405020303" pitchFamily="18" charset="0"/>
                <a:ea typeface="Times New Roman" panose="02020603050405020304" pitchFamily="18" charset="0"/>
                <a:cs typeface="Times New Roman" panose="02020603050405020304" pitchFamily="18" charset="0"/>
              </a:rPr>
              <a:t> flow associated with the packet. By using this information, the UE can decode the mapping between the </a:t>
            </a:r>
            <a:r>
              <a:rPr lang="en-IN" dirty="0" err="1" smtClean="0">
                <a:solidFill>
                  <a:srgbClr val="00B0F0"/>
                </a:solidFill>
                <a:effectLst/>
                <a:latin typeface="Georgia" panose="02040502050405020303" pitchFamily="18" charset="0"/>
                <a:ea typeface="Times New Roman" panose="02020603050405020304" pitchFamily="18" charset="0"/>
                <a:cs typeface="Times New Roman" panose="02020603050405020304" pitchFamily="18" charset="0"/>
              </a:rPr>
              <a:t>QoS</a:t>
            </a:r>
            <a:r>
              <a:rPr lang="en-IN" dirty="0" smtClean="0">
                <a:solidFill>
                  <a:srgbClr val="00B0F0"/>
                </a:solidFill>
                <a:effectLst/>
                <a:latin typeface="Georgia" panose="02040502050405020303" pitchFamily="18" charset="0"/>
                <a:ea typeface="Times New Roman" panose="02020603050405020304" pitchFamily="18" charset="0"/>
                <a:cs typeface="Times New Roman" panose="02020603050405020304" pitchFamily="18" charset="0"/>
              </a:rPr>
              <a:t> flow and DRB for uplink transmission.</a:t>
            </a:r>
            <a:endParaRPr lang="en-IN" dirty="0" smtClean="0">
              <a:solidFill>
                <a:srgbClr val="00B0F0"/>
              </a:solidFill>
              <a:effectLst/>
              <a:latin typeface="Calibri" panose="020F0502020204030204" pitchFamily="34" charset="0"/>
              <a:ea typeface="Calibri" panose="020F0502020204030204" pitchFamily="34" charset="0"/>
              <a:cs typeface="Gautami"/>
            </a:endParaRPr>
          </a:p>
          <a:p>
            <a:pPr marL="342900" lvl="0" indent="-342900">
              <a:lnSpc>
                <a:spcPct val="107000"/>
              </a:lnSpc>
              <a:spcBef>
                <a:spcPts val="600"/>
              </a:spcBef>
              <a:spcAft>
                <a:spcPts val="600"/>
              </a:spcAft>
              <a:buFont typeface="Symbol" panose="05050102010706020507" pitchFamily="18" charset="2"/>
              <a:buChar char=""/>
            </a:pPr>
            <a:r>
              <a:rPr lang="en-IN" dirty="0" smtClean="0">
                <a:solidFill>
                  <a:srgbClr val="00B0F0"/>
                </a:solidFill>
                <a:effectLst/>
                <a:latin typeface="Georgia" panose="02040502050405020303" pitchFamily="18" charset="0"/>
                <a:ea typeface="Times New Roman" panose="02020603050405020304" pitchFamily="18" charset="0"/>
                <a:cs typeface="Times New Roman" panose="02020603050405020304" pitchFamily="18" charset="0"/>
              </a:rPr>
              <a:t>In Downlink the </a:t>
            </a:r>
            <a:r>
              <a:rPr lang="en-IN" dirty="0" err="1" smtClean="0">
                <a:solidFill>
                  <a:srgbClr val="00B0F0"/>
                </a:solidFill>
                <a:effectLst/>
                <a:latin typeface="Georgia" panose="02040502050405020303" pitchFamily="18" charset="0"/>
                <a:ea typeface="Times New Roman" panose="02020603050405020304" pitchFamily="18" charset="0"/>
                <a:cs typeface="Times New Roman" panose="02020603050405020304" pitchFamily="18" charset="0"/>
              </a:rPr>
              <a:t>QoS</a:t>
            </a:r>
            <a:r>
              <a:rPr lang="en-IN" dirty="0" smtClean="0">
                <a:solidFill>
                  <a:srgbClr val="00B0F0"/>
                </a:solidFill>
                <a:effectLst/>
                <a:latin typeface="Georgia" panose="02040502050405020303" pitchFamily="18" charset="0"/>
                <a:ea typeface="Times New Roman" panose="02020603050405020304" pitchFamily="18" charset="0"/>
                <a:cs typeface="Times New Roman" panose="02020603050405020304" pitchFamily="18" charset="0"/>
              </a:rPr>
              <a:t> Flow under the PDU session is identified using identity in GTP- U Header called GTP-U tunnel End Point Identifier (TEID</a:t>
            </a:r>
            <a:r>
              <a:rPr lang="en-IN" sz="2000" dirty="0" smtClean="0">
                <a:solidFill>
                  <a:srgbClr val="00B0F0"/>
                </a:solidFill>
                <a:effectLst/>
                <a:latin typeface="Georgia" panose="02040502050405020303" pitchFamily="18" charset="0"/>
                <a:ea typeface="Times New Roman" panose="02020603050405020304" pitchFamily="18" charset="0"/>
                <a:cs typeface="Times New Roman" panose="02020603050405020304" pitchFamily="18" charset="0"/>
              </a:rPr>
              <a:t>)</a:t>
            </a:r>
            <a:endParaRPr lang="en-IN" dirty="0" smtClean="0">
              <a:solidFill>
                <a:srgbClr val="00B0F0"/>
              </a:solidFill>
              <a:effectLst/>
              <a:latin typeface="Calibri" panose="020F0502020204030204" pitchFamily="34" charset="0"/>
              <a:ea typeface="Calibri" panose="020F0502020204030204" pitchFamily="34" charset="0"/>
              <a:cs typeface="Gautami"/>
            </a:endParaRPr>
          </a:p>
          <a:p>
            <a:pPr>
              <a:lnSpc>
                <a:spcPct val="107000"/>
              </a:lnSpc>
              <a:spcBef>
                <a:spcPts val="600"/>
              </a:spcBef>
              <a:spcAft>
                <a:spcPts val="600"/>
              </a:spcAft>
            </a:pPr>
            <a:r>
              <a:rPr lang="en-IN" sz="2000" dirty="0" smtClean="0">
                <a:solidFill>
                  <a:srgbClr val="00B0F0"/>
                </a:solidFill>
                <a:effectLst/>
                <a:latin typeface="Georgia" panose="02040502050405020303" pitchFamily="18" charset="0"/>
                <a:ea typeface="Times New Roman" panose="02020603050405020304" pitchFamily="18" charset="0"/>
                <a:cs typeface="Times New Roman" panose="02020603050405020304" pitchFamily="18" charset="0"/>
              </a:rPr>
              <a:t> </a:t>
            </a:r>
            <a:endParaRPr lang="en-IN" dirty="0">
              <a:solidFill>
                <a:srgbClr val="00B0F0"/>
              </a:solidFill>
              <a:effectLst/>
              <a:latin typeface="Calibri" panose="020F0502020204030204" pitchFamily="34" charset="0"/>
              <a:ea typeface="Calibri" panose="020F0502020204030204" pitchFamily="34" charset="0"/>
              <a:cs typeface="Gautami"/>
            </a:endParaRPr>
          </a:p>
        </p:txBody>
      </p:sp>
    </p:spTree>
    <p:extLst>
      <p:ext uri="{BB962C8B-B14F-4D97-AF65-F5344CB8AC3E}">
        <p14:creationId xmlns:p14="http://schemas.microsoft.com/office/powerpoint/2010/main" val="3810415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0374253" cy="954107"/>
          </a:xfrm>
          <a:prstGeom prst="rect">
            <a:avLst/>
          </a:prstGeom>
        </p:spPr>
        <p:txBody>
          <a:bodyPr wrap="square">
            <a:spAutoFit/>
          </a:bodyPr>
          <a:lstStyle/>
          <a:p>
            <a:pPr lvl="0"/>
            <a:r>
              <a:rPr lang="en-IN" sz="2800" b="1" dirty="0">
                <a:solidFill>
                  <a:srgbClr val="0070C0"/>
                </a:solidFill>
              </a:rPr>
              <a:t>What is ROHC, why ROHC is required?</a:t>
            </a:r>
            <a:endParaRPr lang="en-IN" sz="2800" dirty="0">
              <a:solidFill>
                <a:srgbClr val="0070C0"/>
              </a:solidFill>
            </a:endParaRPr>
          </a:p>
          <a:p>
            <a:endParaRPr lang="en-IN" sz="2800" dirty="0">
              <a:solidFill>
                <a:srgbClr val="0070C0"/>
              </a:solidFill>
            </a:endParaRPr>
          </a:p>
        </p:txBody>
      </p:sp>
      <p:sp>
        <p:nvSpPr>
          <p:cNvPr id="4" name="Rectangle 3"/>
          <p:cNvSpPr/>
          <p:nvPr/>
        </p:nvSpPr>
        <p:spPr>
          <a:xfrm>
            <a:off x="218364" y="954107"/>
            <a:ext cx="11297096" cy="5441041"/>
          </a:xfrm>
          <a:prstGeom prst="rect">
            <a:avLst/>
          </a:prstGeom>
        </p:spPr>
        <p:txBody>
          <a:bodyPr wrap="square">
            <a:spAutoFit/>
          </a:bodyPr>
          <a:lstStyle/>
          <a:p>
            <a:pPr>
              <a:lnSpc>
                <a:spcPct val="107000"/>
              </a:lnSpc>
              <a:spcBef>
                <a:spcPts val="750"/>
              </a:spcBef>
              <a:spcAft>
                <a:spcPts val="525"/>
              </a:spcAft>
            </a:pPr>
            <a:r>
              <a:rPr lang="en-IN" sz="1600" b="1" kern="0" dirty="0" smtClean="0">
                <a:solidFill>
                  <a:srgbClr val="00B050"/>
                </a:solidFill>
                <a:effectLst/>
                <a:latin typeface="Calibri Light" panose="020F0302020204030204" pitchFamily="34" charset="0"/>
                <a:ea typeface="Times New Roman" panose="02020603050405020304" pitchFamily="18" charset="0"/>
                <a:cs typeface="Gautami"/>
              </a:rPr>
              <a:t>Robust Header Compression</a:t>
            </a:r>
            <a:endParaRPr lang="en-IN" b="1" kern="0" dirty="0" smtClean="0">
              <a:solidFill>
                <a:srgbClr val="00B050"/>
              </a:solidFill>
              <a:effectLst/>
              <a:latin typeface="Calibri Light" panose="020F0302020204030204" pitchFamily="34" charset="0"/>
              <a:ea typeface="Times New Roman" panose="02020603050405020304" pitchFamily="18" charset="0"/>
              <a:cs typeface="Gautami"/>
            </a:endParaRPr>
          </a:p>
          <a:p>
            <a:pPr marL="457200">
              <a:lnSpc>
                <a:spcPct val="106000"/>
              </a:lnSpc>
              <a:spcAft>
                <a:spcPts val="0"/>
              </a:spcAft>
            </a:pPr>
            <a:r>
              <a:rPr lang="en-IN" sz="1200" dirty="0" smtClean="0">
                <a:solidFill>
                  <a:srgbClr val="00B050"/>
                </a:solidFill>
                <a:effectLst/>
                <a:latin typeface="Arial" panose="020B0604020202020204" pitchFamily="34" charset="0"/>
                <a:ea typeface="Calibri" panose="020F0502020204030204" pitchFamily="34" charset="0"/>
                <a:cs typeface="Gautami"/>
              </a:rPr>
              <a:t>ROHC is a header compression protocol/algorithm that can be used compress the header of different IP packets. In normal case without compression  IPv4 header is 40 bytes and IPv6 header is 60 bytes but with the help of ROHC compression these header can be compressed to 1 or 3 bytes.</a:t>
            </a:r>
            <a:endParaRPr lang="en-IN" sz="1200" dirty="0" smtClean="0">
              <a:solidFill>
                <a:srgbClr val="00B050"/>
              </a:solidFill>
              <a:effectLst/>
              <a:latin typeface="Calibri" panose="020F0502020204030204" pitchFamily="34" charset="0"/>
              <a:ea typeface="Calibri" panose="020F0502020204030204" pitchFamily="34" charset="0"/>
              <a:cs typeface="Gautami"/>
            </a:endParaRPr>
          </a:p>
          <a:p>
            <a:pPr marL="457200">
              <a:lnSpc>
                <a:spcPct val="106000"/>
              </a:lnSpc>
              <a:spcAft>
                <a:spcPts val="0"/>
              </a:spcAft>
            </a:pPr>
            <a:r>
              <a:rPr lang="en-IN" sz="1200" dirty="0" smtClean="0">
                <a:solidFill>
                  <a:srgbClr val="00B050"/>
                </a:solidFill>
                <a:effectLst/>
                <a:latin typeface="Arial" panose="020B0604020202020204" pitchFamily="34" charset="0"/>
                <a:ea typeface="Calibri" panose="020F0502020204030204" pitchFamily="34" charset="0"/>
                <a:cs typeface="Gautami"/>
              </a:rPr>
              <a:t> </a:t>
            </a:r>
            <a:endParaRPr lang="en-IN" sz="1200" dirty="0" smtClean="0">
              <a:solidFill>
                <a:srgbClr val="00B050"/>
              </a:solidFill>
              <a:effectLst/>
              <a:latin typeface="Calibri" panose="020F0502020204030204" pitchFamily="34" charset="0"/>
              <a:ea typeface="Calibri" panose="020F0502020204030204" pitchFamily="34" charset="0"/>
              <a:cs typeface="Gautami"/>
            </a:endParaRPr>
          </a:p>
          <a:p>
            <a:pPr marL="457200">
              <a:lnSpc>
                <a:spcPct val="106000"/>
              </a:lnSpc>
              <a:spcAft>
                <a:spcPts val="800"/>
              </a:spcAft>
            </a:pPr>
            <a:r>
              <a:rPr lang="en-IN" sz="1200" dirty="0" smtClean="0">
                <a:solidFill>
                  <a:srgbClr val="00B050"/>
                </a:solidFill>
                <a:effectLst/>
                <a:latin typeface="Arial" panose="020B0604020202020204" pitchFamily="34" charset="0"/>
                <a:ea typeface="Calibri" panose="020F0502020204030204" pitchFamily="34" charset="0"/>
                <a:cs typeface="Gautami"/>
              </a:rPr>
              <a:t>Why the header compression required means:-</a:t>
            </a:r>
            <a:endParaRPr lang="en-IN" sz="1200" dirty="0" smtClean="0">
              <a:solidFill>
                <a:srgbClr val="00B050"/>
              </a:solidFill>
              <a:effectLst/>
              <a:latin typeface="Calibri" panose="020F0502020204030204" pitchFamily="34" charset="0"/>
              <a:ea typeface="Calibri" panose="020F0502020204030204" pitchFamily="34" charset="0"/>
              <a:cs typeface="Gautami"/>
            </a:endParaRPr>
          </a:p>
          <a:p>
            <a:pPr algn="just">
              <a:spcAft>
                <a:spcPts val="1500"/>
              </a:spcAft>
            </a:pPr>
            <a:r>
              <a:rPr lang="en-IN" sz="1200" dirty="0" smtClean="0">
                <a:solidFill>
                  <a:srgbClr val="00B050"/>
                </a:solidFill>
                <a:effectLst/>
                <a:latin typeface="Arial" panose="020B0604020202020204" pitchFamily="34" charset="0"/>
                <a:ea typeface="Times New Roman" panose="02020603050405020304" pitchFamily="18" charset="0"/>
              </a:rPr>
              <a:t>The IP protocol is the choice of transport protocol for wired and wireless networks. As the networks grow to provide more bandwidth for the applications, services and the consumers of these applications and services, all compete to get bandwidth. For network operators it is important to offer a high quality of service (</a:t>
            </a:r>
            <a:r>
              <a:rPr lang="en-IN" sz="1200" dirty="0" err="1" smtClean="0">
                <a:solidFill>
                  <a:srgbClr val="00B050"/>
                </a:solidFill>
                <a:effectLst/>
                <a:latin typeface="Arial" panose="020B0604020202020204" pitchFamily="34" charset="0"/>
                <a:ea typeface="Times New Roman" panose="02020603050405020304" pitchFamily="18" charset="0"/>
              </a:rPr>
              <a:t>QoS</a:t>
            </a:r>
            <a:r>
              <a:rPr lang="en-IN" sz="1200" dirty="0" smtClean="0">
                <a:solidFill>
                  <a:srgbClr val="00B050"/>
                </a:solidFill>
                <a:effectLst/>
                <a:latin typeface="Arial" panose="020B0604020202020204" pitchFamily="34" charset="0"/>
                <a:ea typeface="Times New Roman" panose="02020603050405020304" pitchFamily="18" charset="0"/>
              </a:rPr>
              <a:t>) in order to attract more customers and encourage them to use their network as much as possible to achieving higher Average Revenue </a:t>
            </a:r>
            <a:r>
              <a:rPr lang="en-IN" sz="1200" dirty="0" err="1" smtClean="0">
                <a:solidFill>
                  <a:srgbClr val="00B050"/>
                </a:solidFill>
                <a:effectLst/>
                <a:latin typeface="Arial" panose="020B0604020202020204" pitchFamily="34" charset="0"/>
                <a:ea typeface="Times New Roman" panose="02020603050405020304" pitchFamily="18" charset="0"/>
              </a:rPr>
              <a:t>Rer</a:t>
            </a:r>
            <a:r>
              <a:rPr lang="en-IN" sz="1200" dirty="0" smtClean="0">
                <a:solidFill>
                  <a:srgbClr val="00B050"/>
                </a:solidFill>
                <a:effectLst/>
                <a:latin typeface="Arial" panose="020B0604020202020204" pitchFamily="34" charset="0"/>
                <a:ea typeface="Times New Roman" panose="02020603050405020304" pitchFamily="18" charset="0"/>
              </a:rPr>
              <a:t> User (ARPU).</a:t>
            </a:r>
            <a:endParaRPr lang="en-IN" sz="1400" dirty="0" smtClean="0">
              <a:solidFill>
                <a:srgbClr val="00B050"/>
              </a:solidFill>
              <a:effectLst/>
              <a:latin typeface="Times New Roman" panose="02020603050405020304" pitchFamily="18" charset="0"/>
              <a:ea typeface="Times New Roman" panose="02020603050405020304" pitchFamily="18" charset="0"/>
            </a:endParaRPr>
          </a:p>
          <a:p>
            <a:pPr algn="just">
              <a:spcAft>
                <a:spcPts val="1500"/>
              </a:spcAft>
            </a:pPr>
            <a:r>
              <a:rPr lang="en-IN" sz="1200" dirty="0" smtClean="0">
                <a:solidFill>
                  <a:srgbClr val="00B050"/>
                </a:solidFill>
                <a:effectLst/>
                <a:latin typeface="Arial" panose="020B0604020202020204" pitchFamily="34" charset="0"/>
                <a:ea typeface="Times New Roman" panose="02020603050405020304" pitchFamily="18" charset="0"/>
              </a:rPr>
              <a:t>In services and applications like Voice over IP, interactive games, messaging </a:t>
            </a:r>
            <a:r>
              <a:rPr lang="en-IN" sz="1200" dirty="0" err="1" smtClean="0">
                <a:solidFill>
                  <a:srgbClr val="00B050"/>
                </a:solidFill>
                <a:effectLst/>
                <a:latin typeface="Arial" panose="020B0604020202020204" pitchFamily="34" charset="0"/>
                <a:ea typeface="Times New Roman" panose="02020603050405020304" pitchFamily="18" charset="0"/>
              </a:rPr>
              <a:t>etc</a:t>
            </a:r>
            <a:r>
              <a:rPr lang="en-IN" sz="1200" dirty="0" smtClean="0">
                <a:solidFill>
                  <a:srgbClr val="00B050"/>
                </a:solidFill>
                <a:effectLst/>
                <a:latin typeface="Arial" panose="020B0604020202020204" pitchFamily="34" charset="0"/>
                <a:ea typeface="Times New Roman" panose="02020603050405020304" pitchFamily="18" charset="0"/>
              </a:rPr>
              <a:t>, the payload of the IP packets is almost of the same size or even smaller than the header. In end-to-end connection where it is consist of multiple hops, these protocol headers are extremely important but over just one link (hop-to-hop) these headers can be compressed and must be uncompressed at the other end. In many cases these header can compress these headers </a:t>
            </a:r>
            <a:r>
              <a:rPr lang="en-IN" sz="1200" dirty="0" err="1" smtClean="0">
                <a:solidFill>
                  <a:srgbClr val="00B050"/>
                </a:solidFill>
                <a:effectLst/>
                <a:latin typeface="Arial" panose="020B0604020202020204" pitchFamily="34" charset="0"/>
                <a:ea typeface="Times New Roman" panose="02020603050405020304" pitchFamily="18" charset="0"/>
              </a:rPr>
              <a:t>upto</a:t>
            </a:r>
            <a:r>
              <a:rPr lang="en-IN" sz="1200" dirty="0" smtClean="0">
                <a:solidFill>
                  <a:srgbClr val="00B050"/>
                </a:solidFill>
                <a:effectLst/>
                <a:latin typeface="Arial" panose="020B0604020202020204" pitchFamily="34" charset="0"/>
                <a:ea typeface="Times New Roman" panose="02020603050405020304" pitchFamily="18" charset="0"/>
              </a:rPr>
              <a:t> 90% and thus save the bandwidth and use the expensive resource efficiently. IP header compression also provides other important benefits, such as reduction in packet loss and improved interactive response time.</a:t>
            </a:r>
            <a:endParaRPr lang="en-IN" sz="1400" dirty="0" smtClean="0">
              <a:solidFill>
                <a:srgbClr val="00B050"/>
              </a:solidFill>
              <a:effectLst/>
              <a:latin typeface="Times New Roman" panose="02020603050405020304" pitchFamily="18" charset="0"/>
              <a:ea typeface="Times New Roman" panose="02020603050405020304" pitchFamily="18" charset="0"/>
            </a:endParaRPr>
          </a:p>
          <a:p>
            <a:pPr>
              <a:lnSpc>
                <a:spcPct val="107000"/>
              </a:lnSpc>
              <a:spcAft>
                <a:spcPts val="1500"/>
              </a:spcAft>
            </a:pPr>
            <a:r>
              <a:rPr lang="en-IN" sz="1200" b="1" dirty="0" smtClean="0">
                <a:solidFill>
                  <a:srgbClr val="00B050"/>
                </a:solidFill>
                <a:effectLst/>
                <a:latin typeface="Arial" panose="020B0604020202020204" pitchFamily="34" charset="0"/>
                <a:ea typeface="Times New Roman" panose="02020603050405020304" pitchFamily="18" charset="0"/>
                <a:cs typeface="Gautami"/>
              </a:rPr>
              <a:t> </a:t>
            </a:r>
            <a:endParaRPr lang="en-IN" sz="1200" dirty="0" smtClean="0">
              <a:solidFill>
                <a:srgbClr val="00B050"/>
              </a:solidFill>
              <a:effectLst/>
              <a:latin typeface="Calibri" panose="020F0502020204030204" pitchFamily="34" charset="0"/>
              <a:ea typeface="Calibri" panose="020F0502020204030204" pitchFamily="34" charset="0"/>
              <a:cs typeface="Gautami"/>
            </a:endParaRPr>
          </a:p>
          <a:p>
            <a:pPr>
              <a:lnSpc>
                <a:spcPct val="107000"/>
              </a:lnSpc>
              <a:spcAft>
                <a:spcPts val="1500"/>
              </a:spcAft>
            </a:pPr>
            <a:r>
              <a:rPr lang="en-IN" sz="1200" b="1" dirty="0" smtClean="0">
                <a:solidFill>
                  <a:srgbClr val="00B050"/>
                </a:solidFill>
                <a:effectLst/>
                <a:latin typeface="Arial" panose="020B0604020202020204" pitchFamily="34" charset="0"/>
                <a:ea typeface="Times New Roman" panose="02020603050405020304" pitchFamily="18" charset="0"/>
                <a:cs typeface="Gautami"/>
              </a:rPr>
              <a:t>How is works:</a:t>
            </a:r>
            <a:endParaRPr lang="en-IN" sz="1200" dirty="0" smtClean="0">
              <a:solidFill>
                <a:srgbClr val="00B05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800"/>
              </a:spcAft>
              <a:buFont typeface="+mj-lt"/>
              <a:buAutoNum type="arabicPeriod"/>
              <a:tabLst>
                <a:tab pos="457200" algn="l"/>
              </a:tabLst>
            </a:pPr>
            <a:r>
              <a:rPr lang="en-IN" sz="1200" dirty="0" smtClean="0">
                <a:solidFill>
                  <a:srgbClr val="00B050"/>
                </a:solidFill>
                <a:effectLst/>
                <a:latin typeface="Arial" panose="020B0604020202020204" pitchFamily="34" charset="0"/>
                <a:ea typeface="Times New Roman" panose="02020603050405020304" pitchFamily="18" charset="0"/>
                <a:cs typeface="Gautami"/>
              </a:rPr>
              <a:t>At start of a session , the transmitter and receiver sends the full header information with out any compression</a:t>
            </a:r>
            <a:endParaRPr lang="en-IN" sz="1200" dirty="0" smtClean="0">
              <a:solidFill>
                <a:srgbClr val="00B05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800"/>
              </a:spcAft>
              <a:buFont typeface="+mj-lt"/>
              <a:buAutoNum type="arabicPeriod"/>
              <a:tabLst>
                <a:tab pos="457200" algn="l"/>
              </a:tabLst>
            </a:pPr>
            <a:r>
              <a:rPr lang="en-IN" sz="1200" dirty="0" smtClean="0">
                <a:solidFill>
                  <a:srgbClr val="00B050"/>
                </a:solidFill>
                <a:effectLst/>
                <a:latin typeface="Arial" panose="020B0604020202020204" pitchFamily="34" charset="0"/>
                <a:ea typeface="Times New Roman" panose="02020603050405020304" pitchFamily="18" charset="0"/>
                <a:cs typeface="Gautami"/>
              </a:rPr>
              <a:t>Both transmitter and receiver extract and store the information</a:t>
            </a:r>
            <a:endParaRPr lang="en-IN" sz="1200" dirty="0" smtClean="0">
              <a:solidFill>
                <a:srgbClr val="00B05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800"/>
              </a:spcAft>
              <a:buFont typeface="+mj-lt"/>
              <a:buAutoNum type="arabicPeriod"/>
              <a:tabLst>
                <a:tab pos="457200" algn="l"/>
              </a:tabLst>
            </a:pPr>
            <a:r>
              <a:rPr lang="en-IN" sz="1200" dirty="0" smtClean="0">
                <a:solidFill>
                  <a:srgbClr val="00B050"/>
                </a:solidFill>
                <a:effectLst/>
                <a:latin typeface="Arial" panose="020B0604020202020204" pitchFamily="34" charset="0"/>
                <a:ea typeface="Times New Roman" panose="02020603050405020304" pitchFamily="18" charset="0"/>
                <a:cs typeface="Gautami"/>
              </a:rPr>
              <a:t>for all further interaction, the transmitter sends only those information that is different from the information exchange at the very first transaction. As there lots of information in header remains static during the whole session, only small part is changing which is only 1 or 3 byte. Transmitting only changing part is the compressing the header.</a:t>
            </a:r>
            <a:endParaRPr lang="en-IN" sz="1200" dirty="0" smtClean="0">
              <a:solidFill>
                <a:srgbClr val="00B05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800"/>
              </a:spcAft>
              <a:buFont typeface="+mj-lt"/>
              <a:buAutoNum type="arabicPeriod"/>
              <a:tabLst>
                <a:tab pos="457200" algn="l"/>
              </a:tabLst>
            </a:pPr>
            <a:r>
              <a:rPr lang="en-IN" sz="1200" dirty="0" smtClean="0">
                <a:solidFill>
                  <a:srgbClr val="00B050"/>
                </a:solidFill>
                <a:effectLst/>
                <a:latin typeface="Arial" panose="020B0604020202020204" pitchFamily="34" charset="0"/>
                <a:ea typeface="Times New Roman" panose="02020603050405020304" pitchFamily="18" charset="0"/>
                <a:cs typeface="Gautami"/>
              </a:rPr>
              <a:t>Further Compress payload and other part of PDU/SDU.</a:t>
            </a:r>
            <a:endParaRPr lang="en-IN" sz="1200" dirty="0">
              <a:solidFill>
                <a:srgbClr val="00B050"/>
              </a:solidFill>
              <a:effectLst/>
              <a:latin typeface="Calibri" panose="020F0502020204030204" pitchFamily="34" charset="0"/>
              <a:ea typeface="Calibri" panose="020F0502020204030204" pitchFamily="34" charset="0"/>
              <a:cs typeface="Gautami"/>
            </a:endParaRPr>
          </a:p>
        </p:txBody>
      </p:sp>
    </p:spTree>
    <p:extLst>
      <p:ext uri="{BB962C8B-B14F-4D97-AF65-F5344CB8AC3E}">
        <p14:creationId xmlns:p14="http://schemas.microsoft.com/office/powerpoint/2010/main" val="2593568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0374253" cy="954107"/>
          </a:xfrm>
          <a:prstGeom prst="rect">
            <a:avLst/>
          </a:prstGeom>
        </p:spPr>
        <p:txBody>
          <a:bodyPr wrap="square">
            <a:spAutoFit/>
          </a:bodyPr>
          <a:lstStyle/>
          <a:p>
            <a:pPr lvl="0"/>
            <a:r>
              <a:rPr lang="en-IN" sz="2800" b="1" dirty="0">
                <a:solidFill>
                  <a:srgbClr val="0070C0"/>
                </a:solidFill>
              </a:rPr>
              <a:t>How are Ciphering Keys generated in PDCP?    </a:t>
            </a:r>
            <a:endParaRPr lang="en-IN" sz="2800" dirty="0">
              <a:solidFill>
                <a:srgbClr val="0070C0"/>
              </a:solidFill>
            </a:endParaRPr>
          </a:p>
          <a:p>
            <a:endParaRPr lang="en-IN" sz="2800" dirty="0">
              <a:solidFill>
                <a:srgbClr val="0070C0"/>
              </a:solidFill>
            </a:endParaRPr>
          </a:p>
        </p:txBody>
      </p:sp>
      <p:sp>
        <p:nvSpPr>
          <p:cNvPr id="2" name="Rectangle 1"/>
          <p:cNvSpPr/>
          <p:nvPr/>
        </p:nvSpPr>
        <p:spPr>
          <a:xfrm>
            <a:off x="-322997" y="645920"/>
            <a:ext cx="12373970" cy="1266757"/>
          </a:xfrm>
          <a:prstGeom prst="rect">
            <a:avLst/>
          </a:prstGeom>
        </p:spPr>
        <p:txBody>
          <a:bodyPr wrap="square">
            <a:spAutoFit/>
          </a:bodyPr>
          <a:lstStyle/>
          <a:p>
            <a:pPr marL="457200">
              <a:lnSpc>
                <a:spcPct val="106000"/>
              </a:lnSpc>
              <a:spcAft>
                <a:spcPts val="0"/>
              </a:spcAft>
            </a:pPr>
            <a:r>
              <a:rPr lang="en-IN" b="1" dirty="0" smtClean="0">
                <a:solidFill>
                  <a:srgbClr val="7030A0"/>
                </a:solidFill>
                <a:effectLst/>
                <a:latin typeface="Arial" panose="020B0604020202020204" pitchFamily="34" charset="0"/>
                <a:ea typeface="Calibri" panose="020F0502020204030204" pitchFamily="34" charset="0"/>
                <a:cs typeface="Gautami"/>
              </a:rPr>
              <a:t>Ciphering:</a:t>
            </a:r>
            <a:r>
              <a:rPr lang="en-IN" dirty="0" smtClean="0">
                <a:solidFill>
                  <a:srgbClr val="7030A0"/>
                </a:solidFill>
                <a:effectLst/>
                <a:latin typeface="Arial" panose="020B0604020202020204" pitchFamily="34" charset="0"/>
                <a:ea typeface="Calibri" panose="020F0502020204030204" pitchFamily="34" charset="0"/>
                <a:cs typeface="Gautami"/>
              </a:rPr>
              <a:t> It is a key based encryption algorithm, which is used for both user plane data and control plane data, to provide security.</a:t>
            </a:r>
            <a:endParaRPr lang="en-IN" dirty="0" smtClean="0">
              <a:solidFill>
                <a:srgbClr val="7030A0"/>
              </a:solidFill>
              <a:effectLst/>
              <a:latin typeface="Calibri" panose="020F0502020204030204" pitchFamily="34" charset="0"/>
              <a:ea typeface="Calibri" panose="020F0502020204030204" pitchFamily="34" charset="0"/>
              <a:cs typeface="Gautami"/>
            </a:endParaRPr>
          </a:p>
          <a:p>
            <a:pPr marL="457200">
              <a:lnSpc>
                <a:spcPct val="106000"/>
              </a:lnSpc>
              <a:spcAft>
                <a:spcPts val="0"/>
              </a:spcAft>
            </a:pPr>
            <a:r>
              <a:rPr lang="en-IN" dirty="0" smtClean="0">
                <a:solidFill>
                  <a:srgbClr val="7030A0"/>
                </a:solidFill>
                <a:effectLst/>
                <a:latin typeface="Calibri" panose="020F0502020204030204" pitchFamily="34" charset="0"/>
                <a:ea typeface="Calibri" panose="020F0502020204030204" pitchFamily="34" charset="0"/>
                <a:cs typeface="Gautami"/>
              </a:rPr>
              <a:t> </a:t>
            </a:r>
          </a:p>
          <a:p>
            <a:pPr marL="457200">
              <a:lnSpc>
                <a:spcPct val="106000"/>
              </a:lnSpc>
              <a:spcAft>
                <a:spcPts val="800"/>
              </a:spcAft>
            </a:pPr>
            <a:r>
              <a:rPr lang="en-IN" dirty="0" smtClean="0">
                <a:solidFill>
                  <a:srgbClr val="7030A0"/>
                </a:solidFill>
                <a:effectLst/>
                <a:latin typeface="Calibri" panose="020F0502020204030204" pitchFamily="34" charset="0"/>
                <a:ea typeface="Calibri" panose="020F0502020204030204" pitchFamily="34" charset="0"/>
                <a:cs typeface="Gautami"/>
              </a:rPr>
              <a:t>The ciphering keys for the control plane and for the user plane are </a:t>
            </a:r>
            <a:r>
              <a:rPr lang="en-IN" b="1" dirty="0" err="1" smtClean="0">
                <a:solidFill>
                  <a:srgbClr val="7030A0"/>
                </a:solidFill>
                <a:effectLst/>
                <a:latin typeface="Calibri" panose="020F0502020204030204" pitchFamily="34" charset="0"/>
                <a:ea typeface="Calibri" panose="020F0502020204030204" pitchFamily="34" charset="0"/>
                <a:cs typeface="Gautami"/>
              </a:rPr>
              <a:t>KRRCenc</a:t>
            </a:r>
            <a:r>
              <a:rPr lang="en-IN" dirty="0" smtClean="0">
                <a:solidFill>
                  <a:srgbClr val="7030A0"/>
                </a:solidFill>
                <a:effectLst/>
                <a:latin typeface="Calibri" panose="020F0502020204030204" pitchFamily="34" charset="0"/>
                <a:ea typeface="Calibri" panose="020F0502020204030204" pitchFamily="34" charset="0"/>
                <a:cs typeface="Gautami"/>
              </a:rPr>
              <a:t> and </a:t>
            </a:r>
            <a:r>
              <a:rPr lang="en-IN" b="1" dirty="0" err="1" smtClean="0">
                <a:solidFill>
                  <a:srgbClr val="7030A0"/>
                </a:solidFill>
                <a:effectLst/>
                <a:latin typeface="Calibri" panose="020F0502020204030204" pitchFamily="34" charset="0"/>
                <a:ea typeface="Calibri" panose="020F0502020204030204" pitchFamily="34" charset="0"/>
                <a:cs typeface="Gautami"/>
              </a:rPr>
              <a:t>KUPenc</a:t>
            </a:r>
            <a:r>
              <a:rPr lang="en-IN" b="1" dirty="0" smtClean="0">
                <a:solidFill>
                  <a:srgbClr val="7030A0"/>
                </a:solidFill>
                <a:effectLst/>
                <a:latin typeface="Calibri" panose="020F0502020204030204" pitchFamily="34" charset="0"/>
                <a:ea typeface="Calibri" panose="020F0502020204030204" pitchFamily="34" charset="0"/>
                <a:cs typeface="Gautami"/>
              </a:rPr>
              <a:t>,</a:t>
            </a:r>
            <a:r>
              <a:rPr lang="en-IN" dirty="0" smtClean="0">
                <a:solidFill>
                  <a:srgbClr val="7030A0"/>
                </a:solidFill>
                <a:effectLst/>
                <a:latin typeface="Calibri" panose="020F0502020204030204" pitchFamily="34" charset="0"/>
                <a:ea typeface="Calibri" panose="020F0502020204030204" pitchFamily="34" charset="0"/>
                <a:cs typeface="Gautami"/>
              </a:rPr>
              <a:t> respectively</a:t>
            </a:r>
            <a:endParaRPr lang="en-IN" dirty="0">
              <a:solidFill>
                <a:srgbClr val="7030A0"/>
              </a:solidFill>
              <a:effectLst/>
              <a:latin typeface="Calibri" panose="020F0502020204030204" pitchFamily="34" charset="0"/>
              <a:ea typeface="Calibri" panose="020F0502020204030204" pitchFamily="34" charset="0"/>
              <a:cs typeface="Gautami"/>
            </a:endParaRPr>
          </a:p>
        </p:txBody>
      </p:sp>
      <p:sp>
        <p:nvSpPr>
          <p:cNvPr id="5" name="Rectangle 4"/>
          <p:cNvSpPr/>
          <p:nvPr/>
        </p:nvSpPr>
        <p:spPr>
          <a:xfrm>
            <a:off x="0" y="2558597"/>
            <a:ext cx="8802806" cy="464871"/>
          </a:xfrm>
          <a:prstGeom prst="rect">
            <a:avLst/>
          </a:prstGeom>
        </p:spPr>
        <p:txBody>
          <a:bodyPr wrap="square">
            <a:spAutoFit/>
          </a:bodyPr>
          <a:lstStyle/>
          <a:p>
            <a:pPr lvl="0">
              <a:lnSpc>
                <a:spcPct val="106000"/>
              </a:lnSpc>
              <a:spcAft>
                <a:spcPts val="800"/>
              </a:spcAft>
            </a:pPr>
            <a:r>
              <a:rPr lang="en-IN" sz="2400" b="1" dirty="0" smtClean="0">
                <a:solidFill>
                  <a:srgbClr val="0070C0"/>
                </a:solidFill>
                <a:effectLst/>
                <a:latin typeface="Muli"/>
                <a:ea typeface="Calibri" panose="020F0502020204030204" pitchFamily="34" charset="0"/>
                <a:cs typeface="Gautami"/>
              </a:rPr>
              <a:t>Why we do integrity 1st and cyphering 2nd in </a:t>
            </a:r>
            <a:r>
              <a:rPr lang="en-IN" sz="2400" b="1" dirty="0" err="1" smtClean="0">
                <a:solidFill>
                  <a:srgbClr val="0070C0"/>
                </a:solidFill>
                <a:effectLst/>
                <a:latin typeface="Muli"/>
                <a:ea typeface="Calibri" panose="020F0502020204030204" pitchFamily="34" charset="0"/>
                <a:cs typeface="Gautami"/>
              </a:rPr>
              <a:t>pdcp</a:t>
            </a:r>
            <a:r>
              <a:rPr lang="en-IN" sz="2400" b="1" dirty="0" smtClean="0">
                <a:solidFill>
                  <a:srgbClr val="0070C0"/>
                </a:solidFill>
                <a:effectLst/>
                <a:latin typeface="Muli"/>
                <a:ea typeface="Calibri" panose="020F0502020204030204" pitchFamily="34" charset="0"/>
                <a:cs typeface="Gautami"/>
              </a:rPr>
              <a:t>?</a:t>
            </a:r>
            <a:endParaRPr lang="en-IN" dirty="0">
              <a:solidFill>
                <a:srgbClr val="0070C0"/>
              </a:solidFill>
              <a:effectLst/>
              <a:latin typeface="Calibri" panose="020F0502020204030204" pitchFamily="34" charset="0"/>
              <a:ea typeface="Calibri" panose="020F0502020204030204" pitchFamily="34" charset="0"/>
              <a:cs typeface="Gautami"/>
            </a:endParaRPr>
          </a:p>
        </p:txBody>
      </p:sp>
      <p:sp>
        <p:nvSpPr>
          <p:cNvPr id="6" name="Rectangle 5"/>
          <p:cNvSpPr/>
          <p:nvPr/>
        </p:nvSpPr>
        <p:spPr>
          <a:xfrm>
            <a:off x="-322997" y="3371791"/>
            <a:ext cx="11159319" cy="1071062"/>
          </a:xfrm>
          <a:prstGeom prst="rect">
            <a:avLst/>
          </a:prstGeom>
        </p:spPr>
        <p:txBody>
          <a:bodyPr wrap="square">
            <a:spAutoFit/>
          </a:bodyPr>
          <a:lstStyle/>
          <a:p>
            <a:pPr marL="457200">
              <a:lnSpc>
                <a:spcPct val="106000"/>
              </a:lnSpc>
              <a:spcAft>
                <a:spcPts val="800"/>
              </a:spcAft>
            </a:pPr>
            <a:r>
              <a:rPr lang="en-IN" sz="2000" dirty="0" smtClean="0">
                <a:solidFill>
                  <a:schemeClr val="accent4">
                    <a:lumMod val="75000"/>
                  </a:schemeClr>
                </a:solidFill>
                <a:effectLst/>
                <a:latin typeface="Muli"/>
                <a:ea typeface="Calibri" panose="020F0502020204030204" pitchFamily="34" charset="0"/>
                <a:cs typeface="Gautami"/>
              </a:rPr>
              <a:t>If we do ciphering 1st in </a:t>
            </a:r>
            <a:r>
              <a:rPr lang="en-IN" sz="2000" dirty="0" err="1" smtClean="0">
                <a:solidFill>
                  <a:schemeClr val="accent4">
                    <a:lumMod val="75000"/>
                  </a:schemeClr>
                </a:solidFill>
                <a:effectLst/>
                <a:latin typeface="Muli"/>
                <a:ea typeface="Calibri" panose="020F0502020204030204" pitchFamily="34" charset="0"/>
                <a:cs typeface="Gautami"/>
              </a:rPr>
              <a:t>lte</a:t>
            </a:r>
            <a:r>
              <a:rPr lang="en-IN" sz="2000" dirty="0" smtClean="0">
                <a:solidFill>
                  <a:schemeClr val="accent4">
                    <a:lumMod val="75000"/>
                  </a:schemeClr>
                </a:solidFill>
                <a:effectLst/>
                <a:latin typeface="Muli"/>
                <a:ea typeface="Calibri" panose="020F0502020204030204" pitchFamily="34" charset="0"/>
                <a:cs typeface="Gautami"/>
              </a:rPr>
              <a:t> the information of message is totally change so when we apply integrity after is should not works properly. So we apply 1st integrity to signalling messages after we apply ciphering to user data. </a:t>
            </a:r>
            <a:endParaRPr lang="en-IN" sz="2000" dirty="0">
              <a:solidFill>
                <a:schemeClr val="accent4">
                  <a:lumMod val="75000"/>
                </a:schemeClr>
              </a:solidFill>
              <a:effectLst/>
              <a:latin typeface="Calibri" panose="020F0502020204030204" pitchFamily="34" charset="0"/>
              <a:ea typeface="Calibri" panose="020F0502020204030204" pitchFamily="34" charset="0"/>
              <a:cs typeface="Gautami"/>
            </a:endParaRPr>
          </a:p>
        </p:txBody>
      </p:sp>
    </p:spTree>
    <p:extLst>
      <p:ext uri="{BB962C8B-B14F-4D97-AF65-F5344CB8AC3E}">
        <p14:creationId xmlns:p14="http://schemas.microsoft.com/office/powerpoint/2010/main" val="4284023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0374253" cy="954107"/>
          </a:xfrm>
          <a:prstGeom prst="rect">
            <a:avLst/>
          </a:prstGeom>
        </p:spPr>
        <p:txBody>
          <a:bodyPr wrap="square">
            <a:spAutoFit/>
          </a:bodyPr>
          <a:lstStyle/>
          <a:p>
            <a:pPr lvl="0"/>
            <a:r>
              <a:rPr lang="en-IN" sz="2800" b="1" dirty="0">
                <a:solidFill>
                  <a:srgbClr val="0070C0"/>
                </a:solidFill>
              </a:rPr>
              <a:t>What you understand by MAC-I? How does it help to </a:t>
            </a:r>
            <a:r>
              <a:rPr lang="en-IN" sz="2800" b="1" dirty="0" err="1">
                <a:solidFill>
                  <a:srgbClr val="0070C0"/>
                </a:solidFill>
              </a:rPr>
              <a:t>ue</a:t>
            </a:r>
            <a:r>
              <a:rPr lang="en-IN" sz="2800" b="1" dirty="0">
                <a:solidFill>
                  <a:srgbClr val="0070C0"/>
                </a:solidFill>
              </a:rPr>
              <a:t>?</a:t>
            </a:r>
            <a:endParaRPr lang="en-IN" sz="2800" dirty="0">
              <a:solidFill>
                <a:srgbClr val="0070C0"/>
              </a:solidFill>
            </a:endParaRPr>
          </a:p>
          <a:p>
            <a:endParaRPr lang="en-IN" sz="2800" dirty="0">
              <a:solidFill>
                <a:srgbClr val="0070C0"/>
              </a:solidFill>
            </a:endParaRPr>
          </a:p>
        </p:txBody>
      </p:sp>
      <p:sp>
        <p:nvSpPr>
          <p:cNvPr id="4" name="Rectangle 3"/>
          <p:cNvSpPr/>
          <p:nvPr/>
        </p:nvSpPr>
        <p:spPr>
          <a:xfrm>
            <a:off x="332095" y="1176815"/>
            <a:ext cx="11486865" cy="3942233"/>
          </a:xfrm>
          <a:prstGeom prst="rect">
            <a:avLst/>
          </a:prstGeom>
        </p:spPr>
        <p:txBody>
          <a:bodyPr wrap="square">
            <a:spAutoFit/>
          </a:bodyPr>
          <a:lstStyle/>
          <a:p>
            <a:pPr marL="457200">
              <a:lnSpc>
                <a:spcPct val="106000"/>
              </a:lnSpc>
              <a:spcAft>
                <a:spcPts val="0"/>
              </a:spcAft>
            </a:pPr>
            <a:r>
              <a:rPr lang="en-IN" sz="2400" dirty="0" smtClean="0">
                <a:solidFill>
                  <a:srgbClr val="7030A0"/>
                </a:solidFill>
                <a:effectLst/>
                <a:latin typeface="Calibri" panose="020F0502020204030204" pitchFamily="34" charset="0"/>
                <a:ea typeface="Calibri" panose="020F0502020204030204" pitchFamily="34" charset="0"/>
                <a:cs typeface="Gautami"/>
              </a:rPr>
              <a:t>MAC-I Length: 32 bits </a:t>
            </a:r>
            <a:endParaRPr lang="en-IN" sz="2000" dirty="0" smtClean="0">
              <a:solidFill>
                <a:srgbClr val="7030A0"/>
              </a:solidFill>
              <a:effectLst/>
              <a:latin typeface="Calibri" panose="020F0502020204030204" pitchFamily="34" charset="0"/>
              <a:ea typeface="Calibri" panose="020F0502020204030204" pitchFamily="34" charset="0"/>
              <a:cs typeface="Gautami"/>
            </a:endParaRPr>
          </a:p>
          <a:p>
            <a:pPr marL="800100" indent="-342900">
              <a:lnSpc>
                <a:spcPct val="106000"/>
              </a:lnSpc>
              <a:spcAft>
                <a:spcPts val="0"/>
              </a:spcAft>
              <a:buFont typeface="Arial" panose="020B0604020202020204" pitchFamily="34" charset="0"/>
              <a:buChar char="•"/>
            </a:pPr>
            <a:r>
              <a:rPr lang="en-IN" sz="2400" dirty="0" smtClean="0">
                <a:solidFill>
                  <a:srgbClr val="7030A0"/>
                </a:solidFill>
                <a:effectLst/>
                <a:latin typeface="Calibri" panose="020F0502020204030204" pitchFamily="34" charset="0"/>
                <a:ea typeface="Calibri" panose="020F0502020204030204" pitchFamily="34" charset="0"/>
                <a:cs typeface="Gautami"/>
              </a:rPr>
              <a:t>This field carries a message authentication code calculated. For SRBs for </a:t>
            </a:r>
            <a:r>
              <a:rPr lang="en-IN" sz="2400" dirty="0" err="1" smtClean="0">
                <a:solidFill>
                  <a:srgbClr val="7030A0"/>
                </a:solidFill>
                <a:effectLst/>
                <a:latin typeface="Calibri" panose="020F0502020204030204" pitchFamily="34" charset="0"/>
                <a:ea typeface="Calibri" panose="020F0502020204030204" pitchFamily="34" charset="0"/>
                <a:cs typeface="Gautami"/>
              </a:rPr>
              <a:t>Uu</a:t>
            </a:r>
            <a:r>
              <a:rPr lang="en-IN" sz="2400" dirty="0" smtClean="0">
                <a:solidFill>
                  <a:srgbClr val="7030A0"/>
                </a:solidFill>
                <a:effectLst/>
                <a:latin typeface="Calibri" panose="020F0502020204030204" pitchFamily="34" charset="0"/>
                <a:ea typeface="Calibri" panose="020F0502020204030204" pitchFamily="34" charset="0"/>
                <a:cs typeface="Gautami"/>
              </a:rPr>
              <a:t> interface, the MAC-I field is always present.</a:t>
            </a:r>
            <a:endParaRPr lang="en-IN" sz="2000" dirty="0">
              <a:solidFill>
                <a:srgbClr val="7030A0"/>
              </a:solidFill>
              <a:latin typeface="Calibri" panose="020F0502020204030204" pitchFamily="34" charset="0"/>
              <a:ea typeface="Calibri" panose="020F0502020204030204" pitchFamily="34" charset="0"/>
              <a:cs typeface="Gautami"/>
            </a:endParaRPr>
          </a:p>
          <a:p>
            <a:pPr marL="800100" indent="-342900">
              <a:lnSpc>
                <a:spcPct val="106000"/>
              </a:lnSpc>
              <a:spcAft>
                <a:spcPts val="0"/>
              </a:spcAft>
              <a:buFont typeface="Arial" panose="020B0604020202020204" pitchFamily="34" charset="0"/>
              <a:buChar char="•"/>
            </a:pPr>
            <a:r>
              <a:rPr lang="en-IN" sz="2400" dirty="0" smtClean="0">
                <a:solidFill>
                  <a:srgbClr val="7030A0"/>
                </a:solidFill>
                <a:effectLst/>
                <a:latin typeface="Calibri" panose="020F0502020204030204" pitchFamily="34" charset="0"/>
                <a:ea typeface="Calibri" panose="020F0502020204030204" pitchFamily="34" charset="0"/>
                <a:cs typeface="Gautami"/>
              </a:rPr>
              <a:t> If integrity protection is not configured, the MAC-I field is still present but should be padded with padding bits set to 0.</a:t>
            </a:r>
            <a:endParaRPr lang="en-IN" sz="2000" dirty="0">
              <a:solidFill>
                <a:srgbClr val="7030A0"/>
              </a:solidFill>
              <a:latin typeface="Calibri" panose="020F0502020204030204" pitchFamily="34" charset="0"/>
              <a:ea typeface="Calibri" panose="020F0502020204030204" pitchFamily="34" charset="0"/>
              <a:cs typeface="Gautami"/>
            </a:endParaRPr>
          </a:p>
          <a:p>
            <a:pPr marL="800100" indent="-342900">
              <a:lnSpc>
                <a:spcPct val="106000"/>
              </a:lnSpc>
              <a:spcAft>
                <a:spcPts val="0"/>
              </a:spcAft>
              <a:buFont typeface="Arial" panose="020B0604020202020204" pitchFamily="34" charset="0"/>
              <a:buChar char="•"/>
            </a:pPr>
            <a:r>
              <a:rPr lang="en-IN" sz="2400" dirty="0" smtClean="0">
                <a:solidFill>
                  <a:srgbClr val="7030A0"/>
                </a:solidFill>
                <a:effectLst/>
                <a:latin typeface="Calibri" panose="020F0502020204030204" pitchFamily="34" charset="0"/>
                <a:ea typeface="Calibri" panose="020F0502020204030204" pitchFamily="34" charset="0"/>
                <a:cs typeface="Gautami"/>
              </a:rPr>
              <a:t>For </a:t>
            </a:r>
            <a:r>
              <a:rPr lang="en-IN" sz="2400" dirty="0" err="1" smtClean="0">
                <a:solidFill>
                  <a:srgbClr val="7030A0"/>
                </a:solidFill>
                <a:effectLst/>
                <a:latin typeface="Calibri" panose="020F0502020204030204" pitchFamily="34" charset="0"/>
                <a:ea typeface="Calibri" panose="020F0502020204030204" pitchFamily="34" charset="0"/>
                <a:cs typeface="Gautami"/>
              </a:rPr>
              <a:t>sidelink</a:t>
            </a:r>
            <a:r>
              <a:rPr lang="en-IN" sz="2400" dirty="0" smtClean="0">
                <a:solidFill>
                  <a:srgbClr val="7030A0"/>
                </a:solidFill>
                <a:effectLst/>
                <a:latin typeface="Calibri" panose="020F0502020204030204" pitchFamily="34" charset="0"/>
                <a:ea typeface="Calibri" panose="020F0502020204030204" pitchFamily="34" charset="0"/>
                <a:cs typeface="Gautami"/>
              </a:rPr>
              <a:t> SRB1, SRB2 and SRB3, the MAC-I field is present only when the </a:t>
            </a:r>
            <a:r>
              <a:rPr lang="en-IN" sz="2400" dirty="0" err="1" smtClean="0">
                <a:solidFill>
                  <a:srgbClr val="7030A0"/>
                </a:solidFill>
                <a:effectLst/>
                <a:latin typeface="Calibri" panose="020F0502020204030204" pitchFamily="34" charset="0"/>
                <a:ea typeface="Calibri" panose="020F0502020204030204" pitchFamily="34" charset="0"/>
                <a:cs typeface="Gautami"/>
              </a:rPr>
              <a:t>sidelink</a:t>
            </a:r>
            <a:r>
              <a:rPr lang="en-IN" sz="2400" dirty="0" smtClean="0">
                <a:solidFill>
                  <a:srgbClr val="7030A0"/>
                </a:solidFill>
                <a:effectLst/>
                <a:latin typeface="Calibri" panose="020F0502020204030204" pitchFamily="34" charset="0"/>
                <a:ea typeface="Calibri" panose="020F0502020204030204" pitchFamily="34" charset="0"/>
                <a:cs typeface="Gautami"/>
              </a:rPr>
              <a:t> SRB1, SRB2 and SRB3 are configured with integrity protection. For DRBs (including </a:t>
            </a:r>
            <a:r>
              <a:rPr lang="en-IN" sz="2400" dirty="0" err="1" smtClean="0">
                <a:solidFill>
                  <a:srgbClr val="7030A0"/>
                </a:solidFill>
                <a:effectLst/>
                <a:latin typeface="Calibri" panose="020F0502020204030204" pitchFamily="34" charset="0"/>
                <a:ea typeface="Calibri" panose="020F0502020204030204" pitchFamily="34" charset="0"/>
                <a:cs typeface="Gautami"/>
              </a:rPr>
              <a:t>sidelink</a:t>
            </a:r>
            <a:r>
              <a:rPr lang="en-IN" sz="2400" dirty="0" smtClean="0">
                <a:solidFill>
                  <a:srgbClr val="7030A0"/>
                </a:solidFill>
                <a:effectLst/>
                <a:latin typeface="Calibri" panose="020F0502020204030204" pitchFamily="34" charset="0"/>
                <a:ea typeface="Calibri" panose="020F0502020204030204" pitchFamily="34" charset="0"/>
                <a:cs typeface="Gautami"/>
              </a:rPr>
              <a:t> DRBs for unicast), the MAC-I field is present only when the DRB is configured with integrity protection</a:t>
            </a:r>
            <a:r>
              <a:rPr lang="en-IN" sz="2000" dirty="0" smtClean="0">
                <a:solidFill>
                  <a:srgbClr val="7030A0"/>
                </a:solidFill>
                <a:effectLst/>
                <a:latin typeface="Calibri" panose="020F0502020204030204" pitchFamily="34" charset="0"/>
                <a:ea typeface="Calibri" panose="020F0502020204030204" pitchFamily="34" charset="0"/>
                <a:cs typeface="Gautami"/>
              </a:rPr>
              <a:t>.</a:t>
            </a:r>
          </a:p>
          <a:p>
            <a:pPr marL="457200">
              <a:lnSpc>
                <a:spcPct val="106000"/>
              </a:lnSpc>
              <a:spcAft>
                <a:spcPts val="800"/>
              </a:spcAft>
            </a:pPr>
            <a:r>
              <a:rPr lang="en-IN" sz="2000" dirty="0" smtClean="0">
                <a:solidFill>
                  <a:srgbClr val="7030A0"/>
                </a:solidFill>
                <a:effectLst/>
                <a:latin typeface="Calibri" panose="020F0502020204030204" pitchFamily="34" charset="0"/>
                <a:ea typeface="Calibri" panose="020F0502020204030204" pitchFamily="34" charset="0"/>
                <a:cs typeface="Gautami"/>
              </a:rPr>
              <a:t> </a:t>
            </a:r>
            <a:endParaRPr lang="en-IN" sz="2000" dirty="0">
              <a:solidFill>
                <a:srgbClr val="7030A0"/>
              </a:solidFill>
              <a:effectLst/>
              <a:latin typeface="Calibri" panose="020F0502020204030204" pitchFamily="34" charset="0"/>
              <a:ea typeface="Calibri" panose="020F0502020204030204" pitchFamily="34" charset="0"/>
              <a:cs typeface="Gautami"/>
            </a:endParaRPr>
          </a:p>
        </p:txBody>
      </p:sp>
    </p:spTree>
    <p:extLst>
      <p:ext uri="{BB962C8B-B14F-4D97-AF65-F5344CB8AC3E}">
        <p14:creationId xmlns:p14="http://schemas.microsoft.com/office/powerpoint/2010/main" val="383841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3414" y="270639"/>
            <a:ext cx="10504227" cy="2831544"/>
          </a:xfrm>
          <a:prstGeom prst="rect">
            <a:avLst/>
          </a:prstGeom>
        </p:spPr>
        <p:txBody>
          <a:bodyPr wrap="square">
            <a:spAutoFit/>
          </a:bodyPr>
          <a:lstStyle/>
          <a:p>
            <a:r>
              <a:rPr lang="en-US" sz="8000" dirty="0" smtClean="0">
                <a:solidFill>
                  <a:schemeClr val="accent1">
                    <a:lumMod val="75000"/>
                  </a:schemeClr>
                </a:solidFill>
              </a:rPr>
              <a:t>	</a:t>
            </a:r>
            <a:r>
              <a:rPr lang="en-US" sz="8000" b="1" dirty="0" smtClean="0">
                <a:solidFill>
                  <a:schemeClr val="accent1">
                    <a:lumMod val="75000"/>
                  </a:schemeClr>
                </a:solidFill>
              </a:rPr>
              <a:t>What is 5G:</a:t>
            </a:r>
          </a:p>
          <a:p>
            <a:endParaRPr lang="en-US" dirty="0" smtClean="0"/>
          </a:p>
          <a:p>
            <a:r>
              <a:rPr lang="en-US" sz="2000" dirty="0" smtClean="0">
                <a:solidFill>
                  <a:schemeClr val="accent2"/>
                </a:solidFill>
              </a:rPr>
              <a:t>5G(Fifth-generation) is the latest iteration of cellular technology, engineered to greatly increase the speed and responsiveness of wireless networks. With 5G, data transmitted over wireless broadband connections can travel at </a:t>
            </a:r>
            <a:r>
              <a:rPr lang="en-US" sz="2000" dirty="0" err="1" smtClean="0">
                <a:solidFill>
                  <a:schemeClr val="accent2"/>
                </a:solidFill>
              </a:rPr>
              <a:t>multigigabit</a:t>
            </a:r>
            <a:r>
              <a:rPr lang="en-US" sz="2000" dirty="0" smtClean="0">
                <a:solidFill>
                  <a:schemeClr val="accent2"/>
                </a:solidFill>
              </a:rPr>
              <a:t> speeds, with potential peak speeds as high as 20 gigabits per second (</a:t>
            </a:r>
            <a:r>
              <a:rPr lang="en-US" sz="2000" dirty="0" err="1" smtClean="0">
                <a:solidFill>
                  <a:schemeClr val="accent2"/>
                </a:solidFill>
              </a:rPr>
              <a:t>Gbps</a:t>
            </a:r>
            <a:r>
              <a:rPr lang="en-US" sz="2000" dirty="0" smtClean="0">
                <a:solidFill>
                  <a:schemeClr val="accent2"/>
                </a:solidFill>
              </a:rPr>
              <a:t>) by some estimate</a:t>
            </a:r>
            <a:endParaRPr lang="en-US" sz="2000" dirty="0">
              <a:solidFill>
                <a:schemeClr val="accent2"/>
              </a:solidFill>
            </a:endParaRPr>
          </a:p>
        </p:txBody>
      </p:sp>
    </p:spTree>
    <p:extLst>
      <p:ext uri="{BB962C8B-B14F-4D97-AF65-F5344CB8AC3E}">
        <p14:creationId xmlns:p14="http://schemas.microsoft.com/office/powerpoint/2010/main" val="195980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0374253" cy="954107"/>
          </a:xfrm>
          <a:prstGeom prst="rect">
            <a:avLst/>
          </a:prstGeom>
        </p:spPr>
        <p:txBody>
          <a:bodyPr wrap="square">
            <a:spAutoFit/>
          </a:bodyPr>
          <a:lstStyle/>
          <a:p>
            <a:pPr lvl="0"/>
            <a:r>
              <a:rPr lang="en-IN" sz="2800" b="1" dirty="0">
                <a:solidFill>
                  <a:srgbClr val="0070C0"/>
                </a:solidFill>
              </a:rPr>
              <a:t>What is HARQ RTT Timer?</a:t>
            </a:r>
            <a:endParaRPr lang="en-IN" sz="2800" dirty="0">
              <a:solidFill>
                <a:srgbClr val="0070C0"/>
              </a:solidFill>
            </a:endParaRPr>
          </a:p>
          <a:p>
            <a:endParaRPr lang="en-IN" sz="2800" dirty="0">
              <a:solidFill>
                <a:srgbClr val="0070C0"/>
              </a:solidFill>
            </a:endParaRPr>
          </a:p>
        </p:txBody>
      </p:sp>
      <p:sp>
        <p:nvSpPr>
          <p:cNvPr id="2" name="Rectangle 1"/>
          <p:cNvSpPr/>
          <p:nvPr/>
        </p:nvSpPr>
        <p:spPr>
          <a:xfrm>
            <a:off x="181970" y="687840"/>
            <a:ext cx="11132024" cy="1879810"/>
          </a:xfrm>
          <a:prstGeom prst="rect">
            <a:avLst/>
          </a:prstGeom>
        </p:spPr>
        <p:txBody>
          <a:bodyPr wrap="square">
            <a:spAutoFit/>
          </a:bodyPr>
          <a:lstStyle/>
          <a:p>
            <a:pPr marL="457200">
              <a:lnSpc>
                <a:spcPct val="106000"/>
              </a:lnSpc>
              <a:spcAft>
                <a:spcPts val="800"/>
              </a:spcAft>
            </a:pPr>
            <a:r>
              <a:rPr lang="en-IN" dirty="0" smtClean="0">
                <a:solidFill>
                  <a:schemeClr val="accent2">
                    <a:lumMod val="75000"/>
                  </a:schemeClr>
                </a:solidFill>
                <a:effectLst/>
                <a:latin typeface="Calibri" panose="020F0502020204030204" pitchFamily="34" charset="0"/>
                <a:ea typeface="Calibri" panose="020F0502020204030204" pitchFamily="34" charset="0"/>
                <a:cs typeface="Gautami"/>
              </a:rPr>
              <a:t>The min amount of TTIs before a DL HARQ retransmission is expected by the UE.</a:t>
            </a:r>
            <a:endParaRPr lang="en-IN" sz="1600" dirty="0" smtClean="0">
              <a:solidFill>
                <a:schemeClr val="accent2">
                  <a:lumMod val="75000"/>
                </a:schemeClr>
              </a:solidFill>
              <a:effectLst/>
              <a:latin typeface="Calibri" panose="020F0502020204030204" pitchFamily="34" charset="0"/>
              <a:ea typeface="Calibri" panose="020F0502020204030204" pitchFamily="34" charset="0"/>
              <a:cs typeface="Gautami"/>
            </a:endParaRPr>
          </a:p>
          <a:p>
            <a:pPr>
              <a:lnSpc>
                <a:spcPct val="107000"/>
              </a:lnSpc>
              <a:spcAft>
                <a:spcPts val="0"/>
              </a:spcAft>
            </a:pPr>
            <a:r>
              <a:rPr lang="en-IN" dirty="0" smtClean="0">
                <a:solidFill>
                  <a:schemeClr val="accent2">
                    <a:lumMod val="75000"/>
                  </a:schemeClr>
                </a:solidFill>
                <a:effectLst/>
                <a:latin typeface="Calibri" panose="020F0502020204030204" pitchFamily="34" charset="0"/>
                <a:ea typeface="Calibri" panose="020F0502020204030204" pitchFamily="34" charset="0"/>
                <a:cs typeface="Gautami"/>
              </a:rPr>
              <a:t>Simple way to understand: the HARQ Round Trip Time (RTT) timer is defined for UE to sleep during HARQ RTT. When decoding DL TB for one HARQ fails, UE can next retransmission TB</a:t>
            </a:r>
            <a:r>
              <a:rPr lang="en-IN" sz="1600" dirty="0">
                <a:solidFill>
                  <a:schemeClr val="accent2">
                    <a:lumMod val="75000"/>
                  </a:schemeClr>
                </a:solidFill>
                <a:latin typeface="Calibri" panose="020F0502020204030204" pitchFamily="34" charset="0"/>
                <a:ea typeface="Calibri" panose="020F0502020204030204" pitchFamily="34" charset="0"/>
                <a:cs typeface="Gautami"/>
              </a:rPr>
              <a:t> </a:t>
            </a:r>
            <a:r>
              <a:rPr lang="en-IN" dirty="0" smtClean="0">
                <a:solidFill>
                  <a:schemeClr val="accent2">
                    <a:lumMod val="75000"/>
                  </a:schemeClr>
                </a:solidFill>
                <a:effectLst/>
                <a:latin typeface="Calibri" panose="020F0502020204030204" pitchFamily="34" charset="0"/>
                <a:ea typeface="Calibri" panose="020F0502020204030204" pitchFamily="34" charset="0"/>
                <a:cs typeface="Gautami"/>
              </a:rPr>
              <a:t>after at least HARQ RTT sub frames</a:t>
            </a:r>
            <a:r>
              <a:rPr lang="en-IN" sz="2800" dirty="0" smtClean="0">
                <a:solidFill>
                  <a:schemeClr val="accent2">
                    <a:lumMod val="75000"/>
                  </a:schemeClr>
                </a:solidFill>
                <a:effectLst/>
                <a:latin typeface="Calibri" panose="020F0502020204030204" pitchFamily="34" charset="0"/>
                <a:ea typeface="Calibri" panose="020F0502020204030204" pitchFamily="34" charset="0"/>
                <a:cs typeface="Gautami"/>
              </a:rPr>
              <a:t>.</a:t>
            </a:r>
            <a:r>
              <a:rPr lang="en-IN" sz="1600" dirty="0" smtClean="0">
                <a:solidFill>
                  <a:schemeClr val="accent2">
                    <a:lumMod val="75000"/>
                  </a:schemeClr>
                </a:solidFill>
                <a:effectLst/>
                <a:latin typeface="Times New Roman" panose="02020603050405020304" pitchFamily="18" charset="0"/>
                <a:ea typeface="Times New Roman" panose="02020603050405020304" pitchFamily="18" charset="0"/>
                <a:cs typeface="Gautami"/>
              </a:rPr>
              <a:t>           </a:t>
            </a:r>
            <a:endParaRPr lang="en-IN" sz="1600" dirty="0" smtClean="0">
              <a:solidFill>
                <a:schemeClr val="accent2">
                  <a:lumMod val="75000"/>
                </a:schemeClr>
              </a:solidFill>
              <a:effectLst/>
              <a:latin typeface="Calibri" panose="020F0502020204030204" pitchFamily="34" charset="0"/>
              <a:ea typeface="Calibri" panose="020F0502020204030204" pitchFamily="34" charset="0"/>
              <a:cs typeface="Gautami"/>
            </a:endParaRPr>
          </a:p>
          <a:p>
            <a:pPr>
              <a:lnSpc>
                <a:spcPct val="107000"/>
              </a:lnSpc>
              <a:spcAft>
                <a:spcPts val="0"/>
              </a:spcAft>
            </a:pPr>
            <a:r>
              <a:rPr lang="en-IN" sz="1600" dirty="0" smtClean="0">
                <a:solidFill>
                  <a:schemeClr val="accent2">
                    <a:lumMod val="75000"/>
                  </a:schemeClr>
                </a:solidFill>
                <a:effectLst/>
                <a:latin typeface="Times New Roman" panose="02020603050405020304" pitchFamily="18" charset="0"/>
                <a:ea typeface="Times New Roman" panose="02020603050405020304" pitchFamily="18" charset="0"/>
                <a:cs typeface="Gautami"/>
              </a:rPr>
              <a:t>While HARQ RTT timer is running, UE need not monitor PDCCH. At HARQ RTT timer </a:t>
            </a:r>
            <a:r>
              <a:rPr lang="en-IN" sz="1600" dirty="0" err="1" smtClean="0">
                <a:solidFill>
                  <a:schemeClr val="accent2">
                    <a:lumMod val="75000"/>
                  </a:schemeClr>
                </a:solidFill>
                <a:effectLst/>
                <a:latin typeface="Times New Roman" panose="02020603050405020304" pitchFamily="18" charset="0"/>
                <a:ea typeface="Times New Roman" panose="02020603050405020304" pitchFamily="18" charset="0"/>
                <a:cs typeface="Gautami"/>
              </a:rPr>
              <a:t>expiry,UE</a:t>
            </a:r>
            <a:r>
              <a:rPr lang="en-IN" sz="1600" dirty="0" smtClean="0">
                <a:solidFill>
                  <a:schemeClr val="accent2">
                    <a:lumMod val="75000"/>
                  </a:schemeClr>
                </a:solidFill>
                <a:effectLst/>
                <a:latin typeface="Times New Roman" panose="02020603050405020304" pitchFamily="18" charset="0"/>
                <a:ea typeface="Times New Roman" panose="02020603050405020304" pitchFamily="18" charset="0"/>
                <a:cs typeface="Gautami"/>
              </a:rPr>
              <a:t> resumes PDCCH reception</a:t>
            </a:r>
            <a:r>
              <a:rPr lang="en-IN" sz="2800" dirty="0" smtClean="0">
                <a:solidFill>
                  <a:schemeClr val="accent2">
                    <a:lumMod val="75000"/>
                  </a:schemeClr>
                </a:solidFill>
                <a:effectLst/>
                <a:latin typeface="Times New Roman" panose="02020603050405020304" pitchFamily="18" charset="0"/>
                <a:ea typeface="Times New Roman" panose="02020603050405020304" pitchFamily="18" charset="0"/>
                <a:cs typeface="Gautami"/>
              </a:rPr>
              <a:t>.</a:t>
            </a:r>
            <a:endParaRPr lang="en-IN" sz="1600" dirty="0" smtClean="0">
              <a:solidFill>
                <a:schemeClr val="accent2">
                  <a:lumMod val="75000"/>
                </a:schemeClr>
              </a:solidFill>
              <a:effectLst/>
              <a:latin typeface="Calibri" panose="020F0502020204030204" pitchFamily="34" charset="0"/>
              <a:ea typeface="Calibri" panose="020F0502020204030204" pitchFamily="34" charset="0"/>
              <a:cs typeface="Gautami"/>
            </a:endParaRPr>
          </a:p>
          <a:p>
            <a:pPr>
              <a:lnSpc>
                <a:spcPct val="107000"/>
              </a:lnSpc>
              <a:spcAft>
                <a:spcPts val="0"/>
              </a:spcAft>
            </a:pPr>
            <a:r>
              <a:rPr lang="en-IN" sz="1050" dirty="0" smtClean="0">
                <a:solidFill>
                  <a:schemeClr val="accent2">
                    <a:lumMod val="75000"/>
                  </a:schemeClr>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IN" sz="1600" dirty="0">
              <a:solidFill>
                <a:schemeClr val="accent2">
                  <a:lumMod val="75000"/>
                </a:schemeClr>
              </a:solidFill>
              <a:effectLst/>
              <a:latin typeface="Calibri" panose="020F0502020204030204" pitchFamily="34" charset="0"/>
              <a:ea typeface="Calibri" panose="020F0502020204030204" pitchFamily="34" charset="0"/>
              <a:cs typeface="Gautami"/>
            </a:endParaRPr>
          </a:p>
        </p:txBody>
      </p:sp>
      <p:sp>
        <p:nvSpPr>
          <p:cNvPr id="5" name="Rectangle 4"/>
          <p:cNvSpPr/>
          <p:nvPr/>
        </p:nvSpPr>
        <p:spPr>
          <a:xfrm>
            <a:off x="0" y="2771640"/>
            <a:ext cx="9057564" cy="483850"/>
          </a:xfrm>
          <a:prstGeom prst="rect">
            <a:avLst/>
          </a:prstGeom>
        </p:spPr>
        <p:txBody>
          <a:bodyPr wrap="square">
            <a:spAutoFit/>
          </a:bodyPr>
          <a:lstStyle/>
          <a:p>
            <a:pPr lvl="0">
              <a:lnSpc>
                <a:spcPct val="106000"/>
              </a:lnSpc>
              <a:spcAft>
                <a:spcPts val="800"/>
              </a:spcAft>
            </a:pPr>
            <a:r>
              <a:rPr lang="en-IN" sz="2400" b="1" dirty="0" smtClean="0">
                <a:solidFill>
                  <a:srgbClr val="0070C0"/>
                </a:solidFill>
                <a:effectLst/>
                <a:latin typeface="Muli"/>
                <a:ea typeface="Calibri" panose="020F0502020204030204" pitchFamily="34" charset="0"/>
                <a:cs typeface="Gautami"/>
              </a:rPr>
              <a:t>What is the maximum size of PDCP SDU recommended</a:t>
            </a:r>
            <a:r>
              <a:rPr lang="en-IN" dirty="0" smtClean="0">
                <a:solidFill>
                  <a:srgbClr val="0070C0"/>
                </a:solidFill>
                <a:effectLst/>
                <a:latin typeface="Muli"/>
                <a:ea typeface="Calibri" panose="020F0502020204030204" pitchFamily="34" charset="0"/>
                <a:cs typeface="Gautami"/>
              </a:rPr>
              <a:t>?</a:t>
            </a:r>
            <a:endParaRPr lang="en-IN" dirty="0">
              <a:solidFill>
                <a:srgbClr val="0070C0"/>
              </a:solidFill>
              <a:effectLst/>
              <a:latin typeface="Calibri" panose="020F0502020204030204" pitchFamily="34" charset="0"/>
              <a:ea typeface="Calibri" panose="020F0502020204030204" pitchFamily="34" charset="0"/>
              <a:cs typeface="Gautami"/>
            </a:endParaRPr>
          </a:p>
        </p:txBody>
      </p:sp>
      <p:sp>
        <p:nvSpPr>
          <p:cNvPr id="6" name="Rectangle 5"/>
          <p:cNvSpPr/>
          <p:nvPr/>
        </p:nvSpPr>
        <p:spPr>
          <a:xfrm>
            <a:off x="523164" y="3658293"/>
            <a:ext cx="8989326" cy="1482650"/>
          </a:xfrm>
          <a:prstGeom prst="rect">
            <a:avLst/>
          </a:prstGeom>
        </p:spPr>
        <p:txBody>
          <a:bodyPr wrap="square">
            <a:spAutoFit/>
          </a:bodyPr>
          <a:lstStyle/>
          <a:p>
            <a:pPr marL="457200">
              <a:lnSpc>
                <a:spcPct val="106000"/>
              </a:lnSpc>
              <a:spcAft>
                <a:spcPts val="800"/>
              </a:spcAft>
            </a:pPr>
            <a:r>
              <a:rPr lang="en-IN" sz="2400" dirty="0" smtClean="0">
                <a:solidFill>
                  <a:schemeClr val="accent2">
                    <a:lumMod val="75000"/>
                  </a:schemeClr>
                </a:solidFill>
                <a:effectLst/>
                <a:latin typeface="Muli"/>
                <a:ea typeface="Calibri" panose="020F0502020204030204" pitchFamily="34" charset="0"/>
                <a:cs typeface="Gautami"/>
              </a:rPr>
              <a:t>Maximum size of PDCP SDU is 9000bytes</a:t>
            </a:r>
            <a:r>
              <a:rPr lang="en-IN" sz="2800" dirty="0" smtClean="0">
                <a:solidFill>
                  <a:schemeClr val="accent2">
                    <a:lumMod val="75000"/>
                  </a:schemeClr>
                </a:solidFill>
                <a:effectLst/>
                <a:latin typeface="Muli"/>
                <a:ea typeface="Calibri" panose="020F0502020204030204" pitchFamily="34" charset="0"/>
                <a:cs typeface="Gautami"/>
              </a:rPr>
              <a:t>.</a:t>
            </a:r>
            <a:endParaRPr lang="en-IN" sz="2400" dirty="0" smtClean="0">
              <a:solidFill>
                <a:schemeClr val="accent2">
                  <a:lumMod val="75000"/>
                </a:schemeClr>
              </a:solidFill>
              <a:effectLst/>
              <a:latin typeface="Calibri" panose="020F0502020204030204" pitchFamily="34" charset="0"/>
              <a:ea typeface="Calibri" panose="020F0502020204030204" pitchFamily="34" charset="0"/>
              <a:cs typeface="Gautami"/>
            </a:endParaRPr>
          </a:p>
          <a:p>
            <a:r>
              <a:rPr lang="en-IN" dirty="0" smtClean="0">
                <a:solidFill>
                  <a:schemeClr val="accent2">
                    <a:lumMod val="75000"/>
                  </a:schemeClr>
                </a:solidFill>
                <a:effectLst/>
                <a:latin typeface="Arial" panose="020B0604020202020204" pitchFamily="34" charset="0"/>
                <a:ea typeface="Calibri" panose="020F0502020204030204" pitchFamily="34" charset="0"/>
              </a:rPr>
              <a:t>A PDCP SDU is a bit string and is aligned by bytes, that is, a multiple of 8 bits, in length. From the first bit of the PDCP Data PDU, a compressed or uncompressed SDU is included</a:t>
            </a:r>
            <a:endParaRPr lang="en-IN" dirty="0">
              <a:solidFill>
                <a:schemeClr val="accent2">
                  <a:lumMod val="75000"/>
                </a:schemeClr>
              </a:solidFill>
            </a:endParaRPr>
          </a:p>
        </p:txBody>
      </p:sp>
    </p:spTree>
    <p:extLst>
      <p:ext uri="{BB962C8B-B14F-4D97-AF65-F5344CB8AC3E}">
        <p14:creationId xmlns:p14="http://schemas.microsoft.com/office/powerpoint/2010/main" val="3755541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8933"/>
            <a:ext cx="5974713" cy="464871"/>
          </a:xfrm>
          <a:prstGeom prst="rect">
            <a:avLst/>
          </a:prstGeom>
        </p:spPr>
        <p:txBody>
          <a:bodyPr wrap="none">
            <a:spAutoFit/>
          </a:bodyPr>
          <a:lstStyle/>
          <a:p>
            <a:pPr lvl="0">
              <a:lnSpc>
                <a:spcPct val="106000"/>
              </a:lnSpc>
              <a:spcAft>
                <a:spcPts val="800"/>
              </a:spcAft>
            </a:pPr>
            <a:r>
              <a:rPr lang="en-IN" sz="2400" b="1" dirty="0" smtClean="0">
                <a:solidFill>
                  <a:srgbClr val="0070C0"/>
                </a:solidFill>
                <a:effectLst/>
                <a:latin typeface="Muli"/>
                <a:ea typeface="Calibri" panose="020F0502020204030204" pitchFamily="34" charset="0"/>
                <a:cs typeface="Gautami"/>
              </a:rPr>
              <a:t>What is COUNT and what is it used for?</a:t>
            </a:r>
            <a:endParaRPr lang="en-IN" dirty="0">
              <a:solidFill>
                <a:srgbClr val="0070C0"/>
              </a:solidFill>
              <a:effectLst/>
              <a:latin typeface="Calibri" panose="020F0502020204030204" pitchFamily="34" charset="0"/>
              <a:ea typeface="Calibri" panose="020F0502020204030204" pitchFamily="34" charset="0"/>
              <a:cs typeface="Gautami"/>
            </a:endParaRPr>
          </a:p>
        </p:txBody>
      </p:sp>
      <p:sp>
        <p:nvSpPr>
          <p:cNvPr id="7" name="Rectangle 6"/>
          <p:cNvSpPr/>
          <p:nvPr/>
        </p:nvSpPr>
        <p:spPr>
          <a:xfrm>
            <a:off x="250209" y="643804"/>
            <a:ext cx="10299510" cy="1462965"/>
          </a:xfrm>
          <a:prstGeom prst="rect">
            <a:avLst/>
          </a:prstGeom>
        </p:spPr>
        <p:txBody>
          <a:bodyPr wrap="square">
            <a:spAutoFit/>
          </a:bodyPr>
          <a:lstStyle/>
          <a:p>
            <a:pPr marL="457200">
              <a:lnSpc>
                <a:spcPct val="106000"/>
              </a:lnSpc>
              <a:spcAft>
                <a:spcPts val="0"/>
              </a:spcAft>
            </a:pPr>
            <a:r>
              <a:rPr lang="en-IN" sz="2000" dirty="0" smtClean="0">
                <a:solidFill>
                  <a:srgbClr val="002060"/>
                </a:solidFill>
                <a:effectLst/>
                <a:latin typeface="Calibri" panose="020F0502020204030204" pitchFamily="34" charset="0"/>
                <a:ea typeface="Calibri" panose="020F0502020204030204" pitchFamily="34" charset="0"/>
                <a:cs typeface="Gautami"/>
              </a:rPr>
              <a:t>Length: 32 bits</a:t>
            </a:r>
          </a:p>
          <a:p>
            <a:pPr marL="457200">
              <a:lnSpc>
                <a:spcPct val="106000"/>
              </a:lnSpc>
              <a:spcAft>
                <a:spcPts val="800"/>
              </a:spcAft>
            </a:pPr>
            <a:r>
              <a:rPr lang="en-IN" sz="2000" dirty="0" smtClean="0">
                <a:solidFill>
                  <a:srgbClr val="002060"/>
                </a:solidFill>
                <a:effectLst/>
                <a:latin typeface="Roboto"/>
                <a:ea typeface="Calibri" panose="020F0502020204030204" pitchFamily="34" charset="0"/>
                <a:cs typeface="Gautami"/>
              </a:rPr>
              <a:t> COUNT is</a:t>
            </a:r>
            <a:r>
              <a:rPr lang="en-IN" sz="2000" b="1" dirty="0" smtClean="0">
                <a:solidFill>
                  <a:srgbClr val="002060"/>
                </a:solidFill>
                <a:effectLst/>
                <a:latin typeface="Roboto"/>
                <a:ea typeface="Calibri" panose="020F0502020204030204" pitchFamily="34" charset="0"/>
                <a:cs typeface="Gautami"/>
              </a:rPr>
              <a:t> </a:t>
            </a:r>
            <a:r>
              <a:rPr lang="en-IN" b="1" dirty="0" smtClean="0">
                <a:solidFill>
                  <a:srgbClr val="002060"/>
                </a:solidFill>
                <a:effectLst/>
                <a:latin typeface="Roboto"/>
                <a:ea typeface="Calibri" panose="020F0502020204030204" pitchFamily="34" charset="0"/>
                <a:cs typeface="Gautami"/>
              </a:rPr>
              <a:t>used as an input to algorithms security</a:t>
            </a:r>
            <a:endParaRPr lang="en-IN" sz="1600" dirty="0" smtClean="0">
              <a:solidFill>
                <a:srgbClr val="002060"/>
              </a:solidFill>
              <a:effectLst/>
              <a:latin typeface="Calibri" panose="020F0502020204030204" pitchFamily="34" charset="0"/>
              <a:ea typeface="Calibri" panose="020F0502020204030204" pitchFamily="34" charset="0"/>
              <a:cs typeface="Gautami"/>
            </a:endParaRPr>
          </a:p>
          <a:p>
            <a:r>
              <a:rPr lang="en-IN" sz="2000" dirty="0" smtClean="0">
                <a:solidFill>
                  <a:srgbClr val="002060"/>
                </a:solidFill>
                <a:effectLst/>
                <a:latin typeface="Calibri" panose="020F0502020204030204" pitchFamily="34" charset="0"/>
                <a:ea typeface="Calibri" panose="020F0502020204030204" pitchFamily="34" charset="0"/>
                <a:cs typeface="Gautami"/>
              </a:rPr>
              <a:t> The COUNT value is composed of a HFN (Hyper Frame Number) and the PDCP SN(PDCP Sequence number). The size of the HFN part in bits is equal to 32 minus the length of the PDCP SN</a:t>
            </a:r>
            <a:endParaRPr lang="en-IN" sz="2000" dirty="0">
              <a:solidFill>
                <a:srgbClr val="002060"/>
              </a:solidFill>
            </a:endParaRPr>
          </a:p>
        </p:txBody>
      </p:sp>
      <p:sp>
        <p:nvSpPr>
          <p:cNvPr id="8" name="Rectangle 7"/>
          <p:cNvSpPr/>
          <p:nvPr/>
        </p:nvSpPr>
        <p:spPr>
          <a:xfrm>
            <a:off x="0" y="2502016"/>
            <a:ext cx="8825552" cy="810094"/>
          </a:xfrm>
          <a:prstGeom prst="rect">
            <a:avLst/>
          </a:prstGeom>
        </p:spPr>
        <p:txBody>
          <a:bodyPr wrap="square">
            <a:spAutoFit/>
          </a:bodyPr>
          <a:lstStyle/>
          <a:p>
            <a:pPr lvl="0">
              <a:lnSpc>
                <a:spcPct val="106000"/>
              </a:lnSpc>
              <a:spcAft>
                <a:spcPts val="0"/>
              </a:spcAft>
            </a:pPr>
            <a:r>
              <a:rPr lang="en-IN" sz="2400" b="1" dirty="0" smtClean="0">
                <a:solidFill>
                  <a:srgbClr val="0070C0"/>
                </a:solidFill>
                <a:effectLst/>
                <a:latin typeface="Muli"/>
                <a:ea typeface="Calibri" panose="020F0502020204030204" pitchFamily="34" charset="0"/>
                <a:cs typeface="Gautami"/>
              </a:rPr>
              <a:t>What is DRB and SRB. What is special about SRB0?</a:t>
            </a:r>
            <a:endParaRPr lang="en-IN" dirty="0" smtClean="0">
              <a:solidFill>
                <a:srgbClr val="0070C0"/>
              </a:solidFill>
              <a:effectLst/>
              <a:latin typeface="Calibri" panose="020F0502020204030204" pitchFamily="34" charset="0"/>
              <a:ea typeface="Calibri" panose="020F0502020204030204" pitchFamily="34" charset="0"/>
              <a:cs typeface="Gautami"/>
            </a:endParaRPr>
          </a:p>
          <a:p>
            <a:pPr marL="457200">
              <a:lnSpc>
                <a:spcPct val="106000"/>
              </a:lnSpc>
              <a:spcAft>
                <a:spcPts val="800"/>
              </a:spcAft>
            </a:pPr>
            <a:r>
              <a:rPr lang="en-IN" sz="2000" b="1" dirty="0" smtClean="0">
                <a:solidFill>
                  <a:srgbClr val="0070C0"/>
                </a:solidFill>
                <a:effectLst/>
                <a:latin typeface="Muli"/>
                <a:ea typeface="Calibri" panose="020F0502020204030204" pitchFamily="34" charset="0"/>
                <a:cs typeface="Gautami"/>
              </a:rPr>
              <a:t> </a:t>
            </a:r>
            <a:endParaRPr lang="en-IN" dirty="0">
              <a:solidFill>
                <a:srgbClr val="0070C0"/>
              </a:solidFill>
              <a:effectLst/>
              <a:latin typeface="Calibri" panose="020F0502020204030204" pitchFamily="34" charset="0"/>
              <a:ea typeface="Calibri" panose="020F0502020204030204" pitchFamily="34" charset="0"/>
              <a:cs typeface="Gautami"/>
            </a:endParaRPr>
          </a:p>
        </p:txBody>
      </p:sp>
      <p:sp>
        <p:nvSpPr>
          <p:cNvPr id="9" name="Rectangle 8"/>
          <p:cNvSpPr/>
          <p:nvPr/>
        </p:nvSpPr>
        <p:spPr>
          <a:xfrm>
            <a:off x="686937" y="3312110"/>
            <a:ext cx="8839200" cy="1658274"/>
          </a:xfrm>
          <a:prstGeom prst="rect">
            <a:avLst/>
          </a:prstGeom>
        </p:spPr>
        <p:txBody>
          <a:bodyPr wrap="square">
            <a:spAutoFit/>
          </a:bodyPr>
          <a:lstStyle/>
          <a:p>
            <a:pPr marL="457200">
              <a:lnSpc>
                <a:spcPct val="106000"/>
              </a:lnSpc>
              <a:spcAft>
                <a:spcPts val="0"/>
              </a:spcAft>
            </a:pPr>
            <a:r>
              <a:rPr lang="en-IN" b="1" dirty="0" smtClean="0">
                <a:solidFill>
                  <a:srgbClr val="002060"/>
                </a:solidFill>
                <a:effectLst/>
                <a:latin typeface="Verdana" panose="020B0604030504040204" pitchFamily="34" charset="0"/>
                <a:ea typeface="Calibri" panose="020F0502020204030204" pitchFamily="34" charset="0"/>
                <a:cs typeface="Gautami"/>
              </a:rPr>
              <a:t>SRB</a:t>
            </a:r>
            <a:r>
              <a:rPr lang="en-IN" dirty="0" smtClean="0">
                <a:solidFill>
                  <a:srgbClr val="002060"/>
                </a:solidFill>
                <a:effectLst/>
                <a:latin typeface="Verdana" panose="020B0604030504040204" pitchFamily="34" charset="0"/>
                <a:ea typeface="Calibri" panose="020F0502020204030204" pitchFamily="34" charset="0"/>
                <a:cs typeface="Gautami"/>
              </a:rPr>
              <a:t> stands for </a:t>
            </a:r>
            <a:r>
              <a:rPr lang="en-IN" dirty="0" err="1" smtClean="0">
                <a:solidFill>
                  <a:srgbClr val="002060"/>
                </a:solidFill>
                <a:effectLst/>
                <a:latin typeface="Verdana" panose="020B0604030504040204" pitchFamily="34" charset="0"/>
                <a:ea typeface="Calibri" panose="020F0502020204030204" pitchFamily="34" charset="0"/>
                <a:cs typeface="Gautami"/>
              </a:rPr>
              <a:t>Signaling</a:t>
            </a:r>
            <a:r>
              <a:rPr lang="en-IN" dirty="0" smtClean="0">
                <a:solidFill>
                  <a:srgbClr val="002060"/>
                </a:solidFill>
                <a:effectLst/>
                <a:latin typeface="Verdana" panose="020B0604030504040204" pitchFamily="34" charset="0"/>
                <a:ea typeface="Calibri" panose="020F0502020204030204" pitchFamily="34" charset="0"/>
                <a:cs typeface="Gautami"/>
              </a:rPr>
              <a:t> Radio Bearer. In other words, SRB is a type of Radio Bearer that carries </a:t>
            </a:r>
            <a:r>
              <a:rPr lang="en-IN" dirty="0" err="1" smtClean="0">
                <a:solidFill>
                  <a:srgbClr val="002060"/>
                </a:solidFill>
                <a:effectLst/>
                <a:latin typeface="Verdana" panose="020B0604030504040204" pitchFamily="34" charset="0"/>
                <a:ea typeface="Calibri" panose="020F0502020204030204" pitchFamily="34" charset="0"/>
                <a:cs typeface="Gautami"/>
              </a:rPr>
              <a:t>signaling</a:t>
            </a:r>
            <a:r>
              <a:rPr lang="en-IN" dirty="0" smtClean="0">
                <a:solidFill>
                  <a:srgbClr val="002060"/>
                </a:solidFill>
                <a:effectLst/>
                <a:latin typeface="Verdana" panose="020B0604030504040204" pitchFamily="34" charset="0"/>
                <a:ea typeface="Calibri" panose="020F0502020204030204" pitchFamily="34" charset="0"/>
                <a:cs typeface="Gautami"/>
              </a:rPr>
              <a:t> message (</a:t>
            </a:r>
            <a:r>
              <a:rPr lang="en-IN" dirty="0" err="1" smtClean="0">
                <a:solidFill>
                  <a:srgbClr val="002060"/>
                </a:solidFill>
                <a:effectLst/>
                <a:latin typeface="Verdana" panose="020B0604030504040204" pitchFamily="34" charset="0"/>
                <a:ea typeface="Calibri" panose="020F0502020204030204" pitchFamily="34" charset="0"/>
                <a:cs typeface="Gautami"/>
              </a:rPr>
              <a:t>i.e</a:t>
            </a:r>
            <a:r>
              <a:rPr lang="en-IN" dirty="0" smtClean="0">
                <a:solidFill>
                  <a:srgbClr val="002060"/>
                </a:solidFill>
                <a:effectLst/>
                <a:latin typeface="Verdana" panose="020B0604030504040204" pitchFamily="34" charset="0"/>
                <a:ea typeface="Calibri" panose="020F0502020204030204" pitchFamily="34" charset="0"/>
                <a:cs typeface="Gautami"/>
              </a:rPr>
              <a:t>, RRC or/and NAS message).</a:t>
            </a:r>
          </a:p>
          <a:p>
            <a:pPr marL="457200">
              <a:lnSpc>
                <a:spcPct val="106000"/>
              </a:lnSpc>
              <a:spcAft>
                <a:spcPts val="0"/>
              </a:spcAft>
            </a:pPr>
            <a:endParaRPr lang="en-IN" sz="2400" dirty="0" smtClean="0">
              <a:solidFill>
                <a:srgbClr val="002060"/>
              </a:solidFill>
              <a:effectLst/>
              <a:latin typeface="Calibri" panose="020F0502020204030204" pitchFamily="34" charset="0"/>
              <a:ea typeface="Calibri" panose="020F0502020204030204" pitchFamily="34" charset="0"/>
              <a:cs typeface="Gautami"/>
            </a:endParaRPr>
          </a:p>
          <a:p>
            <a:pPr marL="457200">
              <a:lnSpc>
                <a:spcPct val="106000"/>
              </a:lnSpc>
              <a:spcAft>
                <a:spcPts val="800"/>
              </a:spcAft>
            </a:pPr>
            <a:r>
              <a:rPr lang="en-IN" b="1" dirty="0" smtClean="0">
                <a:solidFill>
                  <a:srgbClr val="002060"/>
                </a:solidFill>
                <a:effectLst/>
                <a:latin typeface="Verdana" panose="020B0604030504040204" pitchFamily="34" charset="0"/>
                <a:ea typeface="Calibri" panose="020F0502020204030204" pitchFamily="34" charset="0"/>
                <a:cs typeface="Gautami"/>
              </a:rPr>
              <a:t>SRB0</a:t>
            </a:r>
            <a:r>
              <a:rPr lang="en-IN" dirty="0" smtClean="0">
                <a:solidFill>
                  <a:srgbClr val="002060"/>
                </a:solidFill>
                <a:effectLst/>
                <a:latin typeface="Verdana" panose="020B0604030504040204" pitchFamily="34" charset="0"/>
                <a:ea typeface="Calibri" panose="020F0502020204030204" pitchFamily="34" charset="0"/>
                <a:cs typeface="Gautami"/>
              </a:rPr>
              <a:t> is for RRC messages using the CCCH logical channel.</a:t>
            </a:r>
            <a:endParaRPr lang="en-IN" sz="2400" dirty="0">
              <a:solidFill>
                <a:srgbClr val="002060"/>
              </a:solidFill>
              <a:effectLst/>
              <a:latin typeface="Calibri" panose="020F0502020204030204" pitchFamily="34" charset="0"/>
              <a:ea typeface="Calibri" panose="020F0502020204030204" pitchFamily="34" charset="0"/>
              <a:cs typeface="Gautami"/>
            </a:endParaRPr>
          </a:p>
        </p:txBody>
      </p:sp>
    </p:spTree>
    <p:extLst>
      <p:ext uri="{BB962C8B-B14F-4D97-AF65-F5344CB8AC3E}">
        <p14:creationId xmlns:p14="http://schemas.microsoft.com/office/powerpoint/2010/main" val="1736408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5285"/>
            <a:ext cx="5857694" cy="526939"/>
          </a:xfrm>
          <a:prstGeom prst="rect">
            <a:avLst/>
          </a:prstGeom>
        </p:spPr>
        <p:txBody>
          <a:bodyPr wrap="none">
            <a:spAutoFit/>
          </a:bodyPr>
          <a:lstStyle/>
          <a:p>
            <a:pPr lvl="0">
              <a:lnSpc>
                <a:spcPct val="106000"/>
              </a:lnSpc>
              <a:spcAft>
                <a:spcPts val="800"/>
              </a:spcAft>
            </a:pPr>
            <a:r>
              <a:rPr lang="en-IN" sz="2800" b="1" dirty="0" smtClean="0">
                <a:solidFill>
                  <a:srgbClr val="0070C0"/>
                </a:solidFill>
                <a:effectLst/>
                <a:latin typeface="Muli"/>
                <a:ea typeface="Calibri" panose="020F0502020204030204" pitchFamily="34" charset="0"/>
                <a:cs typeface="Gautami"/>
              </a:rPr>
              <a:t>Name of 3 Entities of RLC Layer?</a:t>
            </a:r>
            <a:endParaRPr lang="en-IN" sz="2000" dirty="0">
              <a:solidFill>
                <a:srgbClr val="0070C0"/>
              </a:solidFill>
              <a:effectLst/>
              <a:latin typeface="Calibri" panose="020F0502020204030204" pitchFamily="34" charset="0"/>
              <a:ea typeface="Calibri" panose="020F0502020204030204" pitchFamily="34" charset="0"/>
              <a:cs typeface="Gautami"/>
            </a:endParaRPr>
          </a:p>
        </p:txBody>
      </p:sp>
      <p:sp>
        <p:nvSpPr>
          <p:cNvPr id="3" name="Rectangle 2"/>
          <p:cNvSpPr/>
          <p:nvPr/>
        </p:nvSpPr>
        <p:spPr>
          <a:xfrm>
            <a:off x="286604" y="1184910"/>
            <a:ext cx="9512489" cy="1512209"/>
          </a:xfrm>
          <a:prstGeom prst="rect">
            <a:avLst/>
          </a:prstGeom>
        </p:spPr>
        <p:txBody>
          <a:bodyPr wrap="square">
            <a:spAutoFit/>
          </a:bodyPr>
          <a:lstStyle/>
          <a:p>
            <a:pPr>
              <a:lnSpc>
                <a:spcPct val="107000"/>
              </a:lnSpc>
              <a:spcAft>
                <a:spcPts val="800"/>
              </a:spcAft>
            </a:pPr>
            <a:r>
              <a:rPr lang="en-IN" dirty="0" smtClean="0">
                <a:effectLst/>
                <a:latin typeface="Calibri" panose="020F0502020204030204" pitchFamily="34" charset="0"/>
                <a:ea typeface="Calibri" panose="020F0502020204030204" pitchFamily="34" charset="0"/>
                <a:cs typeface="Gautami"/>
              </a:rPr>
              <a:t> </a:t>
            </a:r>
            <a:r>
              <a:rPr lang="en-IN" sz="2000" dirty="0" smtClean="0">
                <a:solidFill>
                  <a:srgbClr val="7030A0"/>
                </a:solidFill>
                <a:effectLst/>
                <a:latin typeface="Calibri" panose="020F0502020204030204" pitchFamily="34" charset="0"/>
                <a:ea typeface="Calibri" panose="020F0502020204030204" pitchFamily="34" charset="0"/>
                <a:cs typeface="Gautami"/>
              </a:rPr>
              <a:t>An RLC entity is categorized depending on the mode of data transfer that the RLC entity is</a:t>
            </a:r>
          </a:p>
          <a:p>
            <a:pPr marL="342900" lvl="0" indent="-342900">
              <a:lnSpc>
                <a:spcPct val="107000"/>
              </a:lnSpc>
              <a:spcAft>
                <a:spcPts val="0"/>
              </a:spcAft>
              <a:buFont typeface="+mj-lt"/>
              <a:buAutoNum type="arabicPeriod"/>
            </a:pPr>
            <a:r>
              <a:rPr lang="en-IN" sz="2000" dirty="0" smtClean="0">
                <a:solidFill>
                  <a:srgbClr val="7030A0"/>
                </a:solidFill>
                <a:effectLst/>
                <a:latin typeface="Calibri" panose="020F0502020204030204" pitchFamily="34" charset="0"/>
                <a:ea typeface="Calibri" panose="020F0502020204030204" pitchFamily="34" charset="0"/>
                <a:cs typeface="Gautami"/>
              </a:rPr>
              <a:t>TM RLC entity</a:t>
            </a:r>
          </a:p>
          <a:p>
            <a:pPr marL="342900" lvl="0" indent="-342900">
              <a:lnSpc>
                <a:spcPct val="107000"/>
              </a:lnSpc>
              <a:spcAft>
                <a:spcPts val="0"/>
              </a:spcAft>
              <a:buFont typeface="+mj-lt"/>
              <a:buAutoNum type="arabicPeriod"/>
            </a:pPr>
            <a:r>
              <a:rPr lang="en-IN" sz="2000" dirty="0" smtClean="0">
                <a:solidFill>
                  <a:srgbClr val="7030A0"/>
                </a:solidFill>
                <a:effectLst/>
                <a:latin typeface="Calibri" panose="020F0502020204030204" pitchFamily="34" charset="0"/>
                <a:ea typeface="Calibri" panose="020F0502020204030204" pitchFamily="34" charset="0"/>
                <a:cs typeface="Gautami"/>
              </a:rPr>
              <a:t> UM RLC entity </a:t>
            </a:r>
          </a:p>
          <a:p>
            <a:pPr marL="342900" lvl="0" indent="-342900">
              <a:lnSpc>
                <a:spcPct val="107000"/>
              </a:lnSpc>
              <a:spcAft>
                <a:spcPts val="800"/>
              </a:spcAft>
              <a:buFont typeface="+mj-lt"/>
              <a:buAutoNum type="arabicPeriod"/>
            </a:pPr>
            <a:r>
              <a:rPr lang="en-IN" sz="2000" dirty="0" smtClean="0">
                <a:solidFill>
                  <a:srgbClr val="7030A0"/>
                </a:solidFill>
                <a:effectLst/>
                <a:latin typeface="Calibri" panose="020F0502020204030204" pitchFamily="34" charset="0"/>
                <a:ea typeface="Calibri" panose="020F0502020204030204" pitchFamily="34" charset="0"/>
                <a:cs typeface="Gautami"/>
              </a:rPr>
              <a:t> AM RLC entity </a:t>
            </a:r>
            <a:endParaRPr lang="en-IN" sz="2000" dirty="0">
              <a:solidFill>
                <a:srgbClr val="7030A0"/>
              </a:solidFill>
            </a:endParaRPr>
          </a:p>
        </p:txBody>
      </p:sp>
      <p:sp>
        <p:nvSpPr>
          <p:cNvPr id="5" name="Rectangle 4"/>
          <p:cNvSpPr/>
          <p:nvPr/>
        </p:nvSpPr>
        <p:spPr>
          <a:xfrm>
            <a:off x="0" y="2840246"/>
            <a:ext cx="5173211" cy="464871"/>
          </a:xfrm>
          <a:prstGeom prst="rect">
            <a:avLst/>
          </a:prstGeom>
        </p:spPr>
        <p:txBody>
          <a:bodyPr wrap="none">
            <a:spAutoFit/>
          </a:bodyPr>
          <a:lstStyle/>
          <a:p>
            <a:pPr lvl="0">
              <a:lnSpc>
                <a:spcPct val="106000"/>
              </a:lnSpc>
              <a:spcAft>
                <a:spcPts val="800"/>
              </a:spcAft>
            </a:pPr>
            <a:r>
              <a:rPr lang="en-IN" sz="2400" b="1" dirty="0" smtClean="0">
                <a:solidFill>
                  <a:srgbClr val="0070C0"/>
                </a:solidFill>
                <a:effectLst/>
                <a:latin typeface="Muli"/>
                <a:ea typeface="Calibri" panose="020F0502020204030204" pitchFamily="34" charset="0"/>
                <a:cs typeface="Gautami"/>
              </a:rPr>
              <a:t>What is Bandwidth Parts in 5G NR</a:t>
            </a:r>
            <a:endParaRPr lang="en-IN" sz="1600" dirty="0">
              <a:solidFill>
                <a:srgbClr val="0070C0"/>
              </a:solidFill>
              <a:effectLst/>
              <a:latin typeface="Calibri" panose="020F0502020204030204" pitchFamily="34" charset="0"/>
              <a:ea typeface="Calibri" panose="020F0502020204030204" pitchFamily="34" charset="0"/>
              <a:cs typeface="Gautami"/>
            </a:endParaRPr>
          </a:p>
        </p:txBody>
      </p:sp>
      <p:sp>
        <p:nvSpPr>
          <p:cNvPr id="6" name="Rectangle 5"/>
          <p:cNvSpPr/>
          <p:nvPr/>
        </p:nvSpPr>
        <p:spPr>
          <a:xfrm>
            <a:off x="673288" y="3492219"/>
            <a:ext cx="8921087" cy="2564420"/>
          </a:xfrm>
          <a:prstGeom prst="rect">
            <a:avLst/>
          </a:prstGeom>
        </p:spPr>
        <p:txBody>
          <a:bodyPr wrap="square">
            <a:spAutoFit/>
          </a:bodyPr>
          <a:lstStyle/>
          <a:p>
            <a:pPr algn="just">
              <a:lnSpc>
                <a:spcPct val="107000"/>
              </a:lnSpc>
              <a:spcAft>
                <a:spcPts val="1500"/>
              </a:spcAft>
            </a:pPr>
            <a:r>
              <a:rPr lang="en-IN" dirty="0" smtClean="0">
                <a:solidFill>
                  <a:srgbClr val="7030A0"/>
                </a:solidFill>
                <a:effectLst/>
                <a:latin typeface="Arial" panose="020B0604020202020204" pitchFamily="34" charset="0"/>
                <a:ea typeface="Times New Roman" panose="02020603050405020304" pitchFamily="18" charset="0"/>
                <a:cs typeface="Gautami"/>
              </a:rPr>
              <a:t>A </a:t>
            </a:r>
            <a:r>
              <a:rPr lang="en-IN" b="1" dirty="0" smtClean="0">
                <a:solidFill>
                  <a:srgbClr val="7030A0"/>
                </a:solidFill>
                <a:effectLst/>
                <a:latin typeface="Arial" panose="020B0604020202020204" pitchFamily="34" charset="0"/>
                <a:ea typeface="Times New Roman" panose="02020603050405020304" pitchFamily="18" charset="0"/>
                <a:cs typeface="Gautami"/>
              </a:rPr>
              <a:t>Bandwidth Part</a:t>
            </a:r>
            <a:r>
              <a:rPr lang="en-IN" dirty="0" smtClean="0">
                <a:solidFill>
                  <a:srgbClr val="7030A0"/>
                </a:solidFill>
                <a:effectLst/>
                <a:latin typeface="Arial" panose="020B0604020202020204" pitchFamily="34" charset="0"/>
                <a:ea typeface="Times New Roman" panose="02020603050405020304" pitchFamily="18" charset="0"/>
                <a:cs typeface="Gautami"/>
              </a:rPr>
              <a:t> (BWP) is a contiguous set of physical resource blocks (PRBs) on a given carrier. These RBs are  selected from a contiguous subset of the common resource blocks for a given numerology (u). It is denoted by </a:t>
            </a:r>
            <a:r>
              <a:rPr lang="en-IN" b="1" dirty="0" smtClean="0">
                <a:solidFill>
                  <a:srgbClr val="7030A0"/>
                </a:solidFill>
                <a:effectLst/>
                <a:latin typeface="Arial" panose="020B0604020202020204" pitchFamily="34" charset="0"/>
                <a:ea typeface="Times New Roman" panose="02020603050405020304" pitchFamily="18" charset="0"/>
                <a:cs typeface="Gautami"/>
              </a:rPr>
              <a:t>BWP</a:t>
            </a:r>
            <a:r>
              <a:rPr lang="en-IN" dirty="0" smtClean="0">
                <a:solidFill>
                  <a:srgbClr val="7030A0"/>
                </a:solidFill>
                <a:effectLst/>
                <a:latin typeface="Arial" panose="020B0604020202020204" pitchFamily="34" charset="0"/>
                <a:ea typeface="Times New Roman" panose="02020603050405020304" pitchFamily="18" charset="0"/>
                <a:cs typeface="Gautami"/>
              </a:rPr>
              <a:t>. Each BWP defined for a numerology can have following three different parameters.</a:t>
            </a:r>
            <a:endParaRPr lang="en-IN" dirty="0" smtClean="0">
              <a:solidFill>
                <a:srgbClr val="7030A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smtClean="0">
                <a:solidFill>
                  <a:srgbClr val="7030A0"/>
                </a:solidFill>
                <a:effectLst/>
                <a:latin typeface="Arial" panose="020B0604020202020204" pitchFamily="34" charset="0"/>
                <a:ea typeface="Times New Roman" panose="02020603050405020304" pitchFamily="18" charset="0"/>
                <a:cs typeface="Gautami"/>
              </a:rPr>
              <a:t>Subcarrier spacing</a:t>
            </a:r>
            <a:endParaRPr lang="en-IN" dirty="0" smtClean="0">
              <a:solidFill>
                <a:srgbClr val="7030A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smtClean="0">
                <a:solidFill>
                  <a:srgbClr val="7030A0"/>
                </a:solidFill>
                <a:effectLst/>
                <a:latin typeface="Arial" panose="020B0604020202020204" pitchFamily="34" charset="0"/>
                <a:ea typeface="Times New Roman" panose="02020603050405020304" pitchFamily="18" charset="0"/>
                <a:cs typeface="Gautami"/>
              </a:rPr>
              <a:t>Symbol duration</a:t>
            </a:r>
            <a:endParaRPr lang="en-IN" dirty="0" smtClean="0">
              <a:solidFill>
                <a:srgbClr val="7030A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smtClean="0">
                <a:solidFill>
                  <a:srgbClr val="7030A0"/>
                </a:solidFill>
                <a:effectLst/>
                <a:latin typeface="Arial" panose="020B0604020202020204" pitchFamily="34" charset="0"/>
                <a:ea typeface="Times New Roman" panose="02020603050405020304" pitchFamily="18" charset="0"/>
                <a:cs typeface="Gautami"/>
              </a:rPr>
              <a:t>Cyclic prefix (CP) length</a:t>
            </a:r>
            <a:endParaRPr lang="en-IN" dirty="0">
              <a:solidFill>
                <a:srgbClr val="7030A0"/>
              </a:solidFill>
              <a:effectLst/>
              <a:latin typeface="Calibri" panose="020F0502020204030204" pitchFamily="34" charset="0"/>
              <a:ea typeface="Calibri" panose="020F0502020204030204" pitchFamily="34" charset="0"/>
              <a:cs typeface="Gautami"/>
            </a:endParaRPr>
          </a:p>
        </p:txBody>
      </p:sp>
    </p:spTree>
    <p:extLst>
      <p:ext uri="{BB962C8B-B14F-4D97-AF65-F5344CB8AC3E}">
        <p14:creationId xmlns:p14="http://schemas.microsoft.com/office/powerpoint/2010/main" val="848572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7045"/>
            <a:ext cx="6957354" cy="464871"/>
          </a:xfrm>
          <a:prstGeom prst="rect">
            <a:avLst/>
          </a:prstGeom>
        </p:spPr>
        <p:txBody>
          <a:bodyPr wrap="none">
            <a:spAutoFit/>
          </a:bodyPr>
          <a:lstStyle/>
          <a:p>
            <a:pPr lvl="0">
              <a:lnSpc>
                <a:spcPct val="106000"/>
              </a:lnSpc>
              <a:spcAft>
                <a:spcPts val="800"/>
              </a:spcAft>
            </a:pPr>
            <a:r>
              <a:rPr lang="en-IN" sz="2400" b="1" dirty="0" smtClean="0">
                <a:solidFill>
                  <a:srgbClr val="0070C0"/>
                </a:solidFill>
                <a:effectLst/>
                <a:latin typeface="Muli"/>
                <a:ea typeface="Calibri" panose="020F0502020204030204" pitchFamily="34" charset="0"/>
                <a:cs typeface="Gautami"/>
              </a:rPr>
              <a:t>Describe header formats of UMD PDU in RLC?</a:t>
            </a:r>
            <a:endParaRPr lang="en-IN" dirty="0">
              <a:solidFill>
                <a:srgbClr val="0070C0"/>
              </a:solidFill>
              <a:effectLst/>
              <a:latin typeface="Calibri" panose="020F0502020204030204" pitchFamily="34" charset="0"/>
              <a:ea typeface="Calibri" panose="020F0502020204030204" pitchFamily="34" charset="0"/>
              <a:cs typeface="Gautami"/>
            </a:endParaRPr>
          </a:p>
        </p:txBody>
      </p:sp>
      <p:sp>
        <p:nvSpPr>
          <p:cNvPr id="7" name="Rectangle 6"/>
          <p:cNvSpPr/>
          <p:nvPr/>
        </p:nvSpPr>
        <p:spPr>
          <a:xfrm>
            <a:off x="291151" y="680977"/>
            <a:ext cx="11773470" cy="3118546"/>
          </a:xfrm>
          <a:prstGeom prst="rect">
            <a:avLst/>
          </a:prstGeom>
        </p:spPr>
        <p:txBody>
          <a:bodyPr wrap="square">
            <a:spAutoFit/>
          </a:bodyPr>
          <a:lstStyle/>
          <a:p>
            <a:pPr marL="457200">
              <a:lnSpc>
                <a:spcPct val="106000"/>
              </a:lnSpc>
              <a:spcAft>
                <a:spcPts val="800"/>
              </a:spcAft>
            </a:pPr>
            <a:r>
              <a:rPr lang="en-IN" sz="1600" dirty="0" smtClean="0">
                <a:solidFill>
                  <a:srgbClr val="002060"/>
                </a:solidFill>
                <a:effectLst/>
                <a:latin typeface="Arial" panose="020B0604020202020204" pitchFamily="34" charset="0"/>
                <a:ea typeface="Calibri" panose="020F0502020204030204" pitchFamily="34" charset="0"/>
                <a:cs typeface="Gautami"/>
              </a:rPr>
              <a:t>UMD PDU header consists of a fixed part and an extension part. The fixed part of the header has a FI, an E and a SN field. The extension part consists of E(s) and LI(s).</a:t>
            </a:r>
            <a:endParaRPr lang="en-IN" sz="1600" dirty="0" smtClean="0">
              <a:solidFill>
                <a:srgbClr val="002060"/>
              </a:solidFill>
              <a:effectLst/>
              <a:latin typeface="Calibri" panose="020F0502020204030204" pitchFamily="34" charset="0"/>
              <a:ea typeface="Calibri" panose="020F0502020204030204" pitchFamily="34" charset="0"/>
              <a:cs typeface="Gautami"/>
            </a:endParaRPr>
          </a:p>
          <a:p>
            <a:pPr>
              <a:lnSpc>
                <a:spcPct val="107000"/>
              </a:lnSpc>
              <a:spcAft>
                <a:spcPts val="800"/>
              </a:spcAft>
            </a:pPr>
            <a:r>
              <a:rPr lang="en-IN" sz="1600" b="1" dirty="0" smtClean="0">
                <a:solidFill>
                  <a:srgbClr val="002060"/>
                </a:solidFill>
                <a:effectLst/>
                <a:latin typeface="Arial" panose="020B0604020202020204" pitchFamily="34" charset="0"/>
                <a:ea typeface="Calibri" panose="020F0502020204030204" pitchFamily="34" charset="0"/>
                <a:cs typeface="Gautami"/>
              </a:rPr>
              <a:t>                           NOTE</a:t>
            </a:r>
            <a:r>
              <a:rPr lang="en-IN" sz="1600" dirty="0" smtClean="0">
                <a:solidFill>
                  <a:srgbClr val="002060"/>
                </a:solidFill>
                <a:effectLst/>
                <a:latin typeface="Arial" panose="020B0604020202020204" pitchFamily="34" charset="0"/>
                <a:ea typeface="Calibri" panose="020F0502020204030204" pitchFamily="34" charset="0"/>
                <a:cs typeface="Gautami"/>
              </a:rPr>
              <a:t>: Both the fixed and extension part of UMD PDU are byte aligned</a:t>
            </a:r>
            <a:r>
              <a:rPr lang="en-IN" sz="2000" dirty="0" smtClean="0">
                <a:solidFill>
                  <a:srgbClr val="002060"/>
                </a:solidFill>
                <a:effectLst/>
                <a:latin typeface="Arial" panose="020B0604020202020204" pitchFamily="34" charset="0"/>
                <a:ea typeface="Calibri" panose="020F0502020204030204" pitchFamily="34" charset="0"/>
                <a:cs typeface="Gautami"/>
              </a:rPr>
              <a:t>.</a:t>
            </a:r>
            <a:endParaRPr lang="en-IN" sz="1600" dirty="0" smtClean="0">
              <a:solidFill>
                <a:srgbClr val="002060"/>
              </a:solidFill>
              <a:effectLst/>
              <a:latin typeface="Calibri" panose="020F0502020204030204" pitchFamily="34" charset="0"/>
              <a:ea typeface="Calibri" panose="020F0502020204030204" pitchFamily="34" charset="0"/>
              <a:cs typeface="Gautami"/>
            </a:endParaRPr>
          </a:p>
          <a:p>
            <a:pPr fontAlgn="base"/>
            <a:r>
              <a:rPr lang="en-IN" sz="2000" dirty="0" smtClean="0">
                <a:solidFill>
                  <a:srgbClr val="002060"/>
                </a:solidFill>
                <a:effectLst/>
                <a:latin typeface="Arial" panose="020B0604020202020204" pitchFamily="34" charset="0"/>
                <a:ea typeface="Times New Roman" panose="02020603050405020304" pitchFamily="18" charset="0"/>
              </a:rPr>
              <a:t>         </a:t>
            </a:r>
            <a:r>
              <a:rPr lang="en-IN" dirty="0" smtClean="0">
                <a:solidFill>
                  <a:srgbClr val="002060"/>
                </a:solidFill>
                <a:effectLst/>
                <a:latin typeface="Arial" panose="020B0604020202020204" pitchFamily="34" charset="0"/>
                <a:ea typeface="Times New Roman" panose="02020603050405020304" pitchFamily="18" charset="0"/>
              </a:rPr>
              <a:t>Also it should be noted here that the SN (Sequence Number) field in UMD PDU header can be 5 bits or 10 bits long. When the header is 5 bits ling the fixed part of UMD PDU header is 1 byte long. When 10 bits SN is used the fixed part is 2 byte long and the first three bits of the header are R1 (Reserved) fields. R1 is always set to 0.</a:t>
            </a:r>
            <a:endParaRPr lang="en-IN" dirty="0" smtClean="0">
              <a:solidFill>
                <a:srgbClr val="002060"/>
              </a:solidFill>
              <a:effectLst/>
              <a:latin typeface="Times New Roman" panose="02020603050405020304" pitchFamily="18" charset="0"/>
              <a:ea typeface="Times New Roman" panose="02020603050405020304" pitchFamily="18" charset="0"/>
            </a:endParaRPr>
          </a:p>
          <a:p>
            <a:pPr fontAlgn="base"/>
            <a:r>
              <a:rPr lang="en-IN" dirty="0" smtClean="0">
                <a:solidFill>
                  <a:srgbClr val="002060"/>
                </a:solidFill>
                <a:effectLst/>
                <a:latin typeface="Arial" panose="020B0604020202020204" pitchFamily="34" charset="0"/>
                <a:ea typeface="Times New Roman" panose="02020603050405020304" pitchFamily="18" charset="0"/>
              </a:rPr>
              <a:t>The extension part of UMD PDU has E(s) and LI(s). An UMD PDU header consists of an extension part only when more than one Data field elements are present in the UMD PDU, in which case an E and a LI are present for every Data field element except the last. Furthermore, when an UMD PDU header consists of an odd number of LI(s), four padding bits follow after the last LI.</a:t>
            </a:r>
            <a:endParaRPr lang="en-IN" dirty="0">
              <a:solidFill>
                <a:srgbClr val="002060"/>
              </a:solidFill>
              <a:effectLst/>
              <a:latin typeface="Times New Roman" panose="02020603050405020304" pitchFamily="18" charset="0"/>
              <a:ea typeface="Times New Roman" panose="02020603050405020304" pitchFamily="18" charset="0"/>
            </a:endParaRPr>
          </a:p>
        </p:txBody>
      </p:sp>
      <p:pic>
        <p:nvPicPr>
          <p:cNvPr id="8" name="Picture 7"/>
          <p:cNvPicPr/>
          <p:nvPr/>
        </p:nvPicPr>
        <p:blipFill>
          <a:blip r:embed="rId3"/>
          <a:stretch>
            <a:fillRect/>
          </a:stretch>
        </p:blipFill>
        <p:spPr>
          <a:xfrm>
            <a:off x="291151" y="4028222"/>
            <a:ext cx="5343525" cy="1885950"/>
          </a:xfrm>
          <a:prstGeom prst="rect">
            <a:avLst/>
          </a:prstGeom>
        </p:spPr>
      </p:pic>
      <p:cxnSp>
        <p:nvCxnSpPr>
          <p:cNvPr id="10" name="Elbow Connector 9"/>
          <p:cNvCxnSpPr>
            <a:stCxn id="8" idx="1"/>
          </p:cNvCxnSpPr>
          <p:nvPr/>
        </p:nvCxnSpPr>
        <p:spPr>
          <a:xfrm rot="10800000" flipH="1" flipV="1">
            <a:off x="291151" y="4971196"/>
            <a:ext cx="1223750" cy="1456899"/>
          </a:xfrm>
          <a:prstGeom prst="bentConnector4">
            <a:avLst>
              <a:gd name="adj1" fmla="val -18680"/>
              <a:gd name="adj2" fmla="val 82362"/>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92050" y="6428095"/>
            <a:ext cx="4147289" cy="369332"/>
          </a:xfrm>
          <a:prstGeom prst="rect">
            <a:avLst/>
          </a:prstGeom>
        </p:spPr>
        <p:txBody>
          <a:bodyPr wrap="none">
            <a:spAutoFit/>
          </a:bodyPr>
          <a:lstStyle/>
          <a:p>
            <a:pPr fontAlgn="base"/>
            <a:r>
              <a:rPr lang="en-IN" b="1" dirty="0" smtClean="0">
                <a:solidFill>
                  <a:srgbClr val="00B050"/>
                </a:solidFill>
                <a:effectLst/>
                <a:latin typeface="Arial" panose="020B0604020202020204" pitchFamily="34" charset="0"/>
                <a:ea typeface="Times New Roman" panose="02020603050405020304" pitchFamily="18" charset="0"/>
              </a:rPr>
              <a:t>UMD PDU Header (No LI) – 5 bits SN</a:t>
            </a:r>
            <a:endParaRPr lang="en-IN" dirty="0">
              <a:solidFill>
                <a:srgbClr val="00B050"/>
              </a:solidFill>
              <a:effectLst/>
              <a:latin typeface="Times New Roman" panose="02020603050405020304" pitchFamily="18" charset="0"/>
              <a:ea typeface="Times New Roman" panose="02020603050405020304" pitchFamily="18" charset="0"/>
            </a:endParaRPr>
          </a:p>
        </p:txBody>
      </p:sp>
      <p:pic>
        <p:nvPicPr>
          <p:cNvPr id="12" name="Picture 11"/>
          <p:cNvPicPr/>
          <p:nvPr/>
        </p:nvPicPr>
        <p:blipFill>
          <a:blip r:embed="rId4"/>
          <a:stretch>
            <a:fillRect/>
          </a:stretch>
        </p:blipFill>
        <p:spPr>
          <a:xfrm>
            <a:off x="6177886" y="3738109"/>
            <a:ext cx="5295900" cy="2200275"/>
          </a:xfrm>
          <a:prstGeom prst="rect">
            <a:avLst/>
          </a:prstGeom>
        </p:spPr>
      </p:pic>
      <p:cxnSp>
        <p:nvCxnSpPr>
          <p:cNvPr id="18" name="Elbow Connector 17"/>
          <p:cNvCxnSpPr>
            <a:stCxn id="12" idx="3"/>
          </p:cNvCxnSpPr>
          <p:nvPr/>
        </p:nvCxnSpPr>
        <p:spPr>
          <a:xfrm flipH="1">
            <a:off x="10290412" y="4838247"/>
            <a:ext cx="1183374" cy="1494314"/>
          </a:xfrm>
          <a:prstGeom prst="bentConnector4">
            <a:avLst>
              <a:gd name="adj1" fmla="val -19318"/>
              <a:gd name="adj2" fmla="val 8681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547596" y="6329795"/>
            <a:ext cx="4275529" cy="369332"/>
          </a:xfrm>
          <a:prstGeom prst="rect">
            <a:avLst/>
          </a:prstGeom>
        </p:spPr>
        <p:txBody>
          <a:bodyPr wrap="none">
            <a:spAutoFit/>
          </a:bodyPr>
          <a:lstStyle/>
          <a:p>
            <a:pPr fontAlgn="base"/>
            <a:r>
              <a:rPr lang="en-IN" b="1" dirty="0" smtClean="0">
                <a:solidFill>
                  <a:srgbClr val="00B050"/>
                </a:solidFill>
                <a:effectLst/>
                <a:latin typeface="Arial" panose="020B0604020202020204" pitchFamily="34" charset="0"/>
                <a:ea typeface="Times New Roman" panose="02020603050405020304" pitchFamily="18" charset="0"/>
              </a:rPr>
              <a:t>UMD PDU Header (No LI) – 10 bits SN</a:t>
            </a:r>
            <a:endParaRPr lang="en-IN" dirty="0">
              <a:solidFill>
                <a:srgbClr val="00B05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55726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7046"/>
            <a:ext cx="6181500" cy="464871"/>
          </a:xfrm>
          <a:prstGeom prst="rect">
            <a:avLst/>
          </a:prstGeom>
        </p:spPr>
        <p:txBody>
          <a:bodyPr wrap="none">
            <a:spAutoFit/>
          </a:bodyPr>
          <a:lstStyle/>
          <a:p>
            <a:pPr lvl="0">
              <a:lnSpc>
                <a:spcPct val="106000"/>
              </a:lnSpc>
              <a:spcAft>
                <a:spcPts val="800"/>
              </a:spcAft>
            </a:pPr>
            <a:r>
              <a:rPr lang="en-IN" sz="2400" b="1" dirty="0" smtClean="0">
                <a:solidFill>
                  <a:srgbClr val="0070C0"/>
                </a:solidFill>
                <a:effectLst/>
                <a:latin typeface="Muli"/>
                <a:ea typeface="Calibri" panose="020F0502020204030204" pitchFamily="34" charset="0"/>
                <a:cs typeface="Gautami"/>
              </a:rPr>
              <a:t>Advantage of OFDM in 5g NR technology</a:t>
            </a:r>
            <a:endParaRPr lang="en-IN" sz="1600" dirty="0">
              <a:solidFill>
                <a:srgbClr val="0070C0"/>
              </a:solidFill>
              <a:effectLst/>
              <a:latin typeface="Calibri" panose="020F0502020204030204" pitchFamily="34" charset="0"/>
              <a:ea typeface="Calibri" panose="020F0502020204030204" pitchFamily="34" charset="0"/>
              <a:cs typeface="Gautami"/>
            </a:endParaRPr>
          </a:p>
        </p:txBody>
      </p:sp>
      <p:sp>
        <p:nvSpPr>
          <p:cNvPr id="3" name="Rectangle 2"/>
          <p:cNvSpPr/>
          <p:nvPr/>
        </p:nvSpPr>
        <p:spPr>
          <a:xfrm>
            <a:off x="335708" y="1034202"/>
            <a:ext cx="11691583" cy="5171096"/>
          </a:xfrm>
          <a:prstGeom prst="rect">
            <a:avLst/>
          </a:prstGeom>
        </p:spPr>
        <p:txBody>
          <a:bodyPr wrap="square">
            <a:spAutoFit/>
          </a:bodyPr>
          <a:lstStyle/>
          <a:p>
            <a:pPr>
              <a:lnSpc>
                <a:spcPct val="107000"/>
              </a:lnSpc>
              <a:spcAft>
                <a:spcPts val="800"/>
              </a:spcAft>
            </a:pPr>
            <a:r>
              <a:rPr lang="en-IN" sz="1600" dirty="0" smtClean="0">
                <a:solidFill>
                  <a:srgbClr val="002060"/>
                </a:solidFill>
                <a:effectLst/>
                <a:latin typeface="Arial" panose="020B0604020202020204" pitchFamily="34" charset="0"/>
                <a:ea typeface="Calibri" panose="020F0502020204030204" pitchFamily="34" charset="0"/>
                <a:cs typeface="Gautami"/>
              </a:rPr>
              <a:t>OFDM stands for Orthogonal Frequency Division Multiplexing. It is variation of FDM technique in which orthogonal subcarriers are closely spaced to have efficient utilization of bandwidth. OFDM subcarriers carry different data in parallel simultaneously to achieve high data rate. It is also known as digital multi-carrier modulation scheme</a:t>
            </a:r>
            <a:endParaRPr lang="en-IN" sz="1600" dirty="0" smtClean="0">
              <a:solidFill>
                <a:srgbClr val="002060"/>
              </a:solidFill>
              <a:effectLst/>
              <a:latin typeface="Calibri" panose="020F0502020204030204" pitchFamily="34" charset="0"/>
              <a:ea typeface="Calibri" panose="020F0502020204030204" pitchFamily="34" charset="0"/>
              <a:cs typeface="Gautami"/>
            </a:endParaRPr>
          </a:p>
          <a:p>
            <a:r>
              <a:rPr lang="en-IN" sz="1600" dirty="0" smtClean="0">
                <a:solidFill>
                  <a:srgbClr val="002060"/>
                </a:solidFill>
                <a:effectLst/>
                <a:latin typeface="Arial" panose="020B0604020202020204" pitchFamily="34" charset="0"/>
                <a:ea typeface="Calibri" panose="020F0502020204030204" pitchFamily="34" charset="0"/>
              </a:rPr>
              <a:t>Following are the benefits or </a:t>
            </a:r>
            <a:r>
              <a:rPr lang="en-IN" sz="1600" b="1" dirty="0" smtClean="0">
                <a:solidFill>
                  <a:srgbClr val="002060"/>
                </a:solidFill>
                <a:effectLst/>
                <a:latin typeface="Arial" panose="020B0604020202020204" pitchFamily="34" charset="0"/>
                <a:ea typeface="Calibri" panose="020F0502020204030204" pitchFamily="34" charset="0"/>
              </a:rPr>
              <a:t>advantages of OFDM data modulation</a:t>
            </a:r>
            <a:r>
              <a:rPr lang="en-IN" sz="1600" dirty="0" smtClean="0">
                <a:solidFill>
                  <a:srgbClr val="002060"/>
                </a:solidFill>
                <a:effectLst/>
                <a:latin typeface="Arial" panose="020B0604020202020204" pitchFamily="34" charset="0"/>
                <a:ea typeface="Calibri" panose="020F0502020204030204" pitchFamily="34" charset="0"/>
              </a:rPr>
              <a:t>:</a:t>
            </a:r>
            <a:endParaRPr lang="en-IN" sz="1600" dirty="0">
              <a:solidFill>
                <a:srgbClr val="002060"/>
              </a:solidFill>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r>
              <a:rPr lang="en-IN" sz="1600" dirty="0" smtClean="0">
                <a:solidFill>
                  <a:srgbClr val="002060"/>
                </a:solidFill>
                <a:effectLst/>
                <a:latin typeface="Arial" panose="020B0604020202020204" pitchFamily="34" charset="0"/>
                <a:ea typeface="Calibri" panose="020F0502020204030204" pitchFamily="34" charset="0"/>
              </a:rPr>
              <a:t>The OFDM spectrum is composed of overlapped narrow subcarriers. This makes efficient usage of frequency spectrum compare to traditional FDM method.</a:t>
            </a:r>
            <a:endParaRPr lang="en-IN" sz="1600" dirty="0">
              <a:solidFill>
                <a:srgbClr val="002060"/>
              </a:solidFill>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r>
              <a:rPr lang="en-IN" sz="1600" dirty="0" smtClean="0">
                <a:solidFill>
                  <a:srgbClr val="002060"/>
                </a:solidFill>
                <a:effectLst/>
                <a:latin typeface="Arial" panose="020B0604020202020204" pitchFamily="34" charset="0"/>
                <a:ea typeface="Calibri" panose="020F0502020204030204" pitchFamily="34" charset="0"/>
              </a:rPr>
              <a:t>In OFDM broadband channel is divided into smaller narrowband </a:t>
            </a:r>
            <a:r>
              <a:rPr lang="en-IN" sz="1600" dirty="0" err="1" smtClean="0">
                <a:solidFill>
                  <a:srgbClr val="002060"/>
                </a:solidFill>
                <a:effectLst/>
                <a:latin typeface="Arial" panose="020B0604020202020204" pitchFamily="34" charset="0"/>
                <a:ea typeface="Calibri" panose="020F0502020204030204" pitchFamily="34" charset="0"/>
              </a:rPr>
              <a:t>subchannels</a:t>
            </a:r>
            <a:r>
              <a:rPr lang="en-IN" sz="1600" dirty="0" smtClean="0">
                <a:solidFill>
                  <a:srgbClr val="002060"/>
                </a:solidFill>
                <a:effectLst/>
                <a:latin typeface="Arial" panose="020B0604020202020204" pitchFamily="34" charset="0"/>
                <a:ea typeface="Calibri" panose="020F0502020204030204" pitchFamily="34" charset="0"/>
              </a:rPr>
              <a:t>. This makes OFDM resistive to frequency selective fading. Moreover OFDM transmit/receive chain uses channel encoder/decoder and </a:t>
            </a:r>
            <a:r>
              <a:rPr lang="en-IN" sz="1600" dirty="0" err="1" smtClean="0">
                <a:solidFill>
                  <a:srgbClr val="002060"/>
                </a:solidFill>
                <a:effectLst/>
                <a:latin typeface="Arial" panose="020B0604020202020204" pitchFamily="34" charset="0"/>
                <a:ea typeface="Calibri" panose="020F0502020204030204" pitchFamily="34" charset="0"/>
              </a:rPr>
              <a:t>interleaver</a:t>
            </a:r>
            <a:r>
              <a:rPr lang="en-IN" sz="1600" dirty="0" smtClean="0">
                <a:solidFill>
                  <a:srgbClr val="002060"/>
                </a:solidFill>
                <a:effectLst/>
                <a:latin typeface="Arial" panose="020B0604020202020204" pitchFamily="34" charset="0"/>
                <a:ea typeface="Calibri" panose="020F0502020204030204" pitchFamily="34" charset="0"/>
              </a:rPr>
              <a:t>/</a:t>
            </a:r>
            <a:r>
              <a:rPr lang="en-IN" sz="1600" dirty="0" err="1" smtClean="0">
                <a:solidFill>
                  <a:srgbClr val="002060"/>
                </a:solidFill>
                <a:effectLst/>
                <a:latin typeface="Arial" panose="020B0604020202020204" pitchFamily="34" charset="0"/>
                <a:ea typeface="Calibri" panose="020F0502020204030204" pitchFamily="34" charset="0"/>
              </a:rPr>
              <a:t>deinterlaver</a:t>
            </a:r>
            <a:r>
              <a:rPr lang="en-IN" sz="1600" dirty="0" smtClean="0">
                <a:solidFill>
                  <a:srgbClr val="002060"/>
                </a:solidFill>
                <a:effectLst/>
                <a:latin typeface="Arial" panose="020B0604020202020204" pitchFamily="34" charset="0"/>
                <a:ea typeface="Calibri" panose="020F0502020204030204" pitchFamily="34" charset="0"/>
              </a:rPr>
              <a:t> which help in recovering lost OFDM symbols due to fading.</a:t>
            </a:r>
            <a:endParaRPr lang="en-IN" sz="1600" dirty="0">
              <a:solidFill>
                <a:srgbClr val="002060"/>
              </a:solidFill>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r>
              <a:rPr lang="en-IN" sz="1600" dirty="0" smtClean="0">
                <a:solidFill>
                  <a:srgbClr val="002060"/>
                </a:solidFill>
                <a:effectLst/>
                <a:latin typeface="Arial" panose="020B0604020202020204" pitchFamily="34" charset="0"/>
                <a:ea typeface="Calibri" panose="020F0502020204030204" pitchFamily="34" charset="0"/>
              </a:rPr>
              <a:t>OFDM makes use of cyclic prefix to eliminate ISI (Inter Symbol Interference) found in the multipath channel environment. Hence it is robust to multipath fading.</a:t>
            </a:r>
            <a:endParaRPr lang="en-IN" sz="1600" dirty="0">
              <a:solidFill>
                <a:srgbClr val="002060"/>
              </a:solidFill>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r>
              <a:rPr lang="en-IN" sz="1600" dirty="0" smtClean="0">
                <a:solidFill>
                  <a:srgbClr val="002060"/>
                </a:solidFill>
                <a:effectLst/>
                <a:latin typeface="Arial" panose="020B0604020202020204" pitchFamily="34" charset="0"/>
                <a:ea typeface="Calibri" panose="020F0502020204030204" pitchFamily="34" charset="0"/>
              </a:rPr>
              <a:t>Channel estimation and equalization has been carried out using known pattern (i.e. preamble) and embedded pilot carriers in a symbol. This is more simpler and efficient compare to channel equalization used in SC (Single Carrier) system.</a:t>
            </a:r>
            <a:endParaRPr lang="en-IN" sz="1600" dirty="0">
              <a:solidFill>
                <a:srgbClr val="002060"/>
              </a:solidFill>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r>
              <a:rPr lang="en-IN" sz="1600" dirty="0" smtClean="0">
                <a:solidFill>
                  <a:srgbClr val="002060"/>
                </a:solidFill>
                <a:effectLst/>
                <a:latin typeface="Arial" panose="020B0604020202020204" pitchFamily="34" charset="0"/>
                <a:ea typeface="Calibri" panose="020F0502020204030204" pitchFamily="34" charset="0"/>
              </a:rPr>
              <a:t>Time offset estimation and correction algorithms are very easy due to correlation technique.</a:t>
            </a:r>
            <a:endParaRPr lang="en-IN" sz="1600" dirty="0">
              <a:solidFill>
                <a:srgbClr val="002060"/>
              </a:solidFill>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r>
              <a:rPr lang="en-IN" sz="1600" dirty="0" smtClean="0">
                <a:solidFill>
                  <a:srgbClr val="002060"/>
                </a:solidFill>
                <a:effectLst/>
                <a:latin typeface="Arial" panose="020B0604020202020204" pitchFamily="34" charset="0"/>
                <a:ea typeface="Calibri" panose="020F0502020204030204" pitchFamily="34" charset="0"/>
              </a:rPr>
              <a:t>It is possible to allocate bandwidth as per resource requirements. Hence OFDM is bandwidth scalable technique.</a:t>
            </a:r>
            <a:endParaRPr lang="en-IN" sz="1600" dirty="0">
              <a:solidFill>
                <a:srgbClr val="002060"/>
              </a:solidFill>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r>
              <a:rPr lang="en-IN" sz="1600" dirty="0" smtClean="0">
                <a:solidFill>
                  <a:srgbClr val="002060"/>
                </a:solidFill>
                <a:effectLst/>
                <a:latin typeface="Arial" panose="020B0604020202020204" pitchFamily="34" charset="0"/>
                <a:ea typeface="Calibri" panose="020F0502020204030204" pitchFamily="34" charset="0"/>
              </a:rPr>
              <a:t>OFDM is used to implement data modulation and demodulation by using computationally efficient FFT techniques.</a:t>
            </a:r>
            <a:endParaRPr lang="en-IN" sz="1600" dirty="0">
              <a:solidFill>
                <a:srgbClr val="002060"/>
              </a:solidFill>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r>
              <a:rPr lang="en-IN" sz="1600" dirty="0" smtClean="0">
                <a:solidFill>
                  <a:srgbClr val="002060"/>
                </a:solidFill>
                <a:effectLst/>
                <a:latin typeface="Arial" panose="020B0604020202020204" pitchFamily="34" charset="0"/>
                <a:ea typeface="Calibri" panose="020F0502020204030204" pitchFamily="34" charset="0"/>
              </a:rPr>
              <a:t>OFDM is less sensitive to sampling time offset impairments compare to SC system.</a:t>
            </a:r>
            <a:endParaRPr lang="en-IN" sz="1600" dirty="0">
              <a:solidFill>
                <a:srgbClr val="002060"/>
              </a:solidFill>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r>
              <a:rPr lang="en-IN" sz="1600" dirty="0" smtClean="0">
                <a:solidFill>
                  <a:srgbClr val="002060"/>
                </a:solidFill>
                <a:effectLst/>
                <a:latin typeface="Arial" panose="020B0604020202020204" pitchFamily="34" charset="0"/>
                <a:ea typeface="Calibri" panose="020F0502020204030204" pitchFamily="34" charset="0"/>
              </a:rPr>
              <a:t>OFDM is robust against narrow band co-channel interference.</a:t>
            </a:r>
            <a:endParaRPr lang="en-IN" sz="1600" dirty="0">
              <a:solidFill>
                <a:srgbClr val="002060"/>
              </a:solidFill>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r>
              <a:rPr lang="en-IN" sz="1600" dirty="0" smtClean="0">
                <a:solidFill>
                  <a:srgbClr val="002060"/>
                </a:solidFill>
                <a:effectLst/>
                <a:latin typeface="Arial" panose="020B0604020202020204" pitchFamily="34" charset="0"/>
                <a:ea typeface="Calibri" panose="020F0502020204030204" pitchFamily="34" charset="0"/>
              </a:rPr>
              <a:t>OFDM receiver does not require tuned sub-channel filters unlike FDM.</a:t>
            </a:r>
            <a:endParaRPr lang="en-IN" sz="1600" dirty="0">
              <a:solidFill>
                <a:srgbClr val="002060"/>
              </a:solidFill>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r>
              <a:rPr lang="en-IN" sz="1600" dirty="0" smtClean="0">
                <a:solidFill>
                  <a:srgbClr val="002060"/>
                </a:solidFill>
                <a:effectLst/>
                <a:latin typeface="Arial" panose="020B0604020202020204" pitchFamily="34" charset="0"/>
                <a:ea typeface="Calibri" panose="020F0502020204030204" pitchFamily="34" charset="0"/>
              </a:rPr>
              <a:t>OFDM facilitates SFNs (Single Frequency Networks) i.e. transmit macro diversity</a:t>
            </a:r>
            <a:endParaRPr lang="en-IN" sz="1600" dirty="0">
              <a:solidFill>
                <a:srgbClr val="002060"/>
              </a:solidFill>
            </a:endParaRPr>
          </a:p>
        </p:txBody>
      </p:sp>
    </p:spTree>
    <p:extLst>
      <p:ext uri="{BB962C8B-B14F-4D97-AF65-F5344CB8AC3E}">
        <p14:creationId xmlns:p14="http://schemas.microsoft.com/office/powerpoint/2010/main" val="3378625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8997"/>
            <a:ext cx="7696338" cy="523220"/>
          </a:xfrm>
          <a:prstGeom prst="rect">
            <a:avLst/>
          </a:prstGeom>
        </p:spPr>
        <p:txBody>
          <a:bodyPr wrap="none">
            <a:spAutoFit/>
          </a:bodyPr>
          <a:lstStyle/>
          <a:p>
            <a:r>
              <a:rPr lang="en-IN" sz="2800" b="1" dirty="0" smtClean="0">
                <a:solidFill>
                  <a:srgbClr val="0070C0"/>
                </a:solidFill>
                <a:effectLst/>
                <a:latin typeface="Muli"/>
                <a:ea typeface="Calibri" panose="020F0502020204030204" pitchFamily="34" charset="0"/>
                <a:cs typeface="Gautami"/>
              </a:rPr>
              <a:t>Disadvantage of OFDM in 5g NR technology</a:t>
            </a:r>
            <a:endParaRPr lang="en-IN" sz="2800" dirty="0">
              <a:solidFill>
                <a:srgbClr val="0070C0"/>
              </a:solidFill>
            </a:endParaRPr>
          </a:p>
        </p:txBody>
      </p:sp>
      <p:sp>
        <p:nvSpPr>
          <p:cNvPr id="3" name="Rectangle 2"/>
          <p:cNvSpPr/>
          <p:nvPr/>
        </p:nvSpPr>
        <p:spPr>
          <a:xfrm>
            <a:off x="768822" y="1081215"/>
            <a:ext cx="10122091" cy="4524765"/>
          </a:xfrm>
          <a:prstGeom prst="rect">
            <a:avLst/>
          </a:prstGeom>
        </p:spPr>
        <p:txBody>
          <a:bodyPr wrap="square">
            <a:spAutoFit/>
          </a:bodyPr>
          <a:lstStyle/>
          <a:p>
            <a:pPr marL="457200">
              <a:lnSpc>
                <a:spcPct val="106000"/>
              </a:lnSpc>
              <a:spcAft>
                <a:spcPts val="800"/>
              </a:spcAft>
            </a:pPr>
            <a:r>
              <a:rPr lang="en-IN" dirty="0" smtClean="0">
                <a:solidFill>
                  <a:srgbClr val="002060"/>
                </a:solidFill>
                <a:effectLst/>
                <a:latin typeface="Arial" panose="020B0604020202020204" pitchFamily="34" charset="0"/>
                <a:ea typeface="Calibri" panose="020F0502020204030204" pitchFamily="34" charset="0"/>
                <a:cs typeface="Gautami"/>
              </a:rPr>
              <a:t>Following are the drawbacks or </a:t>
            </a:r>
            <a:r>
              <a:rPr lang="en-IN" b="1" dirty="0" smtClean="0">
                <a:solidFill>
                  <a:srgbClr val="002060"/>
                </a:solidFill>
                <a:effectLst/>
                <a:latin typeface="Arial" panose="020B0604020202020204" pitchFamily="34" charset="0"/>
                <a:ea typeface="Calibri" panose="020F0502020204030204" pitchFamily="34" charset="0"/>
                <a:cs typeface="Gautami"/>
              </a:rPr>
              <a:t>disadvantages of OFDM data modulation</a:t>
            </a:r>
            <a:r>
              <a:rPr lang="en-IN" dirty="0" smtClean="0">
                <a:solidFill>
                  <a:srgbClr val="002060"/>
                </a:solidFill>
                <a:effectLst/>
                <a:latin typeface="Arial" panose="020B0604020202020204" pitchFamily="34" charset="0"/>
                <a:ea typeface="Calibri" panose="020F0502020204030204" pitchFamily="34" charset="0"/>
                <a:cs typeface="Gautami"/>
              </a:rPr>
              <a:t>:</a:t>
            </a:r>
            <a:endParaRPr lang="en-IN" dirty="0">
              <a:solidFill>
                <a:srgbClr val="002060"/>
              </a:solidFill>
              <a:latin typeface="Arial" panose="020B0604020202020204" pitchFamily="34" charset="0"/>
              <a:ea typeface="Calibri" panose="020F0502020204030204" pitchFamily="34" charset="0"/>
              <a:cs typeface="Gautami"/>
            </a:endParaRPr>
          </a:p>
          <a:p>
            <a:pPr marL="742950" indent="-285750">
              <a:lnSpc>
                <a:spcPct val="106000"/>
              </a:lnSpc>
              <a:spcAft>
                <a:spcPts val="800"/>
              </a:spcAft>
              <a:buFont typeface="Arial" panose="020B0604020202020204" pitchFamily="34" charset="0"/>
              <a:buChar char="•"/>
            </a:pPr>
            <a:r>
              <a:rPr lang="en-IN" dirty="0" smtClean="0">
                <a:solidFill>
                  <a:srgbClr val="002060"/>
                </a:solidFill>
                <a:effectLst/>
                <a:latin typeface="Arial" panose="020B0604020202020204" pitchFamily="34" charset="0"/>
                <a:ea typeface="Calibri" panose="020F0502020204030204" pitchFamily="34" charset="0"/>
                <a:cs typeface="Gautami"/>
              </a:rPr>
              <a:t>OFDM signal has high PAPR ( Peak to Average Power Ratio) due to its noise like amplitude having large dynamic range. Due to this, OFDM based transmission system requires RF PA (Power Amplifier) with higher PAPR.</a:t>
            </a:r>
            <a:endParaRPr lang="en-IN" dirty="0">
              <a:solidFill>
                <a:srgbClr val="002060"/>
              </a:solidFill>
              <a:latin typeface="Arial" panose="020B0604020202020204" pitchFamily="34" charset="0"/>
              <a:ea typeface="Calibri" panose="020F0502020204030204" pitchFamily="34" charset="0"/>
              <a:cs typeface="Gautami"/>
            </a:endParaRPr>
          </a:p>
          <a:p>
            <a:pPr marL="742950" indent="-285750">
              <a:lnSpc>
                <a:spcPct val="106000"/>
              </a:lnSpc>
              <a:spcAft>
                <a:spcPts val="800"/>
              </a:spcAft>
              <a:buFont typeface="Arial" panose="020B0604020202020204" pitchFamily="34" charset="0"/>
              <a:buChar char="•"/>
            </a:pPr>
            <a:r>
              <a:rPr lang="en-IN" dirty="0" smtClean="0">
                <a:solidFill>
                  <a:srgbClr val="002060"/>
                </a:solidFill>
                <a:effectLst/>
                <a:latin typeface="Arial" panose="020B0604020202020204" pitchFamily="34" charset="0"/>
                <a:ea typeface="Calibri" panose="020F0502020204030204" pitchFamily="34" charset="0"/>
                <a:cs typeface="Gautami"/>
              </a:rPr>
              <a:t>OFDM is more sensitive to CFO (carrier frequency offset) than SC system. It has higher CFO due to different LOs (Local Oscillators) and DFT leakage. This requires complex frequency offset correction algorithms at the OFDM receiver.</a:t>
            </a:r>
            <a:endParaRPr lang="en-IN" dirty="0">
              <a:solidFill>
                <a:srgbClr val="002060"/>
              </a:solidFill>
              <a:latin typeface="Arial" panose="020B0604020202020204" pitchFamily="34" charset="0"/>
              <a:ea typeface="Calibri" panose="020F0502020204030204" pitchFamily="34" charset="0"/>
              <a:cs typeface="Gautami"/>
            </a:endParaRPr>
          </a:p>
          <a:p>
            <a:pPr marL="742950" indent="-285750">
              <a:lnSpc>
                <a:spcPct val="106000"/>
              </a:lnSpc>
              <a:spcAft>
                <a:spcPts val="800"/>
              </a:spcAft>
              <a:buFont typeface="Arial" panose="020B0604020202020204" pitchFamily="34" charset="0"/>
              <a:buChar char="•"/>
            </a:pPr>
            <a:r>
              <a:rPr lang="en-IN" dirty="0" smtClean="0">
                <a:solidFill>
                  <a:srgbClr val="002060"/>
                </a:solidFill>
                <a:effectLst/>
                <a:latin typeface="Arial" panose="020B0604020202020204" pitchFamily="34" charset="0"/>
                <a:ea typeface="Calibri" panose="020F0502020204030204" pitchFamily="34" charset="0"/>
                <a:cs typeface="Gautami"/>
              </a:rPr>
              <a:t>It is prone to ISI (Inter Symbol Interference) and ICI (Inter Carrier Interference). This requires time offset and frequency offset correction algorithms.</a:t>
            </a:r>
            <a:endParaRPr lang="en-IN" dirty="0">
              <a:solidFill>
                <a:srgbClr val="002060"/>
              </a:solidFill>
              <a:latin typeface="Arial" panose="020B0604020202020204" pitchFamily="34" charset="0"/>
              <a:ea typeface="Calibri" panose="020F0502020204030204" pitchFamily="34" charset="0"/>
              <a:cs typeface="Gautami"/>
            </a:endParaRPr>
          </a:p>
          <a:p>
            <a:pPr marL="742950" indent="-285750">
              <a:lnSpc>
                <a:spcPct val="106000"/>
              </a:lnSpc>
              <a:spcAft>
                <a:spcPts val="800"/>
              </a:spcAft>
              <a:buFont typeface="Arial" panose="020B0604020202020204" pitchFamily="34" charset="0"/>
              <a:buChar char="•"/>
            </a:pPr>
            <a:r>
              <a:rPr lang="en-IN" dirty="0" smtClean="0">
                <a:solidFill>
                  <a:srgbClr val="002060"/>
                </a:solidFill>
                <a:effectLst/>
                <a:latin typeface="Arial" panose="020B0604020202020204" pitchFamily="34" charset="0"/>
                <a:ea typeface="Calibri" panose="020F0502020204030204" pitchFamily="34" charset="0"/>
                <a:cs typeface="Gautami"/>
              </a:rPr>
              <a:t>As OFDM spectrum travels through multiple paths which require guard band to avoid ISI errors due to timing offsets. Use of cyclic prefix lead to loss of efficiency.</a:t>
            </a:r>
            <a:endParaRPr lang="en-IN" dirty="0">
              <a:solidFill>
                <a:srgbClr val="002060"/>
              </a:solidFill>
              <a:latin typeface="Arial" panose="020B0604020202020204" pitchFamily="34" charset="0"/>
              <a:ea typeface="Calibri" panose="020F0502020204030204" pitchFamily="34" charset="0"/>
              <a:cs typeface="Gautami"/>
            </a:endParaRPr>
          </a:p>
          <a:p>
            <a:pPr marL="742950" indent="-285750">
              <a:lnSpc>
                <a:spcPct val="106000"/>
              </a:lnSpc>
              <a:spcAft>
                <a:spcPts val="800"/>
              </a:spcAft>
              <a:buFont typeface="Arial" panose="020B0604020202020204" pitchFamily="34" charset="0"/>
              <a:buChar char="•"/>
            </a:pPr>
            <a:r>
              <a:rPr lang="en-IN" dirty="0" smtClean="0">
                <a:solidFill>
                  <a:srgbClr val="002060"/>
                </a:solidFill>
                <a:effectLst/>
                <a:latin typeface="Arial" panose="020B0604020202020204" pitchFamily="34" charset="0"/>
                <a:ea typeface="Calibri" panose="020F0502020204030204" pitchFamily="34" charset="0"/>
                <a:cs typeface="Gautami"/>
              </a:rPr>
              <a:t>OFDM is sensitive to </a:t>
            </a:r>
            <a:r>
              <a:rPr lang="en-IN" dirty="0" err="1" smtClean="0">
                <a:solidFill>
                  <a:srgbClr val="002060"/>
                </a:solidFill>
                <a:effectLst/>
                <a:latin typeface="Arial" panose="020B0604020202020204" pitchFamily="34" charset="0"/>
                <a:ea typeface="Calibri" panose="020F0502020204030204" pitchFamily="34" charset="0"/>
                <a:cs typeface="Gautami"/>
              </a:rPr>
              <a:t>doppler</a:t>
            </a:r>
            <a:r>
              <a:rPr lang="en-IN" dirty="0" smtClean="0">
                <a:solidFill>
                  <a:srgbClr val="002060"/>
                </a:solidFill>
                <a:effectLst/>
                <a:latin typeface="Arial" panose="020B0604020202020204" pitchFamily="34" charset="0"/>
                <a:ea typeface="Calibri" panose="020F0502020204030204" pitchFamily="34" charset="0"/>
                <a:cs typeface="Gautami"/>
              </a:rPr>
              <a:t> shift.</a:t>
            </a:r>
            <a:endParaRPr lang="en-IN" dirty="0">
              <a:solidFill>
                <a:srgbClr val="002060"/>
              </a:solidFill>
              <a:latin typeface="Arial" panose="020B0604020202020204" pitchFamily="34" charset="0"/>
              <a:ea typeface="Calibri" panose="020F0502020204030204" pitchFamily="34" charset="0"/>
              <a:cs typeface="Gautami"/>
            </a:endParaRPr>
          </a:p>
          <a:p>
            <a:pPr marL="742950" indent="-285750">
              <a:lnSpc>
                <a:spcPct val="106000"/>
              </a:lnSpc>
              <a:spcAft>
                <a:spcPts val="800"/>
              </a:spcAft>
              <a:buFont typeface="Arial" panose="020B0604020202020204" pitchFamily="34" charset="0"/>
              <a:buChar char="•"/>
            </a:pPr>
            <a:r>
              <a:rPr lang="en-IN" dirty="0" smtClean="0">
                <a:solidFill>
                  <a:srgbClr val="002060"/>
                </a:solidFill>
                <a:effectLst/>
                <a:latin typeface="Arial" panose="020B0604020202020204" pitchFamily="34" charset="0"/>
                <a:ea typeface="Calibri" panose="020F0502020204030204" pitchFamily="34" charset="0"/>
                <a:cs typeface="Gautami"/>
              </a:rPr>
              <a:t>OFDM requires linear transmitter circuitry, which suffers from poor power efficiency.</a:t>
            </a:r>
            <a:endParaRPr lang="en-IN" dirty="0">
              <a:solidFill>
                <a:srgbClr val="002060"/>
              </a:solidFill>
              <a:effectLst/>
              <a:latin typeface="Calibri" panose="020F0502020204030204" pitchFamily="34" charset="0"/>
              <a:ea typeface="Calibri" panose="020F0502020204030204" pitchFamily="34" charset="0"/>
              <a:cs typeface="Gautami"/>
            </a:endParaRPr>
          </a:p>
        </p:txBody>
      </p:sp>
    </p:spTree>
    <p:extLst>
      <p:ext uri="{BB962C8B-B14F-4D97-AF65-F5344CB8AC3E}">
        <p14:creationId xmlns:p14="http://schemas.microsoft.com/office/powerpoint/2010/main" val="176064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509" y="233524"/>
            <a:ext cx="5376793" cy="464871"/>
          </a:xfrm>
          <a:prstGeom prst="rect">
            <a:avLst/>
          </a:prstGeom>
        </p:spPr>
        <p:txBody>
          <a:bodyPr wrap="none">
            <a:spAutoFit/>
          </a:bodyPr>
          <a:lstStyle/>
          <a:p>
            <a:pPr lvl="0">
              <a:lnSpc>
                <a:spcPct val="106000"/>
              </a:lnSpc>
              <a:spcAft>
                <a:spcPts val="800"/>
              </a:spcAft>
            </a:pPr>
            <a:r>
              <a:rPr lang="en-IN" sz="2400" b="1" dirty="0" smtClean="0">
                <a:solidFill>
                  <a:srgbClr val="0070C0"/>
                </a:solidFill>
                <a:effectLst/>
                <a:latin typeface="Muli"/>
                <a:ea typeface="Calibri" panose="020F0502020204030204" pitchFamily="34" charset="0"/>
                <a:cs typeface="Gautami"/>
              </a:rPr>
              <a:t>What is the content of SIB#1 in 5G?</a:t>
            </a:r>
            <a:endParaRPr lang="en-IN" dirty="0">
              <a:solidFill>
                <a:srgbClr val="0070C0"/>
              </a:solidFill>
              <a:effectLst/>
              <a:latin typeface="Calibri" panose="020F0502020204030204" pitchFamily="34" charset="0"/>
              <a:ea typeface="Calibri" panose="020F0502020204030204" pitchFamily="34" charset="0"/>
              <a:cs typeface="Gautami"/>
            </a:endParaRPr>
          </a:p>
        </p:txBody>
      </p:sp>
      <p:sp>
        <p:nvSpPr>
          <p:cNvPr id="3" name="Rectangle 2"/>
          <p:cNvSpPr/>
          <p:nvPr/>
        </p:nvSpPr>
        <p:spPr>
          <a:xfrm>
            <a:off x="291151" y="1068275"/>
            <a:ext cx="9357815" cy="923330"/>
          </a:xfrm>
          <a:prstGeom prst="rect">
            <a:avLst/>
          </a:prstGeom>
        </p:spPr>
        <p:txBody>
          <a:bodyPr wrap="square">
            <a:spAutoFit/>
          </a:bodyPr>
          <a:lstStyle/>
          <a:p>
            <a:r>
              <a:rPr lang="en-IN" b="1"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rPr>
              <a:t>SRB1</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rPr>
              <a:t> is for RRC messages (which may include a piggybacked NAS message) as well as for NAS messages prior to the establishment of SRB2, all using DCCH logical channel</a:t>
            </a:r>
            <a:endParaRPr lang="en-IN" dirty="0">
              <a:solidFill>
                <a:srgbClr val="7030A0"/>
              </a:solidFill>
            </a:endParaRPr>
          </a:p>
        </p:txBody>
      </p:sp>
      <p:sp>
        <p:nvSpPr>
          <p:cNvPr id="4" name="Rectangle 3"/>
          <p:cNvSpPr/>
          <p:nvPr/>
        </p:nvSpPr>
        <p:spPr>
          <a:xfrm>
            <a:off x="291151" y="2608234"/>
            <a:ext cx="3874779" cy="464871"/>
          </a:xfrm>
          <a:prstGeom prst="rect">
            <a:avLst/>
          </a:prstGeom>
        </p:spPr>
        <p:txBody>
          <a:bodyPr wrap="none">
            <a:spAutoFit/>
          </a:bodyPr>
          <a:lstStyle/>
          <a:p>
            <a:pPr lvl="0">
              <a:lnSpc>
                <a:spcPct val="106000"/>
              </a:lnSpc>
              <a:spcAft>
                <a:spcPts val="800"/>
              </a:spcAft>
            </a:pPr>
            <a:r>
              <a:rPr lang="en-IN" sz="2400" b="1" dirty="0" smtClean="0">
                <a:solidFill>
                  <a:srgbClr val="0070C0"/>
                </a:solidFill>
                <a:effectLst/>
                <a:latin typeface="Muli"/>
                <a:ea typeface="Calibri" panose="020F0502020204030204" pitchFamily="34" charset="0"/>
                <a:cs typeface="Gautami"/>
              </a:rPr>
              <a:t>What is SI-RNTI number?</a:t>
            </a:r>
            <a:endParaRPr lang="en-IN" dirty="0">
              <a:solidFill>
                <a:srgbClr val="0070C0"/>
              </a:solidFill>
              <a:effectLst/>
              <a:latin typeface="Calibri" panose="020F0502020204030204" pitchFamily="34" charset="0"/>
              <a:ea typeface="Calibri" panose="020F0502020204030204" pitchFamily="34" charset="0"/>
              <a:cs typeface="Gautami"/>
            </a:endParaRPr>
          </a:p>
        </p:txBody>
      </p:sp>
      <p:sp>
        <p:nvSpPr>
          <p:cNvPr id="5" name="Rectangle 4"/>
          <p:cNvSpPr/>
          <p:nvPr/>
        </p:nvSpPr>
        <p:spPr>
          <a:xfrm>
            <a:off x="741527" y="3497912"/>
            <a:ext cx="9726306" cy="1155188"/>
          </a:xfrm>
          <a:prstGeom prst="rect">
            <a:avLst/>
          </a:prstGeom>
        </p:spPr>
        <p:txBody>
          <a:bodyPr wrap="square">
            <a:spAutoFit/>
          </a:bodyPr>
          <a:lstStyle/>
          <a:p>
            <a:pPr marL="457200">
              <a:lnSpc>
                <a:spcPct val="106000"/>
              </a:lnSpc>
              <a:spcAft>
                <a:spcPts val="800"/>
              </a:spcAft>
            </a:pPr>
            <a:r>
              <a:rPr lang="en-IN" sz="2000" dirty="0" smtClean="0">
                <a:solidFill>
                  <a:srgbClr val="7030A0"/>
                </a:solidFill>
                <a:latin typeface="Arial" panose="020B0604020202020204" pitchFamily="34" charset="0"/>
                <a:ea typeface="Calibri" panose="020F0502020204030204" pitchFamily="34" charset="0"/>
                <a:cs typeface="Gautami"/>
              </a:rPr>
              <a:t>SI-RNTI number</a:t>
            </a:r>
            <a:r>
              <a:rPr lang="en-IN" sz="2000" dirty="0" smtClean="0">
                <a:solidFill>
                  <a:srgbClr val="7030A0"/>
                </a:solidFill>
                <a:effectLst/>
                <a:latin typeface="Arial" panose="020B0604020202020204" pitchFamily="34" charset="0"/>
                <a:ea typeface="Calibri" panose="020F0502020204030204" pitchFamily="34" charset="0"/>
                <a:cs typeface="Gautami"/>
              </a:rPr>
              <a:t> is used to identification of Broadcast and System Information in the downlink.</a:t>
            </a:r>
            <a:endParaRPr lang="en-IN" sz="2000" dirty="0" smtClean="0">
              <a:solidFill>
                <a:srgbClr val="7030A0"/>
              </a:solidFill>
              <a:effectLst/>
              <a:latin typeface="Calibri" panose="020F0502020204030204" pitchFamily="34" charset="0"/>
              <a:ea typeface="Calibri" panose="020F0502020204030204" pitchFamily="34" charset="0"/>
              <a:cs typeface="Gautami"/>
            </a:endParaRPr>
          </a:p>
          <a:p>
            <a:r>
              <a:rPr lang="en-IN" sz="2000" b="1" dirty="0" smtClean="0">
                <a:solidFill>
                  <a:srgbClr val="7030A0"/>
                </a:solidFill>
                <a:effectLst/>
                <a:latin typeface="Arial" panose="020B0604020202020204" pitchFamily="34" charset="0"/>
                <a:ea typeface="Calibri" panose="020F0502020204030204" pitchFamily="34" charset="0"/>
              </a:rPr>
              <a:t>Transport channel </a:t>
            </a:r>
            <a:r>
              <a:rPr lang="en-IN" sz="2000" dirty="0" smtClean="0">
                <a:solidFill>
                  <a:srgbClr val="7030A0"/>
                </a:solidFill>
                <a:effectLst/>
                <a:latin typeface="Arial" panose="020B0604020202020204" pitchFamily="34" charset="0"/>
                <a:ea typeface="Calibri" panose="020F0502020204030204" pitchFamily="34" charset="0"/>
              </a:rPr>
              <a:t>used is DL-SCH and </a:t>
            </a:r>
            <a:r>
              <a:rPr lang="en-IN" sz="2000" b="1" dirty="0" smtClean="0">
                <a:solidFill>
                  <a:srgbClr val="7030A0"/>
                </a:solidFill>
                <a:effectLst/>
                <a:latin typeface="Arial" panose="020B0604020202020204" pitchFamily="34" charset="0"/>
                <a:ea typeface="Calibri" panose="020F0502020204030204" pitchFamily="34" charset="0"/>
              </a:rPr>
              <a:t>Logical channel </a:t>
            </a:r>
            <a:r>
              <a:rPr lang="en-IN" sz="2000" dirty="0" smtClean="0">
                <a:solidFill>
                  <a:srgbClr val="7030A0"/>
                </a:solidFill>
                <a:effectLst/>
                <a:latin typeface="Arial" panose="020B0604020202020204" pitchFamily="34" charset="0"/>
                <a:ea typeface="Calibri" panose="020F0502020204030204" pitchFamily="34" charset="0"/>
              </a:rPr>
              <a:t>used is BCCH</a:t>
            </a:r>
            <a:endParaRPr lang="en-IN" sz="2000" dirty="0">
              <a:solidFill>
                <a:srgbClr val="7030A0"/>
              </a:solidFill>
            </a:endParaRPr>
          </a:p>
        </p:txBody>
      </p:sp>
    </p:spTree>
    <p:extLst>
      <p:ext uri="{BB962C8B-B14F-4D97-AF65-F5344CB8AC3E}">
        <p14:creationId xmlns:p14="http://schemas.microsoft.com/office/powerpoint/2010/main" val="5726038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083" y="209550"/>
            <a:ext cx="9658066" cy="464871"/>
          </a:xfrm>
          <a:prstGeom prst="rect">
            <a:avLst/>
          </a:prstGeom>
        </p:spPr>
        <p:txBody>
          <a:bodyPr wrap="square">
            <a:spAutoFit/>
          </a:bodyPr>
          <a:lstStyle/>
          <a:p>
            <a:pPr lvl="0">
              <a:lnSpc>
                <a:spcPct val="106000"/>
              </a:lnSpc>
              <a:spcAft>
                <a:spcPts val="800"/>
              </a:spcAft>
            </a:pPr>
            <a:r>
              <a:rPr lang="en-IN" sz="2400" b="1" dirty="0" smtClean="0">
                <a:solidFill>
                  <a:srgbClr val="0070C0"/>
                </a:solidFill>
                <a:effectLst/>
                <a:latin typeface="Muli"/>
                <a:ea typeface="Calibri" panose="020F0502020204030204" pitchFamily="34" charset="0"/>
                <a:cs typeface="Gautami"/>
              </a:rPr>
              <a:t>Explain </a:t>
            </a:r>
            <a:r>
              <a:rPr lang="en-IN" sz="2400" b="1" dirty="0" err="1" smtClean="0">
                <a:solidFill>
                  <a:srgbClr val="0070C0"/>
                </a:solidFill>
                <a:effectLst/>
                <a:latin typeface="Muli"/>
                <a:ea typeface="Calibri" panose="020F0502020204030204" pitchFamily="34" charset="0"/>
                <a:cs typeface="Gautami"/>
              </a:rPr>
              <a:t>ControlResourceSetZero</a:t>
            </a:r>
            <a:r>
              <a:rPr lang="en-IN" sz="2400" b="1" dirty="0" smtClean="0">
                <a:solidFill>
                  <a:srgbClr val="0070C0"/>
                </a:solidFill>
                <a:effectLst/>
                <a:latin typeface="Muli"/>
                <a:ea typeface="Calibri" panose="020F0502020204030204" pitchFamily="34" charset="0"/>
                <a:cs typeface="Gautami"/>
              </a:rPr>
              <a:t> &amp; </a:t>
            </a:r>
            <a:r>
              <a:rPr lang="en-IN" sz="2400" b="1" dirty="0" err="1" smtClean="0">
                <a:solidFill>
                  <a:srgbClr val="0070C0"/>
                </a:solidFill>
                <a:effectLst/>
                <a:latin typeface="Muli"/>
                <a:ea typeface="Calibri" panose="020F0502020204030204" pitchFamily="34" charset="0"/>
                <a:cs typeface="Gautami"/>
              </a:rPr>
              <a:t>SearchSpaceZero</a:t>
            </a:r>
            <a:r>
              <a:rPr lang="en-IN" sz="2400" b="1" dirty="0" smtClean="0">
                <a:solidFill>
                  <a:srgbClr val="0070C0"/>
                </a:solidFill>
                <a:effectLst/>
                <a:latin typeface="Muli"/>
                <a:ea typeface="Calibri" panose="020F0502020204030204" pitchFamily="34" charset="0"/>
                <a:cs typeface="Gautami"/>
              </a:rPr>
              <a:t> ?</a:t>
            </a:r>
            <a:endParaRPr lang="en-IN" dirty="0">
              <a:solidFill>
                <a:srgbClr val="0070C0"/>
              </a:solidFill>
              <a:effectLst/>
              <a:latin typeface="Calibri" panose="020F0502020204030204" pitchFamily="34" charset="0"/>
              <a:ea typeface="Calibri" panose="020F0502020204030204" pitchFamily="34" charset="0"/>
              <a:cs typeface="Gautami"/>
            </a:endParaRPr>
          </a:p>
        </p:txBody>
      </p:sp>
      <p:sp>
        <p:nvSpPr>
          <p:cNvPr id="3" name="Rectangle 2"/>
          <p:cNvSpPr/>
          <p:nvPr/>
        </p:nvSpPr>
        <p:spPr>
          <a:xfrm>
            <a:off x="659641" y="1054409"/>
            <a:ext cx="10886365" cy="5430461"/>
          </a:xfrm>
          <a:prstGeom prst="rect">
            <a:avLst/>
          </a:prstGeom>
        </p:spPr>
        <p:txBody>
          <a:bodyPr wrap="square">
            <a:spAutoFit/>
          </a:bodyPr>
          <a:lstStyle/>
          <a:p>
            <a:pPr marL="457200">
              <a:lnSpc>
                <a:spcPct val="106000"/>
              </a:lnSpc>
              <a:spcAft>
                <a:spcPts val="0"/>
              </a:spcAft>
            </a:pPr>
            <a:r>
              <a:rPr lang="en-IN" sz="1600" dirty="0" smtClean="0">
                <a:solidFill>
                  <a:srgbClr val="7030A0"/>
                </a:solidFill>
                <a:effectLst/>
                <a:latin typeface="Arial" panose="020B0604020202020204" pitchFamily="34" charset="0"/>
                <a:ea typeface="Calibri" panose="020F0502020204030204" pitchFamily="34" charset="0"/>
                <a:cs typeface="Gautami"/>
              </a:rPr>
              <a:t>In 5G NR, CORESET is known as </a:t>
            </a:r>
            <a:r>
              <a:rPr lang="en-IN" sz="1600" b="1" dirty="0" smtClean="0">
                <a:solidFill>
                  <a:srgbClr val="7030A0"/>
                </a:solidFill>
                <a:effectLst/>
                <a:latin typeface="Arial" panose="020B0604020202020204" pitchFamily="34" charset="0"/>
                <a:ea typeface="Calibri" panose="020F0502020204030204" pitchFamily="34" charset="0"/>
                <a:cs typeface="Gautami"/>
              </a:rPr>
              <a:t>Control Resource Set</a:t>
            </a:r>
            <a:r>
              <a:rPr lang="en-IN" sz="1600" dirty="0" smtClean="0">
                <a:solidFill>
                  <a:srgbClr val="7030A0"/>
                </a:solidFill>
                <a:effectLst/>
                <a:latin typeface="Arial" panose="020B0604020202020204" pitchFamily="34" charset="0"/>
                <a:ea typeface="Calibri" panose="020F0502020204030204" pitchFamily="34" charset="0"/>
                <a:cs typeface="Gautami"/>
              </a:rPr>
              <a:t>. It is a set of physical resources within a specific area in Downlink Resource Grid and used to carry PDCCH (DCI). NR PDCCHs are specifically designed to transmit in a configurable control resource set (CORESET). A CORESET is analogous to the control region in LTE but is generalized in the sense that the set of RBs and the set of OFDM symbols in which it is located are configurable with the corresponding PDCCH search spaces. Such configuration flexibilities of control regions including time, frequency, numerologies, and operating points enable NR to address a wide range of use cases.</a:t>
            </a:r>
            <a:endParaRPr lang="en-IN" sz="1600" dirty="0" smtClean="0">
              <a:solidFill>
                <a:srgbClr val="7030A0"/>
              </a:solidFill>
              <a:effectLst/>
              <a:latin typeface="Calibri" panose="020F0502020204030204" pitchFamily="34" charset="0"/>
              <a:ea typeface="Calibri" panose="020F0502020204030204" pitchFamily="34" charset="0"/>
              <a:cs typeface="Gautami"/>
            </a:endParaRPr>
          </a:p>
          <a:p>
            <a:pPr marL="457200">
              <a:lnSpc>
                <a:spcPct val="106000"/>
              </a:lnSpc>
              <a:spcAft>
                <a:spcPts val="0"/>
              </a:spcAft>
            </a:pPr>
            <a:r>
              <a:rPr lang="en-IN" sz="1600" dirty="0" smtClean="0">
                <a:solidFill>
                  <a:srgbClr val="7030A0"/>
                </a:solidFill>
                <a:effectLst/>
                <a:latin typeface="Arial" panose="020B0604020202020204" pitchFamily="34" charset="0"/>
                <a:ea typeface="Calibri" panose="020F0502020204030204" pitchFamily="34" charset="0"/>
                <a:cs typeface="Gautami"/>
              </a:rPr>
              <a:t> </a:t>
            </a:r>
            <a:endParaRPr lang="en-IN" sz="1600" dirty="0" smtClean="0">
              <a:solidFill>
                <a:srgbClr val="7030A0"/>
              </a:solidFill>
              <a:effectLst/>
              <a:latin typeface="Calibri" panose="020F0502020204030204" pitchFamily="34" charset="0"/>
              <a:ea typeface="Calibri" panose="020F0502020204030204" pitchFamily="34" charset="0"/>
              <a:cs typeface="Gautami"/>
            </a:endParaRPr>
          </a:p>
          <a:p>
            <a:pPr marL="457200">
              <a:lnSpc>
                <a:spcPct val="106000"/>
              </a:lnSpc>
              <a:spcAft>
                <a:spcPts val="0"/>
              </a:spcAft>
            </a:pPr>
            <a:r>
              <a:rPr lang="en-IN" sz="1600" dirty="0" smtClean="0">
                <a:solidFill>
                  <a:srgbClr val="7030A0"/>
                </a:solidFill>
                <a:effectLst/>
                <a:latin typeface="Arial" panose="020B0604020202020204" pitchFamily="34" charset="0"/>
                <a:ea typeface="Calibri" panose="020F0502020204030204" pitchFamily="34" charset="0"/>
                <a:cs typeface="Gautami"/>
              </a:rPr>
              <a:t>A special CORESET with index 0 (CORESET 0) is defined, which is configured using a four-bit information element in the master information block (MIB) with respect to the cell-defining synchronization signal and physical broadcast channel (PBCH) block (SSB).</a:t>
            </a:r>
            <a:endParaRPr lang="en-IN" sz="1600" dirty="0" smtClean="0">
              <a:solidFill>
                <a:srgbClr val="7030A0"/>
              </a:solidFill>
              <a:effectLst/>
              <a:latin typeface="Calibri" panose="020F0502020204030204" pitchFamily="34" charset="0"/>
              <a:ea typeface="Calibri" panose="020F0502020204030204" pitchFamily="34" charset="0"/>
              <a:cs typeface="Gautami"/>
            </a:endParaRPr>
          </a:p>
          <a:p>
            <a:pPr marL="457200">
              <a:lnSpc>
                <a:spcPct val="106000"/>
              </a:lnSpc>
              <a:spcAft>
                <a:spcPts val="0"/>
              </a:spcAft>
            </a:pPr>
            <a:r>
              <a:rPr lang="en-IN" sz="1600" dirty="0" smtClean="0">
                <a:solidFill>
                  <a:srgbClr val="7030A0"/>
                </a:solidFill>
                <a:effectLst/>
                <a:latin typeface="Arial" panose="020B0604020202020204" pitchFamily="34" charset="0"/>
                <a:ea typeface="Calibri" panose="020F0502020204030204" pitchFamily="34" charset="0"/>
                <a:cs typeface="Gautami"/>
              </a:rPr>
              <a:t> </a:t>
            </a:r>
            <a:endParaRPr lang="en-IN" sz="1600" dirty="0" smtClean="0">
              <a:solidFill>
                <a:srgbClr val="7030A0"/>
              </a:solidFill>
              <a:effectLst/>
              <a:latin typeface="Calibri" panose="020F0502020204030204" pitchFamily="34" charset="0"/>
              <a:ea typeface="Calibri" panose="020F0502020204030204" pitchFamily="34" charset="0"/>
              <a:cs typeface="Gautami"/>
            </a:endParaRPr>
          </a:p>
          <a:p>
            <a:pPr marL="457200">
              <a:lnSpc>
                <a:spcPct val="106000"/>
              </a:lnSpc>
              <a:spcAft>
                <a:spcPts val="0"/>
              </a:spcAft>
            </a:pPr>
            <a:r>
              <a:rPr lang="en-IN" sz="2000" b="1" dirty="0" smtClean="0">
                <a:solidFill>
                  <a:srgbClr val="7030A0"/>
                </a:solidFill>
                <a:effectLst/>
                <a:latin typeface="Calibri" panose="020F0502020204030204" pitchFamily="34" charset="0"/>
                <a:ea typeface="Calibri" panose="020F0502020204030204" pitchFamily="34" charset="0"/>
                <a:cs typeface="Gautami"/>
              </a:rPr>
              <a:t>Search Space</a:t>
            </a:r>
            <a:endParaRPr lang="en-IN" sz="1600" dirty="0" smtClean="0">
              <a:solidFill>
                <a:srgbClr val="7030A0"/>
              </a:solidFill>
              <a:effectLst/>
              <a:latin typeface="Calibri" panose="020F0502020204030204" pitchFamily="34" charset="0"/>
              <a:ea typeface="Calibri" panose="020F0502020204030204" pitchFamily="34" charset="0"/>
              <a:cs typeface="Gautami"/>
            </a:endParaRPr>
          </a:p>
          <a:p>
            <a:pPr marL="457200">
              <a:lnSpc>
                <a:spcPct val="106000"/>
              </a:lnSpc>
              <a:spcAft>
                <a:spcPts val="800"/>
              </a:spcAft>
            </a:pPr>
            <a:r>
              <a:rPr lang="en-IN" dirty="0" smtClean="0">
                <a:solidFill>
                  <a:srgbClr val="7030A0"/>
                </a:solidFill>
                <a:effectLst/>
                <a:latin typeface="Calibri" panose="020F0502020204030204" pitchFamily="34" charset="0"/>
                <a:ea typeface="Calibri" panose="020F0502020204030204" pitchFamily="34" charset="0"/>
                <a:cs typeface="Gautami"/>
              </a:rPr>
              <a:t>The IE </a:t>
            </a:r>
            <a:r>
              <a:rPr lang="en-IN" dirty="0" err="1" smtClean="0">
                <a:solidFill>
                  <a:srgbClr val="7030A0"/>
                </a:solidFill>
                <a:effectLst/>
                <a:latin typeface="Calibri" panose="020F0502020204030204" pitchFamily="34" charset="0"/>
                <a:ea typeface="Calibri" panose="020F0502020204030204" pitchFamily="34" charset="0"/>
                <a:cs typeface="Gautami"/>
              </a:rPr>
              <a:t>SearchSpace</a:t>
            </a:r>
            <a:r>
              <a:rPr lang="en-IN" dirty="0" smtClean="0">
                <a:solidFill>
                  <a:srgbClr val="7030A0"/>
                </a:solidFill>
                <a:effectLst/>
                <a:latin typeface="Calibri" panose="020F0502020204030204" pitchFamily="34" charset="0"/>
                <a:ea typeface="Calibri" panose="020F0502020204030204" pitchFamily="34" charset="0"/>
                <a:cs typeface="Gautami"/>
              </a:rPr>
              <a:t> defines how/where to search for PDCCH candidates. Each search space is associated with one </a:t>
            </a:r>
            <a:r>
              <a:rPr lang="en-IN" dirty="0" err="1" smtClean="0">
                <a:solidFill>
                  <a:srgbClr val="7030A0"/>
                </a:solidFill>
                <a:effectLst/>
                <a:latin typeface="Calibri" panose="020F0502020204030204" pitchFamily="34" charset="0"/>
                <a:ea typeface="Calibri" panose="020F0502020204030204" pitchFamily="34" charset="0"/>
                <a:cs typeface="Gautami"/>
              </a:rPr>
              <a:t>ControlResourceSet</a:t>
            </a:r>
            <a:r>
              <a:rPr lang="en-IN" dirty="0" smtClean="0">
                <a:solidFill>
                  <a:srgbClr val="7030A0"/>
                </a:solidFill>
                <a:effectLst/>
                <a:latin typeface="Calibri" panose="020F0502020204030204" pitchFamily="34" charset="0"/>
                <a:ea typeface="Calibri" panose="020F0502020204030204" pitchFamily="34" charset="0"/>
                <a:cs typeface="Gautami"/>
              </a:rPr>
              <a:t>. For a scheduled </a:t>
            </a:r>
            <a:r>
              <a:rPr lang="en-IN" dirty="0" err="1" smtClean="0">
                <a:solidFill>
                  <a:srgbClr val="7030A0"/>
                </a:solidFill>
                <a:effectLst/>
                <a:latin typeface="Calibri" panose="020F0502020204030204" pitchFamily="34" charset="0"/>
                <a:ea typeface="Calibri" panose="020F0502020204030204" pitchFamily="34" charset="0"/>
                <a:cs typeface="Gautami"/>
              </a:rPr>
              <a:t>SCell</a:t>
            </a:r>
            <a:r>
              <a:rPr lang="en-IN" dirty="0" smtClean="0">
                <a:solidFill>
                  <a:srgbClr val="7030A0"/>
                </a:solidFill>
                <a:effectLst/>
                <a:latin typeface="Calibri" panose="020F0502020204030204" pitchFamily="34" charset="0"/>
                <a:ea typeface="Calibri" panose="020F0502020204030204" pitchFamily="34" charset="0"/>
                <a:cs typeface="Gautami"/>
              </a:rPr>
              <a:t> in the case of cross carrier scheduling, except for </a:t>
            </a:r>
            <a:r>
              <a:rPr lang="en-IN" dirty="0" err="1" smtClean="0">
                <a:solidFill>
                  <a:srgbClr val="7030A0"/>
                </a:solidFill>
                <a:effectLst/>
                <a:latin typeface="Calibri" panose="020F0502020204030204" pitchFamily="34" charset="0"/>
                <a:ea typeface="Calibri" panose="020F0502020204030204" pitchFamily="34" charset="0"/>
                <a:cs typeface="Gautami"/>
              </a:rPr>
              <a:t>nrofCandidates</a:t>
            </a:r>
            <a:r>
              <a:rPr lang="en-IN" dirty="0" smtClean="0">
                <a:solidFill>
                  <a:srgbClr val="7030A0"/>
                </a:solidFill>
                <a:effectLst/>
                <a:latin typeface="Calibri" panose="020F0502020204030204" pitchFamily="34" charset="0"/>
                <a:ea typeface="Calibri" panose="020F0502020204030204" pitchFamily="34" charset="0"/>
                <a:cs typeface="Gautami"/>
              </a:rPr>
              <a:t>, all the optional fields are absent (regardless of their presence conditions). For a scheduled </a:t>
            </a:r>
            <a:r>
              <a:rPr lang="en-IN" dirty="0" err="1" smtClean="0">
                <a:solidFill>
                  <a:srgbClr val="7030A0"/>
                </a:solidFill>
                <a:effectLst/>
                <a:latin typeface="Calibri" panose="020F0502020204030204" pitchFamily="34" charset="0"/>
                <a:ea typeface="Calibri" panose="020F0502020204030204" pitchFamily="34" charset="0"/>
                <a:cs typeface="Gautami"/>
              </a:rPr>
              <a:t>SpCell</a:t>
            </a:r>
            <a:r>
              <a:rPr lang="en-IN" dirty="0" smtClean="0">
                <a:solidFill>
                  <a:srgbClr val="7030A0"/>
                </a:solidFill>
                <a:effectLst/>
                <a:latin typeface="Calibri" panose="020F0502020204030204" pitchFamily="34" charset="0"/>
                <a:ea typeface="Calibri" panose="020F0502020204030204" pitchFamily="34" charset="0"/>
                <a:cs typeface="Gautami"/>
              </a:rPr>
              <a:t> in the case of the cross carrier scheduling, if the search space is linked to another search space in the scheduling </a:t>
            </a:r>
            <a:r>
              <a:rPr lang="en-IN" dirty="0" err="1" smtClean="0">
                <a:solidFill>
                  <a:srgbClr val="7030A0"/>
                </a:solidFill>
                <a:effectLst/>
                <a:latin typeface="Calibri" panose="020F0502020204030204" pitchFamily="34" charset="0"/>
                <a:ea typeface="Calibri" panose="020F0502020204030204" pitchFamily="34" charset="0"/>
                <a:cs typeface="Gautami"/>
              </a:rPr>
              <a:t>SCell</a:t>
            </a:r>
            <a:r>
              <a:rPr lang="en-IN" dirty="0" smtClean="0">
                <a:solidFill>
                  <a:srgbClr val="7030A0"/>
                </a:solidFill>
                <a:effectLst/>
                <a:latin typeface="Calibri" panose="020F0502020204030204" pitchFamily="34" charset="0"/>
                <a:ea typeface="Calibri" panose="020F0502020204030204" pitchFamily="34" charset="0"/>
                <a:cs typeface="Gautami"/>
              </a:rPr>
              <a:t>, all the optional fields of this search space in the scheduled </a:t>
            </a:r>
            <a:r>
              <a:rPr lang="en-IN" dirty="0" err="1" smtClean="0">
                <a:solidFill>
                  <a:srgbClr val="7030A0"/>
                </a:solidFill>
                <a:effectLst/>
                <a:latin typeface="Calibri" panose="020F0502020204030204" pitchFamily="34" charset="0"/>
                <a:ea typeface="Calibri" panose="020F0502020204030204" pitchFamily="34" charset="0"/>
                <a:cs typeface="Gautami"/>
              </a:rPr>
              <a:t>SpCell</a:t>
            </a:r>
            <a:r>
              <a:rPr lang="en-IN" dirty="0" smtClean="0">
                <a:solidFill>
                  <a:srgbClr val="7030A0"/>
                </a:solidFill>
                <a:effectLst/>
                <a:latin typeface="Calibri" panose="020F0502020204030204" pitchFamily="34" charset="0"/>
                <a:ea typeface="Calibri" panose="020F0502020204030204" pitchFamily="34" charset="0"/>
                <a:cs typeface="Gautami"/>
              </a:rPr>
              <a:t> are absent (regardless of their presence conditions) except for </a:t>
            </a:r>
            <a:r>
              <a:rPr lang="en-IN" dirty="0" err="1" smtClean="0">
                <a:solidFill>
                  <a:srgbClr val="7030A0"/>
                </a:solidFill>
                <a:effectLst/>
                <a:latin typeface="Calibri" panose="020F0502020204030204" pitchFamily="34" charset="0"/>
                <a:ea typeface="Calibri" panose="020F0502020204030204" pitchFamily="34" charset="0"/>
                <a:cs typeface="Gautami"/>
              </a:rPr>
              <a:t>nrofCandidates</a:t>
            </a:r>
            <a:r>
              <a:rPr lang="en-IN" dirty="0" smtClean="0">
                <a:solidFill>
                  <a:srgbClr val="7030A0"/>
                </a:solidFill>
                <a:effectLst/>
                <a:latin typeface="Calibri" panose="020F0502020204030204" pitchFamily="34" charset="0"/>
                <a:ea typeface="Calibri" panose="020F0502020204030204" pitchFamily="34" charset="0"/>
                <a:cs typeface="Gautami"/>
              </a:rPr>
              <a:t>.</a:t>
            </a:r>
          </a:p>
          <a:p>
            <a:r>
              <a:rPr lang="en-IN" dirty="0" smtClean="0">
                <a:solidFill>
                  <a:srgbClr val="7030A0"/>
                </a:solidFill>
                <a:effectLst/>
                <a:latin typeface="Calibri" panose="020F0502020204030204" pitchFamily="34" charset="0"/>
                <a:ea typeface="Calibri" panose="020F0502020204030204" pitchFamily="34" charset="0"/>
                <a:cs typeface="Gautami"/>
              </a:rPr>
              <a:t>               The IE </a:t>
            </a:r>
            <a:r>
              <a:rPr lang="en-IN" b="1" dirty="0" err="1" smtClean="0">
                <a:solidFill>
                  <a:srgbClr val="7030A0"/>
                </a:solidFill>
                <a:effectLst/>
                <a:latin typeface="Calibri" panose="020F0502020204030204" pitchFamily="34" charset="0"/>
                <a:ea typeface="Calibri" panose="020F0502020204030204" pitchFamily="34" charset="0"/>
                <a:cs typeface="Gautami"/>
              </a:rPr>
              <a:t>SearchSpaceZero</a:t>
            </a:r>
            <a:r>
              <a:rPr lang="en-IN" dirty="0" smtClean="0">
                <a:solidFill>
                  <a:srgbClr val="7030A0"/>
                </a:solidFill>
                <a:effectLst/>
                <a:latin typeface="Calibri" panose="020F0502020204030204" pitchFamily="34" charset="0"/>
                <a:ea typeface="Calibri" panose="020F0502020204030204" pitchFamily="34" charset="0"/>
                <a:cs typeface="Gautami"/>
              </a:rPr>
              <a:t> is used to configure SearchSpace#0 of the initial BWP</a:t>
            </a:r>
            <a:endParaRPr lang="en-IN" dirty="0">
              <a:solidFill>
                <a:srgbClr val="7030A0"/>
              </a:solidFill>
            </a:endParaRPr>
          </a:p>
        </p:txBody>
      </p:sp>
    </p:spTree>
    <p:extLst>
      <p:ext uri="{BB962C8B-B14F-4D97-AF65-F5344CB8AC3E}">
        <p14:creationId xmlns:p14="http://schemas.microsoft.com/office/powerpoint/2010/main" val="843120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2645"/>
            <a:ext cx="5495415" cy="523220"/>
          </a:xfrm>
          <a:prstGeom prst="rect">
            <a:avLst/>
          </a:prstGeom>
        </p:spPr>
        <p:txBody>
          <a:bodyPr wrap="none">
            <a:spAutoFit/>
          </a:bodyPr>
          <a:lstStyle/>
          <a:p>
            <a:r>
              <a:rPr lang="en-IN" sz="2800" b="1" dirty="0" smtClean="0">
                <a:solidFill>
                  <a:srgbClr val="0070C0"/>
                </a:solidFill>
                <a:effectLst/>
                <a:latin typeface="Muli"/>
                <a:ea typeface="Calibri" panose="020F0502020204030204" pitchFamily="34" charset="0"/>
                <a:cs typeface="Gautami"/>
              </a:rPr>
              <a:t>List the all available SIB in 5G?</a:t>
            </a:r>
            <a:endParaRPr lang="en-IN" sz="2800" dirty="0">
              <a:solidFill>
                <a:srgbClr val="0070C0"/>
              </a:solidFill>
            </a:endParaRPr>
          </a:p>
        </p:txBody>
      </p:sp>
      <p:sp>
        <p:nvSpPr>
          <p:cNvPr id="3" name="Rectangle 2"/>
          <p:cNvSpPr/>
          <p:nvPr/>
        </p:nvSpPr>
        <p:spPr>
          <a:xfrm>
            <a:off x="0" y="1104837"/>
            <a:ext cx="9853683" cy="553998"/>
          </a:xfrm>
          <a:prstGeom prst="rect">
            <a:avLst/>
          </a:prstGeom>
        </p:spPr>
        <p:txBody>
          <a:bodyPr wrap="square">
            <a:spAutoFit/>
          </a:bodyPr>
          <a:lstStyle/>
          <a:p>
            <a:pPr marL="228600">
              <a:lnSpc>
                <a:spcPts val="1200"/>
              </a:lnSpc>
              <a:spcAft>
                <a:spcPts val="0"/>
              </a:spcAft>
            </a:pP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rPr>
              <a:t>SIB1,</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hlinkClick r:id="rId2"/>
              </a:rPr>
              <a:t>SIB2</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rPr>
              <a:t>,</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hlinkClick r:id="rId3"/>
              </a:rPr>
              <a:t>SIB3</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rPr>
              <a:t>,</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hlinkClick r:id="rId4"/>
              </a:rPr>
              <a:t>SIB4</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rPr>
              <a:t>,</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hlinkClick r:id="rId5"/>
              </a:rPr>
              <a:t>SIB5</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rPr>
              <a:t>,</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hlinkClick r:id="rId6"/>
              </a:rPr>
              <a:t>SIB6</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rPr>
              <a:t>,</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hlinkClick r:id="rId7"/>
              </a:rPr>
              <a:t>SIB7</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rPr>
              <a:t>,</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hlinkClick r:id="rId8"/>
              </a:rPr>
              <a:t>SIB8</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rPr>
              <a:t>,</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hlinkClick r:id="rId9"/>
              </a:rPr>
              <a:t>SIB9</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rPr>
              <a:t>,</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hlinkClick r:id="rId10"/>
              </a:rPr>
              <a:t>SIB10</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rPr>
              <a:t>,</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hlinkClick r:id="rId11"/>
              </a:rPr>
              <a:t>SIB11</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rPr>
              <a:t>,</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hlinkClick r:id="rId12"/>
              </a:rPr>
              <a:t>SIB12</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rPr>
              <a:t>,</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hlinkClick r:id="rId13"/>
              </a:rPr>
              <a:t>SIB13</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rPr>
              <a:t>,</a:t>
            </a:r>
          </a:p>
          <a:p>
            <a:pPr marL="228600">
              <a:lnSpc>
                <a:spcPts val="1200"/>
              </a:lnSpc>
              <a:spcAft>
                <a:spcPts val="0"/>
              </a:spcAft>
            </a:pPr>
            <a:endParaRPr lang="en-IN" dirty="0">
              <a:solidFill>
                <a:srgbClr val="7030A0"/>
              </a:solidFill>
              <a:latin typeface="Verdana" panose="020B0604030504040204" pitchFamily="34" charset="0"/>
              <a:ea typeface="Times New Roman" panose="02020603050405020304" pitchFamily="18" charset="0"/>
              <a:cs typeface="Times New Roman" panose="02020603050405020304" pitchFamily="18" charset="0"/>
              <a:hlinkClick r:id="rId14"/>
            </a:endParaRPr>
          </a:p>
          <a:p>
            <a:pPr marL="228600">
              <a:lnSpc>
                <a:spcPts val="1200"/>
              </a:lnSpc>
              <a:spcAft>
                <a:spcPts val="0"/>
              </a:spcAft>
            </a:pP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hlinkClick r:id="rId14"/>
              </a:rPr>
              <a:t>SIB14</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rPr>
              <a:t>,</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hlinkClick r:id="rId15"/>
              </a:rPr>
              <a:t>SIB15</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rPr>
              <a:t>,</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hlinkClick r:id="rId16"/>
              </a:rPr>
              <a:t>SIB16</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rPr>
              <a:t>,</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hlinkClick r:id="rId17"/>
              </a:rPr>
              <a:t>SIB17</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rPr>
              <a:t>,</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hlinkClick r:id="rId18"/>
              </a:rPr>
              <a:t>SIB18</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rPr>
              <a:t>,</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hlinkClick r:id="rId19"/>
              </a:rPr>
              <a:t>SIB19</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rPr>
              <a:t>,</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hlinkClick r:id="rId20"/>
              </a:rPr>
              <a:t>SIB20</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rPr>
              <a:t>,</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hlinkClick r:id="rId21"/>
              </a:rPr>
              <a:t>SIB21</a:t>
            </a:r>
            <a:endParaRPr lang="en-IN" sz="2400" dirty="0">
              <a:solidFill>
                <a:srgbClr val="7030A0"/>
              </a:solidFill>
              <a:effectLst/>
              <a:latin typeface="Calibri" panose="020F0502020204030204" pitchFamily="34" charset="0"/>
              <a:ea typeface="Calibri" panose="020F0502020204030204" pitchFamily="34" charset="0"/>
              <a:cs typeface="Gautami"/>
            </a:endParaRPr>
          </a:p>
        </p:txBody>
      </p:sp>
      <p:sp>
        <p:nvSpPr>
          <p:cNvPr id="4" name="Rectangle 3"/>
          <p:cNvSpPr/>
          <p:nvPr/>
        </p:nvSpPr>
        <p:spPr>
          <a:xfrm>
            <a:off x="141026" y="2964466"/>
            <a:ext cx="11172967" cy="646331"/>
          </a:xfrm>
          <a:prstGeom prst="rect">
            <a:avLst/>
          </a:prstGeom>
        </p:spPr>
        <p:txBody>
          <a:bodyPr wrap="square">
            <a:spAutoFit/>
          </a:bodyPr>
          <a:lstStyle/>
          <a:p>
            <a:r>
              <a:rPr lang="en-US" b="0" i="0" dirty="0" smtClean="0">
                <a:solidFill>
                  <a:srgbClr val="002060"/>
                </a:solidFill>
                <a:effectLst/>
                <a:latin typeface="Verdana" panose="020B0604030504040204" pitchFamily="34" charset="0"/>
              </a:rPr>
              <a:t> Indicates the Subcarrier spacing for SIB1, Msg.2/4 for initial access and SI-messages. Interpretation of this value varies with frequency range as summarized in the following table.</a:t>
            </a:r>
            <a:endParaRPr lang="en-IN" dirty="0">
              <a:solidFill>
                <a:srgbClr val="002060"/>
              </a:solidFill>
            </a:endParaRPr>
          </a:p>
        </p:txBody>
      </p:sp>
      <p:sp>
        <p:nvSpPr>
          <p:cNvPr id="5" name="Rectangle 4"/>
          <p:cNvSpPr/>
          <p:nvPr/>
        </p:nvSpPr>
        <p:spPr>
          <a:xfrm>
            <a:off x="0" y="2079215"/>
            <a:ext cx="5620449" cy="464871"/>
          </a:xfrm>
          <a:prstGeom prst="rect">
            <a:avLst/>
          </a:prstGeom>
        </p:spPr>
        <p:txBody>
          <a:bodyPr wrap="none">
            <a:spAutoFit/>
          </a:bodyPr>
          <a:lstStyle/>
          <a:p>
            <a:pPr lvl="0">
              <a:lnSpc>
                <a:spcPct val="106000"/>
              </a:lnSpc>
              <a:spcAft>
                <a:spcPts val="800"/>
              </a:spcAft>
            </a:pPr>
            <a:r>
              <a:rPr lang="en-IN" sz="2400" b="1" dirty="0" smtClean="0">
                <a:solidFill>
                  <a:srgbClr val="0070C0"/>
                </a:solidFill>
                <a:effectLst/>
                <a:latin typeface="Muli"/>
                <a:ea typeface="Calibri" panose="020F0502020204030204" pitchFamily="34" charset="0"/>
                <a:cs typeface="Gautami"/>
              </a:rPr>
              <a:t>What is </a:t>
            </a:r>
            <a:r>
              <a:rPr lang="en-IN" sz="2400" b="1" dirty="0" err="1" smtClean="0">
                <a:solidFill>
                  <a:srgbClr val="0070C0"/>
                </a:solidFill>
                <a:effectLst/>
                <a:latin typeface="Muli"/>
                <a:ea typeface="Calibri" panose="020F0502020204030204" pitchFamily="34" charset="0"/>
                <a:cs typeface="Gautami"/>
              </a:rPr>
              <a:t>SubcarrierSpacingCommon</a:t>
            </a:r>
            <a:r>
              <a:rPr lang="en-IN" sz="2400" b="1" dirty="0" smtClean="0">
                <a:solidFill>
                  <a:srgbClr val="0070C0"/>
                </a:solidFill>
                <a:effectLst/>
                <a:latin typeface="Muli"/>
                <a:ea typeface="Calibri" panose="020F0502020204030204" pitchFamily="34" charset="0"/>
                <a:cs typeface="Gautami"/>
              </a:rPr>
              <a:t>?</a:t>
            </a:r>
            <a:endParaRPr lang="en-IN" dirty="0">
              <a:solidFill>
                <a:srgbClr val="0070C0"/>
              </a:solidFill>
              <a:effectLst/>
              <a:latin typeface="Calibri" panose="020F0502020204030204" pitchFamily="34" charset="0"/>
              <a:ea typeface="Calibri" panose="020F0502020204030204" pitchFamily="34" charset="0"/>
              <a:cs typeface="Gautami"/>
            </a:endParaRPr>
          </a:p>
        </p:txBody>
      </p:sp>
      <p:pic>
        <p:nvPicPr>
          <p:cNvPr id="6" name="Picture 5"/>
          <p:cNvPicPr>
            <a:picLocks noChangeAspect="1"/>
          </p:cNvPicPr>
          <p:nvPr/>
        </p:nvPicPr>
        <p:blipFill>
          <a:blip r:embed="rId22"/>
          <a:stretch>
            <a:fillRect/>
          </a:stretch>
        </p:blipFill>
        <p:spPr>
          <a:xfrm>
            <a:off x="1238605" y="4031176"/>
            <a:ext cx="8615078" cy="1591701"/>
          </a:xfrm>
          <a:prstGeom prst="rect">
            <a:avLst/>
          </a:prstGeom>
        </p:spPr>
      </p:pic>
    </p:spTree>
    <p:extLst>
      <p:ext uri="{BB962C8B-B14F-4D97-AF65-F5344CB8AC3E}">
        <p14:creationId xmlns:p14="http://schemas.microsoft.com/office/powerpoint/2010/main" val="1685313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7046"/>
            <a:ext cx="5618846" cy="526939"/>
          </a:xfrm>
          <a:prstGeom prst="rect">
            <a:avLst/>
          </a:prstGeom>
        </p:spPr>
        <p:txBody>
          <a:bodyPr wrap="none">
            <a:spAutoFit/>
          </a:bodyPr>
          <a:lstStyle/>
          <a:p>
            <a:pPr lvl="0">
              <a:lnSpc>
                <a:spcPct val="106000"/>
              </a:lnSpc>
              <a:spcAft>
                <a:spcPts val="800"/>
              </a:spcAft>
            </a:pPr>
            <a:r>
              <a:rPr lang="en-IN" sz="2800" b="1" dirty="0" smtClean="0">
                <a:solidFill>
                  <a:srgbClr val="0070C0"/>
                </a:solidFill>
                <a:effectLst/>
                <a:latin typeface="Muli"/>
                <a:ea typeface="Calibri" panose="020F0502020204030204" pitchFamily="34" charset="0"/>
                <a:cs typeface="Gautami"/>
              </a:rPr>
              <a:t>What is Unified access control?</a:t>
            </a:r>
            <a:endParaRPr lang="en-IN" sz="2000" dirty="0">
              <a:solidFill>
                <a:srgbClr val="0070C0"/>
              </a:solidFill>
              <a:effectLst/>
              <a:latin typeface="Calibri" panose="020F0502020204030204" pitchFamily="34" charset="0"/>
              <a:ea typeface="Calibri" panose="020F0502020204030204" pitchFamily="34" charset="0"/>
              <a:cs typeface="Gautami"/>
            </a:endParaRPr>
          </a:p>
        </p:txBody>
      </p:sp>
      <p:sp>
        <p:nvSpPr>
          <p:cNvPr id="3" name="Rectangle 2"/>
          <p:cNvSpPr/>
          <p:nvPr/>
        </p:nvSpPr>
        <p:spPr>
          <a:xfrm>
            <a:off x="0" y="764710"/>
            <a:ext cx="11941791" cy="2147576"/>
          </a:xfrm>
          <a:prstGeom prst="rect">
            <a:avLst/>
          </a:prstGeom>
        </p:spPr>
        <p:txBody>
          <a:bodyPr wrap="square">
            <a:spAutoFit/>
          </a:bodyPr>
          <a:lstStyle/>
          <a:p>
            <a:pPr marL="457200">
              <a:lnSpc>
                <a:spcPct val="106000"/>
              </a:lnSpc>
              <a:spcAft>
                <a:spcPts val="0"/>
              </a:spcAft>
            </a:pPr>
            <a:r>
              <a:rPr lang="en-IN" dirty="0" smtClean="0">
                <a:solidFill>
                  <a:srgbClr val="000000"/>
                </a:solidFill>
                <a:effectLst/>
                <a:latin typeface="Verdana" panose="020B0604030504040204" pitchFamily="34" charset="0"/>
                <a:ea typeface="Calibri" panose="020F0502020204030204" pitchFamily="34" charset="0"/>
                <a:cs typeface="Gautami"/>
              </a:rPr>
              <a:t>UAC is a set of mechanism (algorithm) to determine whether to allow the UE for a specific services or state changes. UAC is a pretty complicated algorithm that get many factors involved at each point of decision making process. Overall concept similar to </a:t>
            </a:r>
            <a:r>
              <a:rPr lang="en-IN" u="sng" dirty="0" smtClean="0">
                <a:solidFill>
                  <a:srgbClr val="0000FF"/>
                </a:solidFill>
                <a:effectLst/>
                <a:latin typeface="Verdana" panose="020B0604030504040204" pitchFamily="34" charset="0"/>
                <a:ea typeface="Calibri" panose="020F0502020204030204" pitchFamily="34" charset="0"/>
                <a:cs typeface="Gautami"/>
                <a:hlinkClick r:id="rId2"/>
              </a:rPr>
              <a:t>LTE Access Control</a:t>
            </a:r>
            <a:r>
              <a:rPr lang="en-IN" dirty="0" smtClean="0">
                <a:solidFill>
                  <a:srgbClr val="000000"/>
                </a:solidFill>
                <a:effectLst/>
                <a:latin typeface="Verdana" panose="020B0604030504040204" pitchFamily="34" charset="0"/>
                <a:ea typeface="Calibri" panose="020F0502020204030204" pitchFamily="34" charset="0"/>
                <a:cs typeface="Gautami"/>
              </a:rPr>
              <a:t>, but I think the related parameters are more dispersed here and there... causing more confusion -:).  In LTE, Access control is </a:t>
            </a:r>
            <a:r>
              <a:rPr lang="en-IN" dirty="0" err="1" smtClean="0">
                <a:solidFill>
                  <a:srgbClr val="000000"/>
                </a:solidFill>
                <a:effectLst/>
                <a:latin typeface="Verdana" panose="020B0604030504040204" pitchFamily="34" charset="0"/>
                <a:ea typeface="Calibri" panose="020F0502020204030204" pitchFamily="34" charset="0"/>
                <a:cs typeface="Gautami"/>
              </a:rPr>
              <a:t>mainy</a:t>
            </a:r>
            <a:r>
              <a:rPr lang="en-IN" dirty="0" smtClean="0">
                <a:solidFill>
                  <a:srgbClr val="000000"/>
                </a:solidFill>
                <a:effectLst/>
                <a:latin typeface="Verdana" panose="020B0604030504040204" pitchFamily="34" charset="0"/>
                <a:ea typeface="Calibri" panose="020F0502020204030204" pitchFamily="34" charset="0"/>
                <a:cs typeface="Gautami"/>
              </a:rPr>
              <a:t> controlled by RRC(SIBs) but it seems NAS has more control ever Access Control in NR seems.</a:t>
            </a:r>
            <a:endParaRPr lang="en-IN" sz="2400" dirty="0" smtClean="0">
              <a:effectLst/>
              <a:latin typeface="Calibri" panose="020F0502020204030204" pitchFamily="34" charset="0"/>
              <a:ea typeface="Calibri" panose="020F0502020204030204" pitchFamily="34" charset="0"/>
              <a:cs typeface="Gautami"/>
            </a:endParaRPr>
          </a:p>
          <a:p>
            <a:pPr marL="457200">
              <a:lnSpc>
                <a:spcPct val="106000"/>
              </a:lnSpc>
              <a:spcAft>
                <a:spcPts val="800"/>
              </a:spcAft>
            </a:pPr>
            <a:r>
              <a:rPr lang="en-IN" dirty="0" smtClean="0">
                <a:solidFill>
                  <a:srgbClr val="000000"/>
                </a:solidFill>
                <a:effectLst/>
                <a:latin typeface="Verdana" panose="020B0604030504040204" pitchFamily="34" charset="0"/>
                <a:ea typeface="Calibri" panose="020F0502020204030204" pitchFamily="34" charset="0"/>
                <a:cs typeface="Gautami"/>
              </a:rPr>
              <a:t>Triggers for checking for UAC</a:t>
            </a:r>
            <a:endParaRPr lang="en-IN" sz="2400" dirty="0">
              <a:effectLst/>
              <a:latin typeface="Calibri" panose="020F0502020204030204" pitchFamily="34" charset="0"/>
              <a:ea typeface="Calibri" panose="020F0502020204030204" pitchFamily="34" charset="0"/>
              <a:cs typeface="Gautami"/>
            </a:endParaRPr>
          </a:p>
        </p:txBody>
      </p:sp>
      <p:pic>
        <p:nvPicPr>
          <p:cNvPr id="4" name="Picture 3"/>
          <p:cNvPicPr/>
          <p:nvPr/>
        </p:nvPicPr>
        <p:blipFill>
          <a:blip r:embed="rId3"/>
          <a:stretch>
            <a:fillRect/>
          </a:stretch>
        </p:blipFill>
        <p:spPr>
          <a:xfrm>
            <a:off x="1587826" y="3302634"/>
            <a:ext cx="9303087" cy="3193700"/>
          </a:xfrm>
          <a:prstGeom prst="rect">
            <a:avLst/>
          </a:prstGeom>
        </p:spPr>
      </p:pic>
    </p:spTree>
    <p:extLst>
      <p:ext uri="{BB962C8B-B14F-4D97-AF65-F5344CB8AC3E}">
        <p14:creationId xmlns:p14="http://schemas.microsoft.com/office/powerpoint/2010/main" val="2489927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3414" y="270639"/>
            <a:ext cx="10504227" cy="1077218"/>
          </a:xfrm>
          <a:prstGeom prst="rect">
            <a:avLst/>
          </a:prstGeom>
        </p:spPr>
        <p:txBody>
          <a:bodyPr wrap="square">
            <a:spAutoFit/>
          </a:bodyPr>
          <a:lstStyle/>
          <a:p>
            <a:r>
              <a:rPr lang="en-IN" sz="3200" b="1" dirty="0" smtClean="0">
                <a:solidFill>
                  <a:srgbClr val="0070C0"/>
                </a:solidFill>
              </a:rPr>
              <a:t>What </a:t>
            </a:r>
            <a:r>
              <a:rPr lang="en-IN" sz="3200" b="1" dirty="0">
                <a:solidFill>
                  <a:srgbClr val="0070C0"/>
                </a:solidFill>
              </a:rPr>
              <a:t>is Non-Standalone (NSA) &amp; how many types of NSA in EPC and 5GC? Draw the diagram</a:t>
            </a:r>
            <a:endParaRPr lang="en-US" sz="3200" dirty="0">
              <a:solidFill>
                <a:srgbClr val="0070C0"/>
              </a:solidFill>
            </a:endParaRPr>
          </a:p>
        </p:txBody>
      </p:sp>
      <p:sp>
        <p:nvSpPr>
          <p:cNvPr id="2" name="Rectangle 1"/>
          <p:cNvSpPr/>
          <p:nvPr/>
        </p:nvSpPr>
        <p:spPr>
          <a:xfrm>
            <a:off x="823413" y="1499447"/>
            <a:ext cx="11118377" cy="4076950"/>
          </a:xfrm>
          <a:prstGeom prst="rect">
            <a:avLst/>
          </a:prstGeom>
        </p:spPr>
        <p:txBody>
          <a:bodyPr wrap="square">
            <a:spAutoFit/>
          </a:bodyPr>
          <a:lstStyle/>
          <a:p>
            <a:pPr fontAlgn="base">
              <a:lnSpc>
                <a:spcPct val="107000"/>
              </a:lnSpc>
              <a:spcAft>
                <a:spcPts val="0"/>
              </a:spcAft>
            </a:pPr>
            <a:r>
              <a:rPr lang="en-IN" sz="1600" b="1" dirty="0" smtClean="0">
                <a:solidFill>
                  <a:srgbClr val="00B050"/>
                </a:solidFill>
                <a:effectLst/>
                <a:latin typeface="Nunito"/>
                <a:ea typeface="Times New Roman" panose="02020603050405020304" pitchFamily="18" charset="0"/>
                <a:cs typeface="Times New Roman" panose="02020603050405020304" pitchFamily="18" charset="0"/>
              </a:rPr>
              <a:t>Non Stand Alone Architecture:</a:t>
            </a:r>
            <a:endParaRPr lang="en-IN" sz="1200" dirty="0" smtClean="0">
              <a:solidFill>
                <a:srgbClr val="00B050"/>
              </a:solidFill>
              <a:effectLst/>
              <a:latin typeface="Calibri" panose="020F0502020204030204" pitchFamily="34" charset="0"/>
              <a:ea typeface="Calibri" panose="020F0502020204030204" pitchFamily="34" charset="0"/>
              <a:cs typeface="Gautami"/>
            </a:endParaRPr>
          </a:p>
          <a:p>
            <a:pPr fontAlgn="base">
              <a:lnSpc>
                <a:spcPct val="107000"/>
              </a:lnSpc>
              <a:spcAft>
                <a:spcPts val="0"/>
              </a:spcAft>
            </a:pPr>
            <a:r>
              <a:rPr lang="en-IN" sz="1400" dirty="0" smtClean="0">
                <a:solidFill>
                  <a:srgbClr val="00B050"/>
                </a:solidFill>
                <a:effectLst/>
                <a:latin typeface="Roboto"/>
                <a:ea typeface="Times New Roman" panose="02020603050405020304" pitchFamily="18" charset="0"/>
                <a:cs typeface="Times New Roman" panose="02020603050405020304" pitchFamily="18" charset="0"/>
              </a:rPr>
              <a:t>              NSA means, initially 5G deployment will happen along with existing 4G networks.</a:t>
            </a:r>
            <a:endParaRPr lang="en-IN" sz="1200" dirty="0" smtClean="0">
              <a:solidFill>
                <a:srgbClr val="00B050"/>
              </a:solidFill>
              <a:effectLst/>
              <a:latin typeface="Calibri" panose="020F0502020204030204" pitchFamily="34" charset="0"/>
              <a:ea typeface="Calibri" panose="020F0502020204030204" pitchFamily="34" charset="0"/>
              <a:cs typeface="Gautami"/>
            </a:endParaRPr>
          </a:p>
          <a:p>
            <a:pPr fontAlgn="base">
              <a:lnSpc>
                <a:spcPct val="107000"/>
              </a:lnSpc>
              <a:spcAft>
                <a:spcPts val="0"/>
              </a:spcAft>
            </a:pPr>
            <a:r>
              <a:rPr lang="en-IN" sz="1400" dirty="0" smtClean="0">
                <a:solidFill>
                  <a:srgbClr val="00B050"/>
                </a:solidFill>
                <a:effectLst/>
                <a:latin typeface="Roboto"/>
                <a:ea typeface="Times New Roman" panose="02020603050405020304" pitchFamily="18" charset="0"/>
                <a:cs typeface="Times New Roman" panose="02020603050405020304" pitchFamily="18" charset="0"/>
              </a:rPr>
              <a:t>    It means, the speeds will not match the actual 5G speeds, but the implementation will be    faster.</a:t>
            </a:r>
            <a:endParaRPr lang="en-IN" sz="1200" dirty="0" smtClean="0">
              <a:solidFill>
                <a:srgbClr val="00B050"/>
              </a:solidFill>
              <a:effectLst/>
              <a:latin typeface="Calibri" panose="020F0502020204030204" pitchFamily="34" charset="0"/>
              <a:ea typeface="Calibri" panose="020F0502020204030204" pitchFamily="34" charset="0"/>
              <a:cs typeface="Gautami"/>
            </a:endParaRPr>
          </a:p>
          <a:p>
            <a:pPr fontAlgn="base">
              <a:lnSpc>
                <a:spcPct val="107000"/>
              </a:lnSpc>
              <a:spcAft>
                <a:spcPts val="0"/>
              </a:spcAft>
            </a:pPr>
            <a:r>
              <a:rPr lang="en-IN" sz="1400" dirty="0" smtClean="0">
                <a:solidFill>
                  <a:srgbClr val="00B050"/>
                </a:solidFill>
                <a:effectLst/>
                <a:latin typeface="Roboto"/>
                <a:ea typeface="Times New Roman" panose="02020603050405020304" pitchFamily="18" charset="0"/>
                <a:cs typeface="Times New Roman" panose="02020603050405020304" pitchFamily="18" charset="0"/>
              </a:rPr>
              <a:t>                      Here the primary network will be LTE </a:t>
            </a:r>
            <a:r>
              <a:rPr lang="en-IN" sz="1400" dirty="0" err="1" smtClean="0">
                <a:solidFill>
                  <a:srgbClr val="00B050"/>
                </a:solidFill>
                <a:effectLst/>
                <a:latin typeface="Roboto"/>
                <a:ea typeface="Times New Roman" panose="02020603050405020304" pitchFamily="18" charset="0"/>
                <a:cs typeface="Times New Roman" panose="02020603050405020304" pitchFamily="18" charset="0"/>
              </a:rPr>
              <a:t>eNB</a:t>
            </a:r>
            <a:r>
              <a:rPr lang="en-IN" sz="1400" dirty="0" smtClean="0">
                <a:solidFill>
                  <a:srgbClr val="00B050"/>
                </a:solidFill>
                <a:effectLst/>
                <a:latin typeface="Roboto"/>
                <a:ea typeface="Times New Roman" panose="02020603050405020304" pitchFamily="18" charset="0"/>
                <a:cs typeface="Times New Roman" panose="02020603050405020304" pitchFamily="18" charset="0"/>
              </a:rPr>
              <a:t> and secondary will be 5gNB.</a:t>
            </a:r>
            <a:endParaRPr lang="en-IN" sz="1200" dirty="0" smtClean="0">
              <a:solidFill>
                <a:srgbClr val="00B050"/>
              </a:solidFill>
              <a:effectLst/>
              <a:latin typeface="Calibri" panose="020F0502020204030204" pitchFamily="34" charset="0"/>
              <a:ea typeface="Calibri" panose="020F0502020204030204" pitchFamily="34" charset="0"/>
              <a:cs typeface="Gautami"/>
            </a:endParaRPr>
          </a:p>
          <a:p>
            <a:pPr fontAlgn="base">
              <a:lnSpc>
                <a:spcPct val="107000"/>
              </a:lnSpc>
              <a:spcAft>
                <a:spcPts val="0"/>
              </a:spcAft>
            </a:pPr>
            <a:r>
              <a:rPr lang="en-IN" sz="1400" dirty="0" smtClean="0">
                <a:solidFill>
                  <a:srgbClr val="00B050"/>
                </a:solidFill>
                <a:effectLst/>
                <a:latin typeface="Roboto"/>
                <a:ea typeface="Times New Roman" panose="02020603050405020304" pitchFamily="18" charset="0"/>
                <a:cs typeface="Times New Roman" panose="02020603050405020304" pitchFamily="18" charset="0"/>
              </a:rPr>
              <a:t>     It means in NSA 4G EPC core with Master LTE RAN and secondary 5G NR.</a:t>
            </a:r>
            <a:endParaRPr lang="en-IN" sz="1200" dirty="0" smtClean="0">
              <a:solidFill>
                <a:srgbClr val="00B050"/>
              </a:solidFill>
              <a:effectLst/>
              <a:latin typeface="Calibri" panose="020F0502020204030204" pitchFamily="34" charset="0"/>
              <a:ea typeface="Calibri" panose="020F0502020204030204" pitchFamily="34" charset="0"/>
              <a:cs typeface="Gautami"/>
            </a:endParaRPr>
          </a:p>
          <a:p>
            <a:pPr fontAlgn="base">
              <a:lnSpc>
                <a:spcPct val="107000"/>
              </a:lnSpc>
              <a:spcAft>
                <a:spcPts val="0"/>
              </a:spcAft>
            </a:pPr>
            <a:r>
              <a:rPr lang="en-IN" sz="1400" dirty="0" smtClean="0">
                <a:solidFill>
                  <a:srgbClr val="00B050"/>
                </a:solidFill>
                <a:effectLst/>
                <a:latin typeface="Roboto"/>
                <a:ea typeface="Times New Roman" panose="02020603050405020304" pitchFamily="18" charset="0"/>
                <a:cs typeface="Times New Roman" panose="02020603050405020304" pitchFamily="18" charset="0"/>
              </a:rPr>
              <a:t>     NSA is also known as E-UTRA-NR dual connectivity (EN-DC).</a:t>
            </a:r>
            <a:endParaRPr lang="en-IN" sz="1200" dirty="0" smtClean="0">
              <a:solidFill>
                <a:srgbClr val="00B050"/>
              </a:solidFill>
              <a:effectLst/>
              <a:latin typeface="Calibri" panose="020F0502020204030204" pitchFamily="34" charset="0"/>
              <a:ea typeface="Calibri" panose="020F0502020204030204" pitchFamily="34" charset="0"/>
              <a:cs typeface="Gautami"/>
            </a:endParaRPr>
          </a:p>
          <a:p>
            <a:pPr fontAlgn="base">
              <a:lnSpc>
                <a:spcPct val="107000"/>
              </a:lnSpc>
              <a:spcAft>
                <a:spcPts val="0"/>
              </a:spcAft>
            </a:pPr>
            <a:r>
              <a:rPr lang="en-IN" sz="1600" b="1" dirty="0" smtClean="0">
                <a:solidFill>
                  <a:srgbClr val="00B050"/>
                </a:solidFill>
                <a:effectLst/>
                <a:latin typeface="Nunito"/>
                <a:ea typeface="Times New Roman" panose="02020603050405020304" pitchFamily="18" charset="0"/>
                <a:cs typeface="Times New Roman" panose="02020603050405020304" pitchFamily="18" charset="0"/>
              </a:rPr>
              <a:t>Different types of Non Stand Alone Architecture:</a:t>
            </a:r>
            <a:endParaRPr lang="en-IN" sz="1200" dirty="0" smtClean="0">
              <a:solidFill>
                <a:srgbClr val="00B050"/>
              </a:solidFill>
              <a:effectLst/>
              <a:latin typeface="Calibri" panose="020F0502020204030204" pitchFamily="34" charset="0"/>
              <a:ea typeface="Calibri" panose="020F0502020204030204" pitchFamily="34" charset="0"/>
              <a:cs typeface="Gautami"/>
            </a:endParaRPr>
          </a:p>
          <a:p>
            <a:pPr fontAlgn="base">
              <a:lnSpc>
                <a:spcPct val="107000"/>
              </a:lnSpc>
              <a:spcAft>
                <a:spcPts val="0"/>
              </a:spcAft>
            </a:pPr>
            <a:r>
              <a:rPr lang="en-IN" sz="1400" dirty="0" smtClean="0">
                <a:solidFill>
                  <a:srgbClr val="00B050"/>
                </a:solidFill>
                <a:effectLst/>
                <a:latin typeface="Roboto"/>
                <a:ea typeface="Times New Roman" panose="02020603050405020304" pitchFamily="18" charset="0"/>
                <a:cs typeface="Times New Roman" panose="02020603050405020304" pitchFamily="18" charset="0"/>
              </a:rPr>
              <a:t>There are different options of NSA architecture are possible.</a:t>
            </a:r>
            <a:endParaRPr lang="en-IN" sz="1200" dirty="0" smtClean="0">
              <a:solidFill>
                <a:srgbClr val="00B050"/>
              </a:solidFill>
              <a:effectLst/>
              <a:latin typeface="Calibri" panose="020F0502020204030204" pitchFamily="34" charset="0"/>
              <a:ea typeface="Calibri" panose="020F0502020204030204" pitchFamily="34" charset="0"/>
              <a:cs typeface="Gautami"/>
            </a:endParaRPr>
          </a:p>
          <a:p>
            <a:pPr fontAlgn="base">
              <a:lnSpc>
                <a:spcPct val="107000"/>
              </a:lnSpc>
              <a:spcAft>
                <a:spcPts val="0"/>
              </a:spcAft>
            </a:pPr>
            <a:r>
              <a:rPr lang="en-IN" sz="1400" dirty="0" smtClean="0">
                <a:solidFill>
                  <a:srgbClr val="00B050"/>
                </a:solidFill>
                <a:effectLst/>
                <a:latin typeface="Roboto"/>
                <a:ea typeface="Times New Roman" panose="02020603050405020304" pitchFamily="18" charset="0"/>
                <a:cs typeface="Times New Roman" panose="02020603050405020304" pitchFamily="18" charset="0"/>
              </a:rPr>
              <a:t>Some of them are mentioned below:</a:t>
            </a:r>
            <a:endParaRPr lang="en-IN" sz="1200" dirty="0" smtClean="0">
              <a:solidFill>
                <a:srgbClr val="00B050"/>
              </a:solidFill>
              <a:effectLst/>
              <a:latin typeface="Calibri" panose="020F0502020204030204" pitchFamily="34" charset="0"/>
              <a:ea typeface="Calibri" panose="020F0502020204030204" pitchFamily="34" charset="0"/>
              <a:cs typeface="Gautami"/>
            </a:endParaRPr>
          </a:p>
          <a:p>
            <a:pPr fontAlgn="base">
              <a:lnSpc>
                <a:spcPct val="107000"/>
              </a:lnSpc>
              <a:spcAft>
                <a:spcPts val="0"/>
              </a:spcAft>
            </a:pPr>
            <a:r>
              <a:rPr lang="en-IN" sz="1400" b="1" u="sng" dirty="0" smtClean="0">
                <a:solidFill>
                  <a:srgbClr val="00B050"/>
                </a:solidFill>
                <a:effectLst/>
                <a:latin typeface="inherit"/>
                <a:ea typeface="Times New Roman" panose="02020603050405020304" pitchFamily="18" charset="0"/>
                <a:cs typeface="Times New Roman" panose="02020603050405020304" pitchFamily="18" charset="0"/>
              </a:rPr>
              <a:t>Option 1:</a:t>
            </a:r>
            <a:r>
              <a:rPr lang="en-IN" sz="1400" dirty="0" smtClean="0">
                <a:solidFill>
                  <a:srgbClr val="00B050"/>
                </a:solidFill>
                <a:effectLst/>
                <a:latin typeface="Roboto"/>
                <a:ea typeface="Times New Roman" panose="02020603050405020304" pitchFamily="18" charset="0"/>
                <a:cs typeface="Times New Roman" panose="02020603050405020304" pitchFamily="18" charset="0"/>
              </a:rPr>
              <a:t> SA Deployment. 4G EPC with 4G Radio allows a 4G device to access a 4G only network.</a:t>
            </a:r>
            <a:endParaRPr lang="en-IN" sz="1200" dirty="0" smtClean="0">
              <a:solidFill>
                <a:srgbClr val="00B050"/>
              </a:solidFill>
              <a:effectLst/>
              <a:latin typeface="Calibri" panose="020F0502020204030204" pitchFamily="34" charset="0"/>
              <a:ea typeface="Calibri" panose="020F0502020204030204" pitchFamily="34" charset="0"/>
              <a:cs typeface="Gautami"/>
            </a:endParaRPr>
          </a:p>
          <a:p>
            <a:pPr fontAlgn="base">
              <a:lnSpc>
                <a:spcPct val="107000"/>
              </a:lnSpc>
              <a:spcAft>
                <a:spcPts val="0"/>
              </a:spcAft>
            </a:pPr>
            <a:r>
              <a:rPr lang="en-IN" sz="1400" b="1" u="sng" dirty="0" smtClean="0">
                <a:solidFill>
                  <a:srgbClr val="00B050"/>
                </a:solidFill>
                <a:effectLst/>
                <a:latin typeface="inherit"/>
                <a:ea typeface="Times New Roman" panose="02020603050405020304" pitchFamily="18" charset="0"/>
                <a:cs typeface="Times New Roman" panose="02020603050405020304" pitchFamily="18" charset="0"/>
              </a:rPr>
              <a:t>Option 2:</a:t>
            </a:r>
            <a:r>
              <a:rPr lang="en-IN" sz="1400" dirty="0" smtClean="0">
                <a:solidFill>
                  <a:srgbClr val="00B050"/>
                </a:solidFill>
                <a:effectLst/>
                <a:latin typeface="Roboto"/>
                <a:ea typeface="Times New Roman" panose="02020603050405020304" pitchFamily="18" charset="0"/>
                <a:cs typeface="Times New Roman" panose="02020603050405020304" pitchFamily="18" charset="0"/>
              </a:rPr>
              <a:t> SA Deployment. 5G Core with 5G New Radio (NR) allows a 5G device to access a 5G only network.</a:t>
            </a:r>
            <a:endParaRPr lang="en-IN" sz="1200" dirty="0" smtClean="0">
              <a:solidFill>
                <a:srgbClr val="00B050"/>
              </a:solidFill>
              <a:effectLst/>
              <a:latin typeface="Calibri" panose="020F0502020204030204" pitchFamily="34" charset="0"/>
              <a:ea typeface="Calibri" panose="020F0502020204030204" pitchFamily="34" charset="0"/>
              <a:cs typeface="Gautami"/>
            </a:endParaRPr>
          </a:p>
          <a:p>
            <a:pPr fontAlgn="base">
              <a:lnSpc>
                <a:spcPct val="107000"/>
              </a:lnSpc>
              <a:spcAft>
                <a:spcPts val="0"/>
              </a:spcAft>
            </a:pPr>
            <a:r>
              <a:rPr lang="en-IN" sz="1400" b="1" u="sng" dirty="0" smtClean="0">
                <a:solidFill>
                  <a:srgbClr val="00B050"/>
                </a:solidFill>
                <a:effectLst/>
                <a:latin typeface="inherit"/>
                <a:ea typeface="Times New Roman" panose="02020603050405020304" pitchFamily="18" charset="0"/>
                <a:cs typeface="Times New Roman" panose="02020603050405020304" pitchFamily="18" charset="0"/>
              </a:rPr>
              <a:t>Option 3:</a:t>
            </a:r>
            <a:r>
              <a:rPr lang="en-IN" sz="1400" dirty="0" smtClean="0">
                <a:solidFill>
                  <a:srgbClr val="00B050"/>
                </a:solidFill>
                <a:effectLst/>
                <a:latin typeface="Roboto"/>
                <a:ea typeface="Times New Roman" panose="02020603050405020304" pitchFamily="18" charset="0"/>
                <a:cs typeface="Times New Roman" panose="02020603050405020304" pitchFamily="18" charset="0"/>
              </a:rPr>
              <a:t> NSA Deployment. Traffic is split across 4G and 5G at </a:t>
            </a:r>
            <a:r>
              <a:rPr lang="en-IN" sz="1400" dirty="0" err="1" smtClean="0">
                <a:solidFill>
                  <a:srgbClr val="00B050"/>
                </a:solidFill>
                <a:effectLst/>
                <a:latin typeface="Roboto"/>
                <a:ea typeface="Times New Roman" panose="02020603050405020304" pitchFamily="18" charset="0"/>
                <a:cs typeface="Times New Roman" panose="02020603050405020304" pitchFamily="18" charset="0"/>
              </a:rPr>
              <a:t>eNodeB</a:t>
            </a:r>
            <a:r>
              <a:rPr lang="en-IN" sz="1400" dirty="0" smtClean="0">
                <a:solidFill>
                  <a:srgbClr val="00B050"/>
                </a:solidFill>
                <a:effectLst/>
                <a:latin typeface="Roboto"/>
                <a:ea typeface="Times New Roman" panose="02020603050405020304" pitchFamily="18" charset="0"/>
                <a:cs typeface="Times New Roman" panose="02020603050405020304" pitchFamily="18" charset="0"/>
              </a:rPr>
              <a:t>.</a:t>
            </a:r>
            <a:endParaRPr lang="en-IN" sz="1200" dirty="0" smtClean="0">
              <a:solidFill>
                <a:srgbClr val="00B050"/>
              </a:solidFill>
              <a:effectLst/>
              <a:latin typeface="Calibri" panose="020F0502020204030204" pitchFamily="34" charset="0"/>
              <a:ea typeface="Calibri" panose="020F0502020204030204" pitchFamily="34" charset="0"/>
              <a:cs typeface="Gautami"/>
            </a:endParaRPr>
          </a:p>
          <a:p>
            <a:pPr fontAlgn="base">
              <a:lnSpc>
                <a:spcPct val="107000"/>
              </a:lnSpc>
              <a:spcAft>
                <a:spcPts val="0"/>
              </a:spcAft>
            </a:pPr>
            <a:r>
              <a:rPr lang="en-IN" sz="1400" b="1" u="sng" dirty="0" smtClean="0">
                <a:solidFill>
                  <a:srgbClr val="00B050"/>
                </a:solidFill>
                <a:effectLst/>
                <a:latin typeface="inherit"/>
                <a:ea typeface="Times New Roman" panose="02020603050405020304" pitchFamily="18" charset="0"/>
                <a:cs typeface="Times New Roman" panose="02020603050405020304" pitchFamily="18" charset="0"/>
              </a:rPr>
              <a:t>Option-3a:</a:t>
            </a:r>
            <a:r>
              <a:rPr lang="en-IN" sz="1400" dirty="0" smtClean="0">
                <a:solidFill>
                  <a:srgbClr val="00B050"/>
                </a:solidFill>
                <a:effectLst/>
                <a:latin typeface="Roboto"/>
                <a:ea typeface="Times New Roman" panose="02020603050405020304" pitchFamily="18" charset="0"/>
                <a:cs typeface="Times New Roman" panose="02020603050405020304" pitchFamily="18" charset="0"/>
              </a:rPr>
              <a:t> NSA Deployment. Traffic is split across 4G and 5G at EPC (S-GW).</a:t>
            </a:r>
            <a:endParaRPr lang="en-IN" sz="1200" dirty="0" smtClean="0">
              <a:solidFill>
                <a:srgbClr val="00B050"/>
              </a:solidFill>
              <a:effectLst/>
              <a:latin typeface="Calibri" panose="020F0502020204030204" pitchFamily="34" charset="0"/>
              <a:ea typeface="Calibri" panose="020F0502020204030204" pitchFamily="34" charset="0"/>
              <a:cs typeface="Gautami"/>
            </a:endParaRPr>
          </a:p>
          <a:p>
            <a:pPr fontAlgn="base">
              <a:lnSpc>
                <a:spcPct val="107000"/>
              </a:lnSpc>
              <a:spcAft>
                <a:spcPts val="0"/>
              </a:spcAft>
            </a:pPr>
            <a:r>
              <a:rPr lang="en-IN" sz="1400" b="1" u="sng" dirty="0" smtClean="0">
                <a:solidFill>
                  <a:srgbClr val="00B050"/>
                </a:solidFill>
                <a:effectLst/>
                <a:latin typeface="inherit"/>
                <a:ea typeface="Times New Roman" panose="02020603050405020304" pitchFamily="18" charset="0"/>
                <a:cs typeface="Times New Roman" panose="02020603050405020304" pitchFamily="18" charset="0"/>
              </a:rPr>
              <a:t>Option-3x:</a:t>
            </a:r>
            <a:r>
              <a:rPr lang="en-IN" sz="1400" dirty="0" smtClean="0">
                <a:solidFill>
                  <a:srgbClr val="00B050"/>
                </a:solidFill>
                <a:effectLst/>
                <a:latin typeface="Roboto"/>
                <a:ea typeface="Times New Roman" panose="02020603050405020304" pitchFamily="18" charset="0"/>
                <a:cs typeface="Times New Roman" panose="02020603050405020304" pitchFamily="18" charset="0"/>
              </a:rPr>
              <a:t> NSA Deployment. Traffic is split across 4G and 5G at 5G cell.</a:t>
            </a:r>
            <a:endParaRPr lang="en-IN" sz="1200" dirty="0" smtClean="0">
              <a:solidFill>
                <a:srgbClr val="00B050"/>
              </a:solidFill>
              <a:effectLst/>
              <a:latin typeface="Calibri" panose="020F0502020204030204" pitchFamily="34" charset="0"/>
              <a:ea typeface="Calibri" panose="020F0502020204030204" pitchFamily="34" charset="0"/>
              <a:cs typeface="Gautami"/>
            </a:endParaRPr>
          </a:p>
          <a:p>
            <a:pPr fontAlgn="base">
              <a:lnSpc>
                <a:spcPct val="107000"/>
              </a:lnSpc>
              <a:spcAft>
                <a:spcPts val="0"/>
              </a:spcAft>
            </a:pPr>
            <a:r>
              <a:rPr lang="en-IN" sz="1400" b="1" u="sng" dirty="0" smtClean="0">
                <a:solidFill>
                  <a:srgbClr val="00B050"/>
                </a:solidFill>
                <a:effectLst/>
                <a:latin typeface="inherit"/>
                <a:ea typeface="Times New Roman" panose="02020603050405020304" pitchFamily="18" charset="0"/>
                <a:cs typeface="Times New Roman" panose="02020603050405020304" pitchFamily="18" charset="0"/>
              </a:rPr>
              <a:t>Option 4:</a:t>
            </a:r>
            <a:r>
              <a:rPr lang="en-IN" sz="1400" dirty="0" smtClean="0">
                <a:solidFill>
                  <a:srgbClr val="00B050"/>
                </a:solidFill>
                <a:effectLst/>
                <a:latin typeface="Roboto"/>
                <a:ea typeface="Times New Roman" panose="02020603050405020304" pitchFamily="18" charset="0"/>
                <a:cs typeface="Times New Roman" panose="02020603050405020304" pitchFamily="18" charset="0"/>
              </a:rPr>
              <a:t> NSA Deployment. 5G NR and 4G Radio devices connect into 5G Core</a:t>
            </a:r>
            <a:endParaRPr lang="en-IN" sz="1200" dirty="0" smtClean="0">
              <a:solidFill>
                <a:srgbClr val="00B050"/>
              </a:solidFill>
              <a:effectLst/>
              <a:latin typeface="Calibri" panose="020F0502020204030204" pitchFamily="34" charset="0"/>
              <a:ea typeface="Calibri" panose="020F0502020204030204" pitchFamily="34" charset="0"/>
              <a:cs typeface="Gautami"/>
            </a:endParaRPr>
          </a:p>
          <a:p>
            <a:pPr fontAlgn="base">
              <a:lnSpc>
                <a:spcPct val="107000"/>
              </a:lnSpc>
              <a:spcAft>
                <a:spcPts val="0"/>
              </a:spcAft>
            </a:pPr>
            <a:r>
              <a:rPr lang="en-IN" sz="1400" b="1" u="sng" dirty="0" smtClean="0">
                <a:solidFill>
                  <a:srgbClr val="00B050"/>
                </a:solidFill>
                <a:effectLst/>
                <a:latin typeface="inherit"/>
                <a:ea typeface="Times New Roman" panose="02020603050405020304" pitchFamily="18" charset="0"/>
                <a:cs typeface="Times New Roman" panose="02020603050405020304" pitchFamily="18" charset="0"/>
              </a:rPr>
              <a:t>Option 5:</a:t>
            </a:r>
            <a:r>
              <a:rPr lang="en-IN" sz="1400" dirty="0" smtClean="0">
                <a:solidFill>
                  <a:srgbClr val="00B050"/>
                </a:solidFill>
                <a:effectLst/>
                <a:latin typeface="Roboto"/>
                <a:ea typeface="Times New Roman" panose="02020603050405020304" pitchFamily="18" charset="0"/>
                <a:cs typeface="Times New Roman" panose="02020603050405020304" pitchFamily="18" charset="0"/>
              </a:rPr>
              <a:t> SA Deployment. 4G devices using 4G radio access network device to 5G Core</a:t>
            </a:r>
            <a:endParaRPr lang="en-IN" sz="1200" dirty="0" smtClean="0">
              <a:solidFill>
                <a:srgbClr val="00B050"/>
              </a:solidFill>
              <a:effectLst/>
              <a:latin typeface="Calibri" panose="020F0502020204030204" pitchFamily="34" charset="0"/>
              <a:ea typeface="Calibri" panose="020F0502020204030204" pitchFamily="34" charset="0"/>
              <a:cs typeface="Gautami"/>
            </a:endParaRPr>
          </a:p>
          <a:p>
            <a:pPr fontAlgn="base">
              <a:lnSpc>
                <a:spcPct val="107000"/>
              </a:lnSpc>
              <a:spcAft>
                <a:spcPts val="0"/>
              </a:spcAft>
            </a:pPr>
            <a:r>
              <a:rPr lang="en-IN" sz="1400" b="1" u="sng" dirty="0" smtClean="0">
                <a:solidFill>
                  <a:srgbClr val="00B050"/>
                </a:solidFill>
                <a:effectLst/>
                <a:latin typeface="inherit"/>
                <a:ea typeface="Times New Roman" panose="02020603050405020304" pitchFamily="18" charset="0"/>
                <a:cs typeface="Times New Roman" panose="02020603050405020304" pitchFamily="18" charset="0"/>
              </a:rPr>
              <a:t>Option 7:</a:t>
            </a:r>
            <a:r>
              <a:rPr lang="en-IN" sz="1400" dirty="0" smtClean="0">
                <a:solidFill>
                  <a:srgbClr val="00B050"/>
                </a:solidFill>
                <a:effectLst/>
                <a:latin typeface="Roboto"/>
                <a:ea typeface="Times New Roman" panose="02020603050405020304" pitchFamily="18" charset="0"/>
                <a:cs typeface="Times New Roman" panose="02020603050405020304" pitchFamily="18" charset="0"/>
              </a:rPr>
              <a:t> LTE (Long Term Evolution) and 5G NR connect into 5G Core</a:t>
            </a:r>
            <a:endParaRPr lang="en-IN" sz="1200" dirty="0">
              <a:solidFill>
                <a:srgbClr val="00B050"/>
              </a:solidFill>
              <a:effectLst/>
              <a:latin typeface="Calibri" panose="020F0502020204030204" pitchFamily="34" charset="0"/>
              <a:ea typeface="Calibri" panose="020F0502020204030204" pitchFamily="34" charset="0"/>
              <a:cs typeface="Gautami"/>
            </a:endParaRPr>
          </a:p>
        </p:txBody>
      </p:sp>
    </p:spTree>
    <p:extLst>
      <p:ext uri="{BB962C8B-B14F-4D97-AF65-F5344CB8AC3E}">
        <p14:creationId xmlns:p14="http://schemas.microsoft.com/office/powerpoint/2010/main" val="1174679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012" y="163773"/>
            <a:ext cx="8696398" cy="461665"/>
          </a:xfrm>
          <a:prstGeom prst="rect">
            <a:avLst/>
          </a:prstGeom>
        </p:spPr>
        <p:txBody>
          <a:bodyPr wrap="square">
            <a:spAutoFit/>
          </a:bodyPr>
          <a:lstStyle/>
          <a:p>
            <a:r>
              <a:rPr lang="en-IN" sz="2400" b="1" dirty="0" smtClean="0">
                <a:solidFill>
                  <a:srgbClr val="0070C0"/>
                </a:solidFill>
                <a:effectLst/>
                <a:latin typeface="Muli"/>
                <a:ea typeface="Calibri" panose="020F0502020204030204" pitchFamily="34" charset="0"/>
                <a:cs typeface="Gautami"/>
              </a:rPr>
              <a:t>Explain </a:t>
            </a:r>
            <a:r>
              <a:rPr lang="en-IN" sz="2400" b="1" dirty="0" err="1" smtClean="0">
                <a:solidFill>
                  <a:srgbClr val="0070C0"/>
                </a:solidFill>
                <a:effectLst/>
                <a:latin typeface="Muli"/>
                <a:ea typeface="Calibri" panose="020F0502020204030204" pitchFamily="34" charset="0"/>
                <a:cs typeface="Gautami"/>
              </a:rPr>
              <a:t>Signaling</a:t>
            </a:r>
            <a:r>
              <a:rPr lang="en-IN" sz="2400" b="1" dirty="0" smtClean="0">
                <a:solidFill>
                  <a:srgbClr val="0070C0"/>
                </a:solidFill>
                <a:effectLst/>
                <a:latin typeface="Muli"/>
                <a:ea typeface="Calibri" panose="020F0502020204030204" pitchFamily="34" charset="0"/>
                <a:cs typeface="Gautami"/>
              </a:rPr>
              <a:t> Radio Bearers (SRBs) w.r.t. 5G?</a:t>
            </a:r>
            <a:endParaRPr lang="en-IN" sz="2400" dirty="0">
              <a:solidFill>
                <a:srgbClr val="0070C0"/>
              </a:solidFill>
            </a:endParaRPr>
          </a:p>
        </p:txBody>
      </p:sp>
      <p:sp>
        <p:nvSpPr>
          <p:cNvPr id="3" name="Rectangle 2"/>
          <p:cNvSpPr/>
          <p:nvPr/>
        </p:nvSpPr>
        <p:spPr>
          <a:xfrm>
            <a:off x="232012" y="832513"/>
            <a:ext cx="11150221" cy="3016210"/>
          </a:xfrm>
          <a:prstGeom prst="rect">
            <a:avLst/>
          </a:prstGeom>
        </p:spPr>
        <p:txBody>
          <a:bodyPr wrap="square">
            <a:spAutoFit/>
          </a:bodyPr>
          <a:lstStyle/>
          <a:p>
            <a:pPr>
              <a:lnSpc>
                <a:spcPts val="1200"/>
              </a:lnSpc>
              <a:spcAft>
                <a:spcPts val="0"/>
              </a:spcAft>
            </a:pP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rPr>
              <a:t>As it says, SRB stands for </a:t>
            </a:r>
            <a:r>
              <a:rPr lang="en-IN" dirty="0" err="1"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rPr>
              <a:t>Signaling</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rPr>
              <a:t> Radio Bearer. In other words, SRB is a type of Radio </a:t>
            </a:r>
          </a:p>
          <a:p>
            <a:pPr>
              <a:lnSpc>
                <a:spcPts val="1200"/>
              </a:lnSpc>
              <a:spcAft>
                <a:spcPts val="0"/>
              </a:spcAft>
            </a:pPr>
            <a:endParaRPr lang="en-IN" dirty="0">
              <a:solidFill>
                <a:srgbClr val="7030A0"/>
              </a:solidFill>
              <a:latin typeface="Verdana" panose="020B0604030504040204" pitchFamily="34" charset="0"/>
              <a:ea typeface="Times New Roman" panose="02020603050405020304" pitchFamily="18" charset="0"/>
              <a:cs typeface="Times New Roman" panose="02020603050405020304" pitchFamily="18" charset="0"/>
            </a:endParaRPr>
          </a:p>
          <a:p>
            <a:pPr>
              <a:lnSpc>
                <a:spcPts val="1200"/>
              </a:lnSpc>
              <a:spcAft>
                <a:spcPts val="0"/>
              </a:spcAft>
            </a:pP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rPr>
              <a:t>Bearer that carries </a:t>
            </a:r>
            <a:r>
              <a:rPr lang="en-IN" dirty="0" err="1"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rPr>
              <a:t>signaling</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rPr>
              <a:t> message (</a:t>
            </a:r>
            <a:r>
              <a:rPr lang="en-IN" dirty="0" err="1"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rPr>
              <a:t>i.e</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rPr>
              <a:t>, RRC or/and NAS message).</a:t>
            </a:r>
            <a:endParaRPr lang="en-IN" sz="2400" dirty="0" smtClean="0">
              <a:solidFill>
                <a:srgbClr val="7030A0"/>
              </a:solidFill>
              <a:effectLst/>
              <a:latin typeface="Calibri" panose="020F0502020204030204" pitchFamily="34" charset="0"/>
              <a:ea typeface="Calibri" panose="020F0502020204030204" pitchFamily="34" charset="0"/>
              <a:cs typeface="Gautami"/>
            </a:endParaRPr>
          </a:p>
          <a:p>
            <a:pPr>
              <a:lnSpc>
                <a:spcPts val="1200"/>
              </a:lnSpc>
              <a:spcAft>
                <a:spcPts val="0"/>
              </a:spcAft>
            </a:pP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IN" sz="2400" dirty="0" smtClean="0">
              <a:solidFill>
                <a:srgbClr val="7030A0"/>
              </a:solidFill>
              <a:effectLst/>
              <a:latin typeface="Calibri" panose="020F0502020204030204" pitchFamily="34" charset="0"/>
              <a:ea typeface="Calibri" panose="020F0502020204030204" pitchFamily="34" charset="0"/>
              <a:cs typeface="Gautami"/>
            </a:endParaRPr>
          </a:p>
          <a:p>
            <a:pPr>
              <a:lnSpc>
                <a:spcPts val="1200"/>
              </a:lnSpc>
              <a:spcAft>
                <a:spcPts val="0"/>
              </a:spcAft>
            </a:pP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rPr>
              <a:t>According to 38.331 4.2.2   Signalling radio bearers, there are four different types of SRB in </a:t>
            </a:r>
          </a:p>
          <a:p>
            <a:pPr>
              <a:lnSpc>
                <a:spcPts val="1200"/>
              </a:lnSpc>
              <a:spcAft>
                <a:spcPts val="0"/>
              </a:spcAft>
            </a:pPr>
            <a:endParaRPr lang="en-IN" dirty="0">
              <a:solidFill>
                <a:srgbClr val="7030A0"/>
              </a:solidFill>
              <a:latin typeface="Verdana" panose="020B0604030504040204" pitchFamily="34" charset="0"/>
              <a:ea typeface="Times New Roman" panose="02020603050405020304" pitchFamily="18" charset="0"/>
              <a:cs typeface="Times New Roman" panose="02020603050405020304" pitchFamily="18" charset="0"/>
            </a:endParaRPr>
          </a:p>
          <a:p>
            <a:pPr>
              <a:lnSpc>
                <a:spcPts val="1200"/>
              </a:lnSpc>
              <a:spcAft>
                <a:spcPts val="0"/>
              </a:spcAft>
            </a:pP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rPr>
              <a:t>NR defined as follows.</a:t>
            </a:r>
            <a:endParaRPr lang="en-IN" sz="2400" dirty="0" smtClean="0">
              <a:solidFill>
                <a:srgbClr val="7030A0"/>
              </a:solidFill>
              <a:effectLst/>
              <a:latin typeface="Calibri" panose="020F0502020204030204" pitchFamily="34" charset="0"/>
              <a:ea typeface="Calibri" panose="020F0502020204030204" pitchFamily="34" charset="0"/>
              <a:cs typeface="Gautami"/>
            </a:endParaRPr>
          </a:p>
          <a:p>
            <a:pPr marL="342900" lvl="0" indent="-342900">
              <a:lnSpc>
                <a:spcPts val="1200"/>
              </a:lnSpc>
              <a:spcAft>
                <a:spcPts val="0"/>
              </a:spcAft>
              <a:buSzPts val="1000"/>
              <a:buFont typeface="Symbol" panose="05050102010706020507" pitchFamily="18" charset="2"/>
              <a:buChar char=""/>
              <a:tabLst>
                <a:tab pos="457200" algn="l"/>
              </a:tabLst>
            </a:pPr>
            <a:endParaRPr lang="en-IN" b="1"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342900" lvl="0" indent="-342900">
              <a:lnSpc>
                <a:spcPts val="1200"/>
              </a:lnSpc>
              <a:spcAft>
                <a:spcPts val="0"/>
              </a:spcAft>
              <a:buSzPts val="1000"/>
              <a:buFont typeface="Symbol" panose="05050102010706020507" pitchFamily="18" charset="2"/>
              <a:buChar char=""/>
              <a:tabLst>
                <a:tab pos="457200" algn="l"/>
              </a:tabLst>
            </a:pPr>
            <a:r>
              <a:rPr lang="en-IN" b="1"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rPr>
              <a:t>SRB0</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rPr>
              <a:t> is for RRC messages using the CCCH logical channel;</a:t>
            </a:r>
            <a:endParaRPr lang="en-IN" sz="2400" dirty="0" smtClean="0">
              <a:solidFill>
                <a:srgbClr val="7030A0"/>
              </a:solidFill>
              <a:effectLst/>
              <a:latin typeface="Calibri" panose="020F0502020204030204" pitchFamily="34" charset="0"/>
              <a:ea typeface="Calibri" panose="020F0502020204030204" pitchFamily="34" charset="0"/>
              <a:cs typeface="Gautami"/>
            </a:endParaRPr>
          </a:p>
          <a:p>
            <a:pPr marL="342900" lvl="0" indent="-342900">
              <a:lnSpc>
                <a:spcPts val="1200"/>
              </a:lnSpc>
              <a:spcAft>
                <a:spcPts val="0"/>
              </a:spcAft>
              <a:buSzPts val="1000"/>
              <a:buFont typeface="Symbol" panose="05050102010706020507" pitchFamily="18" charset="2"/>
              <a:buChar char=""/>
              <a:tabLst>
                <a:tab pos="457200" algn="l"/>
              </a:tabLst>
            </a:pPr>
            <a:endParaRPr lang="en-IN" b="1"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342900" lvl="0" indent="-342900">
              <a:lnSpc>
                <a:spcPts val="1200"/>
              </a:lnSpc>
              <a:spcAft>
                <a:spcPts val="0"/>
              </a:spcAft>
              <a:buSzPts val="1000"/>
              <a:buFont typeface="Symbol" panose="05050102010706020507" pitchFamily="18" charset="2"/>
              <a:buChar char=""/>
              <a:tabLst>
                <a:tab pos="457200" algn="l"/>
              </a:tabLst>
            </a:pPr>
            <a:r>
              <a:rPr lang="en-IN" b="1"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rPr>
              <a:t>SRB1</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rPr>
              <a:t> is for RRC messages (which may include a piggybacked NAS message) as well as for </a:t>
            </a:r>
          </a:p>
          <a:p>
            <a:pPr marL="342900" lvl="0" indent="-342900">
              <a:lnSpc>
                <a:spcPts val="1200"/>
              </a:lnSpc>
              <a:spcAft>
                <a:spcPts val="0"/>
              </a:spcAft>
              <a:buSzPts val="1000"/>
              <a:buFont typeface="Symbol" panose="05050102010706020507" pitchFamily="18" charset="2"/>
              <a:buChar char=""/>
              <a:tabLst>
                <a:tab pos="457200" algn="l"/>
              </a:tabLst>
            </a:pPr>
            <a:endParaRPr lang="en-IN" dirty="0">
              <a:solidFill>
                <a:srgbClr val="7030A0"/>
              </a:solidFill>
              <a:latin typeface="Verdana" panose="020B0604030504040204" pitchFamily="34" charset="0"/>
              <a:ea typeface="Times New Roman" panose="02020603050405020304" pitchFamily="18" charset="0"/>
              <a:cs typeface="Times New Roman" panose="02020603050405020304" pitchFamily="18" charset="0"/>
            </a:endParaRPr>
          </a:p>
          <a:p>
            <a:pPr lvl="0">
              <a:lnSpc>
                <a:spcPts val="1200"/>
              </a:lnSpc>
              <a:spcAft>
                <a:spcPts val="0"/>
              </a:spcAft>
              <a:buSzPts val="1000"/>
              <a:tabLst>
                <a:tab pos="457200" algn="l"/>
              </a:tabLst>
            </a:pP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rPr>
              <a:t>    NAS messages prior to the establishment of SRB2, all using DCCH logical channel;</a:t>
            </a:r>
            <a:endParaRPr lang="en-IN" sz="2400" dirty="0" smtClean="0">
              <a:solidFill>
                <a:srgbClr val="7030A0"/>
              </a:solidFill>
              <a:effectLst/>
              <a:latin typeface="Calibri" panose="020F0502020204030204" pitchFamily="34" charset="0"/>
              <a:ea typeface="Calibri" panose="020F0502020204030204" pitchFamily="34" charset="0"/>
              <a:cs typeface="Gautami"/>
            </a:endParaRPr>
          </a:p>
          <a:p>
            <a:pPr marL="342900" lvl="0" indent="-342900">
              <a:lnSpc>
                <a:spcPts val="1200"/>
              </a:lnSpc>
              <a:spcAft>
                <a:spcPts val="0"/>
              </a:spcAft>
              <a:buSzPts val="1000"/>
              <a:buFont typeface="Symbol" panose="05050102010706020507" pitchFamily="18" charset="2"/>
              <a:buChar char=""/>
              <a:tabLst>
                <a:tab pos="457200" algn="l"/>
              </a:tabLst>
            </a:pPr>
            <a:endParaRPr lang="en-IN" b="1"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342900" lvl="0" indent="-342900">
              <a:lnSpc>
                <a:spcPts val="1200"/>
              </a:lnSpc>
              <a:spcAft>
                <a:spcPts val="0"/>
              </a:spcAft>
              <a:buSzPts val="1000"/>
              <a:buFont typeface="Symbol" panose="05050102010706020507" pitchFamily="18" charset="2"/>
              <a:buChar char=""/>
              <a:tabLst>
                <a:tab pos="457200" algn="l"/>
              </a:tabLst>
            </a:pPr>
            <a:r>
              <a:rPr lang="en-IN" b="1"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rPr>
              <a:t>SRB2</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rPr>
              <a:t> is for NAS messages, all using DCCH logical channel. SRB2 has a lower-priority than </a:t>
            </a:r>
          </a:p>
          <a:p>
            <a:pPr marL="342900" lvl="0" indent="-342900">
              <a:lnSpc>
                <a:spcPts val="1200"/>
              </a:lnSpc>
              <a:spcAft>
                <a:spcPts val="0"/>
              </a:spcAft>
              <a:buSzPts val="1000"/>
              <a:buFont typeface="Symbol" panose="05050102010706020507" pitchFamily="18" charset="2"/>
              <a:buChar char=""/>
              <a:tabLst>
                <a:tab pos="457200" algn="l"/>
              </a:tabLst>
            </a:pPr>
            <a:endParaRPr lang="en-IN" dirty="0">
              <a:solidFill>
                <a:srgbClr val="7030A0"/>
              </a:solidFill>
              <a:latin typeface="Verdana" panose="020B0604030504040204" pitchFamily="34" charset="0"/>
              <a:ea typeface="Times New Roman" panose="02020603050405020304" pitchFamily="18" charset="0"/>
              <a:cs typeface="Times New Roman" panose="02020603050405020304" pitchFamily="18" charset="0"/>
            </a:endParaRPr>
          </a:p>
          <a:p>
            <a:pPr lvl="0">
              <a:lnSpc>
                <a:spcPts val="1200"/>
              </a:lnSpc>
              <a:spcAft>
                <a:spcPts val="0"/>
              </a:spcAft>
              <a:buSzPts val="1000"/>
              <a:tabLst>
                <a:tab pos="457200" algn="l"/>
              </a:tabLst>
            </a:pP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rPr>
              <a:t>    SRB1 and is always configured by the network after security activation;</a:t>
            </a:r>
            <a:endParaRPr lang="en-IN" sz="2400" dirty="0" smtClean="0">
              <a:solidFill>
                <a:srgbClr val="7030A0"/>
              </a:solidFill>
              <a:effectLst/>
              <a:latin typeface="Calibri" panose="020F0502020204030204" pitchFamily="34" charset="0"/>
              <a:ea typeface="Calibri" panose="020F0502020204030204" pitchFamily="34" charset="0"/>
              <a:cs typeface="Gautami"/>
            </a:endParaRPr>
          </a:p>
          <a:p>
            <a:pPr marL="342900" lvl="0" indent="-342900">
              <a:lnSpc>
                <a:spcPts val="1200"/>
              </a:lnSpc>
              <a:spcAft>
                <a:spcPts val="0"/>
              </a:spcAft>
              <a:buSzPts val="1000"/>
              <a:buFont typeface="Symbol" panose="05050102010706020507" pitchFamily="18" charset="2"/>
              <a:buChar char=""/>
              <a:tabLst>
                <a:tab pos="457200" algn="l"/>
              </a:tabLst>
            </a:pPr>
            <a:endParaRPr lang="en-IN" b="1"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342900" lvl="0" indent="-342900">
              <a:lnSpc>
                <a:spcPts val="1200"/>
              </a:lnSpc>
              <a:spcAft>
                <a:spcPts val="0"/>
              </a:spcAft>
              <a:buSzPts val="1000"/>
              <a:buFont typeface="Symbol" panose="05050102010706020507" pitchFamily="18" charset="2"/>
              <a:buChar char=""/>
              <a:tabLst>
                <a:tab pos="457200" algn="l"/>
              </a:tabLst>
            </a:pPr>
            <a:r>
              <a:rPr lang="en-IN" b="1"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rPr>
              <a:t>SRB3</a:t>
            </a:r>
            <a:r>
              <a:rPr lang="en-IN" dirty="0" smtClean="0">
                <a:solidFill>
                  <a:srgbClr val="7030A0"/>
                </a:solidFill>
                <a:effectLst/>
                <a:latin typeface="Verdana" panose="020B0604030504040204" pitchFamily="34" charset="0"/>
                <a:ea typeface="Times New Roman" panose="02020603050405020304" pitchFamily="18" charset="0"/>
                <a:cs typeface="Times New Roman" panose="02020603050405020304" pitchFamily="18" charset="0"/>
              </a:rPr>
              <a:t> is for specific RRC messages when UE is in EN-DC, all using DCCH logical channel.</a:t>
            </a:r>
            <a:endParaRPr lang="en-IN" sz="2400" dirty="0">
              <a:solidFill>
                <a:srgbClr val="7030A0"/>
              </a:solidFill>
              <a:effectLst/>
              <a:latin typeface="Calibri" panose="020F0502020204030204" pitchFamily="34" charset="0"/>
              <a:ea typeface="Calibri" panose="020F0502020204030204" pitchFamily="34" charset="0"/>
              <a:cs typeface="Gautami"/>
            </a:endParaRPr>
          </a:p>
        </p:txBody>
      </p:sp>
      <p:sp>
        <p:nvSpPr>
          <p:cNvPr id="4" name="Rectangle 3"/>
          <p:cNvSpPr/>
          <p:nvPr/>
        </p:nvSpPr>
        <p:spPr>
          <a:xfrm>
            <a:off x="0" y="4055798"/>
            <a:ext cx="5327741" cy="523220"/>
          </a:xfrm>
          <a:prstGeom prst="rect">
            <a:avLst/>
          </a:prstGeom>
        </p:spPr>
        <p:txBody>
          <a:bodyPr wrap="none">
            <a:spAutoFit/>
          </a:bodyPr>
          <a:lstStyle/>
          <a:p>
            <a:r>
              <a:rPr lang="en-SG" sz="2800" b="1" dirty="0">
                <a:solidFill>
                  <a:srgbClr val="2F5496"/>
                </a:solidFill>
                <a:latin typeface="Calibri Light" panose="020F0302020204030204" pitchFamily="34" charset="0"/>
              </a:rPr>
              <a:t>What is Subcarrier </a:t>
            </a:r>
            <a:r>
              <a:rPr lang="en-SG" sz="2800" b="1" dirty="0" err="1">
                <a:solidFill>
                  <a:srgbClr val="2F5496"/>
                </a:solidFill>
                <a:latin typeface="Calibri Light" panose="020F0302020204030204" pitchFamily="34" charset="0"/>
              </a:rPr>
              <a:t>Spcaing</a:t>
            </a:r>
            <a:r>
              <a:rPr lang="en-SG" sz="2800" b="1" dirty="0">
                <a:solidFill>
                  <a:srgbClr val="2F5496"/>
                </a:solidFill>
                <a:latin typeface="Calibri Light" panose="020F0302020204030204" pitchFamily="34" charset="0"/>
              </a:rPr>
              <a:t> Common</a:t>
            </a:r>
            <a:endParaRPr lang="en-IN" sz="2800" dirty="0"/>
          </a:p>
        </p:txBody>
      </p:sp>
      <p:sp>
        <p:nvSpPr>
          <p:cNvPr id="5" name="Rectangle 4"/>
          <p:cNvSpPr/>
          <p:nvPr/>
        </p:nvSpPr>
        <p:spPr>
          <a:xfrm>
            <a:off x="345742" y="4786093"/>
            <a:ext cx="11172967" cy="1015663"/>
          </a:xfrm>
          <a:prstGeom prst="rect">
            <a:avLst/>
          </a:prstGeom>
        </p:spPr>
        <p:txBody>
          <a:bodyPr wrap="square">
            <a:spAutoFit/>
          </a:bodyPr>
          <a:lstStyle/>
          <a:p>
            <a:r>
              <a:rPr lang="en-US" sz="2000" dirty="0">
                <a:solidFill>
                  <a:srgbClr val="7030A0"/>
                </a:solidFill>
                <a:latin typeface="Calibri" panose="020F0502020204030204" pitchFamily="34" charset="0"/>
              </a:rPr>
              <a:t>5G NR can choose subcarrier spacing from 15kHz to 240kHz, with a maximum 3300 subcarriers in simultaneous use on one channel. However, channels can be no more than 400MHz wide. The standard is frequency agnostic, meaning any subcarrier configuration can be used on any band </a:t>
            </a:r>
            <a:endParaRPr lang="en-IN" sz="2000" dirty="0">
              <a:solidFill>
                <a:srgbClr val="7030A0"/>
              </a:solidFill>
            </a:endParaRPr>
          </a:p>
        </p:txBody>
      </p:sp>
    </p:spTree>
    <p:extLst>
      <p:ext uri="{BB962C8B-B14F-4D97-AF65-F5344CB8AC3E}">
        <p14:creationId xmlns:p14="http://schemas.microsoft.com/office/powerpoint/2010/main" val="4236420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8607"/>
            <a:ext cx="9703558" cy="483850"/>
          </a:xfrm>
          <a:prstGeom prst="rect">
            <a:avLst/>
          </a:prstGeom>
        </p:spPr>
        <p:txBody>
          <a:bodyPr wrap="square">
            <a:spAutoFit/>
          </a:bodyPr>
          <a:lstStyle/>
          <a:p>
            <a:pPr lvl="0">
              <a:lnSpc>
                <a:spcPct val="106000"/>
              </a:lnSpc>
              <a:spcAft>
                <a:spcPts val="800"/>
              </a:spcAft>
              <a:buSzPts val="1000"/>
              <a:tabLst>
                <a:tab pos="457200" algn="l"/>
              </a:tabLst>
            </a:pPr>
            <a:r>
              <a:rPr lang="en-IN" sz="2400" b="1" dirty="0" smtClean="0">
                <a:solidFill>
                  <a:srgbClr val="0070C0"/>
                </a:solidFill>
                <a:effectLst/>
                <a:latin typeface="Muli"/>
                <a:ea typeface="Calibri" panose="020F0502020204030204" pitchFamily="34" charset="0"/>
                <a:cs typeface="Gautami"/>
              </a:rPr>
              <a:t>What is FMS (First Missing SN) and Bitmap for STATUS PDU?</a:t>
            </a:r>
            <a:endParaRPr lang="en-IN" dirty="0">
              <a:solidFill>
                <a:srgbClr val="0070C0"/>
              </a:solidFill>
              <a:effectLst/>
              <a:latin typeface="Calibri" panose="020F0502020204030204" pitchFamily="34" charset="0"/>
              <a:ea typeface="Calibri" panose="020F0502020204030204" pitchFamily="34" charset="0"/>
              <a:cs typeface="Gautami"/>
            </a:endParaRPr>
          </a:p>
        </p:txBody>
      </p:sp>
      <p:sp>
        <p:nvSpPr>
          <p:cNvPr id="3" name="Rectangle 2"/>
          <p:cNvSpPr/>
          <p:nvPr/>
        </p:nvSpPr>
        <p:spPr>
          <a:xfrm>
            <a:off x="0" y="1001713"/>
            <a:ext cx="10572466" cy="1765548"/>
          </a:xfrm>
          <a:prstGeom prst="rect">
            <a:avLst/>
          </a:prstGeom>
        </p:spPr>
        <p:txBody>
          <a:bodyPr wrap="square">
            <a:spAutoFit/>
          </a:bodyPr>
          <a:lstStyle/>
          <a:p>
            <a:pPr marL="228600">
              <a:lnSpc>
                <a:spcPct val="106000"/>
              </a:lnSpc>
              <a:spcAft>
                <a:spcPts val="800"/>
              </a:spcAft>
            </a:pPr>
            <a:r>
              <a:rPr lang="en-IN" dirty="0" smtClean="0">
                <a:solidFill>
                  <a:srgbClr val="00B050"/>
                </a:solidFill>
                <a:effectLst/>
                <a:latin typeface="Muli"/>
                <a:ea typeface="Calibri" panose="020F0502020204030204" pitchFamily="34" charset="0"/>
                <a:cs typeface="Gautami"/>
              </a:rPr>
              <a:t>FMS :-PDCP SN of the first missing PDCP PDU</a:t>
            </a:r>
            <a:r>
              <a:rPr lang="en-IN" sz="1600" dirty="0">
                <a:solidFill>
                  <a:srgbClr val="00B050"/>
                </a:solidFill>
                <a:latin typeface="Calibri" panose="020F0502020204030204" pitchFamily="34" charset="0"/>
                <a:ea typeface="Calibri" panose="020F0502020204030204" pitchFamily="34" charset="0"/>
                <a:cs typeface="Gautami"/>
              </a:rPr>
              <a:t> </a:t>
            </a:r>
            <a:r>
              <a:rPr lang="en-IN" dirty="0" smtClean="0">
                <a:solidFill>
                  <a:srgbClr val="00B050"/>
                </a:solidFill>
                <a:effectLst/>
                <a:latin typeface="Muli"/>
                <a:ea typeface="Calibri" panose="020F0502020204030204" pitchFamily="34" charset="0"/>
                <a:cs typeface="Gautami"/>
              </a:rPr>
              <a:t>BITMAP</a:t>
            </a:r>
            <a:endParaRPr lang="en-IN" sz="1600" dirty="0" smtClean="0">
              <a:solidFill>
                <a:srgbClr val="00B050"/>
              </a:solidFill>
              <a:effectLst/>
              <a:latin typeface="Calibri" panose="020F0502020204030204" pitchFamily="34" charset="0"/>
              <a:ea typeface="Calibri" panose="020F0502020204030204" pitchFamily="34" charset="0"/>
              <a:cs typeface="Gautami"/>
            </a:endParaRPr>
          </a:p>
          <a:p>
            <a:pPr marL="228600">
              <a:lnSpc>
                <a:spcPct val="106000"/>
              </a:lnSpc>
              <a:spcAft>
                <a:spcPts val="800"/>
              </a:spcAft>
            </a:pPr>
            <a:r>
              <a:rPr lang="en-IN" dirty="0" smtClean="0">
                <a:solidFill>
                  <a:srgbClr val="00B050"/>
                </a:solidFill>
                <a:effectLst/>
                <a:latin typeface="Muli"/>
                <a:ea typeface="Calibri" panose="020F0502020204030204" pitchFamily="34" charset="0"/>
                <a:cs typeface="Gautami"/>
              </a:rPr>
              <a:t>               • The MSB of the first octet of the type "Bitmap" indicates whether or not the PDCP SDU with the SN (FMS + 1) modulo 4096 has been received and, optionally decompressed correctly.</a:t>
            </a:r>
            <a:endParaRPr lang="en-IN" sz="1600" dirty="0" smtClean="0">
              <a:solidFill>
                <a:srgbClr val="00B050"/>
              </a:solidFill>
              <a:effectLst/>
              <a:latin typeface="Calibri" panose="020F0502020204030204" pitchFamily="34" charset="0"/>
              <a:ea typeface="Calibri" panose="020F0502020204030204" pitchFamily="34" charset="0"/>
              <a:cs typeface="Gautami"/>
            </a:endParaRPr>
          </a:p>
          <a:p>
            <a:pPr marL="228600">
              <a:lnSpc>
                <a:spcPct val="106000"/>
              </a:lnSpc>
              <a:spcAft>
                <a:spcPts val="800"/>
              </a:spcAft>
            </a:pPr>
            <a:r>
              <a:rPr lang="en-IN" dirty="0" smtClean="0">
                <a:solidFill>
                  <a:srgbClr val="00B050"/>
                </a:solidFill>
                <a:effectLst/>
                <a:latin typeface="Muli"/>
                <a:ea typeface="Calibri" panose="020F0502020204030204" pitchFamily="34" charset="0"/>
                <a:cs typeface="Gautami"/>
              </a:rPr>
              <a:t>               • The LSB of the first octet of the type "Bitmap" indicates whether or not the PDCP SDU with the SN (FMS + 8) modulo 4096 has been received and, optionally decompressed correctly.</a:t>
            </a:r>
            <a:endParaRPr lang="en-IN" sz="1600" dirty="0">
              <a:solidFill>
                <a:srgbClr val="00B050"/>
              </a:solidFill>
              <a:effectLst/>
              <a:latin typeface="Calibri" panose="020F0502020204030204" pitchFamily="34" charset="0"/>
              <a:ea typeface="Calibri" panose="020F0502020204030204" pitchFamily="34" charset="0"/>
              <a:cs typeface="Gautami"/>
            </a:endParaRPr>
          </a:p>
        </p:txBody>
      </p:sp>
      <p:sp>
        <p:nvSpPr>
          <p:cNvPr id="4" name="Rectangle 3"/>
          <p:cNvSpPr/>
          <p:nvPr/>
        </p:nvSpPr>
        <p:spPr>
          <a:xfrm>
            <a:off x="-2" y="3558170"/>
            <a:ext cx="11982735" cy="875368"/>
          </a:xfrm>
          <a:prstGeom prst="rect">
            <a:avLst/>
          </a:prstGeom>
        </p:spPr>
        <p:txBody>
          <a:bodyPr wrap="square">
            <a:spAutoFit/>
          </a:bodyPr>
          <a:lstStyle/>
          <a:p>
            <a:pPr lvl="0">
              <a:lnSpc>
                <a:spcPct val="106000"/>
              </a:lnSpc>
              <a:spcAft>
                <a:spcPts val="800"/>
              </a:spcAft>
            </a:pPr>
            <a:r>
              <a:rPr lang="en-IN" sz="2400" b="1" dirty="0" smtClean="0">
                <a:solidFill>
                  <a:srgbClr val="0070C0"/>
                </a:solidFill>
                <a:effectLst/>
                <a:latin typeface="Muli"/>
                <a:ea typeface="Calibri" panose="020F0502020204030204" pitchFamily="34" charset="0"/>
                <a:cs typeface="Gautami"/>
              </a:rPr>
              <a:t>How much maximum padding bits should be added in Data PDU and STATUS PDU?</a:t>
            </a:r>
            <a:endParaRPr lang="en-IN" dirty="0">
              <a:solidFill>
                <a:srgbClr val="0070C0"/>
              </a:solidFill>
              <a:effectLst/>
              <a:latin typeface="Calibri" panose="020F0502020204030204" pitchFamily="34" charset="0"/>
              <a:ea typeface="Calibri" panose="020F0502020204030204" pitchFamily="34" charset="0"/>
              <a:cs typeface="Gautami"/>
            </a:endParaRPr>
          </a:p>
        </p:txBody>
      </p:sp>
      <p:sp>
        <p:nvSpPr>
          <p:cNvPr id="5" name="Rectangle 4"/>
          <p:cNvSpPr/>
          <p:nvPr/>
        </p:nvSpPr>
        <p:spPr>
          <a:xfrm>
            <a:off x="1178257" y="4901281"/>
            <a:ext cx="8375176" cy="400110"/>
          </a:xfrm>
          <a:prstGeom prst="rect">
            <a:avLst/>
          </a:prstGeom>
        </p:spPr>
        <p:txBody>
          <a:bodyPr wrap="square">
            <a:spAutoFit/>
          </a:bodyPr>
          <a:lstStyle/>
          <a:p>
            <a:r>
              <a:rPr lang="en-IN" sz="2000" dirty="0" smtClean="0">
                <a:solidFill>
                  <a:srgbClr val="00B050"/>
                </a:solidFill>
                <a:effectLst/>
                <a:latin typeface="Muli"/>
                <a:ea typeface="Calibri" panose="020F0502020204030204" pitchFamily="34" charset="0"/>
                <a:cs typeface="Gautami"/>
              </a:rPr>
              <a:t>Data PDU max value is 1 and Status PDU max value is 1111</a:t>
            </a:r>
            <a:endParaRPr lang="en-IN" sz="2000" dirty="0">
              <a:solidFill>
                <a:srgbClr val="00B050"/>
              </a:solidFill>
            </a:endParaRPr>
          </a:p>
        </p:txBody>
      </p:sp>
    </p:spTree>
    <p:extLst>
      <p:ext uri="{BB962C8B-B14F-4D97-AF65-F5344CB8AC3E}">
        <p14:creationId xmlns:p14="http://schemas.microsoft.com/office/powerpoint/2010/main" val="3384691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985" y="192581"/>
            <a:ext cx="6386685" cy="464871"/>
          </a:xfrm>
          <a:prstGeom prst="rect">
            <a:avLst/>
          </a:prstGeom>
        </p:spPr>
        <p:txBody>
          <a:bodyPr wrap="none">
            <a:spAutoFit/>
          </a:bodyPr>
          <a:lstStyle/>
          <a:p>
            <a:pPr lvl="0">
              <a:lnSpc>
                <a:spcPct val="106000"/>
              </a:lnSpc>
              <a:spcAft>
                <a:spcPts val="800"/>
              </a:spcAft>
            </a:pPr>
            <a:r>
              <a:rPr lang="en-IN" sz="2400" b="1" dirty="0" smtClean="0">
                <a:solidFill>
                  <a:srgbClr val="0070C0"/>
                </a:solidFill>
                <a:effectLst/>
                <a:latin typeface="Muli"/>
                <a:ea typeface="Calibri" panose="020F0502020204030204" pitchFamily="34" charset="0"/>
                <a:cs typeface="Gautami"/>
              </a:rPr>
              <a:t>Which SRB has highest and least priority?</a:t>
            </a:r>
            <a:endParaRPr lang="en-IN" dirty="0">
              <a:solidFill>
                <a:srgbClr val="0070C0"/>
              </a:solidFill>
              <a:effectLst/>
              <a:latin typeface="Calibri" panose="020F0502020204030204" pitchFamily="34" charset="0"/>
              <a:ea typeface="Calibri" panose="020F0502020204030204" pitchFamily="34" charset="0"/>
              <a:cs typeface="Gautami"/>
            </a:endParaRPr>
          </a:p>
        </p:txBody>
      </p:sp>
      <p:sp>
        <p:nvSpPr>
          <p:cNvPr id="3" name="Rectangle 2"/>
          <p:cNvSpPr/>
          <p:nvPr/>
        </p:nvSpPr>
        <p:spPr>
          <a:xfrm>
            <a:off x="422670" y="867602"/>
            <a:ext cx="9048876" cy="400110"/>
          </a:xfrm>
          <a:prstGeom prst="rect">
            <a:avLst/>
          </a:prstGeom>
        </p:spPr>
        <p:txBody>
          <a:bodyPr wrap="square">
            <a:spAutoFit/>
          </a:bodyPr>
          <a:lstStyle/>
          <a:p>
            <a:r>
              <a:rPr lang="en-IN" sz="2000" dirty="0" smtClean="0">
                <a:solidFill>
                  <a:srgbClr val="00B050"/>
                </a:solidFill>
                <a:effectLst/>
                <a:latin typeface="Muli"/>
                <a:ea typeface="Calibri" panose="020F0502020204030204" pitchFamily="34" charset="0"/>
                <a:cs typeface="Gautami"/>
              </a:rPr>
              <a:t>SRB1 AND SRB3 are having least priority and SRB2 has highest priority</a:t>
            </a:r>
            <a:endParaRPr lang="en-IN" sz="2000" dirty="0">
              <a:solidFill>
                <a:srgbClr val="00B050"/>
              </a:solidFill>
            </a:endParaRPr>
          </a:p>
        </p:txBody>
      </p:sp>
      <p:sp>
        <p:nvSpPr>
          <p:cNvPr id="4" name="Rectangle 3"/>
          <p:cNvSpPr/>
          <p:nvPr/>
        </p:nvSpPr>
        <p:spPr>
          <a:xfrm>
            <a:off x="131985" y="1656280"/>
            <a:ext cx="5464958" cy="464871"/>
          </a:xfrm>
          <a:prstGeom prst="rect">
            <a:avLst/>
          </a:prstGeom>
        </p:spPr>
        <p:txBody>
          <a:bodyPr wrap="none">
            <a:spAutoFit/>
          </a:bodyPr>
          <a:lstStyle/>
          <a:p>
            <a:pPr lvl="0">
              <a:lnSpc>
                <a:spcPct val="106000"/>
              </a:lnSpc>
              <a:spcAft>
                <a:spcPts val="800"/>
              </a:spcAft>
            </a:pPr>
            <a:r>
              <a:rPr lang="en-IN" sz="2400" b="1" dirty="0" smtClean="0">
                <a:solidFill>
                  <a:srgbClr val="0070C0"/>
                </a:solidFill>
                <a:effectLst/>
                <a:latin typeface="Muli"/>
                <a:ea typeface="Calibri" panose="020F0502020204030204" pitchFamily="34" charset="0"/>
                <a:cs typeface="Gautami"/>
              </a:rPr>
              <a:t>Which RLC mode is used for SRBs?</a:t>
            </a:r>
            <a:endParaRPr lang="en-IN" dirty="0">
              <a:solidFill>
                <a:srgbClr val="0070C0"/>
              </a:solidFill>
              <a:effectLst/>
              <a:latin typeface="Calibri" panose="020F0502020204030204" pitchFamily="34" charset="0"/>
              <a:ea typeface="Calibri" panose="020F0502020204030204" pitchFamily="34" charset="0"/>
              <a:cs typeface="Gautami"/>
            </a:endParaRPr>
          </a:p>
        </p:txBody>
      </p:sp>
      <p:sp>
        <p:nvSpPr>
          <p:cNvPr id="5" name="Rectangle 4"/>
          <p:cNvSpPr/>
          <p:nvPr/>
        </p:nvSpPr>
        <p:spPr>
          <a:xfrm>
            <a:off x="1061951" y="2852700"/>
            <a:ext cx="2185214" cy="526939"/>
          </a:xfrm>
          <a:prstGeom prst="rect">
            <a:avLst/>
          </a:prstGeom>
        </p:spPr>
        <p:txBody>
          <a:bodyPr wrap="none">
            <a:spAutoFit/>
          </a:bodyPr>
          <a:lstStyle/>
          <a:p>
            <a:pPr marL="457200">
              <a:lnSpc>
                <a:spcPct val="106000"/>
              </a:lnSpc>
              <a:spcAft>
                <a:spcPts val="800"/>
              </a:spcAft>
            </a:pPr>
            <a:r>
              <a:rPr lang="en-IN" sz="2800" dirty="0" smtClean="0">
                <a:solidFill>
                  <a:srgbClr val="00B050"/>
                </a:solidFill>
                <a:effectLst/>
                <a:latin typeface="Muli"/>
                <a:ea typeface="Calibri" panose="020F0502020204030204" pitchFamily="34" charset="0"/>
                <a:cs typeface="Gautami"/>
              </a:rPr>
              <a:t>AM mode</a:t>
            </a:r>
            <a:endParaRPr lang="en-IN" sz="2400" dirty="0">
              <a:solidFill>
                <a:srgbClr val="00B050"/>
              </a:solidFill>
              <a:effectLst/>
              <a:latin typeface="Calibri" panose="020F0502020204030204" pitchFamily="34" charset="0"/>
              <a:ea typeface="Calibri" panose="020F0502020204030204" pitchFamily="34" charset="0"/>
              <a:cs typeface="Gautami"/>
            </a:endParaRPr>
          </a:p>
        </p:txBody>
      </p:sp>
      <p:sp>
        <p:nvSpPr>
          <p:cNvPr id="6" name="Rectangle 5"/>
          <p:cNvSpPr/>
          <p:nvPr/>
        </p:nvSpPr>
        <p:spPr>
          <a:xfrm>
            <a:off x="199165" y="3992939"/>
            <a:ext cx="9599928" cy="461665"/>
          </a:xfrm>
          <a:prstGeom prst="rect">
            <a:avLst/>
          </a:prstGeom>
        </p:spPr>
        <p:txBody>
          <a:bodyPr wrap="square">
            <a:spAutoFit/>
          </a:bodyPr>
          <a:lstStyle/>
          <a:p>
            <a:r>
              <a:rPr lang="en-IN" sz="2400" b="1" dirty="0" smtClean="0">
                <a:solidFill>
                  <a:srgbClr val="0070C0"/>
                </a:solidFill>
                <a:effectLst/>
                <a:latin typeface="Muli"/>
                <a:ea typeface="Calibri" panose="020F0502020204030204" pitchFamily="34" charset="0"/>
                <a:cs typeface="Gautami"/>
              </a:rPr>
              <a:t>5G Cell Search – Synchronization Raster and Channel Raster</a:t>
            </a:r>
            <a:endParaRPr lang="en-IN" sz="2400" dirty="0">
              <a:solidFill>
                <a:srgbClr val="0070C0"/>
              </a:solidFill>
            </a:endParaRPr>
          </a:p>
        </p:txBody>
      </p:sp>
      <p:sp>
        <p:nvSpPr>
          <p:cNvPr id="7" name="Rectangle 6"/>
          <p:cNvSpPr/>
          <p:nvPr/>
        </p:nvSpPr>
        <p:spPr>
          <a:xfrm>
            <a:off x="645994" y="4672010"/>
            <a:ext cx="10668000" cy="1397306"/>
          </a:xfrm>
          <a:prstGeom prst="rect">
            <a:avLst/>
          </a:prstGeom>
        </p:spPr>
        <p:txBody>
          <a:bodyPr wrap="square">
            <a:spAutoFit/>
          </a:bodyPr>
          <a:lstStyle/>
          <a:p>
            <a:pPr marL="457200">
              <a:lnSpc>
                <a:spcPct val="106000"/>
              </a:lnSpc>
              <a:spcAft>
                <a:spcPts val="800"/>
              </a:spcAft>
            </a:pPr>
            <a:r>
              <a:rPr lang="en-IN" sz="2000" i="1" dirty="0" smtClean="0">
                <a:solidFill>
                  <a:srgbClr val="00B050"/>
                </a:solidFill>
                <a:effectLst/>
                <a:latin typeface="Muli"/>
                <a:ea typeface="Calibri" panose="020F0502020204030204" pitchFamily="34" charset="0"/>
                <a:cs typeface="Calibri" panose="020F0502020204030204" pitchFamily="34" charset="0"/>
              </a:rPr>
              <a:t>Cell search is the procedure by which a UE acquires time and frequency synchronization with a cell and detects the Cell ID of that cell. NR cell search is based on the primary and secondary synchronization signals, and PBCH DMRS, located on the synchronization raster</a:t>
            </a:r>
            <a:r>
              <a:rPr lang="en-IN" sz="2000" i="1" dirty="0" smtClean="0">
                <a:solidFill>
                  <a:srgbClr val="00B050"/>
                </a:solidFill>
                <a:effectLst/>
                <a:latin typeface="Calibri" panose="020F0502020204030204" pitchFamily="34" charset="0"/>
                <a:ea typeface="Calibri" panose="020F0502020204030204" pitchFamily="34" charset="0"/>
                <a:cs typeface="Calibri" panose="020F0502020204030204" pitchFamily="34" charset="0"/>
              </a:rPr>
              <a:t>.</a:t>
            </a:r>
            <a:endParaRPr lang="en-IN" sz="2000" dirty="0">
              <a:solidFill>
                <a:srgbClr val="00B050"/>
              </a:solidFill>
              <a:effectLst/>
              <a:latin typeface="Calibri" panose="020F0502020204030204" pitchFamily="34" charset="0"/>
              <a:ea typeface="Calibri" panose="020F0502020204030204" pitchFamily="34" charset="0"/>
              <a:cs typeface="Gautami"/>
            </a:endParaRPr>
          </a:p>
        </p:txBody>
      </p:sp>
    </p:spTree>
    <p:extLst>
      <p:ext uri="{BB962C8B-B14F-4D97-AF65-F5344CB8AC3E}">
        <p14:creationId xmlns:p14="http://schemas.microsoft.com/office/powerpoint/2010/main" val="1226001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77754" y="120514"/>
            <a:ext cx="10504227" cy="1077218"/>
          </a:xfrm>
          <a:prstGeom prst="rect">
            <a:avLst/>
          </a:prstGeom>
        </p:spPr>
        <p:txBody>
          <a:bodyPr wrap="square">
            <a:spAutoFit/>
          </a:bodyPr>
          <a:lstStyle/>
          <a:p>
            <a:pPr lvl="0"/>
            <a:r>
              <a:rPr lang="en-IN" sz="3200" b="1" dirty="0">
                <a:solidFill>
                  <a:srgbClr val="0070C0"/>
                </a:solidFill>
              </a:rPr>
              <a:t>Explain 5G NR network architecture, its elements and network interfaces?</a:t>
            </a:r>
            <a:r>
              <a:rPr lang="en-IN" sz="3200" b="1" dirty="0"/>
              <a:t>	</a:t>
            </a:r>
            <a:endParaRPr lang="en-IN" sz="3200" dirty="0"/>
          </a:p>
        </p:txBody>
      </p:sp>
      <p:sp>
        <p:nvSpPr>
          <p:cNvPr id="3" name="Rectangle 2"/>
          <p:cNvSpPr/>
          <p:nvPr/>
        </p:nvSpPr>
        <p:spPr>
          <a:xfrm>
            <a:off x="-350293" y="1007578"/>
            <a:ext cx="11909946" cy="1266757"/>
          </a:xfrm>
          <a:prstGeom prst="rect">
            <a:avLst/>
          </a:prstGeom>
        </p:spPr>
        <p:txBody>
          <a:bodyPr wrap="square">
            <a:spAutoFit/>
          </a:bodyPr>
          <a:lstStyle/>
          <a:p>
            <a:pPr marL="914400">
              <a:lnSpc>
                <a:spcPct val="106000"/>
              </a:lnSpc>
              <a:spcAft>
                <a:spcPts val="800"/>
              </a:spcAft>
            </a:pPr>
            <a:r>
              <a:rPr lang="en-IN" dirty="0" smtClean="0">
                <a:solidFill>
                  <a:srgbClr val="00B050"/>
                </a:solidFill>
                <a:effectLst/>
                <a:latin typeface="Verdana" panose="020B0604030504040204" pitchFamily="34" charset="0"/>
                <a:ea typeface="Calibri" panose="020F0502020204030204" pitchFamily="34" charset="0"/>
                <a:cs typeface="Gautami"/>
              </a:rPr>
              <a:t>The numbers in the oval shape indicates the reference point between components. This shows NR network only in non-roaming condition. In the condition of roaming with other NR network or Legacy network, some additional function block and interface(reference point) is required</a:t>
            </a:r>
            <a:endParaRPr lang="en-IN" sz="2400" dirty="0">
              <a:solidFill>
                <a:srgbClr val="00B050"/>
              </a:solidFill>
              <a:effectLst/>
              <a:latin typeface="Calibri" panose="020F0502020204030204" pitchFamily="34" charset="0"/>
              <a:ea typeface="Calibri" panose="020F0502020204030204" pitchFamily="34" charset="0"/>
              <a:cs typeface="Gautami"/>
            </a:endParaRPr>
          </a:p>
        </p:txBody>
      </p:sp>
      <p:pic>
        <p:nvPicPr>
          <p:cNvPr id="6" name="Picture 5"/>
          <p:cNvPicPr/>
          <p:nvPr/>
        </p:nvPicPr>
        <p:blipFill>
          <a:blip r:embed="rId3"/>
          <a:stretch>
            <a:fillRect/>
          </a:stretch>
        </p:blipFill>
        <p:spPr>
          <a:xfrm>
            <a:off x="197892" y="3328118"/>
            <a:ext cx="5672921" cy="3275463"/>
          </a:xfrm>
          <a:prstGeom prst="rect">
            <a:avLst/>
          </a:prstGeom>
        </p:spPr>
      </p:pic>
      <p:sp>
        <p:nvSpPr>
          <p:cNvPr id="4" name="Rectangle 3"/>
          <p:cNvSpPr/>
          <p:nvPr/>
        </p:nvSpPr>
        <p:spPr>
          <a:xfrm>
            <a:off x="6350757" y="2084180"/>
            <a:ext cx="6096000" cy="4832092"/>
          </a:xfrm>
          <a:prstGeom prst="rect">
            <a:avLst/>
          </a:prstGeom>
        </p:spPr>
        <p:txBody>
          <a:bodyPr>
            <a:spAutoFit/>
          </a:bodyPr>
          <a:lstStyle/>
          <a:p>
            <a:pPr marL="457200">
              <a:lnSpc>
                <a:spcPts val="1200"/>
              </a:lnSpc>
              <a:spcAft>
                <a:spcPts val="0"/>
              </a:spcAft>
            </a:pPr>
            <a:r>
              <a:rPr lang="en-IN" dirty="0" smtClean="0">
                <a:solidFill>
                  <a:schemeClr val="accent2">
                    <a:lumMod val="75000"/>
                  </a:schemeClr>
                </a:solidFill>
                <a:effectLst/>
                <a:latin typeface="Verdana" panose="020B0604030504040204" pitchFamily="34" charset="0"/>
                <a:ea typeface="Times New Roman" panose="02020603050405020304" pitchFamily="18" charset="0"/>
              </a:rPr>
              <a:t>AMF     Access and Mobility Management</a:t>
            </a:r>
          </a:p>
          <a:p>
            <a:pPr marL="457200">
              <a:lnSpc>
                <a:spcPts val="1200"/>
              </a:lnSpc>
              <a:spcAft>
                <a:spcPts val="0"/>
              </a:spcAft>
            </a:pPr>
            <a:endParaRPr lang="en-IN" dirty="0">
              <a:solidFill>
                <a:schemeClr val="accent2">
                  <a:lumMod val="75000"/>
                </a:schemeClr>
              </a:solidFill>
              <a:latin typeface="Verdana" panose="020B0604030504040204" pitchFamily="34" charset="0"/>
              <a:ea typeface="Times New Roman" panose="02020603050405020304" pitchFamily="18" charset="0"/>
            </a:endParaRPr>
          </a:p>
          <a:p>
            <a:pPr marL="457200">
              <a:lnSpc>
                <a:spcPts val="1200"/>
              </a:lnSpc>
              <a:spcAft>
                <a:spcPts val="0"/>
              </a:spcAft>
            </a:pPr>
            <a:r>
              <a:rPr lang="en-IN" dirty="0" smtClean="0">
                <a:solidFill>
                  <a:schemeClr val="accent2">
                    <a:lumMod val="75000"/>
                  </a:schemeClr>
                </a:solidFill>
                <a:effectLst/>
                <a:latin typeface="Verdana" panose="020B0604030504040204" pitchFamily="34" charset="0"/>
                <a:ea typeface="Times New Roman" panose="02020603050405020304" pitchFamily="18" charset="0"/>
              </a:rPr>
              <a:t>Function ==&gt; Equivalent to MME in 4G</a:t>
            </a:r>
            <a:endParaRPr lang="en-IN" sz="2800" dirty="0" smtClean="0">
              <a:solidFill>
                <a:schemeClr val="accent2">
                  <a:lumMod val="75000"/>
                </a:schemeClr>
              </a:solidFill>
              <a:effectLst/>
              <a:latin typeface="Times New Roman" panose="02020603050405020304" pitchFamily="18" charset="0"/>
              <a:ea typeface="Times New Roman" panose="02020603050405020304" pitchFamily="18" charset="0"/>
            </a:endParaRPr>
          </a:p>
          <a:p>
            <a:pPr marL="457200">
              <a:lnSpc>
                <a:spcPts val="1200"/>
              </a:lnSpc>
              <a:spcAft>
                <a:spcPts val="0"/>
              </a:spcAft>
            </a:pPr>
            <a:endParaRPr lang="en-IN" dirty="0" smtClean="0">
              <a:solidFill>
                <a:schemeClr val="accent2">
                  <a:lumMod val="75000"/>
                </a:schemeClr>
              </a:solidFill>
              <a:effectLst/>
              <a:latin typeface="Verdana" panose="020B0604030504040204" pitchFamily="34" charset="0"/>
              <a:ea typeface="Times New Roman" panose="02020603050405020304" pitchFamily="18" charset="0"/>
            </a:endParaRPr>
          </a:p>
          <a:p>
            <a:pPr marL="457200">
              <a:lnSpc>
                <a:spcPts val="1200"/>
              </a:lnSpc>
              <a:spcAft>
                <a:spcPts val="0"/>
              </a:spcAft>
            </a:pPr>
            <a:r>
              <a:rPr lang="en-IN" dirty="0" smtClean="0">
                <a:solidFill>
                  <a:schemeClr val="accent2">
                    <a:lumMod val="75000"/>
                  </a:schemeClr>
                </a:solidFill>
                <a:effectLst/>
                <a:latin typeface="Verdana" panose="020B0604030504040204" pitchFamily="34" charset="0"/>
                <a:ea typeface="Times New Roman" panose="02020603050405020304" pitchFamily="18" charset="0"/>
              </a:rPr>
              <a:t>AUSF    Authentication Server Function</a:t>
            </a:r>
            <a:endParaRPr lang="en-IN" sz="2800" dirty="0" smtClean="0">
              <a:solidFill>
                <a:schemeClr val="accent2">
                  <a:lumMod val="75000"/>
                </a:schemeClr>
              </a:solidFill>
              <a:effectLst/>
              <a:latin typeface="Times New Roman" panose="02020603050405020304" pitchFamily="18" charset="0"/>
              <a:ea typeface="Times New Roman" panose="02020603050405020304" pitchFamily="18" charset="0"/>
            </a:endParaRPr>
          </a:p>
          <a:p>
            <a:pPr marL="457200">
              <a:lnSpc>
                <a:spcPts val="1200"/>
              </a:lnSpc>
              <a:spcAft>
                <a:spcPts val="0"/>
              </a:spcAft>
            </a:pPr>
            <a:endParaRPr lang="en-IN" dirty="0" smtClean="0">
              <a:solidFill>
                <a:schemeClr val="accent2">
                  <a:lumMod val="75000"/>
                </a:schemeClr>
              </a:solidFill>
              <a:effectLst/>
              <a:latin typeface="Verdana" panose="020B0604030504040204" pitchFamily="34" charset="0"/>
              <a:ea typeface="Times New Roman" panose="02020603050405020304" pitchFamily="18" charset="0"/>
            </a:endParaRPr>
          </a:p>
          <a:p>
            <a:pPr marL="457200">
              <a:lnSpc>
                <a:spcPts val="1200"/>
              </a:lnSpc>
              <a:spcAft>
                <a:spcPts val="0"/>
              </a:spcAft>
            </a:pPr>
            <a:r>
              <a:rPr lang="en-IN" dirty="0" smtClean="0">
                <a:solidFill>
                  <a:schemeClr val="accent2">
                    <a:lumMod val="75000"/>
                  </a:schemeClr>
                </a:solidFill>
                <a:effectLst/>
                <a:latin typeface="Verdana" panose="020B0604030504040204" pitchFamily="34" charset="0"/>
                <a:ea typeface="Times New Roman" panose="02020603050405020304" pitchFamily="18" charset="0"/>
              </a:rPr>
              <a:t>DN       Data Network</a:t>
            </a:r>
            <a:endParaRPr lang="en-IN" sz="2800" dirty="0" smtClean="0">
              <a:solidFill>
                <a:schemeClr val="accent2">
                  <a:lumMod val="75000"/>
                </a:schemeClr>
              </a:solidFill>
              <a:effectLst/>
              <a:latin typeface="Times New Roman" panose="02020603050405020304" pitchFamily="18" charset="0"/>
              <a:ea typeface="Times New Roman" panose="02020603050405020304" pitchFamily="18" charset="0"/>
            </a:endParaRPr>
          </a:p>
          <a:p>
            <a:pPr marL="457200">
              <a:lnSpc>
                <a:spcPts val="1200"/>
              </a:lnSpc>
              <a:spcAft>
                <a:spcPts val="0"/>
              </a:spcAft>
            </a:pPr>
            <a:endParaRPr lang="en-IN" dirty="0" smtClean="0">
              <a:solidFill>
                <a:schemeClr val="accent2">
                  <a:lumMod val="75000"/>
                </a:schemeClr>
              </a:solidFill>
              <a:effectLst/>
              <a:latin typeface="Verdana" panose="020B0604030504040204" pitchFamily="34" charset="0"/>
              <a:ea typeface="Times New Roman" panose="02020603050405020304" pitchFamily="18" charset="0"/>
            </a:endParaRPr>
          </a:p>
          <a:p>
            <a:pPr marL="457200">
              <a:lnSpc>
                <a:spcPts val="1200"/>
              </a:lnSpc>
              <a:spcAft>
                <a:spcPts val="0"/>
              </a:spcAft>
            </a:pPr>
            <a:r>
              <a:rPr lang="en-IN" dirty="0" smtClean="0">
                <a:solidFill>
                  <a:schemeClr val="accent2">
                    <a:lumMod val="75000"/>
                  </a:schemeClr>
                </a:solidFill>
                <a:effectLst/>
                <a:latin typeface="Verdana" panose="020B0604030504040204" pitchFamily="34" charset="0"/>
                <a:ea typeface="Times New Roman" panose="02020603050405020304" pitchFamily="18" charset="0"/>
              </a:rPr>
              <a:t>NEF      Network Exposure Function</a:t>
            </a:r>
          </a:p>
          <a:p>
            <a:pPr marL="457200">
              <a:lnSpc>
                <a:spcPts val="1200"/>
              </a:lnSpc>
              <a:spcAft>
                <a:spcPts val="0"/>
              </a:spcAft>
            </a:pPr>
            <a:endParaRPr lang="en-IN" dirty="0" smtClean="0">
              <a:solidFill>
                <a:schemeClr val="accent2">
                  <a:lumMod val="75000"/>
                </a:schemeClr>
              </a:solidFill>
              <a:effectLst/>
              <a:latin typeface="Verdana" panose="020B0604030504040204" pitchFamily="34" charset="0"/>
              <a:ea typeface="Times New Roman" panose="02020603050405020304" pitchFamily="18" charset="0"/>
            </a:endParaRPr>
          </a:p>
          <a:p>
            <a:pPr marL="457200">
              <a:lnSpc>
                <a:spcPts val="1200"/>
              </a:lnSpc>
              <a:spcAft>
                <a:spcPts val="0"/>
              </a:spcAft>
            </a:pPr>
            <a:r>
              <a:rPr lang="en-IN" dirty="0" smtClean="0">
                <a:solidFill>
                  <a:schemeClr val="accent2">
                    <a:lumMod val="75000"/>
                  </a:schemeClr>
                </a:solidFill>
                <a:effectLst/>
                <a:latin typeface="Verdana" panose="020B0604030504040204" pitchFamily="34" charset="0"/>
                <a:ea typeface="Times New Roman" panose="02020603050405020304" pitchFamily="18" charset="0"/>
              </a:rPr>
              <a:t>NRF      Network Repository Function</a:t>
            </a:r>
            <a:endParaRPr lang="en-IN" sz="2800" dirty="0" smtClean="0">
              <a:solidFill>
                <a:schemeClr val="accent2">
                  <a:lumMod val="75000"/>
                </a:schemeClr>
              </a:solidFill>
              <a:effectLst/>
              <a:latin typeface="Times New Roman" panose="02020603050405020304" pitchFamily="18" charset="0"/>
              <a:ea typeface="Times New Roman" panose="02020603050405020304" pitchFamily="18" charset="0"/>
            </a:endParaRPr>
          </a:p>
          <a:p>
            <a:pPr marL="457200">
              <a:lnSpc>
                <a:spcPts val="1200"/>
              </a:lnSpc>
              <a:spcAft>
                <a:spcPts val="0"/>
              </a:spcAft>
            </a:pPr>
            <a:endParaRPr lang="en-IN" dirty="0" smtClean="0">
              <a:solidFill>
                <a:schemeClr val="accent2">
                  <a:lumMod val="75000"/>
                </a:schemeClr>
              </a:solidFill>
              <a:effectLst/>
              <a:latin typeface="Verdana" panose="020B0604030504040204" pitchFamily="34" charset="0"/>
              <a:ea typeface="Times New Roman" panose="02020603050405020304" pitchFamily="18" charset="0"/>
            </a:endParaRPr>
          </a:p>
          <a:p>
            <a:pPr marL="457200">
              <a:lnSpc>
                <a:spcPts val="1200"/>
              </a:lnSpc>
              <a:spcAft>
                <a:spcPts val="0"/>
              </a:spcAft>
            </a:pPr>
            <a:r>
              <a:rPr lang="en-IN" dirty="0" smtClean="0">
                <a:solidFill>
                  <a:schemeClr val="accent2">
                    <a:lumMod val="75000"/>
                  </a:schemeClr>
                </a:solidFill>
                <a:effectLst/>
                <a:latin typeface="Verdana" panose="020B0604030504040204" pitchFamily="34" charset="0"/>
                <a:ea typeface="Times New Roman" panose="02020603050405020304" pitchFamily="18" charset="0"/>
              </a:rPr>
              <a:t>NSSF    Network Slice Selection Function</a:t>
            </a:r>
            <a:endParaRPr lang="en-IN" sz="2800" dirty="0" smtClean="0">
              <a:solidFill>
                <a:schemeClr val="accent2">
                  <a:lumMod val="75000"/>
                </a:schemeClr>
              </a:solidFill>
              <a:effectLst/>
              <a:latin typeface="Times New Roman" panose="02020603050405020304" pitchFamily="18" charset="0"/>
              <a:ea typeface="Times New Roman" panose="02020603050405020304" pitchFamily="18" charset="0"/>
            </a:endParaRPr>
          </a:p>
          <a:p>
            <a:pPr marL="457200">
              <a:lnSpc>
                <a:spcPts val="1200"/>
              </a:lnSpc>
              <a:spcAft>
                <a:spcPts val="0"/>
              </a:spcAft>
            </a:pPr>
            <a:endParaRPr lang="en-IN" dirty="0" smtClean="0">
              <a:solidFill>
                <a:schemeClr val="accent2">
                  <a:lumMod val="75000"/>
                </a:schemeClr>
              </a:solidFill>
              <a:effectLst/>
              <a:latin typeface="Verdana" panose="020B0604030504040204" pitchFamily="34" charset="0"/>
              <a:ea typeface="Times New Roman" panose="02020603050405020304" pitchFamily="18" charset="0"/>
            </a:endParaRPr>
          </a:p>
          <a:p>
            <a:pPr marL="457200">
              <a:lnSpc>
                <a:spcPts val="1200"/>
              </a:lnSpc>
              <a:spcAft>
                <a:spcPts val="0"/>
              </a:spcAft>
            </a:pPr>
            <a:r>
              <a:rPr lang="en-IN" dirty="0" smtClean="0">
                <a:solidFill>
                  <a:schemeClr val="accent2">
                    <a:lumMod val="75000"/>
                  </a:schemeClr>
                </a:solidFill>
                <a:effectLst/>
                <a:latin typeface="Verdana" panose="020B0604030504040204" pitchFamily="34" charset="0"/>
                <a:ea typeface="Times New Roman" panose="02020603050405020304" pitchFamily="18" charset="0"/>
              </a:rPr>
              <a:t>PCF      Policy Control Function ==&gt; </a:t>
            </a:r>
          </a:p>
          <a:p>
            <a:pPr marL="457200">
              <a:lnSpc>
                <a:spcPts val="1200"/>
              </a:lnSpc>
              <a:spcAft>
                <a:spcPts val="0"/>
              </a:spcAft>
            </a:pPr>
            <a:endParaRPr lang="en-IN" dirty="0">
              <a:solidFill>
                <a:schemeClr val="accent2">
                  <a:lumMod val="75000"/>
                </a:schemeClr>
              </a:solidFill>
              <a:latin typeface="Verdana" panose="020B0604030504040204" pitchFamily="34" charset="0"/>
              <a:ea typeface="Times New Roman" panose="02020603050405020304" pitchFamily="18" charset="0"/>
            </a:endParaRPr>
          </a:p>
          <a:p>
            <a:pPr marL="457200">
              <a:lnSpc>
                <a:spcPts val="1200"/>
              </a:lnSpc>
              <a:spcAft>
                <a:spcPts val="0"/>
              </a:spcAft>
            </a:pPr>
            <a:r>
              <a:rPr lang="en-IN" dirty="0" smtClean="0">
                <a:solidFill>
                  <a:schemeClr val="accent2">
                    <a:lumMod val="75000"/>
                  </a:schemeClr>
                </a:solidFill>
                <a:effectLst/>
                <a:latin typeface="Verdana" panose="020B0604030504040204" pitchFamily="34" charset="0"/>
                <a:ea typeface="Times New Roman" panose="02020603050405020304" pitchFamily="18" charset="0"/>
              </a:rPr>
              <a:t>Equivalent to PCRF in 5G</a:t>
            </a:r>
            <a:endParaRPr lang="en-IN" sz="2800" dirty="0" smtClean="0">
              <a:solidFill>
                <a:schemeClr val="accent2">
                  <a:lumMod val="75000"/>
                </a:schemeClr>
              </a:solidFill>
              <a:effectLst/>
              <a:latin typeface="Times New Roman" panose="02020603050405020304" pitchFamily="18" charset="0"/>
              <a:ea typeface="Times New Roman" panose="02020603050405020304" pitchFamily="18" charset="0"/>
            </a:endParaRPr>
          </a:p>
          <a:p>
            <a:pPr marL="457200">
              <a:lnSpc>
                <a:spcPts val="1200"/>
              </a:lnSpc>
              <a:spcAft>
                <a:spcPts val="0"/>
              </a:spcAft>
            </a:pPr>
            <a:endParaRPr lang="en-IN" dirty="0" smtClean="0">
              <a:solidFill>
                <a:schemeClr val="accent2">
                  <a:lumMod val="75000"/>
                </a:schemeClr>
              </a:solidFill>
              <a:effectLst/>
              <a:latin typeface="Verdana" panose="020B0604030504040204" pitchFamily="34" charset="0"/>
              <a:ea typeface="Times New Roman" panose="02020603050405020304" pitchFamily="18" charset="0"/>
            </a:endParaRPr>
          </a:p>
          <a:p>
            <a:pPr marL="457200">
              <a:lnSpc>
                <a:spcPts val="1200"/>
              </a:lnSpc>
              <a:spcAft>
                <a:spcPts val="0"/>
              </a:spcAft>
            </a:pPr>
            <a:r>
              <a:rPr lang="en-IN" dirty="0" smtClean="0">
                <a:solidFill>
                  <a:schemeClr val="accent2">
                    <a:lumMod val="75000"/>
                  </a:schemeClr>
                </a:solidFill>
                <a:effectLst/>
                <a:latin typeface="Verdana" panose="020B0604030504040204" pitchFamily="34" charset="0"/>
                <a:ea typeface="Times New Roman" panose="02020603050405020304" pitchFamily="18" charset="0"/>
              </a:rPr>
              <a:t>(R)AN   (Radio) Access Network</a:t>
            </a:r>
            <a:endParaRPr lang="en-IN" sz="2800" dirty="0" smtClean="0">
              <a:solidFill>
                <a:schemeClr val="accent2">
                  <a:lumMod val="75000"/>
                </a:schemeClr>
              </a:solidFill>
              <a:effectLst/>
              <a:latin typeface="Times New Roman" panose="02020603050405020304" pitchFamily="18" charset="0"/>
              <a:ea typeface="Times New Roman" panose="02020603050405020304" pitchFamily="18" charset="0"/>
            </a:endParaRPr>
          </a:p>
          <a:p>
            <a:pPr marL="457200">
              <a:lnSpc>
                <a:spcPts val="1200"/>
              </a:lnSpc>
              <a:spcAft>
                <a:spcPts val="0"/>
              </a:spcAft>
            </a:pPr>
            <a:endParaRPr lang="en-IN" dirty="0" smtClean="0">
              <a:solidFill>
                <a:schemeClr val="accent2">
                  <a:lumMod val="75000"/>
                </a:schemeClr>
              </a:solidFill>
              <a:effectLst/>
              <a:latin typeface="Verdana" panose="020B0604030504040204" pitchFamily="34" charset="0"/>
              <a:ea typeface="Times New Roman" panose="02020603050405020304" pitchFamily="18" charset="0"/>
            </a:endParaRPr>
          </a:p>
          <a:p>
            <a:pPr marL="457200">
              <a:lnSpc>
                <a:spcPts val="1200"/>
              </a:lnSpc>
              <a:spcAft>
                <a:spcPts val="0"/>
              </a:spcAft>
            </a:pPr>
            <a:r>
              <a:rPr lang="en-IN" dirty="0" smtClean="0">
                <a:solidFill>
                  <a:schemeClr val="accent2">
                    <a:lumMod val="75000"/>
                  </a:schemeClr>
                </a:solidFill>
                <a:effectLst/>
                <a:latin typeface="Verdana" panose="020B0604030504040204" pitchFamily="34" charset="0"/>
                <a:ea typeface="Times New Roman" panose="02020603050405020304" pitchFamily="18" charset="0"/>
              </a:rPr>
              <a:t>SMF     Session Management Function</a:t>
            </a:r>
            <a:endParaRPr lang="en-IN" sz="2800" dirty="0" smtClean="0">
              <a:solidFill>
                <a:schemeClr val="accent2">
                  <a:lumMod val="75000"/>
                </a:schemeClr>
              </a:solidFill>
              <a:effectLst/>
              <a:latin typeface="Times New Roman" panose="02020603050405020304" pitchFamily="18" charset="0"/>
              <a:ea typeface="Times New Roman" panose="02020603050405020304" pitchFamily="18" charset="0"/>
            </a:endParaRPr>
          </a:p>
          <a:p>
            <a:pPr marL="457200">
              <a:lnSpc>
                <a:spcPts val="1200"/>
              </a:lnSpc>
              <a:spcAft>
                <a:spcPts val="0"/>
              </a:spcAft>
            </a:pPr>
            <a:endParaRPr lang="en-IN" dirty="0" smtClean="0">
              <a:solidFill>
                <a:schemeClr val="accent2">
                  <a:lumMod val="75000"/>
                </a:schemeClr>
              </a:solidFill>
              <a:effectLst/>
              <a:latin typeface="Verdana" panose="020B0604030504040204" pitchFamily="34" charset="0"/>
              <a:ea typeface="Times New Roman" panose="02020603050405020304" pitchFamily="18" charset="0"/>
            </a:endParaRPr>
          </a:p>
          <a:p>
            <a:pPr marL="457200">
              <a:lnSpc>
                <a:spcPts val="1200"/>
              </a:lnSpc>
              <a:spcAft>
                <a:spcPts val="0"/>
              </a:spcAft>
            </a:pPr>
            <a:r>
              <a:rPr lang="en-IN" dirty="0" smtClean="0">
                <a:solidFill>
                  <a:schemeClr val="accent2">
                    <a:lumMod val="75000"/>
                  </a:schemeClr>
                </a:solidFill>
                <a:effectLst/>
                <a:latin typeface="Verdana" panose="020B0604030504040204" pitchFamily="34" charset="0"/>
                <a:ea typeface="Times New Roman" panose="02020603050405020304" pitchFamily="18" charset="0"/>
              </a:rPr>
              <a:t>UDM     Unified Data Management ==&gt; </a:t>
            </a:r>
          </a:p>
          <a:p>
            <a:pPr marL="457200">
              <a:lnSpc>
                <a:spcPts val="1200"/>
              </a:lnSpc>
              <a:spcAft>
                <a:spcPts val="0"/>
              </a:spcAft>
            </a:pPr>
            <a:endParaRPr lang="en-IN" dirty="0">
              <a:solidFill>
                <a:schemeClr val="accent2">
                  <a:lumMod val="75000"/>
                </a:schemeClr>
              </a:solidFill>
              <a:latin typeface="Verdana" panose="020B0604030504040204" pitchFamily="34" charset="0"/>
              <a:ea typeface="Times New Roman" panose="02020603050405020304" pitchFamily="18" charset="0"/>
            </a:endParaRPr>
          </a:p>
          <a:p>
            <a:pPr marL="457200">
              <a:lnSpc>
                <a:spcPts val="1200"/>
              </a:lnSpc>
              <a:spcAft>
                <a:spcPts val="0"/>
              </a:spcAft>
            </a:pPr>
            <a:r>
              <a:rPr lang="en-IN" dirty="0" smtClean="0">
                <a:solidFill>
                  <a:schemeClr val="accent2">
                    <a:lumMod val="75000"/>
                  </a:schemeClr>
                </a:solidFill>
                <a:effectLst/>
                <a:latin typeface="Verdana" panose="020B0604030504040204" pitchFamily="34" charset="0"/>
                <a:ea typeface="Times New Roman" panose="02020603050405020304" pitchFamily="18" charset="0"/>
              </a:rPr>
              <a:t>Equivalent to HSS in 4G</a:t>
            </a:r>
            <a:endParaRPr lang="en-IN" sz="2800" dirty="0" smtClean="0">
              <a:solidFill>
                <a:schemeClr val="accent2">
                  <a:lumMod val="75000"/>
                </a:schemeClr>
              </a:solidFill>
              <a:effectLst/>
              <a:latin typeface="Times New Roman" panose="02020603050405020304" pitchFamily="18" charset="0"/>
              <a:ea typeface="Times New Roman" panose="02020603050405020304" pitchFamily="18" charset="0"/>
            </a:endParaRPr>
          </a:p>
          <a:p>
            <a:pPr marL="457200">
              <a:lnSpc>
                <a:spcPts val="1200"/>
              </a:lnSpc>
              <a:spcAft>
                <a:spcPts val="0"/>
              </a:spcAft>
            </a:pPr>
            <a:endParaRPr lang="en-IN" dirty="0" smtClean="0">
              <a:solidFill>
                <a:schemeClr val="accent2">
                  <a:lumMod val="75000"/>
                </a:schemeClr>
              </a:solidFill>
              <a:effectLst/>
              <a:latin typeface="Verdana" panose="020B0604030504040204" pitchFamily="34" charset="0"/>
              <a:ea typeface="Times New Roman" panose="02020603050405020304" pitchFamily="18" charset="0"/>
            </a:endParaRPr>
          </a:p>
          <a:p>
            <a:pPr marL="457200">
              <a:lnSpc>
                <a:spcPts val="1200"/>
              </a:lnSpc>
              <a:spcAft>
                <a:spcPts val="0"/>
              </a:spcAft>
            </a:pPr>
            <a:r>
              <a:rPr lang="en-IN" dirty="0" smtClean="0">
                <a:solidFill>
                  <a:schemeClr val="accent2">
                    <a:lumMod val="75000"/>
                  </a:schemeClr>
                </a:solidFill>
                <a:effectLst/>
                <a:latin typeface="Verdana" panose="020B0604030504040204" pitchFamily="34" charset="0"/>
                <a:ea typeface="Times New Roman" panose="02020603050405020304" pitchFamily="18" charset="0"/>
              </a:rPr>
              <a:t>UPF      User Plane Function ==&gt; Equivalent to </a:t>
            </a:r>
          </a:p>
          <a:p>
            <a:pPr marL="457200">
              <a:lnSpc>
                <a:spcPts val="1200"/>
              </a:lnSpc>
              <a:spcAft>
                <a:spcPts val="0"/>
              </a:spcAft>
            </a:pPr>
            <a:endParaRPr lang="en-IN" dirty="0">
              <a:solidFill>
                <a:schemeClr val="accent2">
                  <a:lumMod val="75000"/>
                </a:schemeClr>
              </a:solidFill>
              <a:latin typeface="Verdana" panose="020B0604030504040204" pitchFamily="34" charset="0"/>
              <a:ea typeface="Times New Roman" panose="02020603050405020304" pitchFamily="18" charset="0"/>
            </a:endParaRPr>
          </a:p>
          <a:p>
            <a:pPr marL="457200">
              <a:lnSpc>
                <a:spcPts val="1200"/>
              </a:lnSpc>
              <a:spcAft>
                <a:spcPts val="0"/>
              </a:spcAft>
            </a:pPr>
            <a:r>
              <a:rPr lang="en-IN" dirty="0" smtClean="0">
                <a:solidFill>
                  <a:schemeClr val="accent2">
                    <a:lumMod val="75000"/>
                  </a:schemeClr>
                </a:solidFill>
                <a:effectLst/>
                <a:latin typeface="Verdana" panose="020B0604030504040204" pitchFamily="34" charset="0"/>
                <a:ea typeface="Times New Roman" panose="02020603050405020304" pitchFamily="18" charset="0"/>
              </a:rPr>
              <a:t>PGW in 4G</a:t>
            </a:r>
            <a:endParaRPr lang="en-IN" sz="2800" dirty="0" smtClean="0">
              <a:solidFill>
                <a:schemeClr val="accent2">
                  <a:lumMod val="75000"/>
                </a:schemeClr>
              </a:solidFill>
              <a:effectLst/>
              <a:latin typeface="Times New Roman" panose="02020603050405020304" pitchFamily="18" charset="0"/>
              <a:ea typeface="Times New Roman" panose="02020603050405020304" pitchFamily="18" charset="0"/>
            </a:endParaRPr>
          </a:p>
          <a:p>
            <a:r>
              <a:rPr lang="en-IN" dirty="0" smtClean="0">
                <a:solidFill>
                  <a:schemeClr val="accent2">
                    <a:lumMod val="75000"/>
                  </a:schemeClr>
                </a:solidFill>
                <a:effectLst/>
                <a:latin typeface="Verdana" panose="020B0604030504040204" pitchFamily="34" charset="0"/>
                <a:ea typeface="Calibri" panose="020F0502020204030204" pitchFamily="34" charset="0"/>
                <a:cs typeface="Gautami"/>
              </a:rPr>
              <a:t>      SMSF   SMS Function</a:t>
            </a:r>
            <a:endParaRPr lang="en-IN" dirty="0">
              <a:solidFill>
                <a:schemeClr val="accent2">
                  <a:lumMod val="75000"/>
                </a:schemeClr>
              </a:solidFill>
            </a:endParaRPr>
          </a:p>
        </p:txBody>
      </p:sp>
    </p:spTree>
    <p:extLst>
      <p:ext uri="{BB962C8B-B14F-4D97-AF65-F5344CB8AC3E}">
        <p14:creationId xmlns:p14="http://schemas.microsoft.com/office/powerpoint/2010/main" val="2009558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35325"/>
            <a:ext cx="10672549" cy="1071062"/>
          </a:xfrm>
          <a:prstGeom prst="rect">
            <a:avLst/>
          </a:prstGeom>
        </p:spPr>
        <p:txBody>
          <a:bodyPr wrap="square">
            <a:spAutoFit/>
          </a:bodyPr>
          <a:lstStyle/>
          <a:p>
            <a:pPr lvl="0">
              <a:lnSpc>
                <a:spcPct val="106000"/>
              </a:lnSpc>
              <a:spcAft>
                <a:spcPts val="800"/>
              </a:spcAft>
            </a:pPr>
            <a:r>
              <a:rPr lang="en-IN" sz="2000" b="1" dirty="0" smtClean="0">
                <a:solidFill>
                  <a:srgbClr val="00B0F0"/>
                </a:solidFill>
                <a:effectLst/>
                <a:latin typeface="Muli"/>
                <a:ea typeface="Calibri" panose="020F0502020204030204" pitchFamily="34" charset="0"/>
                <a:cs typeface="Gautami"/>
              </a:rPr>
              <a:t>Explain</a:t>
            </a:r>
            <a:r>
              <a:rPr lang="en-IN" sz="4000" b="1" dirty="0" smtClean="0">
                <a:solidFill>
                  <a:srgbClr val="00B0F0"/>
                </a:solidFill>
                <a:effectLst/>
                <a:latin typeface="Calibri" panose="020F0502020204030204" pitchFamily="34" charset="0"/>
                <a:ea typeface="Calibri" panose="020F0502020204030204" pitchFamily="34" charset="0"/>
                <a:cs typeface="Gautami"/>
              </a:rPr>
              <a:t> </a:t>
            </a:r>
            <a:r>
              <a:rPr lang="en-IN" sz="2000" b="1" dirty="0" smtClean="0">
                <a:solidFill>
                  <a:srgbClr val="00B0F0"/>
                </a:solidFill>
                <a:effectLst/>
                <a:latin typeface="Muli"/>
                <a:ea typeface="Calibri" panose="020F0502020204030204" pitchFamily="34" charset="0"/>
                <a:cs typeface="Gautami"/>
              </a:rPr>
              <a:t>the CU-DU split architecture? Explain the CU-DU split architecture with protocol differentiation. Mention the interface between CU &amp; DU?</a:t>
            </a:r>
            <a:endParaRPr lang="en-IN" dirty="0">
              <a:solidFill>
                <a:srgbClr val="00B0F0"/>
              </a:solidFill>
              <a:effectLst/>
              <a:latin typeface="Calibri" panose="020F0502020204030204" pitchFamily="34" charset="0"/>
              <a:ea typeface="Calibri" panose="020F0502020204030204" pitchFamily="34" charset="0"/>
              <a:cs typeface="Gautami"/>
            </a:endParaRPr>
          </a:p>
        </p:txBody>
      </p:sp>
      <p:sp>
        <p:nvSpPr>
          <p:cNvPr id="7" name="Rectangle 6"/>
          <p:cNvSpPr/>
          <p:nvPr/>
        </p:nvSpPr>
        <p:spPr>
          <a:xfrm>
            <a:off x="-109182" y="935737"/>
            <a:ext cx="12301182" cy="1658980"/>
          </a:xfrm>
          <a:prstGeom prst="rect">
            <a:avLst/>
          </a:prstGeom>
        </p:spPr>
        <p:txBody>
          <a:bodyPr wrap="square">
            <a:spAutoFit/>
          </a:bodyPr>
          <a:lstStyle/>
          <a:p>
            <a:pPr marL="457200">
              <a:lnSpc>
                <a:spcPct val="107000"/>
              </a:lnSpc>
              <a:spcAft>
                <a:spcPts val="800"/>
              </a:spcAft>
            </a:pPr>
            <a:r>
              <a:rPr lang="en-IN" sz="1600" dirty="0" smtClean="0">
                <a:solidFill>
                  <a:srgbClr val="7030A0"/>
                </a:solidFill>
                <a:effectLst/>
                <a:latin typeface="Verdana" panose="020B0604030504040204" pitchFamily="34" charset="0"/>
                <a:ea typeface="Calibri" panose="020F0502020204030204" pitchFamily="34" charset="0"/>
                <a:cs typeface="Gautami"/>
              </a:rPr>
              <a:t>Overall Architecture of NR RAN (Radio Access Network) would not look much different from </a:t>
            </a:r>
            <a:r>
              <a:rPr lang="en-IN" sz="1600" u="sng" dirty="0" smtClean="0">
                <a:solidFill>
                  <a:srgbClr val="7030A0"/>
                </a:solidFill>
                <a:effectLst/>
                <a:latin typeface="Verdana" panose="020B0604030504040204" pitchFamily="34" charset="0"/>
                <a:ea typeface="Calibri" panose="020F0502020204030204" pitchFamily="34" charset="0"/>
                <a:cs typeface="Gautami"/>
                <a:hlinkClick r:id="rId3"/>
              </a:rPr>
              <a:t>LTE RAN Architecture</a:t>
            </a:r>
            <a:r>
              <a:rPr lang="en-IN" sz="1600" dirty="0" smtClean="0">
                <a:solidFill>
                  <a:srgbClr val="7030A0"/>
                </a:solidFill>
                <a:effectLst/>
                <a:latin typeface="Verdana" panose="020B0604030504040204" pitchFamily="34" charset="0"/>
                <a:ea typeface="Calibri" panose="020F0502020204030204" pitchFamily="34" charset="0"/>
                <a:cs typeface="Gautami"/>
              </a:rPr>
              <a:t>. However getting into details, you would start seeing some differences as well. You see different name of each node and interface. MME/S-GW in LTE is replaced by AMF/UPF in NR and X2/S1 in LTE are replaced by </a:t>
            </a:r>
            <a:r>
              <a:rPr lang="en-IN" sz="1600" dirty="0" err="1" smtClean="0">
                <a:solidFill>
                  <a:srgbClr val="7030A0"/>
                </a:solidFill>
                <a:effectLst/>
                <a:latin typeface="Verdana" panose="020B0604030504040204" pitchFamily="34" charset="0"/>
                <a:ea typeface="Calibri" panose="020F0502020204030204" pitchFamily="34" charset="0"/>
                <a:cs typeface="Gautami"/>
              </a:rPr>
              <a:t>Xn</a:t>
            </a:r>
            <a:r>
              <a:rPr lang="en-IN" sz="1600" dirty="0" smtClean="0">
                <a:solidFill>
                  <a:srgbClr val="7030A0"/>
                </a:solidFill>
                <a:effectLst/>
                <a:latin typeface="Verdana" panose="020B0604030504040204" pitchFamily="34" charset="0"/>
                <a:ea typeface="Calibri" panose="020F0502020204030204" pitchFamily="34" charset="0"/>
                <a:cs typeface="Gautami"/>
              </a:rPr>
              <a:t>/NG-C/U in NR. Different name would mean different protocol and </a:t>
            </a:r>
            <a:r>
              <a:rPr lang="en-IN" sz="1600" dirty="0" err="1" smtClean="0">
                <a:solidFill>
                  <a:srgbClr val="7030A0"/>
                </a:solidFill>
                <a:effectLst/>
                <a:latin typeface="Verdana" panose="020B0604030504040204" pitchFamily="34" charset="0"/>
                <a:ea typeface="Calibri" panose="020F0502020204030204" pitchFamily="34" charset="0"/>
                <a:cs typeface="Gautami"/>
              </a:rPr>
              <a:t>implemenation</a:t>
            </a:r>
            <a:r>
              <a:rPr lang="en-IN" sz="1600" dirty="0" smtClean="0">
                <a:solidFill>
                  <a:srgbClr val="7030A0"/>
                </a:solidFill>
                <a:effectLst/>
                <a:latin typeface="Verdana" panose="020B0604030504040204" pitchFamily="34" charset="0"/>
                <a:ea typeface="Calibri" panose="020F0502020204030204" pitchFamily="34" charset="0"/>
                <a:cs typeface="Gautami"/>
              </a:rPr>
              <a:t>. Among all of these differences, out of the most outstanding one would be that the </a:t>
            </a:r>
            <a:r>
              <a:rPr lang="en-IN" sz="1600" dirty="0" err="1" smtClean="0">
                <a:solidFill>
                  <a:srgbClr val="7030A0"/>
                </a:solidFill>
                <a:effectLst/>
                <a:latin typeface="Verdana" panose="020B0604030504040204" pitchFamily="34" charset="0"/>
                <a:ea typeface="Calibri" panose="020F0502020204030204" pitchFamily="34" charset="0"/>
                <a:cs typeface="Gautami"/>
              </a:rPr>
              <a:t>gNB</a:t>
            </a:r>
            <a:r>
              <a:rPr lang="en-IN" sz="1600" dirty="0" smtClean="0">
                <a:solidFill>
                  <a:srgbClr val="7030A0"/>
                </a:solidFill>
                <a:effectLst/>
                <a:latin typeface="Verdana" panose="020B0604030504040204" pitchFamily="34" charset="0"/>
                <a:ea typeface="Calibri" panose="020F0502020204030204" pitchFamily="34" charset="0"/>
                <a:cs typeface="Gautami"/>
              </a:rPr>
              <a:t> internal structure is split into two parts called CU (Central Unit) and DU (Distributed Unit).</a:t>
            </a:r>
            <a:endParaRPr lang="en-IN" sz="2000" dirty="0">
              <a:solidFill>
                <a:srgbClr val="7030A0"/>
              </a:solidFill>
              <a:effectLst/>
              <a:latin typeface="Calibri" panose="020F0502020204030204" pitchFamily="34" charset="0"/>
              <a:ea typeface="Calibri" panose="020F0502020204030204" pitchFamily="34" charset="0"/>
              <a:cs typeface="Gautami"/>
            </a:endParaRPr>
          </a:p>
        </p:txBody>
      </p:sp>
      <p:pic>
        <p:nvPicPr>
          <p:cNvPr id="10" name="Picture 9" descr="C:\Users\HP\Desktop\NR-5G\ARCHITEC1.png"/>
          <p:cNvPicPr/>
          <p:nvPr/>
        </p:nvPicPr>
        <p:blipFill>
          <a:blip r:embed="rId4">
            <a:extLst>
              <a:ext uri="{28A0092B-C50C-407E-A947-70E740481C1C}">
                <a14:useLocalDpi xmlns:a14="http://schemas.microsoft.com/office/drawing/2010/main" val="0"/>
              </a:ext>
            </a:extLst>
          </a:blip>
          <a:srcRect/>
          <a:stretch>
            <a:fillRect/>
          </a:stretch>
        </p:blipFill>
        <p:spPr bwMode="auto">
          <a:xfrm>
            <a:off x="419081" y="3008981"/>
            <a:ext cx="5731510" cy="2764022"/>
          </a:xfrm>
          <a:prstGeom prst="rect">
            <a:avLst/>
          </a:prstGeom>
          <a:noFill/>
          <a:ln>
            <a:noFill/>
          </a:ln>
        </p:spPr>
      </p:pic>
      <p:sp>
        <p:nvSpPr>
          <p:cNvPr id="11" name="Rectangle 10"/>
          <p:cNvSpPr/>
          <p:nvPr/>
        </p:nvSpPr>
        <p:spPr>
          <a:xfrm>
            <a:off x="6760191" y="3350176"/>
            <a:ext cx="6096000" cy="1574149"/>
          </a:xfrm>
          <a:prstGeom prst="rect">
            <a:avLst/>
          </a:prstGeom>
        </p:spPr>
        <p:txBody>
          <a:bodyPr>
            <a:spAutoFit/>
          </a:bodyPr>
          <a:lstStyle/>
          <a:p>
            <a:pPr marL="457200">
              <a:lnSpc>
                <a:spcPct val="107000"/>
              </a:lnSpc>
              <a:spcAft>
                <a:spcPts val="0"/>
              </a:spcAft>
            </a:pPr>
            <a:r>
              <a:rPr lang="en-US" dirty="0" smtClean="0">
                <a:solidFill>
                  <a:srgbClr val="00B050"/>
                </a:solidFill>
                <a:effectLst/>
                <a:latin typeface="Calibri" panose="020F0502020204030204" pitchFamily="34" charset="0"/>
                <a:ea typeface="Calibri" panose="020F0502020204030204" pitchFamily="34" charset="0"/>
                <a:cs typeface="Gautami"/>
              </a:rPr>
              <a:t>Interfaces:</a:t>
            </a:r>
            <a:endParaRPr lang="en-IN" sz="1400" dirty="0" smtClean="0">
              <a:solidFill>
                <a:srgbClr val="00B05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0"/>
              </a:spcAft>
              <a:buFont typeface="+mj-lt"/>
              <a:buAutoNum type="arabicPeriod"/>
            </a:pPr>
            <a:r>
              <a:rPr lang="en-US" dirty="0" smtClean="0">
                <a:solidFill>
                  <a:srgbClr val="00B050"/>
                </a:solidFill>
                <a:effectLst/>
                <a:latin typeface="Calibri" panose="020F0502020204030204" pitchFamily="34" charset="0"/>
                <a:ea typeface="Calibri" panose="020F0502020204030204" pitchFamily="34" charset="0"/>
                <a:cs typeface="Gautami"/>
              </a:rPr>
              <a:t>Between CU and DU are “F1-interface”.</a:t>
            </a:r>
            <a:endParaRPr lang="en-IN" sz="1400" dirty="0" smtClean="0">
              <a:solidFill>
                <a:srgbClr val="00B05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0"/>
              </a:spcAft>
              <a:buFont typeface="+mj-lt"/>
              <a:buAutoNum type="arabicPeriod"/>
            </a:pPr>
            <a:r>
              <a:rPr lang="en-US" dirty="0" smtClean="0">
                <a:solidFill>
                  <a:srgbClr val="00B050"/>
                </a:solidFill>
                <a:effectLst/>
                <a:latin typeface="Calibri" panose="020F0502020204030204" pitchFamily="34" charset="0"/>
                <a:ea typeface="Calibri" panose="020F0502020204030204" pitchFamily="34" charset="0"/>
                <a:cs typeface="Gautami"/>
              </a:rPr>
              <a:t>Between CU and AMF are “NG-C interface”.</a:t>
            </a:r>
            <a:endParaRPr lang="en-IN" sz="1400" dirty="0" smtClean="0">
              <a:solidFill>
                <a:srgbClr val="00B05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0"/>
              </a:spcAft>
              <a:buFont typeface="+mj-lt"/>
              <a:buAutoNum type="arabicPeriod"/>
            </a:pPr>
            <a:r>
              <a:rPr lang="en-US" dirty="0" smtClean="0">
                <a:solidFill>
                  <a:srgbClr val="00B050"/>
                </a:solidFill>
                <a:effectLst/>
                <a:latin typeface="Calibri" panose="020F0502020204030204" pitchFamily="34" charset="0"/>
                <a:ea typeface="Calibri" panose="020F0502020204030204" pitchFamily="34" charset="0"/>
                <a:cs typeface="Gautami"/>
              </a:rPr>
              <a:t>Between CU and UPF are “NG-U interface”.</a:t>
            </a:r>
            <a:endParaRPr lang="en-IN" sz="1400" dirty="0" smtClean="0">
              <a:solidFill>
                <a:srgbClr val="00B05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800"/>
              </a:spcAft>
              <a:buFont typeface="+mj-lt"/>
              <a:buAutoNum type="arabicPeriod"/>
            </a:pPr>
            <a:r>
              <a:rPr lang="en-US" dirty="0" smtClean="0">
                <a:solidFill>
                  <a:srgbClr val="00B050"/>
                </a:solidFill>
                <a:effectLst/>
                <a:latin typeface="Calibri" panose="020F0502020204030204" pitchFamily="34" charset="0"/>
                <a:ea typeface="Calibri" panose="020F0502020204030204" pitchFamily="34" charset="0"/>
                <a:cs typeface="Gautami"/>
              </a:rPr>
              <a:t>Between CU-CP and CU-UP are “E1 interface”.</a:t>
            </a:r>
            <a:endParaRPr lang="en-IN" sz="1400" dirty="0">
              <a:solidFill>
                <a:srgbClr val="00B050"/>
              </a:solidFill>
              <a:effectLst/>
              <a:latin typeface="Calibri" panose="020F0502020204030204" pitchFamily="34" charset="0"/>
              <a:ea typeface="Calibri" panose="020F0502020204030204" pitchFamily="34" charset="0"/>
              <a:cs typeface="Gautami"/>
            </a:endParaRPr>
          </a:p>
        </p:txBody>
      </p:sp>
    </p:spTree>
    <p:extLst>
      <p:ext uri="{BB962C8B-B14F-4D97-AF65-F5344CB8AC3E}">
        <p14:creationId xmlns:p14="http://schemas.microsoft.com/office/powerpoint/2010/main" val="4104651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979" y="451888"/>
            <a:ext cx="9448420" cy="640496"/>
          </a:xfrm>
          <a:prstGeom prst="rect">
            <a:avLst/>
          </a:prstGeom>
        </p:spPr>
        <p:txBody>
          <a:bodyPr wrap="none">
            <a:spAutoFit/>
          </a:bodyPr>
          <a:lstStyle/>
          <a:p>
            <a:pPr lvl="0">
              <a:lnSpc>
                <a:spcPct val="106000"/>
              </a:lnSpc>
              <a:spcAft>
                <a:spcPts val="800"/>
              </a:spcAft>
            </a:pPr>
            <a:r>
              <a:rPr lang="en-IN" sz="3600" b="1" dirty="0" smtClean="0">
                <a:solidFill>
                  <a:srgbClr val="00B0F0"/>
                </a:solidFill>
                <a:effectLst/>
                <a:latin typeface="Muli"/>
                <a:ea typeface="Calibri" panose="020F0502020204030204" pitchFamily="34" charset="0"/>
                <a:cs typeface="Gautami"/>
              </a:rPr>
              <a:t>What are the function of </a:t>
            </a:r>
            <a:r>
              <a:rPr lang="en-IN" sz="3200" b="1" i="0" dirty="0" err="1" smtClean="0">
                <a:solidFill>
                  <a:srgbClr val="00B0F0"/>
                </a:solidFill>
                <a:effectLst/>
                <a:latin typeface="PTSans-Bold"/>
                <a:ea typeface="Calibri" panose="020F0502020204030204" pitchFamily="34" charset="0"/>
                <a:cs typeface="Gautami"/>
              </a:rPr>
              <a:t>gNB</a:t>
            </a:r>
            <a:r>
              <a:rPr lang="en-IN" sz="3200" b="1" i="0" dirty="0" smtClean="0">
                <a:solidFill>
                  <a:srgbClr val="00B0F0"/>
                </a:solidFill>
                <a:effectLst/>
                <a:latin typeface="PTSans-Bold"/>
                <a:ea typeface="Calibri" panose="020F0502020204030204" pitchFamily="34" charset="0"/>
                <a:cs typeface="Gautami"/>
              </a:rPr>
              <a:t> and </a:t>
            </a:r>
            <a:r>
              <a:rPr lang="en-IN" sz="3200" b="1" i="0" dirty="0" err="1" smtClean="0">
                <a:solidFill>
                  <a:srgbClr val="00B0F0"/>
                </a:solidFill>
                <a:effectLst/>
                <a:latin typeface="PTSans-Bold"/>
                <a:ea typeface="Calibri" panose="020F0502020204030204" pitchFamily="34" charset="0"/>
                <a:cs typeface="Gautami"/>
              </a:rPr>
              <a:t>ng-eNB</a:t>
            </a:r>
            <a:r>
              <a:rPr lang="en-IN" sz="3200" b="1" i="0" dirty="0" smtClean="0">
                <a:solidFill>
                  <a:srgbClr val="00B0F0"/>
                </a:solidFill>
                <a:effectLst/>
                <a:latin typeface="PTSans-Bold"/>
                <a:ea typeface="Calibri" panose="020F0502020204030204" pitchFamily="34" charset="0"/>
                <a:cs typeface="Gautami"/>
              </a:rPr>
              <a:t>?</a:t>
            </a:r>
            <a:endParaRPr lang="en-IN" sz="2800" dirty="0">
              <a:solidFill>
                <a:srgbClr val="00B0F0"/>
              </a:solidFill>
              <a:effectLst/>
              <a:latin typeface="Calibri" panose="020F0502020204030204" pitchFamily="34" charset="0"/>
              <a:ea typeface="Calibri" panose="020F0502020204030204" pitchFamily="34" charset="0"/>
              <a:cs typeface="Gautami"/>
            </a:endParaRPr>
          </a:p>
        </p:txBody>
      </p:sp>
      <p:sp>
        <p:nvSpPr>
          <p:cNvPr id="4" name="Rectangle 3"/>
          <p:cNvSpPr/>
          <p:nvPr/>
        </p:nvSpPr>
        <p:spPr>
          <a:xfrm>
            <a:off x="982639" y="1804265"/>
            <a:ext cx="10181229" cy="3635226"/>
          </a:xfrm>
          <a:prstGeom prst="rect">
            <a:avLst/>
          </a:prstGeom>
        </p:spPr>
        <p:txBody>
          <a:bodyPr wrap="square">
            <a:spAutoFit/>
          </a:bodyPr>
          <a:lstStyle/>
          <a:p>
            <a:pPr marL="457200">
              <a:lnSpc>
                <a:spcPct val="106000"/>
              </a:lnSpc>
              <a:spcAft>
                <a:spcPts val="0"/>
              </a:spcAft>
            </a:pPr>
            <a:r>
              <a:rPr lang="en-IN" sz="2000" b="1" dirty="0" err="1" smtClean="0">
                <a:solidFill>
                  <a:schemeClr val="accent5">
                    <a:lumMod val="75000"/>
                  </a:schemeClr>
                </a:solidFill>
                <a:effectLst/>
                <a:latin typeface="Muli"/>
                <a:ea typeface="Calibri" panose="020F0502020204030204" pitchFamily="34" charset="0"/>
                <a:cs typeface="Gautami"/>
              </a:rPr>
              <a:t>gNB</a:t>
            </a:r>
            <a:r>
              <a:rPr lang="en-IN" sz="2000" b="1" dirty="0" smtClean="0">
                <a:solidFill>
                  <a:schemeClr val="accent5">
                    <a:lumMod val="75000"/>
                  </a:schemeClr>
                </a:solidFill>
                <a:effectLst/>
                <a:latin typeface="Muli"/>
                <a:ea typeface="Calibri" panose="020F0502020204030204" pitchFamily="34" charset="0"/>
                <a:cs typeface="Gautami"/>
              </a:rPr>
              <a:t>:</a:t>
            </a:r>
            <a:endParaRPr lang="en-IN" sz="1600" dirty="0" smtClean="0">
              <a:solidFill>
                <a:schemeClr val="accent5">
                  <a:lumMod val="75000"/>
                </a:schemeClr>
              </a:solidFill>
              <a:effectLst/>
              <a:latin typeface="Calibri" panose="020F0502020204030204" pitchFamily="34" charset="0"/>
              <a:ea typeface="Calibri" panose="020F0502020204030204" pitchFamily="34" charset="0"/>
              <a:cs typeface="Gautami"/>
            </a:endParaRPr>
          </a:p>
          <a:p>
            <a:pPr marL="457200">
              <a:lnSpc>
                <a:spcPct val="106000"/>
              </a:lnSpc>
              <a:spcAft>
                <a:spcPts val="0"/>
              </a:spcAft>
            </a:pPr>
            <a:r>
              <a:rPr lang="en-IN" dirty="0" smtClean="0">
                <a:solidFill>
                  <a:schemeClr val="accent5">
                    <a:lumMod val="75000"/>
                  </a:schemeClr>
                </a:solidFill>
                <a:effectLst/>
                <a:latin typeface="Arial" panose="020B0604020202020204" pitchFamily="34" charset="0"/>
                <a:ea typeface="Calibri" panose="020F0502020204030204" pitchFamily="34" charset="0"/>
                <a:cs typeface="Gautami"/>
              </a:rPr>
              <a:t>                  The </a:t>
            </a:r>
            <a:r>
              <a:rPr lang="en-IN" dirty="0" err="1" smtClean="0">
                <a:solidFill>
                  <a:schemeClr val="accent5">
                    <a:lumMod val="75000"/>
                  </a:schemeClr>
                </a:solidFill>
                <a:effectLst/>
                <a:latin typeface="Arial" panose="020B0604020202020204" pitchFamily="34" charset="0"/>
                <a:ea typeface="Calibri" panose="020F0502020204030204" pitchFamily="34" charset="0"/>
                <a:cs typeface="Gautami"/>
              </a:rPr>
              <a:t>gNB</a:t>
            </a:r>
            <a:r>
              <a:rPr lang="en-IN" dirty="0" smtClean="0">
                <a:solidFill>
                  <a:schemeClr val="accent5">
                    <a:lumMod val="75000"/>
                  </a:schemeClr>
                </a:solidFill>
                <a:effectLst/>
                <a:latin typeface="Arial" panose="020B0604020202020204" pitchFamily="34" charset="0"/>
                <a:ea typeface="Calibri" panose="020F0502020204030204" pitchFamily="34" charset="0"/>
                <a:cs typeface="Gautami"/>
              </a:rPr>
              <a:t> is radio node which is equivalent of </a:t>
            </a:r>
            <a:r>
              <a:rPr lang="en-IN" dirty="0" err="1" smtClean="0">
                <a:solidFill>
                  <a:schemeClr val="accent5">
                    <a:lumMod val="75000"/>
                  </a:schemeClr>
                </a:solidFill>
                <a:effectLst/>
                <a:latin typeface="Arial" panose="020B0604020202020204" pitchFamily="34" charset="0"/>
                <a:ea typeface="Calibri" panose="020F0502020204030204" pitchFamily="34" charset="0"/>
                <a:cs typeface="Gautami"/>
              </a:rPr>
              <a:t>eNB</a:t>
            </a:r>
            <a:r>
              <a:rPr lang="en-IN" dirty="0" smtClean="0">
                <a:solidFill>
                  <a:schemeClr val="accent5">
                    <a:lumMod val="75000"/>
                  </a:schemeClr>
                </a:solidFill>
                <a:effectLst/>
                <a:latin typeface="Arial" panose="020B0604020202020204" pitchFamily="34" charset="0"/>
                <a:ea typeface="Calibri" panose="020F0502020204030204" pitchFamily="34" charset="0"/>
                <a:cs typeface="Gautami"/>
              </a:rPr>
              <a:t> in 4G architecture. The </a:t>
            </a:r>
            <a:r>
              <a:rPr lang="en-IN" dirty="0" err="1" smtClean="0">
                <a:solidFill>
                  <a:schemeClr val="accent5">
                    <a:lumMod val="75000"/>
                  </a:schemeClr>
                </a:solidFill>
                <a:effectLst/>
                <a:latin typeface="Arial" panose="020B0604020202020204" pitchFamily="34" charset="0"/>
                <a:ea typeface="Calibri" panose="020F0502020204030204" pitchFamily="34" charset="0"/>
                <a:cs typeface="Gautami"/>
              </a:rPr>
              <a:t>gNB</a:t>
            </a:r>
            <a:r>
              <a:rPr lang="en-IN" dirty="0" smtClean="0">
                <a:solidFill>
                  <a:schemeClr val="accent5">
                    <a:lumMod val="75000"/>
                  </a:schemeClr>
                </a:solidFill>
                <a:effectLst/>
                <a:latin typeface="Arial" panose="020B0604020202020204" pitchFamily="34" charset="0"/>
                <a:ea typeface="Calibri" panose="020F0502020204030204" pitchFamily="34" charset="0"/>
                <a:cs typeface="Gautami"/>
              </a:rPr>
              <a:t> allows 5G UE to connect with 5G NG core using 5G NR air interface.</a:t>
            </a:r>
            <a:endParaRPr lang="en-IN" sz="1600" dirty="0" smtClean="0">
              <a:solidFill>
                <a:schemeClr val="accent5">
                  <a:lumMod val="75000"/>
                </a:schemeClr>
              </a:solidFill>
              <a:effectLst/>
              <a:latin typeface="Calibri" panose="020F0502020204030204" pitchFamily="34" charset="0"/>
              <a:ea typeface="Calibri" panose="020F0502020204030204" pitchFamily="34" charset="0"/>
              <a:cs typeface="Gautami"/>
            </a:endParaRPr>
          </a:p>
          <a:p>
            <a:pPr marL="457200">
              <a:lnSpc>
                <a:spcPct val="107000"/>
              </a:lnSpc>
              <a:spcAft>
                <a:spcPts val="0"/>
              </a:spcAft>
            </a:pPr>
            <a:r>
              <a:rPr lang="en-IN" sz="2000" dirty="0" smtClean="0">
                <a:solidFill>
                  <a:schemeClr val="accent5">
                    <a:lumMod val="75000"/>
                  </a:schemeClr>
                </a:solidFill>
                <a:effectLst/>
                <a:latin typeface="Arial" panose="020B0604020202020204" pitchFamily="34" charset="0"/>
                <a:ea typeface="Calibri" panose="020F0502020204030204" pitchFamily="34" charset="0"/>
                <a:cs typeface="Gautami"/>
              </a:rPr>
              <a:t>The </a:t>
            </a:r>
            <a:r>
              <a:rPr lang="en-IN" sz="2000" dirty="0" err="1" smtClean="0">
                <a:solidFill>
                  <a:schemeClr val="accent5">
                    <a:lumMod val="75000"/>
                  </a:schemeClr>
                </a:solidFill>
                <a:effectLst/>
                <a:latin typeface="Arial" panose="020B0604020202020204" pitchFamily="34" charset="0"/>
                <a:ea typeface="Calibri" panose="020F0502020204030204" pitchFamily="34" charset="0"/>
                <a:cs typeface="Gautami"/>
              </a:rPr>
              <a:t>gNB</a:t>
            </a:r>
            <a:r>
              <a:rPr lang="en-IN" sz="2000" dirty="0" smtClean="0">
                <a:solidFill>
                  <a:schemeClr val="accent5">
                    <a:lumMod val="75000"/>
                  </a:schemeClr>
                </a:solidFill>
                <a:effectLst/>
                <a:latin typeface="Arial" panose="020B0604020202020204" pitchFamily="34" charset="0"/>
                <a:ea typeface="Calibri" panose="020F0502020204030204" pitchFamily="34" charset="0"/>
                <a:cs typeface="Gautami"/>
              </a:rPr>
              <a:t> provides 5G NR User Plane and Control Plane terminations towards UE. It connects with NG-Core via NG interface.</a:t>
            </a:r>
            <a:endParaRPr lang="en-IN" sz="1600" dirty="0" smtClean="0">
              <a:solidFill>
                <a:schemeClr val="accent5">
                  <a:lumMod val="75000"/>
                </a:schemeClr>
              </a:solidFill>
              <a:effectLst/>
              <a:latin typeface="Calibri" panose="020F0502020204030204" pitchFamily="34" charset="0"/>
              <a:ea typeface="Calibri" panose="020F0502020204030204" pitchFamily="34" charset="0"/>
              <a:cs typeface="Gautami"/>
            </a:endParaRPr>
          </a:p>
          <a:p>
            <a:pPr marL="457200">
              <a:lnSpc>
                <a:spcPct val="107000"/>
              </a:lnSpc>
              <a:spcAft>
                <a:spcPts val="800"/>
              </a:spcAft>
            </a:pPr>
            <a:r>
              <a:rPr lang="en-IN" sz="2000" b="1" dirty="0" err="1" smtClean="0">
                <a:solidFill>
                  <a:schemeClr val="accent5">
                    <a:lumMod val="75000"/>
                  </a:schemeClr>
                </a:solidFill>
                <a:effectLst/>
                <a:latin typeface="Arial" panose="020B0604020202020204" pitchFamily="34" charset="0"/>
                <a:ea typeface="Calibri" panose="020F0502020204030204" pitchFamily="34" charset="0"/>
                <a:cs typeface="Gautami"/>
              </a:rPr>
              <a:t>ng-eNB</a:t>
            </a:r>
            <a:r>
              <a:rPr lang="en-IN" sz="2000" b="1" dirty="0" smtClean="0">
                <a:solidFill>
                  <a:schemeClr val="accent5">
                    <a:lumMod val="75000"/>
                  </a:schemeClr>
                </a:solidFill>
                <a:effectLst/>
                <a:latin typeface="Arial" panose="020B0604020202020204" pitchFamily="34" charset="0"/>
                <a:ea typeface="Calibri" panose="020F0502020204030204" pitchFamily="34" charset="0"/>
                <a:cs typeface="Gautami"/>
              </a:rPr>
              <a:t>:</a:t>
            </a:r>
            <a:endParaRPr lang="en-IN" sz="1600" dirty="0" smtClean="0">
              <a:solidFill>
                <a:schemeClr val="accent5">
                  <a:lumMod val="75000"/>
                </a:schemeClr>
              </a:solidFill>
              <a:effectLst/>
              <a:latin typeface="Calibri" panose="020F0502020204030204" pitchFamily="34" charset="0"/>
              <a:ea typeface="Calibri" panose="020F0502020204030204" pitchFamily="34" charset="0"/>
              <a:cs typeface="Gautami"/>
            </a:endParaRPr>
          </a:p>
          <a:p>
            <a:r>
              <a:rPr lang="en-IN" sz="2000" dirty="0" smtClean="0">
                <a:solidFill>
                  <a:schemeClr val="accent5">
                    <a:lumMod val="75000"/>
                  </a:schemeClr>
                </a:solidFill>
                <a:effectLst/>
                <a:latin typeface="Arial" panose="020B0604020202020204" pitchFamily="34" charset="0"/>
                <a:ea typeface="Calibri" panose="020F0502020204030204" pitchFamily="34" charset="0"/>
              </a:rPr>
              <a:t>                  It is enhanced version of 4G </a:t>
            </a:r>
            <a:r>
              <a:rPr lang="en-IN" sz="2000" dirty="0" err="1" smtClean="0">
                <a:solidFill>
                  <a:schemeClr val="accent5">
                    <a:lumMod val="75000"/>
                  </a:schemeClr>
                </a:solidFill>
                <a:effectLst/>
                <a:latin typeface="Arial" panose="020B0604020202020204" pitchFamily="34" charset="0"/>
                <a:ea typeface="Calibri" panose="020F0502020204030204" pitchFamily="34" charset="0"/>
              </a:rPr>
              <a:t>eNodeB</a:t>
            </a:r>
            <a:r>
              <a:rPr lang="en-IN" sz="2000" dirty="0" smtClean="0">
                <a:solidFill>
                  <a:schemeClr val="accent5">
                    <a:lumMod val="75000"/>
                  </a:schemeClr>
                </a:solidFill>
                <a:effectLst/>
                <a:latin typeface="Arial" panose="020B0604020202020204" pitchFamily="34" charset="0"/>
                <a:ea typeface="Calibri" panose="020F0502020204030204" pitchFamily="34" charset="0"/>
              </a:rPr>
              <a:t>. The </a:t>
            </a:r>
            <a:r>
              <a:rPr lang="en-IN" sz="2000" dirty="0" err="1" smtClean="0">
                <a:solidFill>
                  <a:schemeClr val="accent5">
                    <a:lumMod val="75000"/>
                  </a:schemeClr>
                </a:solidFill>
                <a:effectLst/>
                <a:latin typeface="Arial" panose="020B0604020202020204" pitchFamily="34" charset="0"/>
                <a:ea typeface="Calibri" panose="020F0502020204030204" pitchFamily="34" charset="0"/>
              </a:rPr>
              <a:t>ng-eNB</a:t>
            </a:r>
            <a:r>
              <a:rPr lang="en-IN" sz="2000" dirty="0" smtClean="0">
                <a:solidFill>
                  <a:schemeClr val="accent5">
                    <a:lumMod val="75000"/>
                  </a:schemeClr>
                </a:solidFill>
                <a:effectLst/>
                <a:latin typeface="Arial" panose="020B0604020202020204" pitchFamily="34" charset="0"/>
                <a:ea typeface="Calibri" panose="020F0502020204030204" pitchFamily="34" charset="0"/>
              </a:rPr>
              <a:t> connects 5G user equipment (UE) to 5G CN (Core Network) using 4G LTE air interface. UE (User Equipment) use 4G LTE radio resources to connect with </a:t>
            </a:r>
            <a:r>
              <a:rPr lang="en-IN" sz="2000" dirty="0" err="1" smtClean="0">
                <a:solidFill>
                  <a:schemeClr val="accent5">
                    <a:lumMod val="75000"/>
                  </a:schemeClr>
                </a:solidFill>
                <a:effectLst/>
                <a:latin typeface="Arial" panose="020B0604020202020204" pitchFamily="34" charset="0"/>
                <a:ea typeface="Calibri" panose="020F0502020204030204" pitchFamily="34" charset="0"/>
              </a:rPr>
              <a:t>ng-eNB</a:t>
            </a:r>
            <a:r>
              <a:rPr lang="en-IN" sz="2000" dirty="0" smtClean="0">
                <a:solidFill>
                  <a:schemeClr val="accent5">
                    <a:lumMod val="75000"/>
                  </a:schemeClr>
                </a:solidFill>
                <a:effectLst/>
                <a:latin typeface="Arial" panose="020B0604020202020204" pitchFamily="34" charset="0"/>
                <a:ea typeface="Calibri" panose="020F0502020204030204" pitchFamily="34" charset="0"/>
              </a:rPr>
              <a:t>. It provides E-UTRAN UP (User Plane) and CP (Control Plane) terminations towards UE. It connects with NG-Core via NG interface</a:t>
            </a:r>
            <a:endParaRPr lang="en-IN" sz="2000" dirty="0">
              <a:solidFill>
                <a:schemeClr val="accent5">
                  <a:lumMod val="75000"/>
                </a:schemeClr>
              </a:solidFill>
            </a:endParaRPr>
          </a:p>
        </p:txBody>
      </p:sp>
    </p:spTree>
    <p:extLst>
      <p:ext uri="{BB962C8B-B14F-4D97-AF65-F5344CB8AC3E}">
        <p14:creationId xmlns:p14="http://schemas.microsoft.com/office/powerpoint/2010/main" val="3002269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223198"/>
            <a:ext cx="11259404" cy="464871"/>
          </a:xfrm>
          <a:prstGeom prst="rect">
            <a:avLst/>
          </a:prstGeom>
        </p:spPr>
        <p:txBody>
          <a:bodyPr wrap="square">
            <a:spAutoFit/>
          </a:bodyPr>
          <a:lstStyle/>
          <a:p>
            <a:pPr lvl="0">
              <a:lnSpc>
                <a:spcPct val="106000"/>
              </a:lnSpc>
              <a:spcAft>
                <a:spcPts val="800"/>
              </a:spcAft>
            </a:pPr>
            <a:r>
              <a:rPr lang="en-IN" sz="2400" b="1" dirty="0" smtClean="0">
                <a:solidFill>
                  <a:srgbClr val="0070C0"/>
                </a:solidFill>
                <a:effectLst/>
                <a:latin typeface="Muli"/>
                <a:ea typeface="Calibri" panose="020F0502020204030204" pitchFamily="34" charset="0"/>
                <a:cs typeface="Gautami"/>
              </a:rPr>
              <a:t>What is dual connectivity and what are the function of dual connectivity?</a:t>
            </a:r>
            <a:endParaRPr lang="en-IN" dirty="0">
              <a:solidFill>
                <a:srgbClr val="0070C0"/>
              </a:solidFill>
              <a:effectLst/>
              <a:latin typeface="Calibri" panose="020F0502020204030204" pitchFamily="34" charset="0"/>
              <a:ea typeface="Calibri" panose="020F0502020204030204" pitchFamily="34" charset="0"/>
              <a:cs typeface="Gautami"/>
            </a:endParaRPr>
          </a:p>
        </p:txBody>
      </p:sp>
      <p:sp>
        <p:nvSpPr>
          <p:cNvPr id="5" name="Rectangle 4"/>
          <p:cNvSpPr/>
          <p:nvPr/>
        </p:nvSpPr>
        <p:spPr>
          <a:xfrm>
            <a:off x="887105" y="1335363"/>
            <a:ext cx="10672548" cy="3445046"/>
          </a:xfrm>
          <a:prstGeom prst="rect">
            <a:avLst/>
          </a:prstGeom>
        </p:spPr>
        <p:txBody>
          <a:bodyPr wrap="square">
            <a:spAutoFit/>
          </a:bodyPr>
          <a:lstStyle/>
          <a:p>
            <a:pPr marL="457200">
              <a:lnSpc>
                <a:spcPct val="106000"/>
              </a:lnSpc>
              <a:spcAft>
                <a:spcPts val="0"/>
              </a:spcAft>
            </a:pPr>
            <a:r>
              <a:rPr lang="en-IN" sz="2000" dirty="0" smtClean="0">
                <a:solidFill>
                  <a:srgbClr val="7030A0"/>
                </a:solidFill>
                <a:effectLst/>
                <a:latin typeface="Muli"/>
                <a:ea typeface="Calibri" panose="020F0502020204030204" pitchFamily="34" charset="0"/>
                <a:cs typeface="Gautami"/>
              </a:rPr>
              <a:t>Dual connectivity is used when a device consumes radio resources provided by </a:t>
            </a:r>
            <a:r>
              <a:rPr lang="en-IN" sz="2000" dirty="0" err="1" smtClean="0">
                <a:solidFill>
                  <a:srgbClr val="7030A0"/>
                </a:solidFill>
                <a:effectLst/>
                <a:latin typeface="Muli"/>
                <a:ea typeface="Calibri" panose="020F0502020204030204" pitchFamily="34" charset="0"/>
                <a:cs typeface="Gautami"/>
              </a:rPr>
              <a:t>atleast</a:t>
            </a:r>
            <a:r>
              <a:rPr lang="en-IN" sz="2000" dirty="0" smtClean="0">
                <a:solidFill>
                  <a:srgbClr val="7030A0"/>
                </a:solidFill>
                <a:effectLst/>
                <a:latin typeface="Muli"/>
                <a:ea typeface="Calibri" panose="020F0502020204030204" pitchFamily="34" charset="0"/>
                <a:cs typeface="Gautami"/>
              </a:rPr>
              <a:t> two different n/w access points such as </a:t>
            </a:r>
            <a:r>
              <a:rPr lang="en-IN" sz="2000" dirty="0" err="1" smtClean="0">
                <a:solidFill>
                  <a:srgbClr val="7030A0"/>
                </a:solidFill>
                <a:effectLst/>
                <a:latin typeface="Muli"/>
                <a:ea typeface="Calibri" panose="020F0502020204030204" pitchFamily="34" charset="0"/>
                <a:cs typeface="Gautami"/>
              </a:rPr>
              <a:t>gNB</a:t>
            </a:r>
            <a:r>
              <a:rPr lang="en-IN" sz="2000" dirty="0" smtClean="0">
                <a:solidFill>
                  <a:srgbClr val="7030A0"/>
                </a:solidFill>
                <a:effectLst/>
                <a:latin typeface="Muli"/>
                <a:ea typeface="Calibri" panose="020F0502020204030204" pitchFamily="34" charset="0"/>
                <a:cs typeface="Gautami"/>
              </a:rPr>
              <a:t> or </a:t>
            </a:r>
            <a:r>
              <a:rPr lang="en-IN" sz="2000" dirty="0" err="1" smtClean="0">
                <a:solidFill>
                  <a:srgbClr val="7030A0"/>
                </a:solidFill>
                <a:effectLst/>
                <a:latin typeface="Muli"/>
                <a:ea typeface="Calibri" panose="020F0502020204030204" pitchFamily="34" charset="0"/>
                <a:cs typeface="Gautami"/>
              </a:rPr>
              <a:t>eNB</a:t>
            </a:r>
            <a:r>
              <a:rPr lang="en-IN" sz="2000" dirty="0" smtClean="0">
                <a:solidFill>
                  <a:srgbClr val="7030A0"/>
                </a:solidFill>
                <a:effectLst/>
                <a:latin typeface="Muli"/>
                <a:ea typeface="Calibri" panose="020F0502020204030204" pitchFamily="34" charset="0"/>
                <a:cs typeface="Gautami"/>
              </a:rPr>
              <a:t>.</a:t>
            </a:r>
            <a:endParaRPr lang="en-IN" sz="1600" dirty="0" smtClean="0">
              <a:solidFill>
                <a:srgbClr val="7030A0"/>
              </a:solidFill>
              <a:effectLst/>
              <a:latin typeface="Calibri" panose="020F0502020204030204" pitchFamily="34" charset="0"/>
              <a:ea typeface="Calibri" panose="020F0502020204030204" pitchFamily="34" charset="0"/>
              <a:cs typeface="Gautami"/>
            </a:endParaRPr>
          </a:p>
          <a:p>
            <a:pPr marL="457200">
              <a:lnSpc>
                <a:spcPct val="107000"/>
              </a:lnSpc>
              <a:spcAft>
                <a:spcPts val="0"/>
              </a:spcAft>
            </a:pPr>
            <a:r>
              <a:rPr lang="en-US" dirty="0" smtClean="0">
                <a:solidFill>
                  <a:srgbClr val="7030A0"/>
                </a:solidFill>
                <a:effectLst/>
                <a:latin typeface="Calibri" panose="020F0502020204030204" pitchFamily="34" charset="0"/>
                <a:ea typeface="Calibri" panose="020F0502020204030204" pitchFamily="34" charset="0"/>
                <a:cs typeface="Gautami"/>
              </a:rPr>
              <a:t> </a:t>
            </a:r>
            <a:endParaRPr lang="en-IN" sz="1600" dirty="0" smtClean="0">
              <a:solidFill>
                <a:srgbClr val="7030A0"/>
              </a:solidFill>
              <a:effectLst/>
              <a:latin typeface="Calibri" panose="020F0502020204030204" pitchFamily="34" charset="0"/>
              <a:ea typeface="Calibri" panose="020F0502020204030204" pitchFamily="34" charset="0"/>
              <a:cs typeface="Gautami"/>
            </a:endParaRPr>
          </a:p>
          <a:p>
            <a:pPr marL="457200">
              <a:lnSpc>
                <a:spcPct val="107000"/>
              </a:lnSpc>
              <a:spcAft>
                <a:spcPts val="0"/>
              </a:spcAft>
            </a:pPr>
            <a:r>
              <a:rPr lang="en-US" sz="2000" dirty="0" smtClean="0">
                <a:solidFill>
                  <a:srgbClr val="7030A0"/>
                </a:solidFill>
                <a:effectLst/>
                <a:latin typeface="Calibri" panose="020F0502020204030204" pitchFamily="34" charset="0"/>
                <a:ea typeface="Calibri" panose="020F0502020204030204" pitchFamily="34" charset="0"/>
                <a:cs typeface="Gautami"/>
              </a:rPr>
              <a:t>Terminology for Dual connectivity includes:</a:t>
            </a:r>
            <a:endParaRPr lang="en-IN" sz="1600" dirty="0" smtClean="0">
              <a:solidFill>
                <a:srgbClr val="7030A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0"/>
              </a:spcAft>
              <a:buFont typeface="+mj-lt"/>
              <a:buAutoNum type="arabicPeriod"/>
            </a:pPr>
            <a:r>
              <a:rPr lang="en-US" dirty="0" smtClean="0">
                <a:solidFill>
                  <a:srgbClr val="7030A0"/>
                </a:solidFill>
                <a:effectLst/>
                <a:latin typeface="Calibri" panose="020F0502020204030204" pitchFamily="34" charset="0"/>
                <a:ea typeface="Calibri" panose="020F0502020204030204" pitchFamily="34" charset="0"/>
                <a:cs typeface="Gautami"/>
              </a:rPr>
              <a:t>Bearer Split: This term refers to the ability to split a bearer over multiple RAN nodes.</a:t>
            </a:r>
            <a:endParaRPr lang="en-IN" sz="1600" dirty="0" smtClean="0">
              <a:solidFill>
                <a:srgbClr val="7030A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0"/>
              </a:spcAft>
              <a:buFont typeface="+mj-lt"/>
              <a:buAutoNum type="arabicPeriod"/>
            </a:pPr>
            <a:r>
              <a:rPr lang="en-US" dirty="0" smtClean="0">
                <a:solidFill>
                  <a:srgbClr val="7030A0"/>
                </a:solidFill>
                <a:effectLst/>
                <a:latin typeface="Calibri" panose="020F0502020204030204" pitchFamily="34" charset="0"/>
                <a:ea typeface="Calibri" panose="020F0502020204030204" pitchFamily="34" charset="0"/>
                <a:cs typeface="Gautami"/>
              </a:rPr>
              <a:t>MCG(Master Cell Group): Is the group of serving cells associated with the Master RAN node.</a:t>
            </a:r>
            <a:endParaRPr lang="en-IN" sz="1600" dirty="0" smtClean="0">
              <a:solidFill>
                <a:srgbClr val="7030A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0"/>
              </a:spcAft>
              <a:buFont typeface="+mj-lt"/>
              <a:buAutoNum type="arabicPeriod"/>
            </a:pPr>
            <a:r>
              <a:rPr lang="en-US" dirty="0" smtClean="0">
                <a:solidFill>
                  <a:srgbClr val="7030A0"/>
                </a:solidFill>
                <a:effectLst/>
                <a:latin typeface="Calibri" panose="020F0502020204030204" pitchFamily="34" charset="0"/>
                <a:ea typeface="Calibri" panose="020F0502020204030204" pitchFamily="34" charset="0"/>
                <a:cs typeface="Gautami"/>
              </a:rPr>
              <a:t>Master RAN node: This is an </a:t>
            </a:r>
            <a:r>
              <a:rPr lang="en-US" dirty="0" err="1" smtClean="0">
                <a:solidFill>
                  <a:srgbClr val="7030A0"/>
                </a:solidFill>
                <a:effectLst/>
                <a:latin typeface="Calibri" panose="020F0502020204030204" pitchFamily="34" charset="0"/>
                <a:ea typeface="Calibri" panose="020F0502020204030204" pitchFamily="34" charset="0"/>
                <a:cs typeface="Gautami"/>
              </a:rPr>
              <a:t>gNB</a:t>
            </a:r>
            <a:r>
              <a:rPr lang="en-US" dirty="0" smtClean="0">
                <a:solidFill>
                  <a:srgbClr val="7030A0"/>
                </a:solidFill>
                <a:effectLst/>
                <a:latin typeface="Calibri" panose="020F0502020204030204" pitchFamily="34" charset="0"/>
                <a:ea typeface="Calibri" panose="020F0502020204030204" pitchFamily="34" charset="0"/>
                <a:cs typeface="Gautami"/>
              </a:rPr>
              <a:t>/</a:t>
            </a:r>
            <a:r>
              <a:rPr lang="en-US" dirty="0" err="1" smtClean="0">
                <a:solidFill>
                  <a:srgbClr val="7030A0"/>
                </a:solidFill>
                <a:effectLst/>
                <a:latin typeface="Calibri" panose="020F0502020204030204" pitchFamily="34" charset="0"/>
                <a:ea typeface="Calibri" panose="020F0502020204030204" pitchFamily="34" charset="0"/>
                <a:cs typeface="Gautami"/>
              </a:rPr>
              <a:t>ng-eNB</a:t>
            </a:r>
            <a:r>
              <a:rPr lang="en-US" dirty="0" smtClean="0">
                <a:solidFill>
                  <a:srgbClr val="7030A0"/>
                </a:solidFill>
                <a:effectLst/>
                <a:latin typeface="Calibri" panose="020F0502020204030204" pitchFamily="34" charset="0"/>
                <a:ea typeface="Calibri" panose="020F0502020204030204" pitchFamily="34" charset="0"/>
                <a:cs typeface="Gautami"/>
              </a:rPr>
              <a:t> which terminates the core n/w connectivity and therefore acts as the mobility anchor towards the core n/w.</a:t>
            </a:r>
            <a:endParaRPr lang="en-IN" sz="1600" dirty="0" smtClean="0">
              <a:solidFill>
                <a:srgbClr val="7030A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0"/>
              </a:spcAft>
              <a:buFont typeface="+mj-lt"/>
              <a:buAutoNum type="arabicPeriod"/>
            </a:pPr>
            <a:r>
              <a:rPr lang="en-US" dirty="0" smtClean="0">
                <a:solidFill>
                  <a:srgbClr val="7030A0"/>
                </a:solidFill>
                <a:effectLst/>
                <a:latin typeface="Calibri" panose="020F0502020204030204" pitchFamily="34" charset="0"/>
                <a:ea typeface="Calibri" panose="020F0502020204030204" pitchFamily="34" charset="0"/>
                <a:cs typeface="Gautami"/>
              </a:rPr>
              <a:t>SCG(Secondary Cell Group): Is the group of serving cells associated with Secondary RAN node.</a:t>
            </a:r>
            <a:endParaRPr lang="en-IN" sz="1600" dirty="0" smtClean="0">
              <a:solidFill>
                <a:srgbClr val="7030A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800"/>
              </a:spcAft>
              <a:buFont typeface="+mj-lt"/>
              <a:buAutoNum type="arabicPeriod"/>
            </a:pPr>
            <a:r>
              <a:rPr lang="en-US" dirty="0" smtClean="0">
                <a:solidFill>
                  <a:srgbClr val="7030A0"/>
                </a:solidFill>
                <a:effectLst/>
                <a:latin typeface="Calibri" panose="020F0502020204030204" pitchFamily="34" charset="0"/>
                <a:ea typeface="Calibri" panose="020F0502020204030204" pitchFamily="34" charset="0"/>
                <a:cs typeface="Gautami"/>
              </a:rPr>
              <a:t>Secondary RAN node: This is an </a:t>
            </a:r>
            <a:r>
              <a:rPr lang="en-US" dirty="0" err="1" smtClean="0">
                <a:solidFill>
                  <a:srgbClr val="7030A0"/>
                </a:solidFill>
                <a:effectLst/>
                <a:latin typeface="Calibri" panose="020F0502020204030204" pitchFamily="34" charset="0"/>
                <a:ea typeface="Calibri" panose="020F0502020204030204" pitchFamily="34" charset="0"/>
                <a:cs typeface="Gautami"/>
              </a:rPr>
              <a:t>gNB</a:t>
            </a:r>
            <a:r>
              <a:rPr lang="en-US" dirty="0" smtClean="0">
                <a:solidFill>
                  <a:srgbClr val="7030A0"/>
                </a:solidFill>
                <a:effectLst/>
                <a:latin typeface="Calibri" panose="020F0502020204030204" pitchFamily="34" charset="0"/>
                <a:ea typeface="Calibri" panose="020F0502020204030204" pitchFamily="34" charset="0"/>
                <a:cs typeface="Gautami"/>
              </a:rPr>
              <a:t>/</a:t>
            </a:r>
            <a:r>
              <a:rPr lang="en-US" dirty="0" err="1" smtClean="0">
                <a:solidFill>
                  <a:srgbClr val="7030A0"/>
                </a:solidFill>
                <a:effectLst/>
                <a:latin typeface="Calibri" panose="020F0502020204030204" pitchFamily="34" charset="0"/>
                <a:ea typeface="Calibri" panose="020F0502020204030204" pitchFamily="34" charset="0"/>
                <a:cs typeface="Gautami"/>
              </a:rPr>
              <a:t>ng-eNB</a:t>
            </a:r>
            <a:r>
              <a:rPr lang="en-US" dirty="0" smtClean="0">
                <a:solidFill>
                  <a:srgbClr val="7030A0"/>
                </a:solidFill>
                <a:effectLst/>
                <a:latin typeface="Calibri" panose="020F0502020204030204" pitchFamily="34" charset="0"/>
                <a:ea typeface="Calibri" panose="020F0502020204030204" pitchFamily="34" charset="0"/>
                <a:cs typeface="Gautami"/>
              </a:rPr>
              <a:t> which provides additional resources to the device, which is not the Master RAN node.</a:t>
            </a:r>
            <a:endParaRPr lang="en-IN" sz="1600" dirty="0">
              <a:solidFill>
                <a:srgbClr val="7030A0"/>
              </a:solidFill>
              <a:effectLst/>
              <a:latin typeface="Calibri" panose="020F0502020204030204" pitchFamily="34" charset="0"/>
              <a:ea typeface="Calibri" panose="020F0502020204030204" pitchFamily="34" charset="0"/>
              <a:cs typeface="Gautami"/>
            </a:endParaRPr>
          </a:p>
        </p:txBody>
      </p:sp>
    </p:spTree>
    <p:extLst>
      <p:ext uri="{BB962C8B-B14F-4D97-AF65-F5344CB8AC3E}">
        <p14:creationId xmlns:p14="http://schemas.microsoft.com/office/powerpoint/2010/main" val="1146359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223198"/>
            <a:ext cx="11259404" cy="961353"/>
          </a:xfrm>
          <a:prstGeom prst="rect">
            <a:avLst/>
          </a:prstGeom>
        </p:spPr>
        <p:txBody>
          <a:bodyPr wrap="square">
            <a:spAutoFit/>
          </a:bodyPr>
          <a:lstStyle/>
          <a:p>
            <a:pPr>
              <a:lnSpc>
                <a:spcPct val="106000"/>
              </a:lnSpc>
              <a:spcAft>
                <a:spcPts val="800"/>
              </a:spcAft>
            </a:pPr>
            <a:r>
              <a:rPr lang="en-IN" sz="2400" b="1" dirty="0">
                <a:solidFill>
                  <a:srgbClr val="0070C0"/>
                </a:solidFill>
              </a:rPr>
              <a:t>What is NR multi connectivity? which one is dual connectivity &amp; Carrier aggregation?</a:t>
            </a:r>
            <a:endParaRPr lang="en-IN" sz="2400" dirty="0">
              <a:solidFill>
                <a:srgbClr val="0070C0"/>
              </a:solidFill>
            </a:endParaRPr>
          </a:p>
          <a:p>
            <a:pPr lvl="0">
              <a:lnSpc>
                <a:spcPct val="106000"/>
              </a:lnSpc>
              <a:spcAft>
                <a:spcPts val="800"/>
              </a:spcAft>
            </a:pPr>
            <a:endParaRPr lang="en-IN" sz="2400" dirty="0">
              <a:solidFill>
                <a:srgbClr val="0070C0"/>
              </a:solidFill>
              <a:effectLst/>
              <a:latin typeface="Calibri" panose="020F0502020204030204" pitchFamily="34" charset="0"/>
              <a:ea typeface="Calibri" panose="020F0502020204030204" pitchFamily="34" charset="0"/>
              <a:cs typeface="Gautami"/>
            </a:endParaRPr>
          </a:p>
        </p:txBody>
      </p:sp>
      <p:sp>
        <p:nvSpPr>
          <p:cNvPr id="3" name="Rectangle 2"/>
          <p:cNvSpPr/>
          <p:nvPr/>
        </p:nvSpPr>
        <p:spPr>
          <a:xfrm>
            <a:off x="-150125" y="1184551"/>
            <a:ext cx="9567080" cy="2115066"/>
          </a:xfrm>
          <a:prstGeom prst="rect">
            <a:avLst/>
          </a:prstGeom>
        </p:spPr>
        <p:txBody>
          <a:bodyPr wrap="square">
            <a:spAutoFit/>
          </a:bodyPr>
          <a:lstStyle/>
          <a:p>
            <a:pPr marL="457200">
              <a:lnSpc>
                <a:spcPct val="106000"/>
              </a:lnSpc>
              <a:spcAft>
                <a:spcPts val="0"/>
              </a:spcAft>
            </a:pPr>
            <a:r>
              <a:rPr lang="en-IN" sz="2400" b="1" dirty="0" smtClean="0">
                <a:solidFill>
                  <a:srgbClr val="FF00FF"/>
                </a:solidFill>
                <a:effectLst/>
                <a:latin typeface="Muli"/>
                <a:ea typeface="Calibri" panose="020F0502020204030204" pitchFamily="34" charset="0"/>
                <a:cs typeface="Gautami"/>
              </a:rPr>
              <a:t>Multi-connectivity:</a:t>
            </a:r>
            <a:endParaRPr lang="en-IN" sz="2400" dirty="0" smtClean="0">
              <a:solidFill>
                <a:srgbClr val="FF00FF"/>
              </a:solidFill>
              <a:effectLst/>
              <a:latin typeface="Calibri" panose="020F0502020204030204" pitchFamily="34" charset="0"/>
              <a:ea typeface="Calibri" panose="020F0502020204030204" pitchFamily="34" charset="0"/>
              <a:cs typeface="Gautami"/>
            </a:endParaRPr>
          </a:p>
          <a:p>
            <a:pPr marL="457200">
              <a:lnSpc>
                <a:spcPct val="106000"/>
              </a:lnSpc>
              <a:spcAft>
                <a:spcPts val="800"/>
              </a:spcAft>
            </a:pPr>
            <a:r>
              <a:rPr lang="en-IN" sz="2000" dirty="0" smtClean="0">
                <a:solidFill>
                  <a:srgbClr val="FF00FF"/>
                </a:solidFill>
                <a:effectLst/>
                <a:latin typeface="Arial" panose="020B0604020202020204" pitchFamily="34" charset="0"/>
                <a:ea typeface="Calibri" panose="020F0502020204030204" pitchFamily="34" charset="0"/>
                <a:cs typeface="Gautami"/>
              </a:rPr>
              <a:t>One of the key features of 5G NR enumerated earlier is multi-connectivity (MC). It refers to the concurrent use of multiple independent communication paths, nodes, access points (APs) or base stations (BSs) for data transmission to a UE. In MC mode, the UE accesses radio resources from multiple nodes that have distinct schedulers.</a:t>
            </a:r>
            <a:endParaRPr lang="en-IN" sz="2400" dirty="0">
              <a:solidFill>
                <a:srgbClr val="FF00FF"/>
              </a:solidFill>
              <a:effectLst/>
              <a:latin typeface="Calibri" panose="020F0502020204030204" pitchFamily="34" charset="0"/>
              <a:ea typeface="Calibri" panose="020F0502020204030204" pitchFamily="34" charset="0"/>
              <a:cs typeface="Gautami"/>
            </a:endParaRPr>
          </a:p>
        </p:txBody>
      </p:sp>
      <p:sp>
        <p:nvSpPr>
          <p:cNvPr id="4" name="Rectangle 3"/>
          <p:cNvSpPr/>
          <p:nvPr/>
        </p:nvSpPr>
        <p:spPr>
          <a:xfrm>
            <a:off x="0" y="3612823"/>
            <a:ext cx="5704764" cy="523220"/>
          </a:xfrm>
          <a:prstGeom prst="rect">
            <a:avLst/>
          </a:prstGeom>
        </p:spPr>
        <p:txBody>
          <a:bodyPr wrap="square">
            <a:spAutoFit/>
          </a:bodyPr>
          <a:lstStyle/>
          <a:p>
            <a:r>
              <a:rPr lang="en-US" sz="2800" b="1" dirty="0">
                <a:solidFill>
                  <a:srgbClr val="2F5496"/>
                </a:solidFill>
                <a:latin typeface="Calibri Light" panose="020F0302020204030204" pitchFamily="34" charset="0"/>
              </a:rPr>
              <a:t>What is </a:t>
            </a:r>
            <a:r>
              <a:rPr lang="en-US" sz="2800" b="1" dirty="0" err="1">
                <a:solidFill>
                  <a:srgbClr val="2F5496"/>
                </a:solidFill>
                <a:latin typeface="Calibri Light" panose="020F0302020204030204" pitchFamily="34" charset="0"/>
              </a:rPr>
              <a:t>kSSB</a:t>
            </a:r>
            <a:r>
              <a:rPr lang="en-US" sz="2800" b="1" dirty="0">
                <a:solidFill>
                  <a:srgbClr val="2F5496"/>
                </a:solidFill>
                <a:latin typeface="Calibri Light" panose="020F0302020204030204" pitchFamily="34" charset="0"/>
              </a:rPr>
              <a:t>, how it is used</a:t>
            </a:r>
            <a:endParaRPr lang="en-IN" sz="2800" dirty="0"/>
          </a:p>
        </p:txBody>
      </p:sp>
      <p:sp>
        <p:nvSpPr>
          <p:cNvPr id="5" name="Rectangle 4"/>
          <p:cNvSpPr/>
          <p:nvPr/>
        </p:nvSpPr>
        <p:spPr>
          <a:xfrm>
            <a:off x="141027" y="4260970"/>
            <a:ext cx="8948382" cy="1323439"/>
          </a:xfrm>
          <a:prstGeom prst="rect">
            <a:avLst/>
          </a:prstGeom>
        </p:spPr>
        <p:txBody>
          <a:bodyPr wrap="square">
            <a:spAutoFit/>
          </a:bodyPr>
          <a:lstStyle/>
          <a:p>
            <a:r>
              <a:rPr lang="en-SG" sz="2000" dirty="0" err="1">
                <a:solidFill>
                  <a:srgbClr val="FF00FF"/>
                </a:solidFill>
                <a:latin typeface="Calibri" panose="020F0502020204030204" pitchFamily="34" charset="0"/>
              </a:rPr>
              <a:t>kSSB</a:t>
            </a:r>
            <a:r>
              <a:rPr lang="en-SG" sz="2000" dirty="0">
                <a:solidFill>
                  <a:srgbClr val="FF00FF"/>
                </a:solidFill>
                <a:latin typeface="Calibri" panose="020F0502020204030204" pitchFamily="34" charset="0"/>
              </a:rPr>
              <a:t>(15kHz|60kHz|120kHz) - Sets the subcarrier offset between the first subcarrier of SS/PBCH and the last subcarrier of RB Offset(15kHz|60kHz). The numerology used for </a:t>
            </a:r>
            <a:r>
              <a:rPr lang="en-SG" sz="2000" dirty="0" err="1">
                <a:solidFill>
                  <a:srgbClr val="FF00FF"/>
                </a:solidFill>
                <a:latin typeface="Calibri" panose="020F0502020204030204" pitchFamily="34" charset="0"/>
              </a:rPr>
              <a:t>kSSB</a:t>
            </a:r>
            <a:r>
              <a:rPr lang="en-SG" sz="2000" dirty="0">
                <a:solidFill>
                  <a:srgbClr val="FF00FF"/>
                </a:solidFill>
                <a:latin typeface="Calibri" panose="020F0502020204030204" pitchFamily="34" charset="0"/>
              </a:rPr>
              <a:t> depends on the carrier Bandwidth. For FR1 bandwidths, </a:t>
            </a:r>
            <a:r>
              <a:rPr lang="en-SG" sz="2000" dirty="0" err="1">
                <a:solidFill>
                  <a:srgbClr val="FF00FF"/>
                </a:solidFill>
                <a:latin typeface="Calibri" panose="020F0502020204030204" pitchFamily="34" charset="0"/>
              </a:rPr>
              <a:t>kSSB</a:t>
            </a:r>
            <a:r>
              <a:rPr lang="en-SG" sz="2000" dirty="0">
                <a:solidFill>
                  <a:srgbClr val="FF00FF"/>
                </a:solidFill>
                <a:latin typeface="Calibri" panose="020F0502020204030204" pitchFamily="34" charset="0"/>
              </a:rPr>
              <a:t> is always in 15 kHz </a:t>
            </a:r>
            <a:endParaRPr lang="en-IN" sz="2000" dirty="0">
              <a:solidFill>
                <a:srgbClr val="FF00FF"/>
              </a:solidFill>
            </a:endParaRPr>
          </a:p>
        </p:txBody>
      </p:sp>
    </p:spTree>
    <p:extLst>
      <p:ext uri="{BB962C8B-B14F-4D97-AF65-F5344CB8AC3E}">
        <p14:creationId xmlns:p14="http://schemas.microsoft.com/office/powerpoint/2010/main" val="2711188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1259404" cy="1216808"/>
          </a:xfrm>
          <a:prstGeom prst="rect">
            <a:avLst/>
          </a:prstGeom>
        </p:spPr>
        <p:txBody>
          <a:bodyPr wrap="square">
            <a:spAutoFit/>
          </a:bodyPr>
          <a:lstStyle/>
          <a:p>
            <a:pPr>
              <a:lnSpc>
                <a:spcPct val="106000"/>
              </a:lnSpc>
              <a:spcAft>
                <a:spcPts val="800"/>
              </a:spcAft>
            </a:pPr>
            <a:r>
              <a:rPr lang="en-IN" sz="3200" b="1" dirty="0">
                <a:solidFill>
                  <a:srgbClr val="0070C0"/>
                </a:solidFill>
              </a:rPr>
              <a:t>What is the UE state in 5GC?</a:t>
            </a:r>
            <a:endParaRPr lang="en-IN" sz="3200" dirty="0">
              <a:solidFill>
                <a:srgbClr val="0070C0"/>
              </a:solidFill>
            </a:endParaRPr>
          </a:p>
          <a:p>
            <a:pPr lvl="0">
              <a:lnSpc>
                <a:spcPct val="106000"/>
              </a:lnSpc>
              <a:spcAft>
                <a:spcPts val="800"/>
              </a:spcAft>
            </a:pPr>
            <a:endParaRPr lang="en-IN" sz="3200" dirty="0">
              <a:solidFill>
                <a:srgbClr val="0070C0"/>
              </a:solidFill>
              <a:effectLst/>
              <a:latin typeface="Calibri" panose="020F0502020204030204" pitchFamily="34" charset="0"/>
              <a:ea typeface="Calibri" panose="020F0502020204030204" pitchFamily="34" charset="0"/>
              <a:cs typeface="Gautami"/>
            </a:endParaRPr>
          </a:p>
        </p:txBody>
      </p:sp>
      <p:sp>
        <p:nvSpPr>
          <p:cNvPr id="4" name="Rectangle 3"/>
          <p:cNvSpPr/>
          <p:nvPr/>
        </p:nvSpPr>
        <p:spPr>
          <a:xfrm>
            <a:off x="0" y="492541"/>
            <a:ext cx="12091916" cy="1569660"/>
          </a:xfrm>
          <a:prstGeom prst="rect">
            <a:avLst/>
          </a:prstGeom>
        </p:spPr>
        <p:txBody>
          <a:bodyPr wrap="square">
            <a:spAutoFit/>
          </a:bodyPr>
          <a:lstStyle/>
          <a:p>
            <a:r>
              <a:rPr lang="en-IN" sz="1600" dirty="0" smtClean="0">
                <a:solidFill>
                  <a:schemeClr val="accent2">
                    <a:lumMod val="75000"/>
                  </a:schemeClr>
                </a:solidFill>
                <a:effectLst/>
                <a:latin typeface="Arial" panose="020B0604020202020204" pitchFamily="34" charset="0"/>
                <a:ea typeface="Calibri" panose="020F0502020204030204" pitchFamily="34" charset="0"/>
              </a:rPr>
              <a:t>Following are the three RRC states of UE as per 5G NR standard.</a:t>
            </a:r>
            <a:br>
              <a:rPr lang="en-IN" sz="1600" dirty="0" smtClean="0">
                <a:solidFill>
                  <a:schemeClr val="accent2">
                    <a:lumMod val="75000"/>
                  </a:schemeClr>
                </a:solidFill>
                <a:effectLst/>
                <a:latin typeface="Arial" panose="020B0604020202020204" pitchFamily="34" charset="0"/>
                <a:ea typeface="Calibri" panose="020F0502020204030204" pitchFamily="34" charset="0"/>
              </a:rPr>
            </a:br>
            <a:r>
              <a:rPr lang="en-IN" sz="1600" dirty="0" smtClean="0">
                <a:solidFill>
                  <a:schemeClr val="accent2">
                    <a:lumMod val="75000"/>
                  </a:schemeClr>
                </a:solidFill>
                <a:effectLst/>
                <a:latin typeface="Arial" panose="020B0604020202020204" pitchFamily="34" charset="0"/>
                <a:ea typeface="Calibri" panose="020F0502020204030204" pitchFamily="34" charset="0"/>
              </a:rPr>
              <a:t>• </a:t>
            </a:r>
            <a:r>
              <a:rPr lang="en-IN" sz="1600" b="1" dirty="0" smtClean="0">
                <a:solidFill>
                  <a:schemeClr val="accent2">
                    <a:lumMod val="75000"/>
                  </a:schemeClr>
                </a:solidFill>
                <a:effectLst/>
                <a:latin typeface="Arial" panose="020B0604020202020204" pitchFamily="34" charset="0"/>
                <a:ea typeface="Calibri" panose="020F0502020204030204" pitchFamily="34" charset="0"/>
              </a:rPr>
              <a:t>RRC_IDLE</a:t>
            </a:r>
            <a:r>
              <a:rPr lang="en-IN" sz="1600" dirty="0" smtClean="0">
                <a:solidFill>
                  <a:schemeClr val="accent2">
                    <a:lumMod val="75000"/>
                  </a:schemeClr>
                </a:solidFill>
                <a:effectLst/>
                <a:latin typeface="Arial" panose="020B0604020202020204" pitchFamily="34" charset="0"/>
                <a:ea typeface="Calibri" panose="020F0502020204030204" pitchFamily="34" charset="0"/>
              </a:rPr>
              <a:t> : Upon power ON, UE enters into RRC_IDLE mode. UE can move to this mode from either RRC_CONNECTED mode or RRC_INACTIVE mode.</a:t>
            </a:r>
            <a:br>
              <a:rPr lang="en-IN" sz="1600" dirty="0" smtClean="0">
                <a:solidFill>
                  <a:schemeClr val="accent2">
                    <a:lumMod val="75000"/>
                  </a:schemeClr>
                </a:solidFill>
                <a:effectLst/>
                <a:latin typeface="Arial" panose="020B0604020202020204" pitchFamily="34" charset="0"/>
                <a:ea typeface="Calibri" panose="020F0502020204030204" pitchFamily="34" charset="0"/>
              </a:rPr>
            </a:br>
            <a:r>
              <a:rPr lang="en-IN" sz="1600" dirty="0" smtClean="0">
                <a:solidFill>
                  <a:schemeClr val="accent2">
                    <a:lumMod val="75000"/>
                  </a:schemeClr>
                </a:solidFill>
                <a:effectLst/>
                <a:latin typeface="Arial" panose="020B0604020202020204" pitchFamily="34" charset="0"/>
                <a:ea typeface="Calibri" panose="020F0502020204030204" pitchFamily="34" charset="0"/>
              </a:rPr>
              <a:t>• </a:t>
            </a:r>
            <a:r>
              <a:rPr lang="en-IN" sz="1600" b="1" dirty="0" smtClean="0">
                <a:solidFill>
                  <a:schemeClr val="accent2">
                    <a:lumMod val="75000"/>
                  </a:schemeClr>
                </a:solidFill>
                <a:effectLst/>
                <a:latin typeface="Arial" panose="020B0604020202020204" pitchFamily="34" charset="0"/>
                <a:ea typeface="Calibri" panose="020F0502020204030204" pitchFamily="34" charset="0"/>
              </a:rPr>
              <a:t>RRC_INACTIVE</a:t>
            </a:r>
            <a:r>
              <a:rPr lang="en-IN" sz="1600" dirty="0" smtClean="0">
                <a:solidFill>
                  <a:schemeClr val="accent2">
                    <a:lumMod val="75000"/>
                  </a:schemeClr>
                </a:solidFill>
                <a:effectLst/>
                <a:latin typeface="Arial" panose="020B0604020202020204" pitchFamily="34" charset="0"/>
                <a:ea typeface="Calibri" panose="020F0502020204030204" pitchFamily="34" charset="0"/>
              </a:rPr>
              <a:t>: UE moves to this mode from RRC_CONNECTED mode. It is connected but inactive mode of UE. In this mode UE maintains RRC connection and at the same time minimizes </a:t>
            </a:r>
            <a:r>
              <a:rPr lang="en-IN" sz="1600" dirty="0" err="1" smtClean="0">
                <a:solidFill>
                  <a:schemeClr val="accent2">
                    <a:lumMod val="75000"/>
                  </a:schemeClr>
                </a:solidFill>
                <a:effectLst/>
                <a:latin typeface="Arial" panose="020B0604020202020204" pitchFamily="34" charset="0"/>
                <a:ea typeface="Calibri" panose="020F0502020204030204" pitchFamily="34" charset="0"/>
              </a:rPr>
              <a:t>signaling</a:t>
            </a:r>
            <a:r>
              <a:rPr lang="en-IN" sz="1600" dirty="0" smtClean="0">
                <a:solidFill>
                  <a:schemeClr val="accent2">
                    <a:lumMod val="75000"/>
                  </a:schemeClr>
                </a:solidFill>
                <a:effectLst/>
                <a:latin typeface="Arial" panose="020B0604020202020204" pitchFamily="34" charset="0"/>
                <a:ea typeface="Calibri" panose="020F0502020204030204" pitchFamily="34" charset="0"/>
              </a:rPr>
              <a:t> and power consumption.</a:t>
            </a:r>
            <a:br>
              <a:rPr lang="en-IN" sz="1600" dirty="0" smtClean="0">
                <a:solidFill>
                  <a:schemeClr val="accent2">
                    <a:lumMod val="75000"/>
                  </a:schemeClr>
                </a:solidFill>
                <a:effectLst/>
                <a:latin typeface="Arial" panose="020B0604020202020204" pitchFamily="34" charset="0"/>
                <a:ea typeface="Calibri" panose="020F0502020204030204" pitchFamily="34" charset="0"/>
              </a:rPr>
            </a:br>
            <a:r>
              <a:rPr lang="en-IN" sz="1600" dirty="0" smtClean="0">
                <a:solidFill>
                  <a:schemeClr val="accent2">
                    <a:lumMod val="75000"/>
                  </a:schemeClr>
                </a:solidFill>
                <a:effectLst/>
                <a:latin typeface="Arial" panose="020B0604020202020204" pitchFamily="34" charset="0"/>
                <a:ea typeface="Calibri" panose="020F0502020204030204" pitchFamily="34" charset="0"/>
              </a:rPr>
              <a:t>• </a:t>
            </a:r>
            <a:r>
              <a:rPr lang="en-IN" sz="1600" b="1" dirty="0" smtClean="0">
                <a:solidFill>
                  <a:schemeClr val="accent2">
                    <a:lumMod val="75000"/>
                  </a:schemeClr>
                </a:solidFill>
                <a:effectLst/>
                <a:latin typeface="Arial" panose="020B0604020202020204" pitchFamily="34" charset="0"/>
                <a:ea typeface="Calibri" panose="020F0502020204030204" pitchFamily="34" charset="0"/>
              </a:rPr>
              <a:t>RRC_CONNECTED</a:t>
            </a:r>
            <a:r>
              <a:rPr lang="en-IN" sz="1600" dirty="0" smtClean="0">
                <a:solidFill>
                  <a:schemeClr val="accent2">
                    <a:lumMod val="75000"/>
                  </a:schemeClr>
                </a:solidFill>
                <a:effectLst/>
                <a:latin typeface="Arial" panose="020B0604020202020204" pitchFamily="34" charset="0"/>
                <a:ea typeface="Calibri" panose="020F0502020204030204" pitchFamily="34" charset="0"/>
              </a:rPr>
              <a:t>: UE remains in connection with the 5G-RAN/5GC in this mode</a:t>
            </a:r>
            <a:endParaRPr lang="en-IN" sz="1600" dirty="0">
              <a:solidFill>
                <a:schemeClr val="accent2">
                  <a:lumMod val="75000"/>
                </a:schemeClr>
              </a:solidFill>
            </a:endParaRPr>
          </a:p>
        </p:txBody>
      </p:sp>
      <p:sp>
        <p:nvSpPr>
          <p:cNvPr id="5" name="Rectangle 4"/>
          <p:cNvSpPr/>
          <p:nvPr/>
        </p:nvSpPr>
        <p:spPr>
          <a:xfrm>
            <a:off x="0" y="1940195"/>
            <a:ext cx="10931858" cy="1863908"/>
          </a:xfrm>
          <a:prstGeom prst="rect">
            <a:avLst/>
          </a:prstGeom>
        </p:spPr>
        <p:txBody>
          <a:bodyPr wrap="square">
            <a:spAutoFit/>
          </a:bodyPr>
          <a:lstStyle/>
          <a:p>
            <a:pPr fontAlgn="base">
              <a:lnSpc>
                <a:spcPct val="107000"/>
              </a:lnSpc>
              <a:spcBef>
                <a:spcPts val="200"/>
              </a:spcBef>
              <a:spcAft>
                <a:spcPts val="0"/>
              </a:spcAft>
            </a:pPr>
            <a:r>
              <a:rPr lang="en-IN" sz="1600" b="1" i="1" cap="all" dirty="0" smtClean="0">
                <a:solidFill>
                  <a:srgbClr val="2E74B5"/>
                </a:solidFill>
                <a:effectLst/>
                <a:latin typeface="Calibri" panose="020F0502020204030204" pitchFamily="34" charset="0"/>
                <a:ea typeface="Times New Roman" panose="02020603050405020304" pitchFamily="18" charset="0"/>
                <a:cs typeface="Gautami"/>
              </a:rPr>
              <a:t>RRC_IDLE MODE:</a:t>
            </a:r>
            <a:endParaRPr lang="en-IN" sz="1400" b="1" i="1" dirty="0" smtClean="0">
              <a:solidFill>
                <a:srgbClr val="2E74B5"/>
              </a:solidFill>
              <a:effectLst/>
              <a:latin typeface="Calibri Light" panose="020F0302020204030204" pitchFamily="34" charset="0"/>
              <a:ea typeface="Times New Roman" panose="02020603050405020304" pitchFamily="18" charset="0"/>
              <a:cs typeface="Gautami"/>
            </a:endParaRPr>
          </a:p>
          <a:p>
            <a:r>
              <a:rPr lang="en-IN" sz="1400" dirty="0" smtClean="0">
                <a:effectLst/>
                <a:latin typeface="Arial" panose="020B0604020202020204" pitchFamily="34" charset="0"/>
                <a:ea typeface="Calibri" panose="020F0502020204030204" pitchFamily="34" charset="0"/>
              </a:rPr>
              <a:t>             Following actions are performed by UE in RRC IDLE mode.</a:t>
            </a:r>
            <a:br>
              <a:rPr lang="en-IN" sz="1400" dirty="0" smtClean="0">
                <a:effectLst/>
                <a:latin typeface="Arial" panose="020B0604020202020204" pitchFamily="34" charset="0"/>
                <a:ea typeface="Calibri" panose="020F0502020204030204" pitchFamily="34" charset="0"/>
              </a:rPr>
            </a:br>
            <a:r>
              <a:rPr lang="en-IN" sz="1400" dirty="0" smtClean="0">
                <a:effectLst/>
                <a:latin typeface="Arial" panose="020B0604020202020204" pitchFamily="34" charset="0"/>
                <a:ea typeface="Calibri" panose="020F0502020204030204" pitchFamily="34" charset="0"/>
              </a:rPr>
              <a:t>   • Selection of PLMN</a:t>
            </a:r>
            <a:br>
              <a:rPr lang="en-IN" sz="1400" dirty="0" smtClean="0">
                <a:effectLst/>
                <a:latin typeface="Arial" panose="020B0604020202020204" pitchFamily="34" charset="0"/>
                <a:ea typeface="Calibri" panose="020F0502020204030204" pitchFamily="34" charset="0"/>
              </a:rPr>
            </a:br>
            <a:r>
              <a:rPr lang="en-IN" sz="1400" dirty="0" smtClean="0">
                <a:effectLst/>
                <a:latin typeface="Arial" panose="020B0604020202020204" pitchFamily="34" charset="0"/>
                <a:ea typeface="Calibri" panose="020F0502020204030204" pitchFamily="34" charset="0"/>
              </a:rPr>
              <a:t>   • Broadcast of SI messages.</a:t>
            </a:r>
            <a:br>
              <a:rPr lang="en-IN" sz="1400" dirty="0" smtClean="0">
                <a:effectLst/>
                <a:latin typeface="Arial" panose="020B0604020202020204" pitchFamily="34" charset="0"/>
                <a:ea typeface="Calibri" panose="020F0502020204030204" pitchFamily="34" charset="0"/>
              </a:rPr>
            </a:br>
            <a:r>
              <a:rPr lang="en-IN" sz="1400" dirty="0" smtClean="0">
                <a:effectLst/>
                <a:latin typeface="Arial" panose="020B0604020202020204" pitchFamily="34" charset="0"/>
                <a:ea typeface="Calibri" panose="020F0502020204030204" pitchFamily="34" charset="0"/>
              </a:rPr>
              <a:t>   • Cell re-selection mobility</a:t>
            </a:r>
            <a:br>
              <a:rPr lang="en-IN" sz="1400" dirty="0" smtClean="0">
                <a:effectLst/>
                <a:latin typeface="Arial" panose="020B0604020202020204" pitchFamily="34" charset="0"/>
                <a:ea typeface="Calibri" panose="020F0502020204030204" pitchFamily="34" charset="0"/>
              </a:rPr>
            </a:br>
            <a:r>
              <a:rPr lang="en-IN" sz="1400" dirty="0" smtClean="0">
                <a:effectLst/>
                <a:latin typeface="Arial" panose="020B0604020202020204" pitchFamily="34" charset="0"/>
                <a:ea typeface="Calibri" panose="020F0502020204030204" pitchFamily="34" charset="0"/>
              </a:rPr>
              <a:t>   • Paging for mobile terminated data is initiated by 5GC</a:t>
            </a:r>
            <a:br>
              <a:rPr lang="en-IN" sz="1400" dirty="0" smtClean="0">
                <a:effectLst/>
                <a:latin typeface="Arial" panose="020B0604020202020204" pitchFamily="34" charset="0"/>
                <a:ea typeface="Calibri" panose="020F0502020204030204" pitchFamily="34" charset="0"/>
              </a:rPr>
            </a:br>
            <a:r>
              <a:rPr lang="en-IN" sz="1400" dirty="0" smtClean="0">
                <a:effectLst/>
                <a:latin typeface="Arial" panose="020B0604020202020204" pitchFamily="34" charset="0"/>
                <a:ea typeface="Calibri" panose="020F0502020204030204" pitchFamily="34" charset="0"/>
              </a:rPr>
              <a:t>   • Paging for mobile terminated data area is managed by 5GC</a:t>
            </a:r>
            <a:endParaRPr lang="en-IN" sz="1400" dirty="0">
              <a:latin typeface="Arial" panose="020B0604020202020204" pitchFamily="34" charset="0"/>
              <a:ea typeface="Calibri" panose="020F0502020204030204" pitchFamily="34" charset="0"/>
            </a:endParaRPr>
          </a:p>
          <a:p>
            <a:r>
              <a:rPr lang="en-IN" sz="1400" dirty="0" smtClean="0">
                <a:effectLst/>
                <a:latin typeface="Arial" panose="020B0604020202020204" pitchFamily="34" charset="0"/>
                <a:ea typeface="Calibri" panose="020F0502020204030204" pitchFamily="34" charset="0"/>
              </a:rPr>
              <a:t>   • DRX for CN paging configured by NAS, Support for UE discontinuous reception (DRX) is carried out to enable power saving in 5G UE</a:t>
            </a:r>
            <a:endParaRPr lang="en-IN" sz="1400" dirty="0"/>
          </a:p>
        </p:txBody>
      </p:sp>
      <p:sp>
        <p:nvSpPr>
          <p:cNvPr id="6" name="Rectangle 5"/>
          <p:cNvSpPr/>
          <p:nvPr/>
        </p:nvSpPr>
        <p:spPr>
          <a:xfrm>
            <a:off x="0" y="3804103"/>
            <a:ext cx="8921087" cy="2945550"/>
          </a:xfrm>
          <a:prstGeom prst="rect">
            <a:avLst/>
          </a:prstGeom>
        </p:spPr>
        <p:txBody>
          <a:bodyPr wrap="square">
            <a:spAutoFit/>
          </a:bodyPr>
          <a:lstStyle/>
          <a:p>
            <a:pPr fontAlgn="base">
              <a:lnSpc>
                <a:spcPct val="107000"/>
              </a:lnSpc>
              <a:spcBef>
                <a:spcPts val="200"/>
              </a:spcBef>
              <a:spcAft>
                <a:spcPts val="0"/>
              </a:spcAft>
            </a:pPr>
            <a:r>
              <a:rPr lang="en-IN" sz="1400" b="1" i="1" cap="all" dirty="0" smtClean="0">
                <a:solidFill>
                  <a:srgbClr val="2E74B5"/>
                </a:solidFill>
                <a:effectLst/>
                <a:latin typeface="Calibri" panose="020F0502020204030204" pitchFamily="34" charset="0"/>
                <a:ea typeface="Times New Roman" panose="02020603050405020304" pitchFamily="18" charset="0"/>
                <a:cs typeface="Gautami"/>
              </a:rPr>
              <a:t>RRC_INACTIVE MODE:</a:t>
            </a:r>
            <a:endParaRPr lang="en-IN" sz="1200" b="1" i="1" dirty="0" smtClean="0">
              <a:solidFill>
                <a:srgbClr val="2E74B5"/>
              </a:solidFill>
              <a:effectLst/>
              <a:latin typeface="Calibri Light" panose="020F0302020204030204" pitchFamily="34" charset="0"/>
              <a:ea typeface="Times New Roman" panose="02020603050405020304" pitchFamily="18" charset="0"/>
              <a:cs typeface="Gautami"/>
            </a:endParaRPr>
          </a:p>
          <a:p>
            <a:pPr fontAlgn="base">
              <a:lnSpc>
                <a:spcPts val="2280"/>
              </a:lnSpc>
              <a:spcAft>
                <a:spcPts val="0"/>
              </a:spcAft>
            </a:pPr>
            <a:r>
              <a:rPr lang="en-IN" sz="1200" dirty="0" smtClean="0">
                <a:effectLst/>
                <a:latin typeface="Arial" panose="020B0604020202020204" pitchFamily="34" charset="0"/>
                <a:ea typeface="Times New Roman" panose="02020603050405020304" pitchFamily="18" charset="0"/>
              </a:rPr>
              <a:t>          Following actions are performed by UE in RRC INACTIVE mode.</a:t>
            </a:r>
            <a:br>
              <a:rPr lang="en-IN" sz="1200" dirty="0" smtClean="0">
                <a:effectLst/>
                <a:latin typeface="Arial" panose="020B0604020202020204" pitchFamily="34" charset="0"/>
                <a:ea typeface="Times New Roman" panose="02020603050405020304" pitchFamily="18" charset="0"/>
              </a:rPr>
            </a:br>
            <a:r>
              <a:rPr lang="en-IN" sz="1200" dirty="0" smtClean="0">
                <a:effectLst/>
                <a:latin typeface="Arial" panose="020B0604020202020204" pitchFamily="34" charset="0"/>
                <a:ea typeface="Times New Roman" panose="02020603050405020304" pitchFamily="18" charset="0"/>
              </a:rPr>
              <a:t>                       • Broadcast of system information</a:t>
            </a:r>
            <a:br>
              <a:rPr lang="en-IN" sz="1200" dirty="0" smtClean="0">
                <a:effectLst/>
                <a:latin typeface="Arial" panose="020B0604020202020204" pitchFamily="34" charset="0"/>
                <a:ea typeface="Times New Roman" panose="02020603050405020304" pitchFamily="18" charset="0"/>
              </a:rPr>
            </a:br>
            <a:r>
              <a:rPr lang="en-IN" sz="1200" dirty="0" smtClean="0">
                <a:effectLst/>
                <a:latin typeface="Arial" panose="020B0604020202020204" pitchFamily="34" charset="0"/>
                <a:ea typeface="Times New Roman" panose="02020603050405020304" pitchFamily="18" charset="0"/>
              </a:rPr>
              <a:t>                        • Cell re-selection mobility</a:t>
            </a:r>
            <a:br>
              <a:rPr lang="en-IN" sz="1200" dirty="0" smtClean="0">
                <a:effectLst/>
                <a:latin typeface="Arial" panose="020B0604020202020204" pitchFamily="34" charset="0"/>
                <a:ea typeface="Times New Roman" panose="02020603050405020304" pitchFamily="18" charset="0"/>
              </a:rPr>
            </a:br>
            <a:r>
              <a:rPr lang="en-IN" sz="1200" dirty="0" smtClean="0">
                <a:effectLst/>
                <a:latin typeface="Arial" panose="020B0604020202020204" pitchFamily="34" charset="0"/>
                <a:ea typeface="Times New Roman" panose="02020603050405020304" pitchFamily="18" charset="0"/>
              </a:rPr>
              <a:t>                        • Paging is initiated by NG-RAN (RAN paging)</a:t>
            </a:r>
            <a:br>
              <a:rPr lang="en-IN" sz="1200" dirty="0" smtClean="0">
                <a:effectLst/>
                <a:latin typeface="Arial" panose="020B0604020202020204" pitchFamily="34" charset="0"/>
                <a:ea typeface="Times New Roman" panose="02020603050405020304" pitchFamily="18" charset="0"/>
              </a:rPr>
            </a:br>
            <a:r>
              <a:rPr lang="en-IN" sz="1200" dirty="0" smtClean="0">
                <a:effectLst/>
                <a:latin typeface="Arial" panose="020B0604020202020204" pitchFamily="34" charset="0"/>
                <a:ea typeface="Times New Roman" panose="02020603050405020304" pitchFamily="18" charset="0"/>
              </a:rPr>
              <a:t>                        • RAN-based notification area (RNA) is managed by NG-RAN</a:t>
            </a:r>
            <a:br>
              <a:rPr lang="en-IN" sz="1200" dirty="0" smtClean="0">
                <a:effectLst/>
                <a:latin typeface="Arial" panose="020B0604020202020204" pitchFamily="34" charset="0"/>
                <a:ea typeface="Times New Roman" panose="02020603050405020304" pitchFamily="18" charset="0"/>
              </a:rPr>
            </a:br>
            <a:r>
              <a:rPr lang="en-IN" sz="1200" dirty="0" smtClean="0">
                <a:effectLst/>
                <a:latin typeface="Arial" panose="020B0604020202020204" pitchFamily="34" charset="0"/>
                <a:ea typeface="Times New Roman" panose="02020603050405020304" pitchFamily="18" charset="0"/>
              </a:rPr>
              <a:t>                        • DRX for RAN paging configured by NG-RAN</a:t>
            </a:r>
            <a:br>
              <a:rPr lang="en-IN" sz="1200" dirty="0" smtClean="0">
                <a:effectLst/>
                <a:latin typeface="Arial" panose="020B0604020202020204" pitchFamily="34" charset="0"/>
                <a:ea typeface="Times New Roman" panose="02020603050405020304" pitchFamily="18" charset="0"/>
              </a:rPr>
            </a:br>
            <a:r>
              <a:rPr lang="en-IN" sz="1200" dirty="0" smtClean="0">
                <a:effectLst/>
                <a:latin typeface="Arial" panose="020B0604020202020204" pitchFamily="34" charset="0"/>
                <a:ea typeface="Times New Roman" panose="02020603050405020304" pitchFamily="18" charset="0"/>
              </a:rPr>
              <a:t>                        • 5GC to NG-RAN connection (both C/U-planes) is established for UE</a:t>
            </a:r>
            <a:br>
              <a:rPr lang="en-IN" sz="1200" dirty="0" smtClean="0">
                <a:effectLst/>
                <a:latin typeface="Arial" panose="020B0604020202020204" pitchFamily="34" charset="0"/>
                <a:ea typeface="Times New Roman" panose="02020603050405020304" pitchFamily="18" charset="0"/>
              </a:rPr>
            </a:br>
            <a:r>
              <a:rPr lang="en-IN" sz="1200" dirty="0" smtClean="0">
                <a:effectLst/>
                <a:latin typeface="Arial" panose="020B0604020202020204" pitchFamily="34" charset="0"/>
                <a:ea typeface="Times New Roman" panose="02020603050405020304" pitchFamily="18" charset="0"/>
              </a:rPr>
              <a:t>                        • The UE AS context is stored in NG-RAN and the UE</a:t>
            </a:r>
            <a:br>
              <a:rPr lang="en-IN" sz="1200" dirty="0" smtClean="0">
                <a:effectLst/>
                <a:latin typeface="Arial" panose="020B0604020202020204" pitchFamily="34" charset="0"/>
                <a:ea typeface="Times New Roman" panose="02020603050405020304" pitchFamily="18" charset="0"/>
              </a:rPr>
            </a:br>
            <a:r>
              <a:rPr lang="en-IN" sz="1200" dirty="0" smtClean="0">
                <a:effectLst/>
                <a:latin typeface="Arial" panose="020B0604020202020204" pitchFamily="34" charset="0"/>
                <a:ea typeface="Times New Roman" panose="02020603050405020304" pitchFamily="18" charset="0"/>
              </a:rPr>
              <a:t>                        • NG-RAN knows the RNA which the UE belongs to</a:t>
            </a:r>
            <a:endParaRPr lang="en-IN" sz="1400" dirty="0">
              <a:effectLst/>
              <a:latin typeface="Times New Roman" panose="02020603050405020304" pitchFamily="18" charset="0"/>
              <a:ea typeface="Times New Roman" panose="02020603050405020304" pitchFamily="18" charset="0"/>
            </a:endParaRPr>
          </a:p>
        </p:txBody>
      </p:sp>
      <p:sp>
        <p:nvSpPr>
          <p:cNvPr id="7" name="Rectangle 6"/>
          <p:cNvSpPr/>
          <p:nvPr/>
        </p:nvSpPr>
        <p:spPr>
          <a:xfrm>
            <a:off x="6096000" y="3640693"/>
            <a:ext cx="6096000" cy="3272371"/>
          </a:xfrm>
          <a:prstGeom prst="rect">
            <a:avLst/>
          </a:prstGeom>
        </p:spPr>
        <p:txBody>
          <a:bodyPr>
            <a:spAutoFit/>
          </a:bodyPr>
          <a:lstStyle/>
          <a:p>
            <a:pPr fontAlgn="base">
              <a:lnSpc>
                <a:spcPct val="107000"/>
              </a:lnSpc>
              <a:spcBef>
                <a:spcPts val="200"/>
              </a:spcBef>
              <a:spcAft>
                <a:spcPts val="0"/>
              </a:spcAft>
            </a:pPr>
            <a:r>
              <a:rPr lang="en-IN" sz="1400" b="1" i="1" cap="all" dirty="0" smtClean="0">
                <a:solidFill>
                  <a:srgbClr val="2E74B5"/>
                </a:solidFill>
                <a:effectLst/>
                <a:latin typeface="Arial" panose="020B0604020202020204" pitchFamily="34" charset="0"/>
                <a:ea typeface="Times New Roman" panose="02020603050405020304" pitchFamily="18" charset="0"/>
                <a:cs typeface="Gautami"/>
              </a:rPr>
              <a:t>RRC_CONNECTED MODE:</a:t>
            </a:r>
            <a:endParaRPr lang="en-IN" sz="1400" b="1" i="1" dirty="0" smtClean="0">
              <a:solidFill>
                <a:srgbClr val="2E74B5"/>
              </a:solidFill>
              <a:effectLst/>
              <a:latin typeface="Calibri Light" panose="020F0302020204030204" pitchFamily="34" charset="0"/>
              <a:ea typeface="Times New Roman" panose="02020603050405020304" pitchFamily="18" charset="0"/>
              <a:cs typeface="Gautami"/>
            </a:endParaRPr>
          </a:p>
          <a:p>
            <a:pPr fontAlgn="base">
              <a:lnSpc>
                <a:spcPts val="2280"/>
              </a:lnSpc>
              <a:spcAft>
                <a:spcPts val="0"/>
              </a:spcAft>
            </a:pPr>
            <a:r>
              <a:rPr lang="en-IN" sz="1400" dirty="0" smtClean="0">
                <a:effectLst/>
                <a:latin typeface="Arial" panose="020B0604020202020204" pitchFamily="34" charset="0"/>
                <a:ea typeface="Times New Roman" panose="02020603050405020304" pitchFamily="18" charset="0"/>
              </a:rPr>
              <a:t>                    Following actions are performed by UE in RRC CONNECTED mode.</a:t>
            </a:r>
            <a:br>
              <a:rPr lang="en-IN" sz="1400" dirty="0" smtClean="0">
                <a:effectLst/>
                <a:latin typeface="Arial" panose="020B0604020202020204" pitchFamily="34" charset="0"/>
                <a:ea typeface="Times New Roman" panose="02020603050405020304" pitchFamily="18" charset="0"/>
              </a:rPr>
            </a:br>
            <a:r>
              <a:rPr lang="en-IN" sz="1400" dirty="0" smtClean="0">
                <a:effectLst/>
                <a:latin typeface="Arial" panose="020B0604020202020204" pitchFamily="34" charset="0"/>
                <a:ea typeface="Times New Roman" panose="02020603050405020304" pitchFamily="18" charset="0"/>
              </a:rPr>
              <a:t>                                   • 5GC to NG-RAN connection (both C/U-planes) is established for UE</a:t>
            </a:r>
            <a:br>
              <a:rPr lang="en-IN" sz="1400" dirty="0" smtClean="0">
                <a:effectLst/>
                <a:latin typeface="Arial" panose="020B0604020202020204" pitchFamily="34" charset="0"/>
                <a:ea typeface="Times New Roman" panose="02020603050405020304" pitchFamily="18" charset="0"/>
              </a:rPr>
            </a:br>
            <a:r>
              <a:rPr lang="en-IN" sz="1400" dirty="0" smtClean="0">
                <a:effectLst/>
                <a:latin typeface="Arial" panose="020B0604020202020204" pitchFamily="34" charset="0"/>
                <a:ea typeface="Times New Roman" panose="02020603050405020304" pitchFamily="18" charset="0"/>
              </a:rPr>
              <a:t>                                   • The UE AS context is stored in NG-RAN and the UE</a:t>
            </a:r>
            <a:br>
              <a:rPr lang="en-IN" sz="1400" dirty="0" smtClean="0">
                <a:effectLst/>
                <a:latin typeface="Arial" panose="020B0604020202020204" pitchFamily="34" charset="0"/>
                <a:ea typeface="Times New Roman" panose="02020603050405020304" pitchFamily="18" charset="0"/>
              </a:rPr>
            </a:br>
            <a:r>
              <a:rPr lang="en-IN" sz="1400" dirty="0" smtClean="0">
                <a:effectLst/>
                <a:latin typeface="Arial" panose="020B0604020202020204" pitchFamily="34" charset="0"/>
                <a:ea typeface="Times New Roman" panose="02020603050405020304" pitchFamily="18" charset="0"/>
              </a:rPr>
              <a:t>                                   • NG-RAN knows the cell which the UE belongs to</a:t>
            </a:r>
            <a:br>
              <a:rPr lang="en-IN" sz="1400" dirty="0" smtClean="0">
                <a:effectLst/>
                <a:latin typeface="Arial" panose="020B0604020202020204" pitchFamily="34" charset="0"/>
                <a:ea typeface="Times New Roman" panose="02020603050405020304" pitchFamily="18" charset="0"/>
              </a:rPr>
            </a:br>
            <a:r>
              <a:rPr lang="en-IN" sz="1400" dirty="0" smtClean="0">
                <a:effectLst/>
                <a:latin typeface="Arial" panose="020B0604020202020204" pitchFamily="34" charset="0"/>
                <a:ea typeface="Times New Roman" panose="02020603050405020304" pitchFamily="18" charset="0"/>
              </a:rPr>
              <a:t>                                   • Transfer of unicast data to/from the UE</a:t>
            </a:r>
            <a:br>
              <a:rPr lang="en-IN" sz="1400" dirty="0" smtClean="0">
                <a:effectLst/>
                <a:latin typeface="Arial" panose="020B0604020202020204" pitchFamily="34" charset="0"/>
                <a:ea typeface="Times New Roman" panose="02020603050405020304" pitchFamily="18" charset="0"/>
              </a:rPr>
            </a:br>
            <a:r>
              <a:rPr lang="en-IN" sz="1400" dirty="0" smtClean="0">
                <a:effectLst/>
                <a:latin typeface="Arial" panose="020B0604020202020204" pitchFamily="34" charset="0"/>
                <a:ea typeface="Times New Roman" panose="02020603050405020304" pitchFamily="18" charset="0"/>
              </a:rPr>
              <a:t>                                   • Network controlled mobility including measurements</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0670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2684</Words>
  <Application>Microsoft Office PowerPoint</Application>
  <PresentationFormat>Widescreen</PresentationFormat>
  <Paragraphs>314</Paragraphs>
  <Slides>32</Slides>
  <Notes>20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32</vt:i4>
      </vt:variant>
    </vt:vector>
  </HeadingPairs>
  <TitlesOfParts>
    <vt:vector size="47" baseType="lpstr">
      <vt:lpstr>Arial</vt:lpstr>
      <vt:lpstr>Blackadder ITC</vt:lpstr>
      <vt:lpstr>Calibri</vt:lpstr>
      <vt:lpstr>Calibri Light</vt:lpstr>
      <vt:lpstr>Gautami</vt:lpstr>
      <vt:lpstr>Georgia</vt:lpstr>
      <vt:lpstr>inherit</vt:lpstr>
      <vt:lpstr>Muli</vt:lpstr>
      <vt:lpstr>Nunito</vt:lpstr>
      <vt:lpstr>PTSans-Bold</vt:lpstr>
      <vt:lpstr>Roboto</vt:lpstr>
      <vt:lpstr>Symbol</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52</cp:revision>
  <dcterms:created xsi:type="dcterms:W3CDTF">2022-08-26T12:53:04Z</dcterms:created>
  <dcterms:modified xsi:type="dcterms:W3CDTF">2022-08-27T03:53:52Z</dcterms:modified>
</cp:coreProperties>
</file>