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1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4C3-6AD0-4A90-8AA1-C09EDD20FCAF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03AF-E5E3-46BE-AD13-8C8FEBE83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32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4C3-6AD0-4A90-8AA1-C09EDD20FCAF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03AF-E5E3-46BE-AD13-8C8FEBE83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42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4C3-6AD0-4A90-8AA1-C09EDD20FCAF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03AF-E5E3-46BE-AD13-8C8FEBE83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69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4C3-6AD0-4A90-8AA1-C09EDD20FCAF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03AF-E5E3-46BE-AD13-8C8FEBE83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46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4C3-6AD0-4A90-8AA1-C09EDD20FCAF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03AF-E5E3-46BE-AD13-8C8FEBE83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71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4C3-6AD0-4A90-8AA1-C09EDD20FCAF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03AF-E5E3-46BE-AD13-8C8FEBE83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97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4C3-6AD0-4A90-8AA1-C09EDD20FCAF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03AF-E5E3-46BE-AD13-8C8FEBE83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67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4C3-6AD0-4A90-8AA1-C09EDD20FCAF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03AF-E5E3-46BE-AD13-8C8FEBE83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19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4C3-6AD0-4A90-8AA1-C09EDD20FCAF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03AF-E5E3-46BE-AD13-8C8FEBE83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9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4C3-6AD0-4A90-8AA1-C09EDD20FCAF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03AF-E5E3-46BE-AD13-8C8FEBE83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45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4C3-6AD0-4A90-8AA1-C09EDD20FCAF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03AF-E5E3-46BE-AD13-8C8FEBE83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84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1C4C3-6AD0-4A90-8AA1-C09EDD20FCAF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703AF-E5E3-46BE-AD13-8C8FEBE83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13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703558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0070C0"/>
                </a:solidFill>
                <a:effectLst/>
                <a:latin typeface="Muli"/>
                <a:ea typeface="Calibri" panose="020F0502020204030204" pitchFamily="34" charset="0"/>
                <a:cs typeface="Gautami"/>
              </a:rPr>
              <a:t>Configure the CCE to REG mapping with different CCE with the PDCCH toolbox?</a:t>
            </a:r>
            <a:endParaRPr lang="en-IN" sz="20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5655" y="421654"/>
            <a:ext cx="4302571" cy="2834640"/>
          </a:xfrm>
          <a:prstGeom prst="rect">
            <a:avLst/>
          </a:prstGeom>
        </p:spPr>
      </p:pic>
      <p:cxnSp>
        <p:nvCxnSpPr>
          <p:cNvPr id="9" name="Elbow Connector 8"/>
          <p:cNvCxnSpPr/>
          <p:nvPr/>
        </p:nvCxnSpPr>
        <p:spPr>
          <a:xfrm>
            <a:off x="368490" y="3261815"/>
            <a:ext cx="614149" cy="3684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2638" y="3493282"/>
            <a:ext cx="3630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CCE Value 6 Symbols 3 and REG mapping type Interleaved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4513881" y="300840"/>
            <a:ext cx="4230370" cy="1801495"/>
          </a:xfrm>
          <a:prstGeom prst="rect">
            <a:avLst/>
          </a:prstGeom>
        </p:spPr>
      </p:pic>
      <p:cxnSp>
        <p:nvCxnSpPr>
          <p:cNvPr id="17" name="Elbow Connector 16"/>
          <p:cNvCxnSpPr>
            <a:stCxn id="11" idx="3"/>
          </p:cNvCxnSpPr>
          <p:nvPr/>
        </p:nvCxnSpPr>
        <p:spPr>
          <a:xfrm flipV="1">
            <a:off x="8744251" y="600501"/>
            <a:ext cx="727295" cy="6010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39785" y="421654"/>
            <a:ext cx="2652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CCE Value 1 Symbols 3 and REG mapping type </a:t>
            </a:r>
            <a:r>
              <a:rPr lang="en-US" dirty="0" err="1" smtClean="0">
                <a:solidFill>
                  <a:srgbClr val="00B0F0"/>
                </a:solidFill>
              </a:rPr>
              <a:t>nonInterleaved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19" name="Picture 18"/>
          <p:cNvPicPr/>
          <p:nvPr/>
        </p:nvPicPr>
        <p:blipFill>
          <a:blip r:embed="rId4"/>
          <a:stretch>
            <a:fillRect/>
          </a:stretch>
        </p:blipFill>
        <p:spPr>
          <a:xfrm>
            <a:off x="4668457" y="2102335"/>
            <a:ext cx="3643030" cy="1619250"/>
          </a:xfrm>
          <a:prstGeom prst="rect">
            <a:avLst/>
          </a:prstGeom>
        </p:spPr>
      </p:pic>
      <p:cxnSp>
        <p:nvCxnSpPr>
          <p:cNvPr id="21" name="Elbow Connector 20"/>
          <p:cNvCxnSpPr>
            <a:stCxn id="19" idx="3"/>
          </p:cNvCxnSpPr>
          <p:nvPr/>
        </p:nvCxnSpPr>
        <p:spPr>
          <a:xfrm flipV="1">
            <a:off x="8311487" y="2102335"/>
            <a:ext cx="928047" cy="8096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335068" y="1978925"/>
            <a:ext cx="2856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CCE Value 2 Symbols 3 and REG mapping type </a:t>
            </a:r>
            <a:r>
              <a:rPr lang="en-US" dirty="0" err="1" smtClean="0">
                <a:solidFill>
                  <a:srgbClr val="00B0F0"/>
                </a:solidFill>
              </a:rPr>
              <a:t>nonInterleaved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23" name="Picture 22"/>
          <p:cNvPicPr/>
          <p:nvPr/>
        </p:nvPicPr>
        <p:blipFill>
          <a:blip r:embed="rId5"/>
          <a:stretch>
            <a:fillRect/>
          </a:stretch>
        </p:blipFill>
        <p:spPr>
          <a:xfrm>
            <a:off x="4668457" y="4250386"/>
            <a:ext cx="4075794" cy="1932940"/>
          </a:xfrm>
          <a:prstGeom prst="rect">
            <a:avLst/>
          </a:prstGeom>
        </p:spPr>
      </p:pic>
      <p:cxnSp>
        <p:nvCxnSpPr>
          <p:cNvPr id="25" name="Elbow Connector 24"/>
          <p:cNvCxnSpPr>
            <a:stCxn id="23" idx="3"/>
          </p:cNvCxnSpPr>
          <p:nvPr/>
        </p:nvCxnSpPr>
        <p:spPr>
          <a:xfrm flipV="1">
            <a:off x="8744251" y="4258101"/>
            <a:ext cx="1123080" cy="9587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820751" y="3816447"/>
            <a:ext cx="23712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CCE Value 2 Symbols 3 and REG mapping type </a:t>
            </a:r>
            <a:r>
              <a:rPr lang="en-US" dirty="0" err="1" smtClean="0">
                <a:solidFill>
                  <a:srgbClr val="00B0F0"/>
                </a:solidFill>
              </a:rPr>
              <a:t>nonInterleaved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57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072048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rgbClr val="0070C0"/>
                </a:solidFill>
                <a:effectLst/>
                <a:latin typeface="Muli"/>
                <a:ea typeface="Calibri" panose="020F0502020204030204" pitchFamily="34" charset="0"/>
                <a:cs typeface="Gautami"/>
              </a:rPr>
              <a:t>Design the NR Frame structure with different numerology (0,1,2,3,4)?</a:t>
            </a:r>
            <a:endParaRPr lang="en-IN" sz="24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585717"/>
            <a:ext cx="8024884" cy="2438400"/>
          </a:xfrm>
          <a:prstGeom prst="rect">
            <a:avLst/>
          </a:prstGeom>
        </p:spPr>
      </p:pic>
      <p:cxnSp>
        <p:nvCxnSpPr>
          <p:cNvPr id="7" name="Elbow Connector 6"/>
          <p:cNvCxnSpPr>
            <a:stCxn id="5" idx="3"/>
          </p:cNvCxnSpPr>
          <p:nvPr/>
        </p:nvCxnSpPr>
        <p:spPr>
          <a:xfrm flipV="1">
            <a:off x="8024884" y="668740"/>
            <a:ext cx="1160059" cy="11361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84942" y="585717"/>
            <a:ext cx="2565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m=2, SCS=60kHz and Slot=0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Cyclic Prefix= Normal</a:t>
            </a: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285466" y="3122328"/>
            <a:ext cx="7739418" cy="1504263"/>
          </a:xfrm>
          <a:prstGeom prst="rect">
            <a:avLst/>
          </a:prstGeom>
        </p:spPr>
      </p:pic>
      <p:cxnSp>
        <p:nvCxnSpPr>
          <p:cNvPr id="11" name="Elbow Connector 10"/>
          <p:cNvCxnSpPr>
            <a:stCxn id="9" idx="3"/>
          </p:cNvCxnSpPr>
          <p:nvPr/>
        </p:nvCxnSpPr>
        <p:spPr>
          <a:xfrm flipV="1">
            <a:off x="8024884" y="2456597"/>
            <a:ext cx="1446662" cy="1417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539784" y="2279176"/>
            <a:ext cx="2652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m=2, SCS=60kHz and Slot=0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Cyclic Prefix= Extended</a:t>
            </a:r>
            <a:endParaRPr lang="en-IN" dirty="0" smtClean="0">
              <a:solidFill>
                <a:srgbClr val="7030A0"/>
              </a:solidFill>
            </a:endParaRPr>
          </a:p>
          <a:p>
            <a:endParaRPr lang="en-IN" dirty="0"/>
          </a:p>
        </p:txBody>
      </p:sp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421943" y="4822009"/>
            <a:ext cx="7602941" cy="1865393"/>
          </a:xfrm>
          <a:prstGeom prst="rect">
            <a:avLst/>
          </a:prstGeom>
        </p:spPr>
      </p:pic>
      <p:cxnSp>
        <p:nvCxnSpPr>
          <p:cNvPr id="15" name="Elbow Connector 14"/>
          <p:cNvCxnSpPr>
            <a:stCxn id="13" idx="3"/>
          </p:cNvCxnSpPr>
          <p:nvPr/>
        </p:nvCxnSpPr>
        <p:spPr>
          <a:xfrm flipV="1">
            <a:off x="8024884" y="4626591"/>
            <a:ext cx="1446662" cy="11281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471546" y="4498843"/>
            <a:ext cx="27204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m=3, SCS=60kHz and Slot=0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Cyclic Prefix= Normal</a:t>
            </a:r>
            <a:endParaRPr lang="en-IN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2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5284652" cy="4676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rgbClr val="0070C0"/>
                </a:solidFill>
                <a:effectLst/>
                <a:latin typeface="Muli"/>
                <a:ea typeface="Calibri" panose="020F0502020204030204" pitchFamily="34" charset="0"/>
                <a:cs typeface="Gautami"/>
              </a:rPr>
              <a:t>To find the point A location in 5G NR?</a:t>
            </a:r>
            <a:endParaRPr lang="en-IN" sz="24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774309"/>
            <a:ext cx="9819249" cy="2545666"/>
          </a:xfrm>
          <a:prstGeom prst="rect">
            <a:avLst/>
          </a:prstGeom>
        </p:spPr>
      </p:pic>
      <p:cxnSp>
        <p:nvCxnSpPr>
          <p:cNvPr id="5" name="Elbow Connector 4"/>
          <p:cNvCxnSpPr/>
          <p:nvPr/>
        </p:nvCxnSpPr>
        <p:spPr>
          <a:xfrm>
            <a:off x="689317" y="3193366"/>
            <a:ext cx="2518117" cy="8862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207434" y="3636498"/>
            <a:ext cx="7877908" cy="307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0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46323"/>
            <a:ext cx="8468751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400" b="1" i="1" dirty="0" smtClean="0">
                <a:solidFill>
                  <a:srgbClr val="0070C0"/>
                </a:solidFill>
                <a:effectLst/>
                <a:latin typeface="Muli"/>
                <a:ea typeface="Calibri" panose="020F0502020204030204" pitchFamily="34" charset="0"/>
                <a:cs typeface="Gautami"/>
              </a:rPr>
              <a:t>Which information shows about numerology in BWP?</a:t>
            </a:r>
            <a:endParaRPr lang="en-IN" sz="20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5988" y="768731"/>
            <a:ext cx="6096000" cy="24493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00B050"/>
                </a:solidFill>
                <a:effectLst/>
                <a:latin typeface="Muli"/>
                <a:ea typeface="Calibri" panose="020F0502020204030204" pitchFamily="34" charset="0"/>
                <a:cs typeface="Gautami"/>
              </a:rPr>
              <a:t>BWP ::= SEQUENCE {</a:t>
            </a:r>
            <a:endParaRPr lang="en-IN" sz="2800" dirty="0" smtClean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solidFill>
                  <a:srgbClr val="00B050"/>
                </a:solidFill>
                <a:effectLst/>
                <a:latin typeface="Muli"/>
                <a:ea typeface="Calibri" panose="020F0502020204030204" pitchFamily="34" charset="0"/>
                <a:cs typeface="Gautami"/>
              </a:rPr>
              <a:t>locationAndBandwidth</a:t>
            </a:r>
            <a:r>
              <a:rPr lang="en-US" dirty="0" smtClean="0">
                <a:solidFill>
                  <a:srgbClr val="00B050"/>
                </a:solidFill>
                <a:effectLst/>
                <a:latin typeface="Muli"/>
                <a:ea typeface="Calibri" panose="020F0502020204030204" pitchFamily="34" charset="0"/>
                <a:cs typeface="Gautami"/>
              </a:rPr>
              <a:t> INTEGER (0..37949),</a:t>
            </a:r>
            <a:endParaRPr lang="en-IN" sz="2800" dirty="0" smtClean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solidFill>
                  <a:srgbClr val="00B050"/>
                </a:solidFill>
                <a:effectLst/>
                <a:latin typeface="Muli"/>
                <a:ea typeface="Calibri" panose="020F0502020204030204" pitchFamily="34" charset="0"/>
                <a:cs typeface="Gautami"/>
              </a:rPr>
              <a:t>subcarrierSpacing</a:t>
            </a:r>
            <a:r>
              <a:rPr lang="en-US" dirty="0" smtClean="0">
                <a:solidFill>
                  <a:srgbClr val="00B050"/>
                </a:solidFill>
                <a:effectLst/>
                <a:latin typeface="Muli"/>
                <a:ea typeface="Calibri" panose="020F0502020204030204" pitchFamily="34" charset="0"/>
                <a:cs typeface="Gautami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effectLst/>
                <a:latin typeface="Muli"/>
                <a:ea typeface="Calibri" panose="020F0502020204030204" pitchFamily="34" charset="0"/>
                <a:cs typeface="Gautami"/>
              </a:rPr>
              <a:t>SubcarrierSpacing</a:t>
            </a:r>
            <a:r>
              <a:rPr lang="en-US" dirty="0" smtClean="0">
                <a:solidFill>
                  <a:srgbClr val="00B050"/>
                </a:solidFill>
                <a:effectLst/>
                <a:latin typeface="Muli"/>
                <a:ea typeface="Calibri" panose="020F0502020204030204" pitchFamily="34" charset="0"/>
                <a:cs typeface="Gautami"/>
              </a:rPr>
              <a:t>,</a:t>
            </a:r>
            <a:endParaRPr lang="en-IN" sz="2800" dirty="0" smtClean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solidFill>
                  <a:srgbClr val="00B050"/>
                </a:solidFill>
                <a:effectLst/>
                <a:latin typeface="Muli"/>
                <a:ea typeface="Calibri" panose="020F0502020204030204" pitchFamily="34" charset="0"/>
                <a:cs typeface="Gautami"/>
              </a:rPr>
              <a:t>cyclicPrefix</a:t>
            </a:r>
            <a:endParaRPr lang="en-IN" sz="2800" dirty="0" smtClean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solidFill>
                  <a:srgbClr val="9C1482"/>
                </a:solidFill>
                <a:effectLst/>
                <a:latin typeface="Muli"/>
                <a:ea typeface="Calibri" panose="020F0502020204030204" pitchFamily="34" charset="0"/>
                <a:cs typeface="Gautami"/>
              </a:rPr>
              <a:t>Answer</a:t>
            </a:r>
            <a:endParaRPr lang="en-IN" sz="1600" dirty="0" smtClean="0">
              <a:solidFill>
                <a:srgbClr val="9C148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solidFill>
                  <a:srgbClr val="9C1482"/>
                </a:solidFill>
                <a:effectLst/>
                <a:latin typeface="Muli"/>
                <a:ea typeface="Calibri" panose="020F0502020204030204" pitchFamily="34" charset="0"/>
                <a:cs typeface="Gautami"/>
              </a:rPr>
              <a:t>            </a:t>
            </a:r>
            <a:r>
              <a:rPr lang="en-US" b="1" dirty="0" err="1" smtClean="0">
                <a:solidFill>
                  <a:srgbClr val="9C1482"/>
                </a:solidFill>
                <a:effectLst/>
                <a:latin typeface="Muli"/>
                <a:ea typeface="Calibri" panose="020F0502020204030204" pitchFamily="34" charset="0"/>
                <a:cs typeface="Gautami"/>
              </a:rPr>
              <a:t>CyclicPrefix</a:t>
            </a:r>
            <a:endParaRPr lang="en-IN" sz="1600" dirty="0">
              <a:solidFill>
                <a:srgbClr val="9C148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5987" y="3166142"/>
            <a:ext cx="8135815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70C0"/>
                </a:solidFill>
                <a:effectLst/>
                <a:latin typeface="Muli"/>
                <a:ea typeface="Calibri" panose="020F0502020204030204" pitchFamily="34" charset="0"/>
                <a:cs typeface="Gautami"/>
              </a:rPr>
              <a:t>Explain about below RRC message for PDCCH Layer</a:t>
            </a:r>
            <a:endParaRPr lang="en-IN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</p:txBody>
      </p:sp>
    </p:spTree>
    <p:extLst>
      <p:ext uri="{BB962C8B-B14F-4D97-AF65-F5344CB8AC3E}">
        <p14:creationId xmlns:p14="http://schemas.microsoft.com/office/powerpoint/2010/main" val="399171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136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Gautami</vt:lpstr>
      <vt:lpstr>Muli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7</cp:revision>
  <dcterms:created xsi:type="dcterms:W3CDTF">2022-08-26T14:50:23Z</dcterms:created>
  <dcterms:modified xsi:type="dcterms:W3CDTF">2022-08-26T15:11:19Z</dcterms:modified>
</cp:coreProperties>
</file>