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7" r:id="rId4"/>
    <p:sldId id="259" r:id="rId5"/>
    <p:sldId id="261" r:id="rId6"/>
    <p:sldId id="263" r:id="rId7"/>
    <p:sldId id="264" r:id="rId8"/>
    <p:sldId id="265" r:id="rId9"/>
    <p:sldId id="266" r:id="rId10"/>
    <p:sldId id="269" r:id="rId11"/>
    <p:sldId id="272" r:id="rId12"/>
    <p:sldId id="273"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4" autoAdjust="0"/>
    <p:restoredTop sz="86491" autoAdjust="0"/>
  </p:normalViewPr>
  <p:slideViewPr>
    <p:cSldViewPr>
      <p:cViewPr varScale="1">
        <p:scale>
          <a:sx n="63" d="100"/>
          <a:sy n="63" d="100"/>
        </p:scale>
        <p:origin x="-13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2\Desktop\sandya\2635-ROSUVASTATIN%20&amp;%20FENOFIBRATE\r-CALCULATION%202635.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2\Desktop\sandya\2635-ROSUVASTATIN%20&amp;%20FENOFIBRATE\r-CALCULATION%202635.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33843884514435857"/>
          <c:y val="3.3559525917894302E-2"/>
          <c:w val="0.54971894609853278"/>
          <c:h val="0.79872429276466561"/>
        </c:manualLayout>
      </c:layout>
      <c:scatterChart>
        <c:scatterStyle val="lineMarker"/>
        <c:ser>
          <c:idx val="0"/>
          <c:order val="0"/>
          <c:tx>
            <c:strRef>
              <c:f>linearity!$E$10</c:f>
              <c:strCache>
                <c:ptCount val="1"/>
                <c:pt idx="0">
                  <c:v>Area</c:v>
                </c:pt>
              </c:strCache>
            </c:strRef>
          </c:tx>
          <c:spPr>
            <a:ln w="28575">
              <a:noFill/>
            </a:ln>
          </c:spPr>
          <c:dLbls>
            <c:showVal val="1"/>
          </c:dLbls>
          <c:trendline>
            <c:trendlineType val="linear"/>
            <c:intercept val="0"/>
            <c:dispRSqr val="1"/>
            <c:dispEq val="1"/>
            <c:trendlineLbl>
              <c:layout>
                <c:manualLayout>
                  <c:x val="0.37949111700146781"/>
                  <c:y val="4.0987609129079804E-2"/>
                </c:manualLayout>
              </c:layout>
              <c:tx>
                <c:rich>
                  <a:bodyPr/>
                  <a:lstStyle/>
                  <a:p>
                    <a:pPr>
                      <a:defRPr/>
                    </a:pPr>
                    <a:r>
                      <a:rPr lang="en-US" baseline="0"/>
                      <a:t>y = 43363x
R² = 0.999</a:t>
                    </a:r>
                    <a:endParaRPr lang="en-US"/>
                  </a:p>
                </c:rich>
              </c:tx>
              <c:numFmt formatCode="General" sourceLinked="0"/>
            </c:trendlineLbl>
          </c:trendline>
          <c:xVal>
            <c:numRef>
              <c:f>linearity!$D$11:$D$15</c:f>
              <c:numCache>
                <c:formatCode>General</c:formatCode>
                <c:ptCount val="5"/>
                <c:pt idx="0">
                  <c:v>50</c:v>
                </c:pt>
                <c:pt idx="1">
                  <c:v>75</c:v>
                </c:pt>
                <c:pt idx="2">
                  <c:v>100</c:v>
                </c:pt>
                <c:pt idx="3">
                  <c:v>125</c:v>
                </c:pt>
                <c:pt idx="4">
                  <c:v>150</c:v>
                </c:pt>
              </c:numCache>
            </c:numRef>
          </c:xVal>
          <c:yVal>
            <c:numRef>
              <c:f>linearity!$E$11:$E$15</c:f>
              <c:numCache>
                <c:formatCode>General</c:formatCode>
                <c:ptCount val="5"/>
                <c:pt idx="0">
                  <c:v>498790</c:v>
                </c:pt>
                <c:pt idx="1">
                  <c:v>740243</c:v>
                </c:pt>
                <c:pt idx="2">
                  <c:v>982367</c:v>
                </c:pt>
                <c:pt idx="3">
                  <c:v>1232628</c:v>
                </c:pt>
                <c:pt idx="4">
                  <c:v>1481339</c:v>
                </c:pt>
              </c:numCache>
            </c:numRef>
          </c:yVal>
        </c:ser>
        <c:axId val="50878720"/>
        <c:axId val="50892800"/>
      </c:scatterChart>
      <c:valAx>
        <c:axId val="50878720"/>
        <c:scaling>
          <c:orientation val="minMax"/>
        </c:scaling>
        <c:axPos val="b"/>
        <c:numFmt formatCode="General" sourceLinked="1"/>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50892800"/>
        <c:crosses val="autoZero"/>
        <c:crossBetween val="midCat"/>
      </c:valAx>
      <c:valAx>
        <c:axId val="50892800"/>
        <c:scaling>
          <c:orientation val="minMax"/>
        </c:scaling>
        <c:axPos val="l"/>
        <c:majorGridlines/>
        <c:numFmt formatCode="General" sourceLinked="1"/>
        <c:tickLblPos val="nextTo"/>
        <c:crossAx val="50878720"/>
        <c:crosses val="autoZero"/>
        <c:crossBetween val="midCat"/>
      </c:valAx>
    </c:plotArea>
    <c:legend>
      <c:legendPos val="r"/>
      <c:layout>
        <c:manualLayout>
          <c:xMode val="edge"/>
          <c:yMode val="edge"/>
          <c:x val="0.79792873041128964"/>
          <c:y val="0.40780290761527654"/>
          <c:w val="0.18825597577504891"/>
          <c:h val="0.17021351054522663"/>
        </c:manualLayout>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4105243376452742"/>
          <c:y val="7.0068920970474111E-2"/>
          <c:w val="0.54797681539808385"/>
          <c:h val="0.7981031856501295"/>
        </c:manualLayout>
      </c:layout>
      <c:scatterChart>
        <c:scatterStyle val="lineMarker"/>
        <c:ser>
          <c:idx val="0"/>
          <c:order val="0"/>
          <c:tx>
            <c:strRef>
              <c:f>linearity!$J$10</c:f>
              <c:strCache>
                <c:ptCount val="1"/>
                <c:pt idx="0">
                  <c:v>Area</c:v>
                </c:pt>
              </c:strCache>
            </c:strRef>
          </c:tx>
          <c:spPr>
            <a:ln w="28575">
              <a:noFill/>
            </a:ln>
          </c:spPr>
          <c:dLbls>
            <c:showVal val="1"/>
          </c:dLbls>
          <c:trendline>
            <c:trendlineType val="linear"/>
            <c:intercept val="0"/>
            <c:dispRSqr val="1"/>
            <c:dispEq val="1"/>
            <c:trendlineLbl>
              <c:layout>
                <c:manualLayout>
                  <c:x val="0.35273731408573639"/>
                  <c:y val="1.8054789563837211E-2"/>
                </c:manualLayout>
              </c:layout>
              <c:numFmt formatCode="General" sourceLinked="0"/>
            </c:trendlineLbl>
          </c:trendline>
          <c:xVal>
            <c:numRef>
              <c:f>linearity!$I$11:$I$15</c:f>
              <c:numCache>
                <c:formatCode>General</c:formatCode>
                <c:ptCount val="5"/>
                <c:pt idx="0">
                  <c:v>50</c:v>
                </c:pt>
                <c:pt idx="1">
                  <c:v>75</c:v>
                </c:pt>
                <c:pt idx="2">
                  <c:v>100</c:v>
                </c:pt>
                <c:pt idx="3">
                  <c:v>125</c:v>
                </c:pt>
                <c:pt idx="4">
                  <c:v>150</c:v>
                </c:pt>
              </c:numCache>
            </c:numRef>
          </c:xVal>
          <c:yVal>
            <c:numRef>
              <c:f>linearity!$J$11:$J$15</c:f>
              <c:numCache>
                <c:formatCode>General</c:formatCode>
                <c:ptCount val="5"/>
                <c:pt idx="0">
                  <c:v>276329</c:v>
                </c:pt>
                <c:pt idx="1">
                  <c:v>407954</c:v>
                </c:pt>
                <c:pt idx="2">
                  <c:v>549937</c:v>
                </c:pt>
                <c:pt idx="3">
                  <c:v>680296</c:v>
                </c:pt>
                <c:pt idx="4">
                  <c:v>817736</c:v>
                </c:pt>
              </c:numCache>
            </c:numRef>
          </c:yVal>
        </c:ser>
        <c:axId val="51258880"/>
        <c:axId val="51260416"/>
      </c:scatterChart>
      <c:valAx>
        <c:axId val="51258880"/>
        <c:scaling>
          <c:orientation val="minMax"/>
        </c:scaling>
        <c:axPos val="b"/>
        <c:numFmt formatCode="General" sourceLinked="1"/>
        <c:tickLblPos val="nextTo"/>
        <c:txPr>
          <a:bodyPr rot="0" vert="horz"/>
          <a:lstStyle/>
          <a:p>
            <a:pPr>
              <a:defRPr sz="1000" b="0" i="0" u="none" strike="noStrike" baseline="0">
                <a:solidFill>
                  <a:srgbClr val="000000"/>
                </a:solidFill>
                <a:latin typeface="Calibri"/>
                <a:ea typeface="Calibri"/>
                <a:cs typeface="Calibri"/>
              </a:defRPr>
            </a:pPr>
            <a:endParaRPr lang="en-US"/>
          </a:p>
        </c:txPr>
        <c:crossAx val="51260416"/>
        <c:crosses val="autoZero"/>
        <c:crossBetween val="midCat"/>
      </c:valAx>
      <c:valAx>
        <c:axId val="51260416"/>
        <c:scaling>
          <c:orientation val="minMax"/>
        </c:scaling>
        <c:axPos val="l"/>
        <c:majorGridlines/>
        <c:numFmt formatCode="General" sourceLinked="1"/>
        <c:tickLblPos val="nextTo"/>
        <c:crossAx val="51258880"/>
        <c:crosses val="autoZero"/>
        <c:crossBetween val="midCat"/>
      </c:valAx>
    </c:plotArea>
    <c:legend>
      <c:legendPos val="r"/>
      <c:layout>
        <c:manualLayout>
          <c:xMode val="edge"/>
          <c:yMode val="edge"/>
          <c:x val="0.79181569385677364"/>
          <c:y val="0.41258814676137506"/>
          <c:w val="0.19395036474533373"/>
          <c:h val="0.16783253491914915"/>
        </c:manualLayout>
      </c:layout>
    </c:legend>
    <c:plotVisOnly val="1"/>
    <c:dispBlanksAs val="gap"/>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637405-5CC8-42B6-A724-D03F0616A960}" type="doc">
      <dgm:prSet loTypeId="urn:microsoft.com/office/officeart/2005/8/layout/arrow5" loCatId="process" qsTypeId="urn:microsoft.com/office/officeart/2005/8/quickstyle/3d3" qsCatId="3D" csTypeId="urn:microsoft.com/office/officeart/2005/8/colors/accent2_2" csCatId="accent2" phldr="1"/>
      <dgm:spPr/>
      <dgm:t>
        <a:bodyPr/>
        <a:lstStyle/>
        <a:p>
          <a:endParaRPr lang="en-IN"/>
        </a:p>
      </dgm:t>
    </dgm:pt>
    <dgm:pt modelId="{6A478AB8-22C2-4794-A3E2-9CD172F967F8}">
      <dgm:prSet phldrT="[Text]" custT="1"/>
      <dgm:spPr/>
      <dgm:t>
        <a:bodyPr/>
        <a:lstStyle/>
        <a:p>
          <a:r>
            <a:rPr lang="en-IN" sz="1100" dirty="0" smtClean="0">
              <a:latin typeface="Times New Roman" pitchFamily="18" charset="0"/>
              <a:cs typeface="Times New Roman" pitchFamily="18" charset="0"/>
            </a:rPr>
            <a:t>Acceptance criteria</a:t>
          </a:r>
          <a:endParaRPr lang="en-IN" sz="1100" dirty="0">
            <a:latin typeface="Times New Roman" pitchFamily="18" charset="0"/>
            <a:cs typeface="Times New Roman" pitchFamily="18" charset="0"/>
          </a:endParaRPr>
        </a:p>
      </dgm:t>
    </dgm:pt>
    <dgm:pt modelId="{15C5B27D-2A9F-4EAF-A64C-D7E0834EE125}" type="parTrans" cxnId="{50C178E8-38B1-4C13-BABD-ED6351858575}">
      <dgm:prSet/>
      <dgm:spPr/>
      <dgm:t>
        <a:bodyPr/>
        <a:lstStyle/>
        <a:p>
          <a:endParaRPr lang="en-IN"/>
        </a:p>
      </dgm:t>
    </dgm:pt>
    <dgm:pt modelId="{FE9D245A-EC2C-4DA8-B323-49B0DEE1E56D}" type="sibTrans" cxnId="{50C178E8-38B1-4C13-BABD-ED6351858575}">
      <dgm:prSet/>
      <dgm:spPr/>
      <dgm:t>
        <a:bodyPr/>
        <a:lstStyle/>
        <a:p>
          <a:endParaRPr lang="en-IN"/>
        </a:p>
      </dgm:t>
    </dgm:pt>
    <dgm:pt modelId="{B322B5D6-9977-4205-B597-4FD133F46DF1}">
      <dgm:prSet phldrT="[Text]" custT="1"/>
      <dgm:spPr/>
      <dgm:t>
        <a:bodyPr/>
        <a:lstStyle/>
        <a:p>
          <a:r>
            <a:rPr lang="en-IN" sz="1100" dirty="0" smtClean="0">
              <a:latin typeface="Times New Roman" pitchFamily="18" charset="0"/>
              <a:cs typeface="Times New Roman" pitchFamily="18" charset="0"/>
            </a:rPr>
            <a:t>% Recovery: 98-102%</a:t>
          </a:r>
          <a:endParaRPr lang="en-IN" sz="1100" dirty="0">
            <a:latin typeface="Times New Roman" pitchFamily="18" charset="0"/>
            <a:cs typeface="Times New Roman" pitchFamily="18" charset="0"/>
          </a:endParaRPr>
        </a:p>
      </dgm:t>
    </dgm:pt>
    <dgm:pt modelId="{0A15A205-B34E-4351-9901-9EFF275AFB2B}" type="parTrans" cxnId="{3A1BF398-154A-4E09-9129-968767C7A8D4}">
      <dgm:prSet/>
      <dgm:spPr/>
      <dgm:t>
        <a:bodyPr/>
        <a:lstStyle/>
        <a:p>
          <a:endParaRPr lang="en-IN"/>
        </a:p>
      </dgm:t>
    </dgm:pt>
    <dgm:pt modelId="{9BB28CDD-E42F-4F12-84E7-5BA9D15D4901}" type="sibTrans" cxnId="{3A1BF398-154A-4E09-9129-968767C7A8D4}">
      <dgm:prSet/>
      <dgm:spPr/>
      <dgm:t>
        <a:bodyPr/>
        <a:lstStyle/>
        <a:p>
          <a:endParaRPr lang="en-IN"/>
        </a:p>
      </dgm:t>
    </dgm:pt>
    <dgm:pt modelId="{761D1351-52DC-45E6-ADD5-D797A3772CC8}" type="pres">
      <dgm:prSet presAssocID="{20637405-5CC8-42B6-A724-D03F0616A960}" presName="diagram" presStyleCnt="0">
        <dgm:presLayoutVars>
          <dgm:dir/>
          <dgm:resizeHandles val="exact"/>
        </dgm:presLayoutVars>
      </dgm:prSet>
      <dgm:spPr/>
      <dgm:t>
        <a:bodyPr/>
        <a:lstStyle/>
        <a:p>
          <a:endParaRPr lang="en-IN"/>
        </a:p>
      </dgm:t>
    </dgm:pt>
    <dgm:pt modelId="{A1B50A48-8234-4B01-977D-956BF84B4750}" type="pres">
      <dgm:prSet presAssocID="{6A478AB8-22C2-4794-A3E2-9CD172F967F8}" presName="arrow" presStyleLbl="node1" presStyleIdx="0" presStyleCnt="2" custRadScaleRad="100025" custRadScaleInc="-130">
        <dgm:presLayoutVars>
          <dgm:bulletEnabled val="1"/>
        </dgm:presLayoutVars>
      </dgm:prSet>
      <dgm:spPr/>
      <dgm:t>
        <a:bodyPr/>
        <a:lstStyle/>
        <a:p>
          <a:endParaRPr lang="en-IN"/>
        </a:p>
      </dgm:t>
    </dgm:pt>
    <dgm:pt modelId="{0259BC01-CF71-4A74-B9A0-BC0E5612EED3}" type="pres">
      <dgm:prSet presAssocID="{B322B5D6-9977-4205-B597-4FD133F46DF1}" presName="arrow" presStyleLbl="node1" presStyleIdx="1" presStyleCnt="2" custRadScaleRad="94663" custRadScaleInc="-3326">
        <dgm:presLayoutVars>
          <dgm:bulletEnabled val="1"/>
        </dgm:presLayoutVars>
      </dgm:prSet>
      <dgm:spPr/>
      <dgm:t>
        <a:bodyPr/>
        <a:lstStyle/>
        <a:p>
          <a:endParaRPr lang="en-IN"/>
        </a:p>
      </dgm:t>
    </dgm:pt>
  </dgm:ptLst>
  <dgm:cxnLst>
    <dgm:cxn modelId="{ED0F4948-6112-4412-B047-314567B6BD9F}" type="presOf" srcId="{6A478AB8-22C2-4794-A3E2-9CD172F967F8}" destId="{A1B50A48-8234-4B01-977D-956BF84B4750}" srcOrd="0" destOrd="0" presId="urn:microsoft.com/office/officeart/2005/8/layout/arrow5"/>
    <dgm:cxn modelId="{50C178E8-38B1-4C13-BABD-ED6351858575}" srcId="{20637405-5CC8-42B6-A724-D03F0616A960}" destId="{6A478AB8-22C2-4794-A3E2-9CD172F967F8}" srcOrd="0" destOrd="0" parTransId="{15C5B27D-2A9F-4EAF-A64C-D7E0834EE125}" sibTransId="{FE9D245A-EC2C-4DA8-B323-49B0DEE1E56D}"/>
    <dgm:cxn modelId="{291A2609-12AD-4E6E-8943-84F45E4E168C}" type="presOf" srcId="{B322B5D6-9977-4205-B597-4FD133F46DF1}" destId="{0259BC01-CF71-4A74-B9A0-BC0E5612EED3}" srcOrd="0" destOrd="0" presId="urn:microsoft.com/office/officeart/2005/8/layout/arrow5"/>
    <dgm:cxn modelId="{3A1BF398-154A-4E09-9129-968767C7A8D4}" srcId="{20637405-5CC8-42B6-A724-D03F0616A960}" destId="{B322B5D6-9977-4205-B597-4FD133F46DF1}" srcOrd="1" destOrd="0" parTransId="{0A15A205-B34E-4351-9901-9EFF275AFB2B}" sibTransId="{9BB28CDD-E42F-4F12-84E7-5BA9D15D4901}"/>
    <dgm:cxn modelId="{5EDAD55E-7489-444F-85A1-3A736CCD19F4}" type="presOf" srcId="{20637405-5CC8-42B6-A724-D03F0616A960}" destId="{761D1351-52DC-45E6-ADD5-D797A3772CC8}" srcOrd="0" destOrd="0" presId="urn:microsoft.com/office/officeart/2005/8/layout/arrow5"/>
    <dgm:cxn modelId="{015D0BB9-2887-4EA5-B380-7254C2246407}" type="presParOf" srcId="{761D1351-52DC-45E6-ADD5-D797A3772CC8}" destId="{A1B50A48-8234-4B01-977D-956BF84B4750}" srcOrd="0" destOrd="0" presId="urn:microsoft.com/office/officeart/2005/8/layout/arrow5"/>
    <dgm:cxn modelId="{B7EA4344-A16B-479E-85F6-3CF95BC438BE}" type="presParOf" srcId="{761D1351-52DC-45E6-ADD5-D797A3772CC8}" destId="{0259BC01-CF71-4A74-B9A0-BC0E5612EED3}" srcOrd="1" destOrd="0" presId="urn:microsoft.com/office/officeart/2005/8/layout/arrow5"/>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1B50A48-8234-4B01-977D-956BF84B4750}">
      <dsp:nvSpPr>
        <dsp:cNvPr id="0" name=""/>
        <dsp:cNvSpPr/>
      </dsp:nvSpPr>
      <dsp:spPr>
        <a:xfrm rot="16200000">
          <a:off x="0" y="152399"/>
          <a:ext cx="1071450" cy="1071450"/>
        </a:xfrm>
        <a:prstGeom prst="downArrow">
          <a:avLst>
            <a:gd name="adj1" fmla="val 50000"/>
            <a:gd name="adj2" fmla="val 35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smtClean="0">
              <a:latin typeface="Times New Roman" pitchFamily="18" charset="0"/>
              <a:cs typeface="Times New Roman" pitchFamily="18" charset="0"/>
            </a:rPr>
            <a:t>Acceptance criteria</a:t>
          </a:r>
          <a:endParaRPr lang="en-IN" sz="1100" kern="1200" dirty="0">
            <a:latin typeface="Times New Roman" pitchFamily="18" charset="0"/>
            <a:cs typeface="Times New Roman" pitchFamily="18" charset="0"/>
          </a:endParaRPr>
        </a:p>
      </dsp:txBody>
      <dsp:txXfrm rot="16200000">
        <a:off x="0" y="152399"/>
        <a:ext cx="1071450" cy="1071450"/>
      </dsp:txXfrm>
    </dsp:sp>
    <dsp:sp modelId="{0259BC01-CF71-4A74-B9A0-BC0E5612EED3}">
      <dsp:nvSpPr>
        <dsp:cNvPr id="0" name=""/>
        <dsp:cNvSpPr/>
      </dsp:nvSpPr>
      <dsp:spPr>
        <a:xfrm rot="5400000">
          <a:off x="1104903" y="93891"/>
          <a:ext cx="1071450" cy="1071450"/>
        </a:xfrm>
        <a:prstGeom prst="downArrow">
          <a:avLst>
            <a:gd name="adj1" fmla="val 50000"/>
            <a:gd name="adj2" fmla="val 35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r>
            <a:rPr lang="en-IN" sz="1100" kern="1200" dirty="0" smtClean="0">
              <a:latin typeface="Times New Roman" pitchFamily="18" charset="0"/>
              <a:cs typeface="Times New Roman" pitchFamily="18" charset="0"/>
            </a:rPr>
            <a:t>% Recovery: 98-102%</a:t>
          </a:r>
          <a:endParaRPr lang="en-IN" sz="1100" kern="1200" dirty="0">
            <a:latin typeface="Times New Roman" pitchFamily="18" charset="0"/>
            <a:cs typeface="Times New Roman" pitchFamily="18" charset="0"/>
          </a:endParaRPr>
        </a:p>
      </dsp:txBody>
      <dsp:txXfrm rot="5400000">
        <a:off x="1104903" y="93891"/>
        <a:ext cx="1071450" cy="107145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rroij.com/open-access/mechanical-and-thermal-kinetic-parameters-of-metformin-hydrochloride-crystals.php?aid=34849" TargetMode="External"/><Relationship Id="rId2" Type="http://schemas.openxmlformats.org/officeDocument/2006/relationships/hyperlink" Target="https://www.omicsonline.org/scholarly/hplc-journals-articles-ppts-list.php" TargetMode="Externa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hyperlink" Target="https://www.omicsonline.org/open-access/validated-liquid-chromatographic-method-for-simultaneous-determinationof-metformin-pioglitazone-sitagliptin-repaglinide-glibenclam-2155-9872-S13-007.php?aid=65018"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38.emf"/></Relationships>
</file>

<file path=ppt/slides/_rels/slide3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0.emf"/><Relationship Id="rId7" Type="http://schemas.openxmlformats.org/officeDocument/2006/relationships/diagramQuickStyle" Target="../diagrams/quickStyle1.xml"/><Relationship Id="rId2" Type="http://schemas.openxmlformats.org/officeDocument/2006/relationships/image" Target="../media/image39.emf"/><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1.emf"/><Relationship Id="rId9" Type="http://schemas.microsoft.com/office/2007/relationships/diagramDrawing" Target="../diagrams/drawing1.xml"/></Relationships>
</file>

<file path=ppt/slides/_rels/slide36.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7.xml"/><Relationship Id="rId5" Type="http://schemas.openxmlformats.org/officeDocument/2006/relationships/image" Target="../media/image45.emf"/><Relationship Id="rId4" Type="http://schemas.openxmlformats.org/officeDocument/2006/relationships/image" Target="../media/image44.emf"/></Relationships>
</file>

<file path=ppt/slides/_rels/slide3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drugbank.ca/drugs/DB01039" TargetMode="External"/><Relationship Id="rId2" Type="http://schemas.openxmlformats.org/officeDocument/2006/relationships/hyperlink" Target="http://www.mayoclinic.org/drug-supplements/rosuvastatin-oral" TargetMode="External"/><Relationship Id="rId1" Type="http://schemas.openxmlformats.org/officeDocument/2006/relationships/slideLayout" Target="../slideLayouts/slideLayout7.xml"/><Relationship Id="rId6" Type="http://schemas.openxmlformats.org/officeDocument/2006/relationships/hyperlink" Target="http://www.ijrpc.com/" TargetMode="External"/><Relationship Id="rId5" Type="http://schemas.openxmlformats.org/officeDocument/2006/relationships/hyperlink" Target="http://www.schloarresearchlibrary.com/" TargetMode="External"/><Relationship Id="rId4" Type="http://schemas.openxmlformats.org/officeDocument/2006/relationships/hyperlink" Target="http://www.rxlist.com/tricor-drug.htm"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610600" cy="1938992"/>
          </a:xfrm>
          <a:prstGeom prst="rect">
            <a:avLst/>
          </a:prstGeom>
        </p:spPr>
        <p:txBody>
          <a:bodyPr wrap="square">
            <a:spAutoFit/>
          </a:bodyPr>
          <a:lstStyle/>
          <a:p>
            <a:pPr algn="ctr"/>
            <a:r>
              <a:rPr lang="en-IN" sz="2400" dirty="0" smtClean="0">
                <a:solidFill>
                  <a:srgbClr val="FF0066"/>
                </a:solidFill>
                <a:effectLst>
                  <a:outerShdw blurRad="38100" dist="38100" dir="2700000" algn="tl">
                    <a:srgbClr val="000000">
                      <a:alpha val="43137"/>
                    </a:srgbClr>
                  </a:outerShdw>
                </a:effectLst>
                <a:latin typeface="Algerian" pitchFamily="82" charset="0"/>
              </a:rPr>
              <a:t>ANALYTICAL</a:t>
            </a:r>
            <a:r>
              <a:rPr lang="en-IN" sz="2400" dirty="0" smtClean="0">
                <a:solidFill>
                  <a:srgbClr val="FF0066"/>
                </a:solidFill>
                <a:latin typeface="Algerian" pitchFamily="82" charset="0"/>
              </a:rPr>
              <a:t> METHOD DEVELOPMENT AND VALIDATION FOR SIMULATANEOUS ESTIMATION OF ROSUVASTATIN  AND FENOFIBRATE IN TABLET DOSAGE FORM BY RP-HPLC METHOD</a:t>
            </a:r>
            <a:br>
              <a:rPr lang="en-IN" sz="2400" dirty="0" smtClean="0">
                <a:solidFill>
                  <a:srgbClr val="FF0066"/>
                </a:solidFill>
                <a:latin typeface="Algerian" pitchFamily="82" charset="0"/>
              </a:rPr>
            </a:br>
            <a:endParaRPr lang="en-US" sz="2400" dirty="0"/>
          </a:p>
        </p:txBody>
      </p:sp>
      <p:sp>
        <p:nvSpPr>
          <p:cNvPr id="5" name="Rectangle 4"/>
          <p:cNvSpPr/>
          <p:nvPr/>
        </p:nvSpPr>
        <p:spPr>
          <a:xfrm>
            <a:off x="685800" y="1828800"/>
            <a:ext cx="7924800" cy="4762842"/>
          </a:xfrm>
          <a:prstGeom prst="rect">
            <a:avLst/>
          </a:prstGeom>
        </p:spPr>
        <p:txBody>
          <a:bodyPr wrap="square">
            <a:spAutoFit/>
          </a:bodyPr>
          <a:lstStyle/>
          <a:p>
            <a:pPr algn="ctr"/>
            <a:r>
              <a:rPr lang="en-IN" b="1" i="1" dirty="0" smtClean="0">
                <a:solidFill>
                  <a:srgbClr val="7030A0"/>
                </a:solidFill>
                <a:latin typeface="Times New Roman" pitchFamily="18" charset="0"/>
                <a:cs typeface="Times New Roman" pitchFamily="18" charset="0"/>
              </a:rPr>
              <a:t>SUBMITTED BY</a:t>
            </a:r>
          </a:p>
          <a:p>
            <a:pPr algn="ctr"/>
            <a:r>
              <a:rPr lang="en-IN" b="1" dirty="0" smtClean="0">
                <a:solidFill>
                  <a:srgbClr val="FF3300"/>
                </a:solidFill>
                <a:latin typeface="Times New Roman" pitchFamily="18" charset="0"/>
                <a:cs typeface="Times New Roman" pitchFamily="18" charset="0"/>
              </a:rPr>
              <a:t>Mrs. N. MANASA , </a:t>
            </a:r>
            <a:r>
              <a:rPr lang="en-IN" b="1" dirty="0" err="1" smtClean="0">
                <a:solidFill>
                  <a:srgbClr val="FF3300"/>
                </a:solidFill>
                <a:latin typeface="Times New Roman" pitchFamily="18" charset="0"/>
                <a:cs typeface="Times New Roman" pitchFamily="18" charset="0"/>
              </a:rPr>
              <a:t>M.Pharm</a:t>
            </a:r>
            <a:endParaRPr lang="en-IN" b="1" dirty="0" smtClean="0">
              <a:solidFill>
                <a:srgbClr val="FF3300"/>
              </a:solidFill>
              <a:latin typeface="Times New Roman" pitchFamily="18" charset="0"/>
              <a:cs typeface="Times New Roman" pitchFamily="18" charset="0"/>
            </a:endParaRPr>
          </a:p>
          <a:p>
            <a:pPr algn="ctr"/>
            <a:r>
              <a:rPr lang="en-IN" b="1" dirty="0" smtClean="0">
                <a:solidFill>
                  <a:srgbClr val="FF3300"/>
                </a:solidFill>
                <a:latin typeface="Times New Roman" pitchFamily="18" charset="0"/>
                <a:cs typeface="Times New Roman" pitchFamily="18" charset="0"/>
              </a:rPr>
              <a:t>(15441S0706)</a:t>
            </a:r>
          </a:p>
          <a:p>
            <a:endParaRPr lang="en-IN"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endParaRPr lang="en-IN" sz="1600" b="1" dirty="0" smtClean="0">
              <a:latin typeface="Times New Roman" pitchFamily="18" charset="0"/>
              <a:cs typeface="Times New Roman" pitchFamily="18" charset="0"/>
            </a:endParaRPr>
          </a:p>
          <a:p>
            <a:pPr lvl="1">
              <a:lnSpc>
                <a:spcPct val="150000"/>
              </a:lnSpc>
            </a:pPr>
            <a:endParaRPr lang="en-US" sz="2100" b="1" dirty="0" smtClean="0">
              <a:solidFill>
                <a:srgbClr val="00B050"/>
              </a:solidFill>
              <a:latin typeface="Times New Roman" pitchFamily="18" charset="0"/>
              <a:cs typeface="Times New Roman" pitchFamily="18" charset="0"/>
            </a:endParaRPr>
          </a:p>
          <a:p>
            <a:pPr lvl="1">
              <a:lnSpc>
                <a:spcPct val="150000"/>
              </a:lnSpc>
            </a:pPr>
            <a:r>
              <a:rPr lang="en-US" sz="2000" b="1" dirty="0" smtClean="0">
                <a:solidFill>
                  <a:srgbClr val="0C10A4"/>
                </a:solidFill>
                <a:latin typeface="Times New Roman" pitchFamily="18" charset="0"/>
                <a:cs typeface="Times New Roman" pitchFamily="18" charset="0"/>
              </a:rPr>
              <a:t>                              Under The Guidance Of</a:t>
            </a:r>
          </a:p>
          <a:p>
            <a:pPr lvl="1">
              <a:lnSpc>
                <a:spcPct val="150000"/>
              </a:lnSpc>
            </a:pPr>
            <a:r>
              <a:rPr lang="en-US" sz="2000" b="1" dirty="0" smtClean="0">
                <a:solidFill>
                  <a:schemeClr val="accent2">
                    <a:lumMod val="75000"/>
                  </a:schemeClr>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Mr. T.VIMALAKKANNAN, </a:t>
            </a:r>
            <a:r>
              <a:rPr lang="en-US" sz="2000" b="1" dirty="0" err="1" smtClean="0">
                <a:solidFill>
                  <a:srgbClr val="FF0000"/>
                </a:solidFill>
                <a:latin typeface="Times New Roman" pitchFamily="18" charset="0"/>
                <a:cs typeface="Times New Roman" pitchFamily="18" charset="0"/>
              </a:rPr>
              <a:t>M.Pharm</a:t>
            </a:r>
            <a:r>
              <a:rPr lang="en-US" sz="2000" b="1" dirty="0" smtClean="0">
                <a:solidFill>
                  <a:srgbClr val="FF0000"/>
                </a:solidFill>
                <a:latin typeface="Times New Roman" pitchFamily="18" charset="0"/>
                <a:cs typeface="Times New Roman" pitchFamily="18" charset="0"/>
              </a:rPr>
              <a:t>., </a:t>
            </a:r>
          </a:p>
          <a:p>
            <a:pPr lvl="1">
              <a:lnSpc>
                <a:spcPct val="150000"/>
              </a:lnSpc>
            </a:pPr>
            <a:r>
              <a:rPr lang="en-US" sz="2000" b="1" dirty="0" smtClean="0">
                <a:solidFill>
                  <a:schemeClr val="accent2">
                    <a:lumMod val="75000"/>
                  </a:schemeClr>
                </a:solidFill>
                <a:latin typeface="Times New Roman" pitchFamily="18" charset="0"/>
                <a:cs typeface="Times New Roman" pitchFamily="18" charset="0"/>
              </a:rPr>
              <a:t>	                          Associate Professor	</a:t>
            </a:r>
          </a:p>
          <a:p>
            <a:pPr lvl="1">
              <a:lnSpc>
                <a:spcPct val="150000"/>
              </a:lnSpc>
            </a:pPr>
            <a:r>
              <a:rPr lang="en-US" sz="2000" b="1" dirty="0" smtClean="0">
                <a:solidFill>
                  <a:schemeClr val="accent2">
                    <a:lumMod val="75000"/>
                  </a:schemeClr>
                </a:solidFill>
                <a:latin typeface="Times New Roman" pitchFamily="18" charset="0"/>
                <a:cs typeface="Times New Roman" pitchFamily="18" charset="0"/>
              </a:rPr>
              <a:t>                 Department of Pharmaceutical Analysis</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v="urn:schemas-microsoft-com:mac:vml" xmlns:mc="http://schemas.openxmlformats.org/markup-compatibility/2006" xmlns:mo="http://schemas.microsoft.com/office/mac/office/2008/main" xmlns:wpc="http://schemas.microsoft.com/office/word/2010/wordprocessingCanvas" xmlns="" xmlns:pic="http://schemas.openxmlformats.org/drawingml/2006/picture" xmlns:lc="http://schemas.openxmlformats.org/drawingml/2006/lockedCanvas" val="0"/>
              </a:ext>
            </a:extLst>
          </a:blip>
          <a:stretch>
            <a:fillRect/>
          </a:stretch>
        </p:blipFill>
        <p:spPr>
          <a:xfrm>
            <a:off x="3505200" y="2819400"/>
            <a:ext cx="2057400" cy="1828800"/>
          </a:xfrm>
          <a:prstGeom prst="rect">
            <a:avLst/>
          </a:prstGeom>
        </p:spPr>
      </p:pic>
      <p:pic>
        <p:nvPicPr>
          <p:cNvPr id="7" name="Picture 2" descr="C:\Users\ASUS\Desktop\BOMMALU\images (9).jpg"/>
          <p:cNvPicPr>
            <a:picLocks noChangeAspect="1" noChangeArrowheads="1"/>
          </p:cNvPicPr>
          <p:nvPr/>
        </p:nvPicPr>
        <p:blipFill>
          <a:blip r:embed="rId3" cstate="print"/>
          <a:srcRect/>
          <a:stretch>
            <a:fillRect/>
          </a:stretch>
        </p:blipFill>
        <p:spPr bwMode="auto">
          <a:xfrm>
            <a:off x="304800" y="2743200"/>
            <a:ext cx="2209030" cy="1752599"/>
          </a:xfrm>
          <a:prstGeom prst="roundRect">
            <a:avLst>
              <a:gd name="adj" fmla="val 8594"/>
            </a:avLst>
          </a:prstGeom>
          <a:solidFill>
            <a:srgbClr val="FFFFFF">
              <a:shade val="85000"/>
            </a:srgbClr>
          </a:solidFill>
          <a:ln>
            <a:noFill/>
          </a:ln>
          <a:effectLst>
            <a:reflection blurRad="6350" stA="50000" endA="300" endPos="900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2084738" cy="113877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FENOFIBRATE  :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STRUCTURE:</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2529" name="Picture 4" descr="fenofibrate.png"/>
          <p:cNvPicPr>
            <a:picLocks noChangeAspect="1" noChangeArrowheads="1"/>
          </p:cNvPicPr>
          <p:nvPr/>
        </p:nvPicPr>
        <p:blipFill>
          <a:blip r:embed="rId2" cstate="print"/>
          <a:srcRect/>
          <a:stretch>
            <a:fillRect/>
          </a:stretch>
        </p:blipFill>
        <p:spPr bwMode="auto">
          <a:xfrm>
            <a:off x="2514600" y="533400"/>
            <a:ext cx="3429000" cy="1676399"/>
          </a:xfrm>
          <a:prstGeom prst="rect">
            <a:avLst/>
          </a:prstGeom>
          <a:noFill/>
        </p:spPr>
      </p:pic>
      <p:sp>
        <p:nvSpPr>
          <p:cNvPr id="22531" name="Rectangle 3"/>
          <p:cNvSpPr>
            <a:spLocks noChangeArrowheads="1"/>
          </p:cNvSpPr>
          <p:nvPr/>
        </p:nvSpPr>
        <p:spPr bwMode="auto">
          <a:xfrm>
            <a:off x="0" y="2438400"/>
            <a:ext cx="9144000" cy="44627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14500" algn="l"/>
              </a:tabLst>
            </a:pPr>
            <a:r>
              <a:rPr kumimoji="0" lang="en-US" sz="1200" b="1" i="0" u="none" strike="noStrike" cap="none" normalizeH="0" baseline="0" dirty="0" smtClean="0">
                <a:ln>
                  <a:noFill/>
                </a:ln>
                <a:solidFill>
                  <a:srgbClr val="000000"/>
                </a:solidFill>
                <a:effectLst/>
                <a:latin typeface="Arial" pitchFamily="34" charset="0"/>
                <a:ea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CHEMICAL</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NAME</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Lipanthyl</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Procetofen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Antara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Lipidil</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lang="en-US" sz="1600" b="1" dirty="0" smtClean="0">
                <a:solidFill>
                  <a:srgbClr val="000000"/>
                </a:solidFill>
                <a:latin typeface="Times New Roman" pitchFamily="18" charset="0"/>
                <a:ea typeface="Times New Roman" pitchFamily="18" charset="0"/>
                <a:cs typeface="Times New Roman" pitchFamily="18" charset="0"/>
              </a:rPr>
              <a:t>SYNONYMS</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Antara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Micronized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Procetofen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Apo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Micro, Apo</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Apo-</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-Micro, Apo-</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AZU,</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CiL</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Controlip,Debat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Fénofibrate,durafenat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APPEARENCE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Solid</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MOLECULAR</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FORMULA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a:t>
            </a:r>
            <a:r>
              <a:rPr kumimoji="0" lang="en-US" sz="16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20</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a:t>
            </a:r>
            <a:r>
              <a:rPr kumimoji="0" lang="en-US" sz="16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21</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ClO</a:t>
            </a:r>
            <a:r>
              <a:rPr kumimoji="0" lang="en-US" sz="1600" b="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4</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endParaRPr lang="en-US" sz="1600" b="1" dirty="0" smtClean="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DENSITY</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1.18 g/cm3</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BOILING</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POINT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469.8 °C at 760 mmHg </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MELTING</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POINT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80-81 deg C </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endParaRPr lang="en-US" sz="1600" dirty="0" smtClean="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endPar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09600" y="762000"/>
            <a:ext cx="7239000" cy="181588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14500" algn="l"/>
              </a:tabLst>
            </a:pPr>
            <a:r>
              <a:rPr lang="en-US" sz="1600" b="1" dirty="0" smtClean="0">
                <a:solidFill>
                  <a:srgbClr val="000000"/>
                </a:solidFill>
                <a:latin typeface="Times New Roman" pitchFamily="18" charset="0"/>
                <a:ea typeface="Times New Roman" pitchFamily="18" charset="0"/>
                <a:cs typeface="Times New Roman" pitchFamily="18" charset="0"/>
              </a:rPr>
              <a:t>SOLUBILITY</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Solubility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  water </a:t>
            </a:r>
          </a:p>
          <a:p>
            <a:pPr marL="0" marR="0" lvl="0" indent="0" algn="l" defTabSz="914400" rtl="0" eaLnBrk="1" fontAlgn="base" latinLnBrk="0" hangingPunct="1">
              <a:lnSpc>
                <a:spcPct val="100000"/>
              </a:lnSpc>
              <a:spcBef>
                <a:spcPct val="0"/>
              </a:spcBef>
              <a:spcAft>
                <a:spcPct val="0"/>
              </a:spcAft>
              <a:buClrTx/>
              <a:buSzTx/>
              <a:buFontTx/>
              <a:buNone/>
              <a:tabLst>
                <a:tab pos="1714500"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lang="en-US" sz="1600" b="1" dirty="0" smtClean="0">
                <a:solidFill>
                  <a:srgbClr val="000000"/>
                </a:solidFill>
                <a:latin typeface="Times New Roman" pitchFamily="18" charset="0"/>
                <a:ea typeface="Times New Roman" pitchFamily="18" charset="0"/>
                <a:cs typeface="Times New Roman" pitchFamily="18" charset="0"/>
              </a:rPr>
              <a:t>STABILITY</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Stable at normal temperatures and pressures.</a:t>
            </a: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endParaRPr lang="en-US" sz="16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lang="en-US" sz="1600" b="1" dirty="0" smtClean="0">
                <a:solidFill>
                  <a:srgbClr val="000000"/>
                </a:solidFill>
                <a:latin typeface="Times New Roman" pitchFamily="18" charset="0"/>
                <a:ea typeface="Times New Roman" pitchFamily="18" charset="0"/>
                <a:cs typeface="Times New Roman" pitchFamily="18" charset="0"/>
              </a:rPr>
              <a:t>DESCRIPTION</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a:t>
            </a:r>
            <a:r>
              <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anti </a:t>
            </a:r>
            <a:r>
              <a:rPr kumimoji="0" lang="en-US" sz="16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lipidimic</a:t>
            </a:r>
            <a:r>
              <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agent which </a:t>
            </a:r>
            <a:r>
              <a:rPr kumimoji="0" lang="en-US" sz="16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reduses</a:t>
            </a:r>
            <a:r>
              <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boh</a:t>
            </a:r>
            <a:r>
              <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dirty="0" err="1" smtClean="0">
                <a:ln>
                  <a:noFill/>
                </a:ln>
                <a:solidFill>
                  <a:srgbClr val="000000"/>
                </a:solidFill>
                <a:effectLst/>
                <a:latin typeface="Times New Roman" pitchFamily="18" charset="0"/>
                <a:ea typeface="Times New Roman" pitchFamily="18" charset="0"/>
                <a:cs typeface="Times New Roman" pitchFamily="18" charset="0"/>
              </a:rPr>
              <a:t>chole</a:t>
            </a:r>
            <a:endParaRPr kumimoji="0" lang="en-US" sz="1600" b="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lang="en-US" sz="1600" dirty="0" smtClean="0">
                <a:solidFill>
                  <a:srgbClr val="000000"/>
                </a:solidFill>
                <a:latin typeface="Times New Roman" pitchFamily="18" charset="0"/>
                <a:cs typeface="Times New Roman" pitchFamily="18" charset="0"/>
              </a:rPr>
              <a:t>                                                            sterol and tri </a:t>
            </a:r>
            <a:r>
              <a:rPr lang="en-US" sz="1600" dirty="0" err="1" smtClean="0">
                <a:solidFill>
                  <a:srgbClr val="000000"/>
                </a:solidFill>
                <a:latin typeface="Times New Roman" pitchFamily="18" charset="0"/>
                <a:cs typeface="Times New Roman" pitchFamily="18" charset="0"/>
              </a:rPr>
              <a:t>glycerides</a:t>
            </a:r>
            <a:r>
              <a:rPr lang="en-US" sz="1600" dirty="0" smtClean="0">
                <a:solidFill>
                  <a:srgbClr val="000000"/>
                </a:solidFill>
                <a:latin typeface="Times New Roman" pitchFamily="18" charset="0"/>
                <a:cs typeface="Times New Roman" pitchFamily="18" charset="0"/>
              </a:rPr>
              <a:t> in blood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14500" algn="l"/>
              </a:tabLst>
            </a:pPr>
            <a:r>
              <a:rPr lang="en-US" sz="1600" b="1" dirty="0" smtClean="0">
                <a:latin typeface="Times New Roman" pitchFamily="18" charset="0"/>
                <a:ea typeface="Times New Roman" pitchFamily="18" charset="0"/>
                <a:cs typeface="Times New Roman" pitchFamily="18" charset="0"/>
              </a:rPr>
              <a:t>MOLECULAR WEIGHT</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360.831  g/mol.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685800" y="2819400"/>
            <a:ext cx="81534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ADVERSE</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EFFECTS:</a:t>
            </a:r>
          </a:p>
          <a:p>
            <a:pPr marL="0" marR="0" lvl="0" indent="0" algn="just" defTabSz="914400" rtl="0" eaLnBrk="0" fontAlgn="base" latinLnBrk="0" hangingPunct="0">
              <a:lnSpc>
                <a:spcPct val="100000"/>
              </a:lnSpc>
              <a:spcBef>
                <a:spcPct val="0"/>
              </a:spcBef>
              <a:spcAft>
                <a:spcPct val="0"/>
              </a:spcAft>
              <a:buClrTx/>
              <a:buSzTx/>
              <a:tabLst/>
            </a:pPr>
            <a:endPar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Tongue swelling or other mouth.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Throat problems.</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Yellow appearance of the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skin,nails,or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whites of the eye(this could be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jaundice,a</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sign of serious effects on the liver).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Pain in the upper area your back.</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Stomach or digestion problems such as pain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bloating,heart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burn,nausea,more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gas than usual or vomiting.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3793" name="Rectangle 1"/>
          <p:cNvSpPr>
            <a:spLocks noChangeArrowheads="1"/>
          </p:cNvSpPr>
          <p:nvPr/>
        </p:nvSpPr>
        <p:spPr bwMode="auto">
          <a:xfrm>
            <a:off x="609600" y="0"/>
            <a:ext cx="77724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FLASH</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POINT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165.4 °C</a:t>
            </a: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PH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6.8</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REFRACTIVE</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INDEX</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1.617</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r>
            <a:b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b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696200" cy="584775"/>
          </a:xfrm>
          <a:prstGeom prst="rect">
            <a:avLst/>
          </a:prstGeom>
        </p:spPr>
        <p:txBody>
          <a:bodyPr wrap="square">
            <a:spAutoFit/>
          </a:bodyPr>
          <a:lstStyle/>
          <a:p>
            <a:r>
              <a:rPr lang="en-IN" sz="1600" b="1" dirty="0" err="1" smtClean="0">
                <a:latin typeface="Times New Roman" pitchFamily="18" charset="0"/>
                <a:cs typeface="Times New Roman" pitchFamily="18" charset="0"/>
              </a:rPr>
              <a:t>Dipali</a:t>
            </a:r>
            <a:r>
              <a:rPr lang="en-IN" sz="1600" b="1" dirty="0" smtClean="0">
                <a:latin typeface="Times New Roman" pitchFamily="18" charset="0"/>
                <a:cs typeface="Times New Roman" pitchFamily="18" charset="0"/>
              </a:rPr>
              <a:t> </a:t>
            </a:r>
            <a:r>
              <a:rPr lang="en-IN" sz="1600" b="1" dirty="0" err="1" smtClean="0">
                <a:latin typeface="Times New Roman" pitchFamily="18" charset="0"/>
                <a:cs typeface="Times New Roman" pitchFamily="18" charset="0"/>
              </a:rPr>
              <a:t>Tajane</a:t>
            </a:r>
            <a:r>
              <a:rPr lang="en-IN" sz="1600" b="1" dirty="0" smtClean="0">
                <a:latin typeface="Times New Roman" pitchFamily="18" charset="0"/>
                <a:cs typeface="Times New Roman" pitchFamily="18" charset="0"/>
              </a:rPr>
              <a:t> et al</a:t>
            </a:r>
            <a:r>
              <a:rPr lang="en-IN" sz="1600" b="1" baseline="30000" dirty="0" smtClean="0">
                <a:latin typeface="Times New Roman" pitchFamily="18" charset="0"/>
                <a:cs typeface="Times New Roman" pitchFamily="18" charset="0"/>
              </a:rPr>
              <a:t>22</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RP-HPLC-PDA method has been developed and validated for                   quantitative determination of </a:t>
            </a:r>
            <a:r>
              <a:rPr lang="en-IN" sz="1600" dirty="0" err="1" smtClean="0">
                <a:latin typeface="Times New Roman" pitchFamily="18" charset="0"/>
                <a:cs typeface="Times New Roman" pitchFamily="18" charset="0"/>
              </a:rPr>
              <a:t>rosuvastatin</a:t>
            </a:r>
            <a:r>
              <a:rPr lang="en-IN" sz="1600" dirty="0" smtClean="0">
                <a:latin typeface="Times New Roman" pitchFamily="18" charset="0"/>
                <a:cs typeface="Times New Roman" pitchFamily="18" charset="0"/>
              </a:rPr>
              <a:t> and </a:t>
            </a:r>
            <a:r>
              <a:rPr lang="en-IN" sz="1600" dirty="0" err="1" smtClean="0">
                <a:latin typeface="Times New Roman" pitchFamily="18" charset="0"/>
                <a:cs typeface="Times New Roman" pitchFamily="18" charset="0"/>
              </a:rPr>
              <a:t>amlodipine</a:t>
            </a:r>
            <a:r>
              <a:rPr lang="en-IN" sz="1600" dirty="0" smtClean="0">
                <a:latin typeface="Times New Roman" pitchFamily="18" charset="0"/>
                <a:cs typeface="Times New Roman" pitchFamily="18" charset="0"/>
              </a:rPr>
              <a:t> from tablet formulations. </a:t>
            </a:r>
            <a:endParaRPr lang="en-US" sz="1600" dirty="0">
              <a:latin typeface="Times New Roman" pitchFamily="18" charset="0"/>
              <a:cs typeface="Times New Roman" pitchFamily="18" charset="0"/>
            </a:endParaRPr>
          </a:p>
        </p:txBody>
      </p:sp>
      <p:sp>
        <p:nvSpPr>
          <p:cNvPr id="3" name="Rectangle 2"/>
          <p:cNvSpPr/>
          <p:nvPr/>
        </p:nvSpPr>
        <p:spPr>
          <a:xfrm>
            <a:off x="1981200" y="1752600"/>
            <a:ext cx="4572000" cy="369332"/>
          </a:xfrm>
          <a:prstGeom prst="rect">
            <a:avLst/>
          </a:prstGeom>
        </p:spPr>
        <p:txBody>
          <a:bodyPr>
            <a:spAutoFit/>
          </a:bodyPr>
          <a:lstStyle/>
          <a:p>
            <a:r>
              <a:rPr lang="en-IN" dirty="0" smtClean="0"/>
              <a:t> </a:t>
            </a:r>
            <a:endParaRPr lang="en-US" dirty="0"/>
          </a:p>
        </p:txBody>
      </p:sp>
      <p:sp>
        <p:nvSpPr>
          <p:cNvPr id="4" name="Rectangle 3"/>
          <p:cNvSpPr/>
          <p:nvPr/>
        </p:nvSpPr>
        <p:spPr>
          <a:xfrm>
            <a:off x="838200" y="228600"/>
            <a:ext cx="4495800"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0">
              <a:spcBef>
                <a:spcPct val="0"/>
              </a:spcBef>
              <a:defRPr/>
            </a:pPr>
            <a:r>
              <a:rPr lang="en-IN" sz="2400" b="1" dirty="0" smtClean="0">
                <a:solidFill>
                  <a:srgbClr val="FF0000"/>
                </a:solidFill>
                <a:effectLst>
                  <a:outerShdw blurRad="31750" dist="25400" dir="5400000" algn="tl" rotWithShape="0">
                    <a:srgbClr val="000000">
                      <a:alpha val="25000"/>
                    </a:srgbClr>
                  </a:outerShdw>
                </a:effectLst>
              </a:rPr>
              <a:t>LITERATURE REVIEW</a:t>
            </a:r>
            <a:endParaRPr lang="en-IN" sz="2400" b="1" dirty="0">
              <a:solidFill>
                <a:srgbClr val="FF0000"/>
              </a:solidFill>
              <a:effectLst>
                <a:outerShdw blurRad="31750" dist="25400" dir="5400000" algn="tl" rotWithShape="0">
                  <a:srgbClr val="000000">
                    <a:alpha val="25000"/>
                  </a:srgbClr>
                </a:outerShdw>
              </a:effectLst>
            </a:endParaRPr>
          </a:p>
        </p:txBody>
      </p:sp>
      <p:sp>
        <p:nvSpPr>
          <p:cNvPr id="23553" name="Rectangle 1"/>
          <p:cNvSpPr>
            <a:spLocks noChangeArrowheads="1"/>
          </p:cNvSpPr>
          <p:nvPr/>
        </p:nvSpPr>
        <p:spPr bwMode="auto">
          <a:xfrm>
            <a:off x="838200" y="2286000"/>
            <a:ext cx="6934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Ramu</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K et al</a:t>
            </a:r>
            <a:r>
              <a:rPr kumimoji="0" lang="en-US" sz="1600" b="1"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23</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The HPLC method was developed by using,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Zorbax</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SB C18 (150mmX 4.6mm id particle size 3.5μ)reverse phase packed with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Octadecylsilane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chemically bonded to porous silica or ceramic micro-particle with mobile phase 40:45:15 (v/v) potassium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dihydrogen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phosphate buffer (adjust the pH to 2.5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0.05 using dilute Ortho phosphoric acid),</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Symbol" pitchFamily="18" charset="2"/>
              </a:rPr>
              <a:t>methanol and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sym typeface="Symbol" pitchFamily="18" charset="2"/>
              </a:rPr>
              <a:t>acetonitrile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sym typeface="Symbol" pitchFamily="18" charset="2"/>
              </a:rPr>
              <a:t> </a:t>
            </a:r>
          </a:p>
        </p:txBody>
      </p:sp>
      <p:sp>
        <p:nvSpPr>
          <p:cNvPr id="6" name="Rectangle 5"/>
          <p:cNvSpPr/>
          <p:nvPr/>
        </p:nvSpPr>
        <p:spPr>
          <a:xfrm>
            <a:off x="838200" y="2819400"/>
            <a:ext cx="7467600" cy="338554"/>
          </a:xfrm>
          <a:prstGeom prst="rect">
            <a:avLst/>
          </a:prstGeom>
        </p:spPr>
        <p:txBody>
          <a:bodyPr wrap="square">
            <a:spAutoFit/>
          </a:bodyPr>
          <a:lstStyle/>
          <a:p>
            <a:pPr algn="just"/>
            <a:r>
              <a:rPr lang="en-IN"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8" name="Rectangle 7"/>
          <p:cNvSpPr/>
          <p:nvPr/>
        </p:nvSpPr>
        <p:spPr>
          <a:xfrm>
            <a:off x="762000" y="6096000"/>
            <a:ext cx="7391400" cy="338554"/>
          </a:xfrm>
          <a:prstGeom prst="rect">
            <a:avLst/>
          </a:prstGeom>
        </p:spPr>
        <p:txBody>
          <a:bodyPr wrap="square">
            <a:spAutoFit/>
          </a:bodyPr>
          <a:lstStyle/>
          <a:p>
            <a:pPr algn="just"/>
            <a:r>
              <a:rPr lang="en-IN" sz="1600" b="1"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10" name="Rectangle 9"/>
          <p:cNvSpPr/>
          <p:nvPr/>
        </p:nvSpPr>
        <p:spPr>
          <a:xfrm>
            <a:off x="914400" y="3733800"/>
            <a:ext cx="7010400" cy="1569660"/>
          </a:xfrm>
          <a:prstGeom prst="rect">
            <a:avLst/>
          </a:prstGeom>
        </p:spPr>
        <p:txBody>
          <a:bodyPr wrap="square">
            <a:spAutoFit/>
          </a:bodyPr>
          <a:lstStyle/>
          <a:p>
            <a:pPr algn="just"/>
            <a:r>
              <a:rPr lang="en-IN" sz="1600" b="1" dirty="0" smtClean="0">
                <a:latin typeface="Times New Roman" pitchFamily="18" charset="0"/>
                <a:cs typeface="Times New Roman" pitchFamily="18" charset="0"/>
              </a:rPr>
              <a:t>Murthy TGK et al</a:t>
            </a:r>
            <a:r>
              <a:rPr lang="en-IN" sz="1600" b="1" baseline="30000" dirty="0" smtClean="0">
                <a:latin typeface="Times New Roman" pitchFamily="18" charset="0"/>
                <a:cs typeface="Times New Roman" pitchFamily="18" charset="0"/>
              </a:rPr>
              <a:t>24</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A simple, precise, rapid, selective, and economic reversed phase </a:t>
            </a:r>
            <a:r>
              <a:rPr lang="en-IN" sz="1600" dirty="0" smtClean="0">
                <a:latin typeface="Times New Roman" pitchFamily="18" charset="0"/>
                <a:cs typeface="Times New Roman" pitchFamily="18" charset="0"/>
                <a:hlinkClick r:id="rId2"/>
              </a:rPr>
              <a:t>high-performance liquid chromatography</a:t>
            </a:r>
            <a:r>
              <a:rPr lang="en-IN" sz="1600" dirty="0" smtClean="0">
                <a:latin typeface="Times New Roman" pitchFamily="18" charset="0"/>
                <a:cs typeface="Times New Roman" pitchFamily="18" charset="0"/>
              </a:rPr>
              <a:t> (RPHPLC) method has been established for simultaneous analysis of </a:t>
            </a:r>
            <a:r>
              <a:rPr lang="en-IN" sz="1600" dirty="0" err="1" smtClean="0">
                <a:latin typeface="Times New Roman" pitchFamily="18" charset="0"/>
                <a:cs typeface="Times New Roman" pitchFamily="18" charset="0"/>
                <a:hlinkClick r:id="rId3"/>
              </a:rPr>
              <a:t>Metformin</a:t>
            </a:r>
            <a:r>
              <a:rPr lang="en-IN" sz="1600" dirty="0" smtClean="0">
                <a:latin typeface="Times New Roman" pitchFamily="18" charset="0"/>
                <a:cs typeface="Times New Roman" pitchFamily="18" charset="0"/>
                <a:hlinkClick r:id="rId3"/>
              </a:rPr>
              <a:t> hydrochloride</a:t>
            </a:r>
            <a:r>
              <a:rPr lang="en-IN" sz="1600" dirty="0" smtClean="0">
                <a:latin typeface="Times New Roman" pitchFamily="18" charset="0"/>
                <a:cs typeface="Times New Roman" pitchFamily="18" charset="0"/>
              </a:rPr>
              <a:t> and </a:t>
            </a:r>
            <a:r>
              <a:rPr lang="en-IN" sz="1600" dirty="0" err="1" smtClean="0">
                <a:latin typeface="Times New Roman" pitchFamily="18" charset="0"/>
                <a:cs typeface="Times New Roman" pitchFamily="18" charset="0"/>
              </a:rPr>
              <a:t>Rosuvastatin</a:t>
            </a:r>
            <a:r>
              <a:rPr lang="en-IN" sz="1600" dirty="0" smtClean="0">
                <a:latin typeface="Times New Roman" pitchFamily="18" charset="0"/>
                <a:cs typeface="Times New Roman" pitchFamily="18" charset="0"/>
              </a:rPr>
              <a:t> in bulk powder and In-House Formulation on a </a:t>
            </a:r>
            <a:r>
              <a:rPr lang="en-IN" sz="1600" dirty="0" err="1" smtClean="0">
                <a:latin typeface="Times New Roman" pitchFamily="18" charset="0"/>
                <a:cs typeface="Times New Roman" pitchFamily="18" charset="0"/>
              </a:rPr>
              <a:t>Phenomenex</a:t>
            </a:r>
            <a:r>
              <a:rPr lang="en-IN" sz="1600" dirty="0" smtClean="0">
                <a:latin typeface="Times New Roman" pitchFamily="18" charset="0"/>
                <a:cs typeface="Times New Roman" pitchFamily="18" charset="0"/>
              </a:rPr>
              <a:t> C18 (250×4.6 mm </a:t>
            </a:r>
            <a:r>
              <a:rPr lang="en-IN" sz="1600" dirty="0" err="1" smtClean="0">
                <a:latin typeface="Times New Roman" pitchFamily="18" charset="0"/>
                <a:cs typeface="Times New Roman" pitchFamily="18" charset="0"/>
              </a:rPr>
              <a:t>i.d</a:t>
            </a:r>
            <a:r>
              <a:rPr lang="en-IN" sz="1600" dirty="0" smtClean="0">
                <a:latin typeface="Times New Roman" pitchFamily="18" charset="0"/>
                <a:cs typeface="Times New Roman" pitchFamily="18" charset="0"/>
              </a:rPr>
              <a:t>) chromatographic column equilibrated with mobile phase containing </a:t>
            </a:r>
            <a:r>
              <a:rPr lang="en-IN" sz="1600" dirty="0" err="1" smtClean="0">
                <a:latin typeface="Times New Roman" pitchFamily="18" charset="0"/>
                <a:cs typeface="Times New Roman" pitchFamily="18" charset="0"/>
              </a:rPr>
              <a:t>Acetonitrile</a:t>
            </a:r>
            <a:r>
              <a:rPr lang="en-IN" sz="1600" dirty="0" smtClean="0">
                <a:latin typeface="Times New Roman" pitchFamily="18" charset="0"/>
                <a:cs typeface="Times New Roman" pitchFamily="18" charset="0"/>
              </a:rPr>
              <a:t>/0.02 M Sodium </a:t>
            </a:r>
            <a:r>
              <a:rPr lang="en-IN" sz="1600" dirty="0" err="1" smtClean="0">
                <a:latin typeface="Times New Roman" pitchFamily="18" charset="0"/>
                <a:cs typeface="Times New Roman" pitchFamily="18" charset="0"/>
              </a:rPr>
              <a:t>dihydrogen</a:t>
            </a:r>
            <a:r>
              <a:rPr lang="en-IN" sz="1600" dirty="0" smtClean="0">
                <a:latin typeface="Times New Roman" pitchFamily="18" charset="0"/>
                <a:cs typeface="Times New Roman" pitchFamily="18" charset="0"/>
              </a:rPr>
              <a:t> o-phosphate. </a:t>
            </a:r>
            <a:endParaRPr lang="en-US" sz="1600" dirty="0">
              <a:latin typeface="Times New Roman" pitchFamily="18" charset="0"/>
              <a:cs typeface="Times New Roman" pitchFamily="18" charset="0"/>
            </a:endParaRPr>
          </a:p>
        </p:txBody>
      </p:sp>
      <p:pic>
        <p:nvPicPr>
          <p:cNvPr id="9" name="Picture 8"/>
          <p:cNvPicPr/>
          <p:nvPr/>
        </p:nvPicPr>
        <p:blipFill>
          <a:blip r:embed="rId4" cstate="print"/>
          <a:srcRect/>
          <a:stretch>
            <a:fillRect/>
          </a:stretch>
        </p:blipFill>
        <p:spPr bwMode="auto">
          <a:xfrm>
            <a:off x="5943600" y="152400"/>
            <a:ext cx="2133600" cy="1143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95600"/>
            <a:ext cx="7772400" cy="1323439"/>
          </a:xfrm>
          <a:prstGeom prst="rect">
            <a:avLst/>
          </a:prstGeom>
        </p:spPr>
        <p:txBody>
          <a:bodyPr wrap="square">
            <a:spAutoFit/>
          </a:bodyPr>
          <a:lstStyle/>
          <a:p>
            <a:pPr algn="just"/>
            <a:r>
              <a:rPr lang="en-IN" sz="1600" b="1" dirty="0" smtClean="0">
                <a:latin typeface="Times New Roman" pitchFamily="18" charset="0"/>
                <a:cs typeface="Times New Roman" pitchFamily="18" charset="0"/>
              </a:rPr>
              <a:t>N. </a:t>
            </a:r>
            <a:r>
              <a:rPr lang="en-IN" sz="1600" b="1" dirty="0" err="1" smtClean="0">
                <a:latin typeface="Times New Roman" pitchFamily="18" charset="0"/>
                <a:cs typeface="Times New Roman" pitchFamily="18" charset="0"/>
              </a:rPr>
              <a:t>Khaleel</a:t>
            </a:r>
            <a:r>
              <a:rPr lang="en-IN" sz="1600" b="1" dirty="0" smtClean="0">
                <a:latin typeface="Times New Roman" pitchFamily="18" charset="0"/>
                <a:cs typeface="Times New Roman" pitchFamily="18" charset="0"/>
              </a:rPr>
              <a:t> et al</a:t>
            </a:r>
            <a:r>
              <a:rPr lang="en-IN" sz="1600" b="1" baseline="30000" dirty="0" smtClean="0">
                <a:latin typeface="Times New Roman" pitchFamily="18" charset="0"/>
                <a:cs typeface="Times New Roman" pitchFamily="18" charset="0"/>
              </a:rPr>
              <a:t>27</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The main aim of the present research work was to develop a new simple, precise, selective, accurate and rapid reverse phase high performance liquid chromatographic stability indicating method had been developed and validated for simultaneous quantitative determination of </a:t>
            </a:r>
            <a:r>
              <a:rPr lang="en-IN" sz="1600" dirty="0" err="1" smtClean="0">
                <a:latin typeface="Times New Roman" pitchFamily="18" charset="0"/>
                <a:cs typeface="Times New Roman" pitchFamily="18" charset="0"/>
              </a:rPr>
              <a:t>Atorvastatin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Fenofibrate</a:t>
            </a:r>
            <a:r>
              <a:rPr lang="en-IN" sz="1600" dirty="0" smtClean="0">
                <a:latin typeface="Times New Roman" pitchFamily="18" charset="0"/>
                <a:cs typeface="Times New Roman" pitchFamily="18" charset="0"/>
              </a:rPr>
              <a:t> and Folic acid in bulk and pharmaceutical dosage form. </a:t>
            </a:r>
            <a:endParaRPr lang="en-US" sz="1600" dirty="0">
              <a:latin typeface="Times New Roman" pitchFamily="18" charset="0"/>
              <a:cs typeface="Times New Roman" pitchFamily="18" charset="0"/>
            </a:endParaRPr>
          </a:p>
        </p:txBody>
      </p:sp>
      <p:sp>
        <p:nvSpPr>
          <p:cNvPr id="3" name="Rectangle 2"/>
          <p:cNvSpPr/>
          <p:nvPr/>
        </p:nvSpPr>
        <p:spPr>
          <a:xfrm>
            <a:off x="533400" y="4267200"/>
            <a:ext cx="7696200" cy="830997"/>
          </a:xfrm>
          <a:prstGeom prst="rect">
            <a:avLst/>
          </a:prstGeom>
        </p:spPr>
        <p:txBody>
          <a:bodyPr wrap="square">
            <a:spAutoFit/>
          </a:bodyPr>
          <a:lstStyle/>
          <a:p>
            <a:pPr algn="just"/>
            <a:r>
              <a:rPr lang="en-IN" sz="1600" b="1" dirty="0" err="1" smtClean="0">
                <a:latin typeface="Times New Roman" pitchFamily="18" charset="0"/>
                <a:cs typeface="Times New Roman" pitchFamily="18" charset="0"/>
              </a:rPr>
              <a:t>Jajam</a:t>
            </a:r>
            <a:r>
              <a:rPr lang="en-IN" sz="1600" b="1" dirty="0" smtClean="0">
                <a:latin typeface="Times New Roman" pitchFamily="18" charset="0"/>
                <a:cs typeface="Times New Roman" pitchFamily="18" charset="0"/>
              </a:rPr>
              <a:t> </a:t>
            </a:r>
            <a:r>
              <a:rPr lang="en-IN" sz="1600" b="1" dirty="0" err="1" smtClean="0">
                <a:latin typeface="Times New Roman" pitchFamily="18" charset="0"/>
                <a:cs typeface="Times New Roman" pitchFamily="18" charset="0"/>
              </a:rPr>
              <a:t>thriveni</a:t>
            </a:r>
            <a:r>
              <a:rPr lang="en-IN" sz="1600" b="1" dirty="0" smtClean="0">
                <a:latin typeface="Times New Roman" pitchFamily="18" charset="0"/>
                <a:cs typeface="Times New Roman" pitchFamily="18" charset="0"/>
              </a:rPr>
              <a:t> et al</a:t>
            </a:r>
            <a:r>
              <a:rPr lang="en-IN" sz="1600" b="1" baseline="30000" dirty="0" smtClean="0">
                <a:latin typeface="Times New Roman" pitchFamily="18" charset="0"/>
                <a:cs typeface="Times New Roman" pitchFamily="18" charset="0"/>
              </a:rPr>
              <a:t>28</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A simple, specific and accurate reverse phase liquid chromatographic method was developed for the estimation of </a:t>
            </a:r>
            <a:r>
              <a:rPr lang="en-IN" sz="1600" dirty="0" err="1" smtClean="0">
                <a:latin typeface="Times New Roman" pitchFamily="18" charset="0"/>
                <a:cs typeface="Times New Roman" pitchFamily="18" charset="0"/>
              </a:rPr>
              <a:t>Rosuvastatin</a:t>
            </a:r>
            <a:r>
              <a:rPr lang="en-IN" sz="1600" dirty="0" smtClean="0">
                <a:latin typeface="Times New Roman" pitchFamily="18" charset="0"/>
                <a:cs typeface="Times New Roman" pitchFamily="18" charset="0"/>
              </a:rPr>
              <a:t> Calcium (ROS) and </a:t>
            </a:r>
            <a:r>
              <a:rPr lang="en-IN" sz="1600" dirty="0" err="1" smtClean="0">
                <a:latin typeface="Times New Roman" pitchFamily="18" charset="0"/>
                <a:cs typeface="Times New Roman" pitchFamily="18" charset="0"/>
              </a:rPr>
              <a:t>Fenofibrate</a:t>
            </a:r>
            <a:r>
              <a:rPr lang="en-IN" sz="1600" dirty="0" smtClean="0">
                <a:latin typeface="Times New Roman" pitchFamily="18" charset="0"/>
                <a:cs typeface="Times New Roman" pitchFamily="18" charset="0"/>
              </a:rPr>
              <a:t> (FEN) in combination. </a:t>
            </a:r>
            <a:endParaRPr lang="en-US" sz="1600" dirty="0">
              <a:latin typeface="Times New Roman" pitchFamily="18" charset="0"/>
              <a:cs typeface="Times New Roman" pitchFamily="18" charset="0"/>
            </a:endParaRPr>
          </a:p>
        </p:txBody>
      </p:sp>
      <p:sp>
        <p:nvSpPr>
          <p:cNvPr id="4" name="Rectangle 3"/>
          <p:cNvSpPr/>
          <p:nvPr/>
        </p:nvSpPr>
        <p:spPr>
          <a:xfrm>
            <a:off x="609600" y="5562600"/>
            <a:ext cx="7543800" cy="584775"/>
          </a:xfrm>
          <a:prstGeom prst="rect">
            <a:avLst/>
          </a:prstGeom>
        </p:spPr>
        <p:txBody>
          <a:bodyPr wrap="square">
            <a:spAutoFit/>
          </a:bodyPr>
          <a:lstStyle/>
          <a:p>
            <a:pPr algn="just"/>
            <a:r>
              <a:rPr lang="en-IN" sz="1600" b="1" dirty="0" smtClean="0">
                <a:latin typeface="Times New Roman" pitchFamily="18" charset="0"/>
                <a:cs typeface="Times New Roman" pitchFamily="18" charset="0"/>
              </a:rPr>
              <a:t>R.R. </a:t>
            </a:r>
            <a:r>
              <a:rPr lang="en-IN" sz="1600" b="1" dirty="0" err="1" smtClean="0">
                <a:latin typeface="Times New Roman" pitchFamily="18" charset="0"/>
                <a:cs typeface="Times New Roman" pitchFamily="18" charset="0"/>
              </a:rPr>
              <a:t>Sevda</a:t>
            </a:r>
            <a:r>
              <a:rPr lang="en-IN" sz="1600" b="1" dirty="0" smtClean="0">
                <a:latin typeface="Times New Roman" pitchFamily="18" charset="0"/>
                <a:cs typeface="Times New Roman" pitchFamily="18" charset="0"/>
              </a:rPr>
              <a:t> et al</a:t>
            </a:r>
            <a:r>
              <a:rPr lang="en-IN" sz="1600" b="1" baseline="30000" dirty="0" smtClean="0">
                <a:latin typeface="Times New Roman" pitchFamily="18" charset="0"/>
                <a:cs typeface="Times New Roman" pitchFamily="18" charset="0"/>
              </a:rPr>
              <a:t>29</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Rosuvastatin</a:t>
            </a:r>
            <a:r>
              <a:rPr lang="en-IN" sz="1600" dirty="0" smtClean="0">
                <a:latin typeface="Times New Roman" pitchFamily="18" charset="0"/>
                <a:cs typeface="Times New Roman" pitchFamily="18" charset="0"/>
              </a:rPr>
              <a:t> - </a:t>
            </a:r>
            <a:r>
              <a:rPr lang="en-IN" sz="1600" dirty="0" err="1" smtClean="0">
                <a:latin typeface="Times New Roman" pitchFamily="18" charset="0"/>
                <a:cs typeface="Times New Roman" pitchFamily="18" charset="0"/>
              </a:rPr>
              <a:t>Fenofibrate</a:t>
            </a:r>
            <a:r>
              <a:rPr lang="en-IN" sz="1600" dirty="0" smtClean="0">
                <a:latin typeface="Times New Roman" pitchFamily="18" charset="0"/>
                <a:cs typeface="Times New Roman" pitchFamily="18" charset="0"/>
              </a:rPr>
              <a:t> combination is widely used in the treatment of </a:t>
            </a:r>
            <a:r>
              <a:rPr lang="en-IN" sz="1600" dirty="0" err="1" smtClean="0">
                <a:latin typeface="Times New Roman" pitchFamily="18" charset="0"/>
                <a:cs typeface="Times New Roman" pitchFamily="18" charset="0"/>
              </a:rPr>
              <a:t>hyperchloestrolemia</a:t>
            </a:r>
            <a:r>
              <a:rPr lang="en-IN" sz="1600" dirty="0" smtClean="0">
                <a:latin typeface="Times New Roman" pitchFamily="18" charset="0"/>
                <a:cs typeface="Times New Roman" pitchFamily="18" charset="0"/>
              </a:rPr>
              <a:t> and </a:t>
            </a:r>
            <a:r>
              <a:rPr lang="en-IN" sz="1600" dirty="0" err="1" smtClean="0">
                <a:latin typeface="Times New Roman" pitchFamily="18" charset="0"/>
                <a:cs typeface="Times New Roman" pitchFamily="18" charset="0"/>
              </a:rPr>
              <a:t>hypertriglyceridemia</a:t>
            </a:r>
            <a:r>
              <a:rPr lang="en-IN"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Rectangle 4"/>
          <p:cNvSpPr/>
          <p:nvPr/>
        </p:nvSpPr>
        <p:spPr>
          <a:xfrm>
            <a:off x="457200" y="1828800"/>
            <a:ext cx="7696200" cy="830997"/>
          </a:xfrm>
          <a:prstGeom prst="rect">
            <a:avLst/>
          </a:prstGeom>
        </p:spPr>
        <p:txBody>
          <a:bodyPr wrap="square">
            <a:spAutoFit/>
          </a:bodyPr>
          <a:lstStyle/>
          <a:p>
            <a:pPr algn="just"/>
            <a:r>
              <a:rPr lang="en-IN" sz="1600" b="1" dirty="0" smtClean="0">
                <a:latin typeface="Times New Roman" pitchFamily="18" charset="0"/>
                <a:cs typeface="Times New Roman" pitchFamily="18" charset="0"/>
              </a:rPr>
              <a:t>N. Jain et al</a:t>
            </a:r>
            <a:r>
              <a:rPr lang="en-IN" sz="1600" b="1" baseline="30000" dirty="0" smtClean="0">
                <a:latin typeface="Times New Roman" pitchFamily="18" charset="0"/>
                <a:cs typeface="Times New Roman" pitchFamily="18" charset="0"/>
              </a:rPr>
              <a:t>26</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A reverse phase high performance liquid chromatographic method was developed for the simultaneous estimation of </a:t>
            </a:r>
            <a:r>
              <a:rPr lang="en-IN" sz="1600" dirty="0" err="1" smtClean="0">
                <a:latin typeface="Times New Roman" pitchFamily="18" charset="0"/>
                <a:cs typeface="Times New Roman" pitchFamily="18" charset="0"/>
              </a:rPr>
              <a:t>atorvastatin</a:t>
            </a:r>
            <a:r>
              <a:rPr lang="en-IN" sz="1600" dirty="0" smtClean="0">
                <a:latin typeface="Times New Roman" pitchFamily="18" charset="0"/>
                <a:cs typeface="Times New Roman" pitchFamily="18" charset="0"/>
              </a:rPr>
              <a:t> calcium and </a:t>
            </a:r>
            <a:r>
              <a:rPr lang="en-IN" sz="1600" dirty="0" err="1" smtClean="0">
                <a:latin typeface="Times New Roman" pitchFamily="18" charset="0"/>
                <a:cs typeface="Times New Roman" pitchFamily="18" charset="0"/>
              </a:rPr>
              <a:t>fenofibrate</a:t>
            </a:r>
            <a:r>
              <a:rPr lang="en-IN" sz="1600" dirty="0" smtClean="0">
                <a:latin typeface="Times New Roman" pitchFamily="18" charset="0"/>
                <a:cs typeface="Times New Roman" pitchFamily="18" charset="0"/>
              </a:rPr>
              <a:t> in tablet formulation</a:t>
            </a:r>
            <a:endParaRPr lang="en-US" sz="1600" dirty="0">
              <a:latin typeface="Times New Roman" pitchFamily="18" charset="0"/>
              <a:cs typeface="Times New Roman" pitchFamily="18" charset="0"/>
            </a:endParaRPr>
          </a:p>
        </p:txBody>
      </p:sp>
      <p:sp>
        <p:nvSpPr>
          <p:cNvPr id="6" name="Rectangle 5"/>
          <p:cNvSpPr/>
          <p:nvPr/>
        </p:nvSpPr>
        <p:spPr>
          <a:xfrm>
            <a:off x="533400" y="381000"/>
            <a:ext cx="7543800" cy="1107996"/>
          </a:xfrm>
          <a:prstGeom prst="rect">
            <a:avLst/>
          </a:prstGeom>
        </p:spPr>
        <p:txBody>
          <a:bodyPr wrap="square">
            <a:spAutoFit/>
          </a:bodyPr>
          <a:lstStyle/>
          <a:p>
            <a:pPr algn="just"/>
            <a:r>
              <a:rPr lang="en-IN" sz="1600" b="1" dirty="0" err="1" smtClean="0">
                <a:latin typeface="Times New Roman" pitchFamily="18" charset="0"/>
                <a:cs typeface="Times New Roman" pitchFamily="18" charset="0"/>
              </a:rPr>
              <a:t>Sahu</a:t>
            </a:r>
            <a:r>
              <a:rPr lang="en-IN" sz="1600" b="1" dirty="0" smtClean="0">
                <a:latin typeface="Times New Roman" pitchFamily="18" charset="0"/>
                <a:cs typeface="Times New Roman" pitchFamily="18" charset="0"/>
              </a:rPr>
              <a:t> PK et al</a:t>
            </a:r>
            <a:r>
              <a:rPr lang="en-IN" sz="1600" b="1" baseline="30000" dirty="0" smtClean="0">
                <a:latin typeface="Times New Roman" pitchFamily="18" charset="0"/>
                <a:cs typeface="Times New Roman" pitchFamily="18" charset="0"/>
              </a:rPr>
              <a:t>25</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 A simple, accurate, precise and robust reverse phase high performance </a:t>
            </a:r>
            <a:r>
              <a:rPr lang="en-IN" sz="1600" b="1" dirty="0" smtClean="0">
                <a:latin typeface="Times New Roman" pitchFamily="18" charset="0"/>
                <a:cs typeface="Times New Roman" pitchFamily="18" charset="0"/>
                <a:hlinkClick r:id="rId2"/>
              </a:rPr>
              <a:t>liquid chromatographic</a:t>
            </a:r>
            <a:r>
              <a:rPr lang="en-IN" sz="1600" dirty="0" smtClean="0">
                <a:latin typeface="Times New Roman" pitchFamily="18" charset="0"/>
                <a:cs typeface="Times New Roman" pitchFamily="18" charset="0"/>
              </a:rPr>
              <a:t> method has been developed and subsequently validated for the simultaneous estimation of </a:t>
            </a:r>
            <a:r>
              <a:rPr lang="en-IN" sz="1600" dirty="0" err="1" smtClean="0">
                <a:latin typeface="Times New Roman" pitchFamily="18" charset="0"/>
                <a:cs typeface="Times New Roman" pitchFamily="18" charset="0"/>
              </a:rPr>
              <a:t>atorvastatin</a:t>
            </a:r>
            <a:r>
              <a:rPr lang="en-IN" sz="1600" dirty="0" smtClean="0">
                <a:latin typeface="Times New Roman" pitchFamily="18" charset="0"/>
                <a:cs typeface="Times New Roman" pitchFamily="18" charset="0"/>
              </a:rPr>
              <a:t> (AT), </a:t>
            </a:r>
            <a:r>
              <a:rPr lang="en-IN" sz="1600" dirty="0" err="1" smtClean="0">
                <a:latin typeface="Times New Roman" pitchFamily="18" charset="0"/>
                <a:cs typeface="Times New Roman" pitchFamily="18" charset="0"/>
              </a:rPr>
              <a:t>ezetimibe</a:t>
            </a:r>
            <a:r>
              <a:rPr lang="en-IN" sz="1600" dirty="0" smtClean="0">
                <a:latin typeface="Times New Roman" pitchFamily="18" charset="0"/>
                <a:cs typeface="Times New Roman" pitchFamily="18" charset="0"/>
              </a:rPr>
              <a:t> (EZ) and </a:t>
            </a:r>
            <a:r>
              <a:rPr lang="en-IN" sz="1600" dirty="0" err="1" smtClean="0">
                <a:latin typeface="Times New Roman" pitchFamily="18" charset="0"/>
                <a:cs typeface="Times New Roman" pitchFamily="18" charset="0"/>
              </a:rPr>
              <a:t>fenofibrate</a:t>
            </a:r>
            <a:r>
              <a:rPr lang="en-IN" sz="1600" dirty="0" smtClean="0">
                <a:latin typeface="Times New Roman" pitchFamily="18" charset="0"/>
                <a:cs typeface="Times New Roman" pitchFamily="18" charset="0"/>
              </a:rPr>
              <a:t> (FE) in commercial formulation</a:t>
            </a:r>
            <a:r>
              <a:rPr lang="en-IN"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6666440"/>
          </a:xfrm>
          <a:prstGeom prst="rect">
            <a:avLst/>
          </a:prstGeom>
        </p:spPr>
        <p:txBody>
          <a:bodyPr wrap="square">
            <a:spAutoFit/>
          </a:bodyPr>
          <a:lstStyle/>
          <a:p>
            <a:pPr>
              <a:lnSpc>
                <a:spcPct val="120000"/>
              </a:lnSpc>
              <a:buNone/>
            </a:pPr>
            <a:r>
              <a:rPr lang="en-US" sz="1600" b="1" dirty="0" smtClean="0">
                <a:solidFill>
                  <a:schemeClr val="accent3">
                    <a:lumMod val="75000"/>
                  </a:schemeClr>
                </a:solidFill>
                <a:latin typeface="Times New Roman" pitchFamily="18" charset="0"/>
                <a:cs typeface="Times New Roman" pitchFamily="18" charset="0"/>
              </a:rPr>
              <a:t>AIM:      </a:t>
            </a:r>
          </a:p>
          <a:p>
            <a:pPr>
              <a:lnSpc>
                <a:spcPct val="120000"/>
              </a:lnSpc>
              <a:buNone/>
            </a:pPr>
            <a:r>
              <a:rPr lang="en-US" sz="1600" dirty="0" smtClean="0">
                <a:latin typeface="Times New Roman" pitchFamily="18" charset="0"/>
                <a:cs typeface="Times New Roman" pitchFamily="18" charset="0"/>
              </a:rPr>
              <a:t>      Existing literature reveals </a:t>
            </a:r>
            <a:r>
              <a:rPr lang="en-US" sz="1600" dirty="0" err="1" smtClean="0">
                <a:latin typeface="Times New Roman" pitchFamily="18" charset="0"/>
                <a:cs typeface="Times New Roman" pitchFamily="18" charset="0"/>
              </a:rPr>
              <a:t>Rosuvastatin</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Fenofibrate</a:t>
            </a:r>
            <a:r>
              <a:rPr lang="en-US" sz="1600" dirty="0" smtClean="0">
                <a:latin typeface="Times New Roman" pitchFamily="18" charset="0"/>
                <a:cs typeface="Times New Roman" pitchFamily="18" charset="0"/>
              </a:rPr>
              <a:t> can be analyzed by UV detection, HPTLC, HPLC individually and combination with other drugs in bulk material and pharmaceutical forms.</a:t>
            </a:r>
          </a:p>
          <a:p>
            <a:pPr>
              <a:lnSpc>
                <a:spcPct val="120000"/>
              </a:lnSpc>
              <a:buNone/>
            </a:pPr>
            <a:r>
              <a:rPr lang="en-US" sz="1600" b="1" dirty="0" smtClean="0">
                <a:solidFill>
                  <a:schemeClr val="accent3">
                    <a:lumMod val="75000"/>
                  </a:schemeClr>
                </a:solidFill>
                <a:latin typeface="Times New Roman" pitchFamily="18" charset="0"/>
                <a:cs typeface="Times New Roman" pitchFamily="18" charset="0"/>
              </a:rPr>
              <a:t>OBJECTIVE:</a:t>
            </a:r>
          </a:p>
          <a:p>
            <a:pPr>
              <a:lnSpc>
                <a:spcPct val="120000"/>
              </a:lnSpc>
              <a:buNone/>
            </a:pPr>
            <a:r>
              <a:rPr lang="en-US" sz="1600" dirty="0" smtClean="0">
                <a:latin typeface="Times New Roman" pitchFamily="18" charset="0"/>
                <a:cs typeface="Times New Roman" pitchFamily="18" charset="0"/>
              </a:rPr>
              <a:t>      The objective of the present work is to development and validates a HPLC method development and validation </a:t>
            </a:r>
            <a:r>
              <a:rPr lang="en-US" sz="1600" dirty="0" err="1" smtClean="0">
                <a:latin typeface="Times New Roman" pitchFamily="18" charset="0"/>
                <a:cs typeface="Times New Roman" pitchFamily="18" charset="0"/>
              </a:rPr>
              <a:t>Rosuvastatin</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Fenofibrate</a:t>
            </a:r>
            <a:r>
              <a:rPr lang="en-US" sz="1600" dirty="0" smtClean="0">
                <a:latin typeface="Times New Roman" pitchFamily="18" charset="0"/>
                <a:cs typeface="Times New Roman" pitchFamily="18" charset="0"/>
              </a:rPr>
              <a:t> of tablets. To be employed in routine analysis. In the method development of </a:t>
            </a:r>
            <a:r>
              <a:rPr lang="en-US" sz="1600" dirty="0" err="1" smtClean="0">
                <a:latin typeface="Times New Roman" pitchFamily="18" charset="0"/>
                <a:cs typeface="Times New Roman" pitchFamily="18" charset="0"/>
              </a:rPr>
              <a:t>Rosuvastatin</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Fenofibrate</a:t>
            </a:r>
            <a:r>
              <a:rPr lang="en-US" sz="1600" dirty="0" smtClean="0">
                <a:latin typeface="Times New Roman" pitchFamily="18" charset="0"/>
                <a:cs typeface="Times New Roman" pitchFamily="18" charset="0"/>
              </a:rPr>
              <a:t> we have decided to carry out our project work by incorporating the Reverse phase High performance Liquid chromatography (HPLC).Then the developed method will be validated according to ICH guidelines for its various parameters.</a:t>
            </a:r>
            <a:endParaRPr lang="en-IN" sz="1600" dirty="0" smtClean="0">
              <a:latin typeface="Times New Roman" pitchFamily="18" charset="0"/>
              <a:cs typeface="Times New Roman" pitchFamily="18" charset="0"/>
            </a:endParaRPr>
          </a:p>
          <a:p>
            <a:pPr>
              <a:lnSpc>
                <a:spcPct val="120000"/>
              </a:lnSpc>
              <a:buNone/>
            </a:pPr>
            <a:r>
              <a:rPr lang="en-IN" sz="1600" b="1" dirty="0" smtClean="0">
                <a:solidFill>
                  <a:schemeClr val="accent3">
                    <a:lumMod val="75000"/>
                  </a:schemeClr>
                </a:solidFill>
                <a:latin typeface="Times New Roman" pitchFamily="18" charset="0"/>
                <a:cs typeface="Times New Roman" pitchFamily="18" charset="0"/>
              </a:rPr>
              <a:t>PLAN OF WORK:</a:t>
            </a: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Selection of drug and literature survey.</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Solubility studies and optimization of conditions.                                             </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Analytical method(s) development using HPLC etc.,                                 </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Assay of the drugs(s) in marketed formulations using the proposed method(s).</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Procurement of raw materials.</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Establishment of system suitability parameters.</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Trails for the method development of </a:t>
            </a:r>
            <a:r>
              <a:rPr lang="en-US" sz="1600" dirty="0" err="1" smtClean="0">
                <a:latin typeface="Times New Roman" pitchFamily="18" charset="0"/>
                <a:cs typeface="Times New Roman" pitchFamily="18" charset="0"/>
              </a:rPr>
              <a:t>Glipizide</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Metformin</a:t>
            </a:r>
            <a:r>
              <a:rPr lang="en-US" sz="1600" dirty="0" smtClean="0">
                <a:latin typeface="Times New Roman" pitchFamily="18" charset="0"/>
                <a:cs typeface="Times New Roman" pitchFamily="18" charset="0"/>
              </a:rPr>
              <a:t> Setting of the optimized method.</a:t>
            </a:r>
            <a:endParaRPr lang="en-IN" sz="1600" dirty="0" smtClean="0">
              <a:latin typeface="Times New Roman" pitchFamily="18" charset="0"/>
              <a:cs typeface="Times New Roman" pitchFamily="18" charset="0"/>
            </a:endParaRPr>
          </a:p>
          <a:p>
            <a:pPr lvl="0">
              <a:lnSpc>
                <a:spcPct val="120000"/>
              </a:lnSpc>
              <a:buClr>
                <a:schemeClr val="accent2"/>
              </a:buClr>
              <a:buFont typeface="Wingdings" pitchFamily="2" charset="2"/>
              <a:buChar char="v"/>
            </a:pPr>
            <a:r>
              <a:rPr lang="en-US" sz="1600" dirty="0" smtClean="0">
                <a:latin typeface="Times New Roman" pitchFamily="18" charset="0"/>
                <a:cs typeface="Times New Roman" pitchFamily="18" charset="0"/>
              </a:rPr>
              <a:t>Validation of the optimized method for </a:t>
            </a:r>
            <a:r>
              <a:rPr lang="en-US" sz="1600" dirty="0" err="1" smtClean="0">
                <a:latin typeface="Times New Roman" pitchFamily="18" charset="0"/>
                <a:cs typeface="Times New Roman" pitchFamily="18" charset="0"/>
              </a:rPr>
              <a:t>Glipizide</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Metformin</a:t>
            </a:r>
            <a:r>
              <a:rPr lang="en-US"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a:p>
            <a:pPr>
              <a:lnSpc>
                <a:spcPct val="150000"/>
              </a:lnSpc>
              <a:buNone/>
            </a:pPr>
            <a:endParaRPr lang="en-IN" sz="1600" b="1" dirty="0">
              <a:latin typeface="Times New Roman" pitchFamily="18" charset="0"/>
              <a:cs typeface="Times New Roman" pitchFamily="18" charset="0"/>
            </a:endParaRPr>
          </a:p>
        </p:txBody>
      </p:sp>
      <p:sp>
        <p:nvSpPr>
          <p:cNvPr id="4" name="Rectangle 3"/>
          <p:cNvSpPr/>
          <p:nvPr/>
        </p:nvSpPr>
        <p:spPr>
          <a:xfrm>
            <a:off x="609600" y="152400"/>
            <a:ext cx="582654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dirty="0" smtClean="0">
                <a:latin typeface="Times New Roman" pitchFamily="18" charset="0"/>
                <a:cs typeface="Times New Roman" pitchFamily="18" charset="0"/>
              </a:rPr>
              <a:t>AIM &amp; OBJECTIVE OF WORK</a:t>
            </a:r>
            <a:endParaRPr lang="en-US" dirty="0"/>
          </a:p>
        </p:txBody>
      </p:sp>
      <p:pic>
        <p:nvPicPr>
          <p:cNvPr id="5" name="Picture 4" descr="E:\leaflets\sch_obj.jpg"/>
          <p:cNvPicPr/>
          <p:nvPr/>
        </p:nvPicPr>
        <p:blipFill>
          <a:blip r:embed="rId2" cstate="print"/>
          <a:srcRect/>
          <a:stretch>
            <a:fillRect/>
          </a:stretch>
        </p:blipFill>
        <p:spPr bwMode="auto">
          <a:xfrm>
            <a:off x="6705600" y="3429000"/>
            <a:ext cx="1981200" cy="144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458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IN" dirty="0" smtClean="0">
                <a:latin typeface="Times New Roman" pitchFamily="18" charset="0"/>
                <a:cs typeface="Times New Roman" pitchFamily="18" charset="0"/>
              </a:rPr>
              <a:t>METHOD DEVELOPMENT OF RP-HPLC FOR GLIPIZIDE  METFORMIN </a:t>
            </a:r>
            <a:endParaRPr lang="en-US" dirty="0"/>
          </a:p>
        </p:txBody>
      </p:sp>
      <p:graphicFrame>
        <p:nvGraphicFramePr>
          <p:cNvPr id="3" name="Table 2"/>
          <p:cNvGraphicFramePr>
            <a:graphicFrameLocks noGrp="1"/>
          </p:cNvGraphicFramePr>
          <p:nvPr/>
        </p:nvGraphicFramePr>
        <p:xfrm>
          <a:off x="533400" y="4114800"/>
          <a:ext cx="6099176" cy="874756"/>
        </p:xfrm>
        <a:graphic>
          <a:graphicData uri="http://schemas.openxmlformats.org/drawingml/2006/table">
            <a:tbl>
              <a:tblPr/>
              <a:tblGrid>
                <a:gridCol w="1304160"/>
                <a:gridCol w="902659"/>
                <a:gridCol w="1358779"/>
                <a:gridCol w="1098140"/>
                <a:gridCol w="1435438"/>
              </a:tblGrid>
              <a:tr h="471108">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Retention Time</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Area</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Resolution</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Tailing</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Plate Count</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13924">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4.254</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41411</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0.94</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8218</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026" name="Rectangle 2"/>
          <p:cNvSpPr>
            <a:spLocks noChangeArrowheads="1"/>
          </p:cNvSpPr>
          <p:nvPr/>
        </p:nvSpPr>
        <p:spPr bwMode="auto">
          <a:xfrm>
            <a:off x="533400" y="914400"/>
            <a:ext cx="6019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1:</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Mobile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Phase:OPA</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(60:40) ;PH-2.3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:WATERS, C18, 15cmx4.6mm,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15min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PDA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Arial" pitchFamily="34" charset="0"/>
            </a:endParaRPr>
          </a:p>
        </p:txBody>
      </p:sp>
      <p:pic>
        <p:nvPicPr>
          <p:cNvPr id="1025" name="Picture 1"/>
          <p:cNvPicPr>
            <a:picLocks noChangeAspect="1" noChangeArrowheads="1"/>
          </p:cNvPicPr>
          <p:nvPr/>
        </p:nvPicPr>
        <p:blipFill>
          <a:blip r:embed="rId2" cstate="print"/>
          <a:srcRect/>
          <a:stretch>
            <a:fillRect/>
          </a:stretch>
        </p:blipFill>
        <p:spPr bwMode="auto">
          <a:xfrm>
            <a:off x="4038600" y="1981200"/>
            <a:ext cx="4876800" cy="1905000"/>
          </a:xfrm>
          <a:prstGeom prst="rect">
            <a:avLst/>
          </a:prstGeom>
          <a:noFill/>
        </p:spPr>
      </p:pic>
      <p:sp>
        <p:nvSpPr>
          <p:cNvPr id="1028" name="Rectangle 4"/>
          <p:cNvSpPr>
            <a:spLocks noChangeArrowheads="1"/>
          </p:cNvSpPr>
          <p:nvPr/>
        </p:nvSpPr>
        <p:spPr bwMode="auto">
          <a:xfrm>
            <a:off x="533400" y="5334000"/>
            <a:ext cx="3810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 Only One  peak observed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Reason: may be column not suitable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Corrective Action: change the column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4191000"/>
          <a:ext cx="6553201" cy="1121664"/>
        </p:xfrm>
        <a:graphic>
          <a:graphicData uri="http://schemas.openxmlformats.org/drawingml/2006/table">
            <a:tbl>
              <a:tblPr/>
              <a:tblGrid>
                <a:gridCol w="1875505"/>
                <a:gridCol w="880574"/>
                <a:gridCol w="1325533"/>
                <a:gridCol w="1071271"/>
                <a:gridCol w="1400318"/>
              </a:tblGrid>
              <a:tr h="110109">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Retention Time</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Area</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Resolution</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Tailing</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Plate Count</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169545">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2.922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20866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7.60</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0.95</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       7212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15265">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1.915</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14806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1.13</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       6526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8674" name="Rectangle 2"/>
          <p:cNvSpPr>
            <a:spLocks noChangeArrowheads="1"/>
          </p:cNvSpPr>
          <p:nvPr/>
        </p:nvSpPr>
        <p:spPr bwMode="auto">
          <a:xfrm>
            <a:off x="457200" y="838200"/>
            <a:ext cx="64008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2: </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Mobile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Phase:OPA</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(60:40) ;PH-2.3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:WATERS, C18, 25cmx4.6mm,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15min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PDA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8673" name="Picture 1"/>
          <p:cNvPicPr>
            <a:picLocks noChangeAspect="1" noChangeArrowheads="1"/>
          </p:cNvPicPr>
          <p:nvPr/>
        </p:nvPicPr>
        <p:blipFill>
          <a:blip r:embed="rId2" cstate="print"/>
          <a:srcRect/>
          <a:stretch>
            <a:fillRect/>
          </a:stretch>
        </p:blipFill>
        <p:spPr bwMode="auto">
          <a:xfrm>
            <a:off x="2971800" y="1981200"/>
            <a:ext cx="5562600" cy="1828800"/>
          </a:xfrm>
          <a:prstGeom prst="rect">
            <a:avLst/>
          </a:prstGeom>
          <a:noFill/>
        </p:spPr>
      </p:pic>
      <p:sp>
        <p:nvSpPr>
          <p:cNvPr id="28675" name="Rectangle 3"/>
          <p:cNvSpPr>
            <a:spLocks noChangeArrowheads="1"/>
          </p:cNvSpPr>
          <p:nvPr/>
        </p:nvSpPr>
        <p:spPr bwMode="auto">
          <a:xfrm>
            <a:off x="304800" y="5638800"/>
            <a:ext cx="7772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 Two peaks eluted but peak shape is not good.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Reason: may be column not suitable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Corrective Action: change the column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8679" name="Rectangle 7"/>
          <p:cNvSpPr>
            <a:spLocks noChangeArrowheads="1"/>
          </p:cNvSpPr>
          <p:nvPr/>
        </p:nvSpPr>
        <p:spPr bwMode="auto">
          <a:xfrm>
            <a:off x="2819400" y="3352800"/>
            <a:ext cx="67818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4190999"/>
          <a:ext cx="6440487" cy="1143002"/>
        </p:xfrm>
        <a:graphic>
          <a:graphicData uri="http://schemas.openxmlformats.org/drawingml/2006/table">
            <a:tbl>
              <a:tblPr/>
              <a:tblGrid>
                <a:gridCol w="1377141"/>
                <a:gridCol w="953172"/>
                <a:gridCol w="1434817"/>
                <a:gridCol w="1159591"/>
                <a:gridCol w="1515766"/>
              </a:tblGrid>
              <a:tr h="308090">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Retention Time</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Area</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Resolution</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Tailing</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Plate Count</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84290">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2.894</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38581</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5.95</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1.10</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4462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50622">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1.903</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19248</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1.69</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4677</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29698" name="Rectangle 2"/>
          <p:cNvSpPr>
            <a:spLocks noChangeArrowheads="1"/>
          </p:cNvSpPr>
          <p:nvPr/>
        </p:nvSpPr>
        <p:spPr bwMode="auto">
          <a:xfrm>
            <a:off x="457200" y="-228600"/>
            <a:ext cx="8001000" cy="34470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16075" algn="l"/>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616075" algn="l"/>
              </a:tabLst>
            </a:pPr>
            <a:endParaRPr lang="en-US" sz="1400"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616075" algn="l"/>
              </a:tabLst>
            </a:pPr>
            <a:endParaRPr lang="en-US" sz="1400"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61607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3:</a:t>
            </a:r>
          </a:p>
          <a:p>
            <a:pPr marL="0" marR="0" lvl="0" indent="0" algn="l" defTabSz="914400" rtl="0" eaLnBrk="1" fontAlgn="base" latinLnBrk="0" hangingPunct="1">
              <a:lnSpc>
                <a:spcPct val="100000"/>
              </a:lnSpc>
              <a:spcBef>
                <a:spcPct val="0"/>
              </a:spcBef>
              <a:spcAft>
                <a:spcPct val="0"/>
              </a:spcAft>
              <a:buClrTx/>
              <a:buSzTx/>
              <a:buFontTx/>
              <a:buNone/>
              <a:tabLst>
                <a:tab pos="161607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Mobile Phase: KH</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(60:40) ;PH-4.3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:SUPELCO, C18, 15cmx4.6mm,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15min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PDA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16075" algn="l"/>
              </a:tabLst>
            </a:pPr>
            <a:endParaRPr kumimoji="0" lang="en-US" sz="1600" b="0" i="0" u="none" strike="noStrike" cap="none" normalizeH="0" baseline="0" dirty="0" smtClean="0">
              <a:ln>
                <a:noFill/>
              </a:ln>
              <a:solidFill>
                <a:schemeClr val="tx1"/>
              </a:solidFill>
              <a:effectLst/>
              <a:latin typeface="Arial" pitchFamily="34" charset="0"/>
            </a:endParaRPr>
          </a:p>
        </p:txBody>
      </p:sp>
      <p:pic>
        <p:nvPicPr>
          <p:cNvPr id="29697" name="Picture 1"/>
          <p:cNvPicPr>
            <a:picLocks noChangeAspect="1" noChangeArrowheads="1"/>
          </p:cNvPicPr>
          <p:nvPr/>
        </p:nvPicPr>
        <p:blipFill>
          <a:blip r:embed="rId2" cstate="print"/>
          <a:srcRect/>
          <a:stretch>
            <a:fillRect/>
          </a:stretch>
        </p:blipFill>
        <p:spPr bwMode="auto">
          <a:xfrm>
            <a:off x="3048000" y="1752600"/>
            <a:ext cx="5029200" cy="2057400"/>
          </a:xfrm>
          <a:prstGeom prst="rect">
            <a:avLst/>
          </a:prstGeom>
          <a:noFill/>
        </p:spPr>
      </p:pic>
      <p:sp>
        <p:nvSpPr>
          <p:cNvPr id="6" name="Rectangle 5"/>
          <p:cNvSpPr/>
          <p:nvPr/>
        </p:nvSpPr>
        <p:spPr>
          <a:xfrm>
            <a:off x="381000" y="5638800"/>
            <a:ext cx="7696200" cy="830997"/>
          </a:xfrm>
          <a:prstGeom prst="rect">
            <a:avLst/>
          </a:prstGeom>
        </p:spPr>
        <p:txBody>
          <a:bodyPr wrap="square">
            <a:spAutoFit/>
          </a:bodyPr>
          <a:lstStyle/>
          <a:p>
            <a:pPr lvl="0" algn="just" eaLnBrk="0" fontAlgn="base" hangingPunct="0">
              <a:spcBef>
                <a:spcPct val="0"/>
              </a:spcBef>
              <a:spcAft>
                <a:spcPct val="0"/>
              </a:spcAft>
              <a:tabLst>
                <a:tab pos="1212850" algn="l"/>
              </a:tabLst>
            </a:pPr>
            <a:r>
              <a:rPr lang="en-US" sz="1600" b="1" dirty="0" smtClean="0">
                <a:latin typeface="Times New Roman" pitchFamily="18" charset="0"/>
                <a:ea typeface="Times New Roman" pitchFamily="18" charset="0"/>
                <a:cs typeface="Times New Roman" pitchFamily="18" charset="0"/>
              </a:rPr>
              <a:t>Observation:</a:t>
            </a:r>
            <a:r>
              <a:rPr lang="en-US" sz="1600" dirty="0" smtClean="0">
                <a:latin typeface="Times New Roman" pitchFamily="18" charset="0"/>
                <a:ea typeface="Times New Roman" pitchFamily="18" charset="0"/>
                <a:cs typeface="Times New Roman" pitchFamily="18" charset="0"/>
              </a:rPr>
              <a:t> Two peaks eluted but peak shape is not good.</a:t>
            </a:r>
            <a:endParaRPr lang="en-US" sz="1600" dirty="0" smtClean="0">
              <a:latin typeface="Times New Roman" pitchFamily="18" charset="0"/>
              <a:cs typeface="Times New Roman" pitchFamily="18" charset="0"/>
            </a:endParaRPr>
          </a:p>
          <a:p>
            <a:pPr lvl="0" algn="just" eaLnBrk="0" fontAlgn="base" hangingPunct="0">
              <a:spcBef>
                <a:spcPct val="0"/>
              </a:spcBef>
              <a:spcAft>
                <a:spcPct val="0"/>
              </a:spcAft>
              <a:tabLst>
                <a:tab pos="1212850" algn="l"/>
              </a:tabLst>
            </a:pPr>
            <a:r>
              <a:rPr lang="en-US" sz="1600" dirty="0" smtClean="0">
                <a:latin typeface="Times New Roman" pitchFamily="18" charset="0"/>
                <a:ea typeface="Times New Roman" pitchFamily="18" charset="0"/>
                <a:cs typeface="Times New Roman" pitchFamily="18" charset="0"/>
              </a:rPr>
              <a:t>Reason: may be mobile phase composition is not suitable  </a:t>
            </a:r>
          </a:p>
          <a:p>
            <a:pPr lvl="0" algn="just" eaLnBrk="0" fontAlgn="base" hangingPunct="0">
              <a:spcBef>
                <a:spcPct val="0"/>
              </a:spcBef>
              <a:spcAft>
                <a:spcPct val="0"/>
              </a:spcAft>
              <a:tabLst>
                <a:tab pos="1212850" algn="l"/>
              </a:tabLst>
            </a:pPr>
            <a:r>
              <a:rPr lang="en-US" sz="1600" dirty="0" smtClean="0">
                <a:latin typeface="Times New Roman" pitchFamily="18" charset="0"/>
                <a:ea typeface="Times New Roman" pitchFamily="18" charset="0"/>
                <a:cs typeface="Times New Roman" pitchFamily="18" charset="0"/>
              </a:rPr>
              <a:t>Corrective Action: change the mobile phase composition</a:t>
            </a:r>
            <a:r>
              <a:rPr lang="en-US" sz="1600" dirty="0" smtClean="0">
                <a:latin typeface="Times New Roman" pitchFamily="18" charset="0"/>
                <a:cs typeface="Times New Roman"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81000" y="533400"/>
            <a:ext cx="5181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4:</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Mobile Phase: KH</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(60:40) ;PH-4.3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:SUPELCO, C18, 25cmx4.6mm,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15min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PDA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30721" name="Picture 2"/>
          <p:cNvPicPr>
            <a:picLocks noChangeAspect="1" noChangeArrowheads="1"/>
          </p:cNvPicPr>
          <p:nvPr/>
        </p:nvPicPr>
        <p:blipFill>
          <a:blip r:embed="rId2" cstate="print"/>
          <a:srcRect/>
          <a:stretch>
            <a:fillRect/>
          </a:stretch>
        </p:blipFill>
        <p:spPr bwMode="auto">
          <a:xfrm>
            <a:off x="2514600" y="2362200"/>
            <a:ext cx="5562600" cy="1600200"/>
          </a:xfrm>
          <a:prstGeom prst="rect">
            <a:avLst/>
          </a:prstGeom>
          <a:noFill/>
        </p:spPr>
      </p:pic>
      <p:graphicFrame>
        <p:nvGraphicFramePr>
          <p:cNvPr id="5" name="Table 4"/>
          <p:cNvGraphicFramePr>
            <a:graphicFrameLocks noGrp="1"/>
          </p:cNvGraphicFramePr>
          <p:nvPr/>
        </p:nvGraphicFramePr>
        <p:xfrm>
          <a:off x="609600" y="4267201"/>
          <a:ext cx="5983287" cy="1142998"/>
        </p:xfrm>
        <a:graphic>
          <a:graphicData uri="http://schemas.openxmlformats.org/drawingml/2006/table">
            <a:tbl>
              <a:tblPr/>
              <a:tblGrid>
                <a:gridCol w="1279379"/>
                <a:gridCol w="885508"/>
                <a:gridCol w="1332962"/>
                <a:gridCol w="1077274"/>
                <a:gridCol w="1408164"/>
              </a:tblGrid>
              <a:tr h="372466">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Retention Time</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Area</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USP Resolution</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USP Tailing</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USP Plate Count</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72466">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4.502</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12871</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4.97</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1.29</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17030</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8066">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3.833</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14774</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2.40</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23838</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0724" name="Rectangle 4"/>
          <p:cNvSpPr>
            <a:spLocks noChangeArrowheads="1"/>
          </p:cNvSpPr>
          <p:nvPr/>
        </p:nvSpPr>
        <p:spPr bwMode="auto">
          <a:xfrm>
            <a:off x="304800" y="5638800"/>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Two peaks eluted but peak shape is not good.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Reason: may be mobile phase composition is not suitable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Corrective Action: change the mobile phase composition.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3400" y="0"/>
            <a:ext cx="6934200"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lang="en-US" sz="1400"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5</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Mobile Phase: KH</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(60:40); PH-4.3</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:THERMO HYPERSIL, C18, 25cmx4.6mm,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15min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PDA</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31745" name="Picture 3"/>
          <p:cNvPicPr>
            <a:picLocks noChangeAspect="1" noChangeArrowheads="1"/>
          </p:cNvPicPr>
          <p:nvPr/>
        </p:nvPicPr>
        <p:blipFill>
          <a:blip r:embed="rId2" cstate="print"/>
          <a:srcRect/>
          <a:stretch>
            <a:fillRect/>
          </a:stretch>
        </p:blipFill>
        <p:spPr bwMode="auto">
          <a:xfrm>
            <a:off x="2438400" y="2743200"/>
            <a:ext cx="5562600" cy="1600200"/>
          </a:xfrm>
          <a:prstGeom prst="rect">
            <a:avLst/>
          </a:prstGeom>
          <a:noFill/>
        </p:spPr>
      </p:pic>
      <p:sp>
        <p:nvSpPr>
          <p:cNvPr id="31747" name="Rectangle 3"/>
          <p:cNvSpPr>
            <a:spLocks noChangeArrowheads="1"/>
          </p:cNvSpPr>
          <p:nvPr/>
        </p:nvSpPr>
        <p:spPr bwMode="auto">
          <a:xfrm>
            <a:off x="0" y="1819274"/>
            <a:ext cx="914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5" name="Table 4"/>
          <p:cNvGraphicFramePr>
            <a:graphicFrameLocks noGrp="1"/>
          </p:cNvGraphicFramePr>
          <p:nvPr/>
        </p:nvGraphicFramePr>
        <p:xfrm>
          <a:off x="762000" y="4495800"/>
          <a:ext cx="6705598" cy="888492"/>
        </p:xfrm>
        <a:graphic>
          <a:graphicData uri="http://schemas.openxmlformats.org/drawingml/2006/table">
            <a:tbl>
              <a:tblPr/>
              <a:tblGrid>
                <a:gridCol w="1433828"/>
                <a:gridCol w="992407"/>
                <a:gridCol w="1493879"/>
                <a:gridCol w="1207324"/>
                <a:gridCol w="1578160"/>
              </a:tblGrid>
              <a:tr h="296164">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Retention Time</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Area</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USP Resolution</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USP Tailing</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USP Plate Count</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6164">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4.419</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815888</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solidFill>
                            <a:srgbClr val="000000"/>
                          </a:solidFill>
                          <a:latin typeface="Times New Roman" pitchFamily="18" charset="0"/>
                          <a:ea typeface="Times New Roman"/>
                          <a:cs typeface="Times New Roman" pitchFamily="18" charset="0"/>
                        </a:rPr>
                        <a:t>4.14</a:t>
                      </a:r>
                      <a:endParaRPr lang="en-US" sz="14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1.45</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12853</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96164">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3.700</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973730</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1.23</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solidFill>
                            <a:srgbClr val="000000"/>
                          </a:solidFill>
                          <a:latin typeface="Times New Roman" pitchFamily="18" charset="0"/>
                          <a:ea typeface="Times New Roman"/>
                          <a:cs typeface="Times New Roman" pitchFamily="18" charset="0"/>
                        </a:rPr>
                        <a:t>6879</a:t>
                      </a:r>
                      <a:endParaRPr lang="en-US" sz="14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1748" name="Rectangle 4"/>
          <p:cNvSpPr>
            <a:spLocks noChangeArrowheads="1"/>
          </p:cNvSpPr>
          <p:nvPr/>
        </p:nvSpPr>
        <p:spPr bwMode="auto">
          <a:xfrm>
            <a:off x="685800" y="5638800"/>
            <a:ext cx="67056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Two peaks eluted but peak shape is not good.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Reason: may be mobile phase composition is not suitable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Corrective Action: change the mobile phase composition.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4"/>
          </a:lnRef>
          <a:fillRef idx="3">
            <a:schemeClr val="accent4"/>
          </a:fillRef>
          <a:effectRef idx="3">
            <a:schemeClr val="accent4"/>
          </a:effectRef>
          <a:fontRef idx="minor">
            <a:schemeClr val="lt1"/>
          </a:fontRef>
        </p:style>
        <p:txBody>
          <a:bodyPr>
            <a:normAutofit/>
          </a:bodyPr>
          <a:lstStyle/>
          <a:p>
            <a:r>
              <a:rPr lang="en-US" sz="4000" b="1" dirty="0" smtClean="0">
                <a:latin typeface="Times New Roman" pitchFamily="18" charset="0"/>
                <a:cs typeface="Times New Roman" pitchFamily="18" charset="0"/>
              </a:rPr>
              <a:t>CONTENTS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Abstract</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Introduction</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Drug profile</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Literature review</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Aim &amp; plan of work</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Method development</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Materials &amp; methods</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Results &amp; Discussions</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Summary</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Conclusion</a:t>
            </a:r>
          </a:p>
          <a:p>
            <a:pPr marL="624078" indent="-514350">
              <a:lnSpc>
                <a:spcPct val="150000"/>
              </a:lnSpc>
              <a:buFont typeface="Wingdings" pitchFamily="2" charset="2"/>
              <a:buChar char="v"/>
            </a:pPr>
            <a:r>
              <a:rPr lang="en-IN" sz="1600" dirty="0" smtClean="0">
                <a:latin typeface="Times New Roman" pitchFamily="18" charset="0"/>
                <a:cs typeface="Times New Roman" pitchFamily="18" charset="0"/>
              </a:rPr>
              <a:t>Bibliography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609600" y="533400"/>
            <a:ext cx="6858000" cy="27699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Trail: 6</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Mobile Phase: K2HPO</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Methanol (70:30); PH-4.5</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Column          :THERMO HYPERSIL, C18, 25cmx4.6mm,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Run time        : 8min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Detector         :  231nm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2771"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2770" name="Picture 1"/>
          <p:cNvPicPr>
            <a:picLocks noChangeAspect="1" noChangeArrowheads="1"/>
          </p:cNvPicPr>
          <p:nvPr/>
        </p:nvPicPr>
        <p:blipFill>
          <a:blip r:embed="rId2" cstate="print"/>
          <a:srcRect/>
          <a:stretch>
            <a:fillRect/>
          </a:stretch>
        </p:blipFill>
        <p:spPr bwMode="auto">
          <a:xfrm>
            <a:off x="2819400" y="2209800"/>
            <a:ext cx="5334000" cy="1600200"/>
          </a:xfrm>
          <a:prstGeom prst="rect">
            <a:avLst/>
          </a:prstGeom>
          <a:noFill/>
        </p:spPr>
      </p:pic>
      <p:sp>
        <p:nvSpPr>
          <p:cNvPr id="32772" name="Rectangle 4"/>
          <p:cNvSpPr>
            <a:spLocks noChangeArrowheads="1"/>
          </p:cNvSpPr>
          <p:nvPr/>
        </p:nvSpPr>
        <p:spPr bwMode="auto">
          <a:xfrm>
            <a:off x="0" y="1695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32773" name="Rectangle 5"/>
          <p:cNvSpPr>
            <a:spLocks noChangeArrowheads="1"/>
          </p:cNvSpPr>
          <p:nvPr/>
        </p:nvSpPr>
        <p:spPr bwMode="auto">
          <a:xfrm>
            <a:off x="533400" y="5715000"/>
            <a:ext cx="7239000" cy="8617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Observation: Two peaks eluted and all the system suitability parameters are within the limit.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10" name="Table 9"/>
          <p:cNvGraphicFramePr>
            <a:graphicFrameLocks noGrp="1"/>
          </p:cNvGraphicFramePr>
          <p:nvPr/>
        </p:nvGraphicFramePr>
        <p:xfrm>
          <a:off x="685800" y="4038600"/>
          <a:ext cx="6629401" cy="1682496"/>
        </p:xfrm>
        <a:graphic>
          <a:graphicData uri="http://schemas.openxmlformats.org/drawingml/2006/table">
            <a:tbl>
              <a:tblPr/>
              <a:tblGrid>
                <a:gridCol w="237518"/>
                <a:gridCol w="873660"/>
                <a:gridCol w="941198"/>
                <a:gridCol w="861623"/>
                <a:gridCol w="1297007"/>
                <a:gridCol w="1048215"/>
                <a:gridCol w="1370180"/>
              </a:tblGrid>
              <a:tr h="324421">
                <a:tc>
                  <a:txBody>
                    <a:bodyPr/>
                    <a:lstStyle/>
                    <a:p>
                      <a:pPr marL="0" marR="0">
                        <a:lnSpc>
                          <a:spcPct val="115000"/>
                        </a:lnSpc>
                        <a:spcBef>
                          <a:spcPts val="0"/>
                        </a:spcBef>
                        <a:spcAft>
                          <a:spcPts val="0"/>
                        </a:spcAft>
                      </a:pP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Name</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Retention Time</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Area</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Resolution</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Times New Roman"/>
                          <a:cs typeface="Times New Roman" pitchFamily="18" charset="0"/>
                        </a:rPr>
                        <a:t>USP Tailing</a:t>
                      </a:r>
                      <a:endParaRPr lang="en-US" sz="160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USP Plate Count</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4421">
                <a:tc>
                  <a:txBody>
                    <a:bodyPr/>
                    <a:lstStyle/>
                    <a:p>
                      <a:pPr marL="0" marR="0">
                        <a:lnSpc>
                          <a:spcPct val="115000"/>
                        </a:lnSpc>
                        <a:spcBef>
                          <a:spcPts val="0"/>
                        </a:spcBef>
                        <a:spcAft>
                          <a:spcPts val="0"/>
                        </a:spcAft>
                      </a:pPr>
                      <a:r>
                        <a:rPr lang="en-US" sz="1600" dirty="0" smtClean="0">
                          <a:solidFill>
                            <a:srgbClr val="000000"/>
                          </a:solidFill>
                          <a:latin typeface="Times New Roman" pitchFamily="18" charset="0"/>
                          <a:ea typeface="Times New Roman"/>
                          <a:cs typeface="Times New Roman" pitchFamily="18" charset="0"/>
                        </a:rPr>
                        <a:t>1</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dirty="0" err="1">
                          <a:latin typeface="Times New Roman" pitchFamily="18" charset="0"/>
                          <a:ea typeface="Times New Roman"/>
                          <a:cs typeface="Times New Roman" pitchFamily="18" charset="0"/>
                        </a:rPr>
                        <a:t>Rosuvstatin</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4.023</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545523</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6.56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1.32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12306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4421">
                <a:tc>
                  <a:txBody>
                    <a:bodyPr/>
                    <a:lstStyle/>
                    <a:p>
                      <a:pPr marL="0" marR="0">
                        <a:lnSpc>
                          <a:spcPct val="115000"/>
                        </a:lnSpc>
                        <a:spcBef>
                          <a:spcPts val="0"/>
                        </a:spcBef>
                        <a:spcAft>
                          <a:spcPts val="0"/>
                        </a:spcAft>
                      </a:pPr>
                      <a:r>
                        <a:rPr lang="en-US" sz="1600" dirty="0" smtClean="0">
                          <a:solidFill>
                            <a:srgbClr val="000000"/>
                          </a:solidFill>
                          <a:latin typeface="Times New Roman" pitchFamily="18" charset="0"/>
                          <a:ea typeface="Times New Roman"/>
                          <a:cs typeface="Times New Roman" pitchFamily="18" charset="0"/>
                        </a:rPr>
                        <a:t>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600">
                          <a:latin typeface="Times New Roman" pitchFamily="18" charset="0"/>
                          <a:ea typeface="Times New Roman"/>
                          <a:cs typeface="Times New Roman" pitchFamily="18" charset="0"/>
                        </a:rPr>
                        <a:t>Fenofibrate</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3.026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983696</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1.07</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r>
                        <a:rPr lang="en-US" sz="1600" dirty="0">
                          <a:solidFill>
                            <a:srgbClr val="000000"/>
                          </a:solidFill>
                          <a:latin typeface="Times New Roman" pitchFamily="18" charset="0"/>
                          <a:ea typeface="Times New Roman"/>
                          <a:cs typeface="Times New Roman" pitchFamily="18" charset="0"/>
                        </a:rPr>
                        <a:t>6992</a:t>
                      </a:r>
                      <a:endParaRPr lang="en-US" sz="1600" dirty="0">
                        <a:latin typeface="Times New Roman" pitchFamily="18" charset="0"/>
                        <a:ea typeface="Times New Roman"/>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32774"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5800" y="4572000"/>
          <a:ext cx="5974715" cy="1352424"/>
        </p:xfrm>
        <a:graphic>
          <a:graphicData uri="http://schemas.openxmlformats.org/drawingml/2006/table">
            <a:tbl>
              <a:tblPr/>
              <a:tblGrid>
                <a:gridCol w="228600"/>
                <a:gridCol w="1201044"/>
                <a:gridCol w="855607"/>
                <a:gridCol w="1287952"/>
                <a:gridCol w="1040897"/>
                <a:gridCol w="1360615"/>
              </a:tblGrid>
              <a:tr h="351408">
                <a:tc>
                  <a:txBody>
                    <a:bodyPr/>
                    <a:lstStyle/>
                    <a:p>
                      <a:pPr marL="0" marR="0">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Retention Time</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Calibri"/>
                          <a:cs typeface="Times New Roman" pitchFamily="18" charset="0"/>
                        </a:rPr>
                        <a:t>Area</a:t>
                      </a:r>
                      <a:endParaRPr lang="en-US" sz="160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Calibri"/>
                          <a:cs typeface="Times New Roman" pitchFamily="18" charset="0"/>
                        </a:rPr>
                        <a:t>USP Resolution</a:t>
                      </a:r>
                      <a:endParaRPr lang="en-US" sz="160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USP Tailing</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Calibri"/>
                          <a:cs typeface="Times New Roman" pitchFamily="18" charset="0"/>
                        </a:rPr>
                        <a:t>USP Plate Count</a:t>
                      </a:r>
                      <a:endParaRPr lang="en-US" sz="160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401269">
                <a:tc>
                  <a:txBody>
                    <a:bodyPr/>
                    <a:lstStyle/>
                    <a:p>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4.023</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a:solidFill>
                            <a:srgbClr val="000000"/>
                          </a:solidFill>
                          <a:latin typeface="Times New Roman" pitchFamily="18" charset="0"/>
                          <a:ea typeface="Calibri"/>
                          <a:cs typeface="Times New Roman" pitchFamily="18" charset="0"/>
                        </a:rPr>
                        <a:t>545523</a:t>
                      </a:r>
                      <a:endParaRPr lang="en-US" sz="160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6.56</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1.32</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12306</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90323">
                <a:tc>
                  <a:txBody>
                    <a:bodyPr/>
                    <a:lstStyle/>
                    <a:p>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3.026</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983696</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15000"/>
                        </a:lnSpc>
                        <a:spcBef>
                          <a:spcPts val="0"/>
                        </a:spcBef>
                        <a:spcAft>
                          <a:spcPts val="0"/>
                        </a:spcAft>
                      </a:pP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1.07</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600" dirty="0">
                          <a:solidFill>
                            <a:srgbClr val="000000"/>
                          </a:solidFill>
                          <a:latin typeface="Times New Roman" pitchFamily="18" charset="0"/>
                          <a:ea typeface="Calibri"/>
                          <a:cs typeface="Times New Roman" pitchFamily="18" charset="0"/>
                        </a:rPr>
                        <a:t>6992</a:t>
                      </a:r>
                      <a:endParaRPr lang="en-US" sz="1600" dirty="0">
                        <a:latin typeface="Times New Roman" pitchFamily="18" charset="0"/>
                        <a:ea typeface="Calibri"/>
                        <a:cs typeface="Times New Roman" pitchFamily="18" charset="0"/>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026" name="Rectangle 2"/>
          <p:cNvSpPr>
            <a:spLocks noChangeArrowheads="1"/>
          </p:cNvSpPr>
          <p:nvPr/>
        </p:nvSpPr>
        <p:spPr bwMode="auto">
          <a:xfrm>
            <a:off x="228600" y="533400"/>
            <a:ext cx="5334000" cy="255963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OPTIMIZED METHOD </a:t>
            </a:r>
          </a:p>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1600" b="1" i="0" u="none" strike="noStrike" cap="none" normalizeH="0" baseline="0" dirty="0" smtClean="0">
              <a:ln>
                <a:noFill/>
              </a:ln>
              <a:solidFill>
                <a:srgbClr val="4F81BD"/>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Mobile Phase: K2HPO</a:t>
            </a:r>
            <a:r>
              <a:rPr kumimoji="0" lang="en-US" sz="16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Methanol (70:30); PH-4.5</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Column          :THERMO HYPERSIL, C8, 250cmx4.6mm, 5µm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Flow Rate     : 1.0ml/Min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Temperature  : 25˚C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Volume          : 10µl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Run time        : 8min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Detector         :  231nm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5" name="Picture 1"/>
          <p:cNvPicPr>
            <a:picLocks noChangeAspect="1" noChangeArrowheads="1"/>
          </p:cNvPicPr>
          <p:nvPr/>
        </p:nvPicPr>
        <p:blipFill>
          <a:blip r:embed="rId2" cstate="print"/>
          <a:srcRect/>
          <a:stretch>
            <a:fillRect/>
          </a:stretch>
        </p:blipFill>
        <p:spPr bwMode="auto">
          <a:xfrm>
            <a:off x="2286000" y="2209800"/>
            <a:ext cx="5791200" cy="1752600"/>
          </a:xfrm>
          <a:prstGeom prst="rect">
            <a:avLst/>
          </a:prstGeom>
          <a:noFill/>
        </p:spPr>
      </p:pic>
      <p:sp>
        <p:nvSpPr>
          <p:cNvPr id="1027" name="Rectangle 3"/>
          <p:cNvSpPr>
            <a:spLocks noChangeArrowheads="1"/>
          </p:cNvSpPr>
          <p:nvPr/>
        </p:nvSpPr>
        <p:spPr bwMode="auto">
          <a:xfrm>
            <a:off x="457200" y="5943600"/>
            <a:ext cx="8153400" cy="4770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212850" algn="l"/>
              </a:tabLst>
            </a:pP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128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Observation: Two peaks eluted and all the system suitability parameters are within the limit. </a:t>
            </a:r>
            <a:endParaRPr kumimoji="0" lang="en-US" sz="16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381000" y="304800"/>
            <a:ext cx="8229600" cy="66464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PREPARATION OF</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K2HPO</a:t>
            </a:r>
            <a:r>
              <a:rPr kumimoji="0" lang="en-US" sz="1600" b="1"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BUFFER: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Weigh accurately 13.609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gms</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K2HPO</a:t>
            </a:r>
            <a:r>
              <a:rPr kumimoji="0" lang="en-US" sz="16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 to 1000ml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beaker.Transfer</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1000ml of HPLC water into 1000ml of beaker.</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PREPARATION OF MOBILE PHASE: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Transfer the above solution 600ml of K2HPO</a:t>
            </a:r>
            <a:r>
              <a:rPr kumimoji="0" lang="en-US" sz="1600" b="0" i="0" u="none" strike="noStrike" cap="none" normalizeH="0" baseline="-30000" dirty="0" smtClean="0">
                <a:ln>
                  <a:noFill/>
                </a:ln>
                <a:solidFill>
                  <a:schemeClr val="tx1"/>
                </a:solidFill>
                <a:effectLst/>
                <a:latin typeface="Times New Roman" pitchFamily="18" charset="0"/>
                <a:ea typeface="Calibri" pitchFamily="34" charset="0"/>
                <a:cs typeface="Times New Roman" pitchFamily="18" charset="0"/>
              </a:rPr>
              <a:t>4</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to 1000ml of mobile phase bottle and add400ml of Methanol is used as mobile phase. They are mixed and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sonicated</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for 20min and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adust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PH 4.5.</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PREPARATION OF THE </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AND FENOFIBRATE</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STANDARD AND SAMPLE SOLUTION: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PREPARATION OF STANDARD SOLUTION: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Accurately weigh and transfer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10mg of</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and 160 mg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Fenofibrate</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into 100ml of volumetric flask and add 10ml of water and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sonicate</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5min (or) shake 5min and makeup volume with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water.Transfers</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 above solution  1ml into 10ml volumetric flask dilute to volume with water.</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PREPARATION OF SAMPLE STOCK SOLUTION: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Commercially available 20 tablets are weighed and powdered the powdered equivalent to the 430 mg of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and </a:t>
            </a:r>
            <a:r>
              <a:rPr kumimoji="0" lang="en-US" sz="16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of active ingredients were transfer into a 100ml of volumetric flask and add 10ml of Methanol and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sonicate</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20min (or) shake 10min and makeup with water.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Transfers above solution 1ml into 10ml of the volumetric flask dilute the volume with Methanol. And the solution was filtered through 0.45μm filter before injecting into HPLC system.</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457200" y="152400"/>
            <a:ext cx="79248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ASSAY   RESULT   FOR   FORMULATION</a:t>
            </a:r>
          </a:p>
          <a:p>
            <a:pPr marL="0" marR="0" lvl="0" indent="457200" algn="just" defTabSz="914400" rtl="0" eaLnBrk="1" fontAlgn="base" latinLnBrk="0" hangingPunct="1">
              <a:lnSpc>
                <a:spcPct val="100000"/>
              </a:lnSpc>
              <a:spcBef>
                <a:spcPct val="0"/>
              </a:spcBef>
              <a:spcAft>
                <a:spcPct val="0"/>
              </a:spcAft>
              <a:buClrTx/>
              <a:buSzTx/>
              <a:buFontTx/>
              <a:buNone/>
              <a:tabLst>
                <a:tab pos="2865438" algn="ctr"/>
                <a:tab pos="477202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Label contains: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Each tablet contains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10 mg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160 mg.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Average weight of each tablet is 430 mg</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Purity of working standards: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1.</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%purity- 99.7%</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purity – 99.5%</a:t>
            </a: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Sample preparation: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20 tablets were weighed and crushed, from the powdered tablets, weighed accurately about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430 mg</a:t>
            </a:r>
            <a:r>
              <a:rPr kumimoji="0" lang="en-US" sz="1600" b="0"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10mg of</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160 mg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 into a 100 ml volumetric flask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50 ml of water was added. The mixture was subjected to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sonication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20 min with intermediate shaking for complete extraction of drugs. Filtered and cooled to room temperature and solution was made up to mark with water. From the above solution 1 ml is taken and further diluted in 10 ml volumetric flasks with water. To acquire a concentration of 10mg of</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160 mg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endParaRPr kumimoji="0" lang="en-US" sz="1600" b="1"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Standard preparation: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Accurately weighed quantity of 10mg of</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160 mg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was taken in a 100 ml volumetric flask and 50 ml of water was added. The mixture was subjected to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sonication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for 20 min with intermediate shaking for complete extraction of drugs. Filtered and cooled to room temperature and solution was made up to mark with water. From the above solution 1 ml is taken and further diluted in 10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mL</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volumetric flasks with mobile phase. To acquire a concentration of 10mg of</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160 mg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457200" y="533400"/>
            <a:ext cx="83820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Procedure: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rgbClr val="1D1B11"/>
                </a:solidFill>
                <a:effectLst/>
                <a:latin typeface="Times New Roman" pitchFamily="18" charset="0"/>
                <a:ea typeface="Times New Roman" pitchFamily="18" charset="0"/>
                <a:cs typeface="Times New Roman" pitchFamily="18" charset="0"/>
              </a:rPr>
              <a:t>Separately injected both the standard (2 injections) and sample preparations (2 injections) into the chromatographic system and recorded the peak area responses.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percentage content =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Sample Area                      Concentration of Standard                  Average Weight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   X   ------------------------     X    P</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Standard Area                      Concentration of Sample                               L.C</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percentage content =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987068                       10                            430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 X   -----------------    X   99.7    =   99.70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9870430                      430                           10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endPar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percentage content =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542102                     160                     430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X ----------------- X --------------------   X 99.5   = 98.7</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tab pos="2865438" algn="ctr"/>
                <a:tab pos="4772025"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546546.7                  430                       160</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14401" y="5486400"/>
          <a:ext cx="6095999" cy="1143000"/>
        </p:xfrm>
        <a:graphic>
          <a:graphicData uri="http://schemas.openxmlformats.org/drawingml/2006/table">
            <a:tbl>
              <a:tblPr firstRow="1" bandRow="1">
                <a:tableStyleId>{D7AC3CCA-C797-4891-BE02-D94E43425B78}</a:tableStyleId>
              </a:tblPr>
              <a:tblGrid>
                <a:gridCol w="838200"/>
                <a:gridCol w="2057400"/>
                <a:gridCol w="3200399"/>
              </a:tblGrid>
              <a:tr h="381000">
                <a:tc>
                  <a:txBody>
                    <a:bodyPr/>
                    <a:lstStyle/>
                    <a:p>
                      <a:r>
                        <a:rPr lang="en-IN" dirty="0" smtClean="0"/>
                        <a:t>S NO</a:t>
                      </a:r>
                      <a:endParaRPr lang="en-IN" dirty="0"/>
                    </a:p>
                  </a:txBody>
                  <a:tcPr/>
                </a:tc>
                <a:tc>
                  <a:txBody>
                    <a:bodyPr/>
                    <a:lstStyle/>
                    <a:p>
                      <a:r>
                        <a:rPr lang="en-IN" dirty="0" smtClean="0"/>
                        <a:t>DRUG NAME</a:t>
                      </a:r>
                      <a:endParaRPr lang="en-IN" dirty="0"/>
                    </a:p>
                  </a:txBody>
                  <a:tcPr/>
                </a:tc>
                <a:tc>
                  <a:txBody>
                    <a:bodyPr/>
                    <a:lstStyle/>
                    <a:p>
                      <a:r>
                        <a:rPr lang="en-IN" dirty="0" smtClean="0"/>
                        <a:t>PERCENTAGE PURITY</a:t>
                      </a:r>
                      <a:endParaRPr lang="en-IN" dirty="0"/>
                    </a:p>
                  </a:txBody>
                  <a:tcPr/>
                </a:tc>
              </a:tr>
              <a:tr h="381000">
                <a:tc>
                  <a:txBody>
                    <a:bodyPr/>
                    <a:lstStyle/>
                    <a:p>
                      <a:r>
                        <a:rPr lang="en-IN" dirty="0" smtClean="0"/>
                        <a:t>1</a:t>
                      </a:r>
                      <a:endParaRPr lang="en-IN" dirty="0"/>
                    </a:p>
                  </a:txBody>
                  <a:tcPr/>
                </a:tc>
                <a:tc>
                  <a:txBody>
                    <a:bodyPr/>
                    <a:lstStyle/>
                    <a:p>
                      <a:r>
                        <a:rPr lang="en-IN" b="0" dirty="0" err="1" smtClean="0"/>
                        <a:t>Rosuvastatin</a:t>
                      </a:r>
                      <a:endParaRPr lang="en-IN" b="0" dirty="0"/>
                    </a:p>
                  </a:txBody>
                  <a:tcPr/>
                </a:tc>
                <a:tc>
                  <a:txBody>
                    <a:bodyPr/>
                    <a:lstStyle/>
                    <a:p>
                      <a:r>
                        <a:rPr lang="en-IN" dirty="0" smtClean="0"/>
                        <a:t>99.7%</a:t>
                      </a:r>
                      <a:endParaRPr lang="en-IN" dirty="0"/>
                    </a:p>
                  </a:txBody>
                  <a:tcPr/>
                </a:tc>
              </a:tr>
              <a:tr h="381000">
                <a:tc>
                  <a:txBody>
                    <a:bodyPr/>
                    <a:lstStyle/>
                    <a:p>
                      <a:r>
                        <a:rPr lang="en-IN" dirty="0" smtClean="0"/>
                        <a:t>2</a:t>
                      </a:r>
                      <a:endParaRPr lang="en-IN" dirty="0"/>
                    </a:p>
                  </a:txBody>
                  <a:tcPr/>
                </a:tc>
                <a:tc>
                  <a:txBody>
                    <a:bodyPr/>
                    <a:lstStyle/>
                    <a:p>
                      <a:r>
                        <a:rPr lang="en-IN" dirty="0" err="1" smtClean="0"/>
                        <a:t>Fenofibrate</a:t>
                      </a:r>
                      <a:endParaRPr lang="en-IN" dirty="0"/>
                    </a:p>
                  </a:txBody>
                  <a:tcPr/>
                </a:tc>
                <a:tc>
                  <a:txBody>
                    <a:bodyPr/>
                    <a:lstStyle/>
                    <a:p>
                      <a:r>
                        <a:rPr lang="en-IN" dirty="0" smtClean="0"/>
                        <a:t>98.7%</a:t>
                      </a:r>
                      <a:endParaRPr lang="en-IN"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28600"/>
            <a:ext cx="7086600" cy="6432530"/>
          </a:xfrm>
          <a:prstGeom prst="rect">
            <a:avLst/>
          </a:prstGeom>
        </p:spPr>
        <p:txBody>
          <a:bodyPr wrap="square">
            <a:spAutoFit/>
          </a:bodyPr>
          <a:lstStyle/>
          <a:p>
            <a:pPr>
              <a:buNone/>
            </a:pPr>
            <a:r>
              <a:rPr lang="en-IN" b="1" dirty="0" smtClean="0">
                <a:solidFill>
                  <a:srgbClr val="CC0099"/>
                </a:solidFill>
                <a:latin typeface="Times New Roman" pitchFamily="18" charset="0"/>
                <a:cs typeface="Times New Roman" pitchFamily="18" charset="0"/>
              </a:rPr>
              <a:t>METHOD VALIDATION:</a:t>
            </a:r>
          </a:p>
          <a:p>
            <a:pPr>
              <a:lnSpc>
                <a:spcPct val="150000"/>
              </a:lnSpc>
              <a:buNone/>
            </a:pPr>
            <a:r>
              <a:rPr lang="en-US" sz="1600" b="1" dirty="0" smtClean="0">
                <a:latin typeface="Times New Roman" pitchFamily="18" charset="0"/>
                <a:cs typeface="Times New Roman" pitchFamily="18" charset="0"/>
              </a:rPr>
              <a:t>     Validation</a:t>
            </a:r>
            <a:r>
              <a:rPr lang="en-US" sz="1600" dirty="0" smtClean="0">
                <a:latin typeface="Times New Roman" pitchFamily="18" charset="0"/>
                <a:cs typeface="Times New Roman" pitchFamily="18" charset="0"/>
              </a:rPr>
              <a:t> is the process of establishing documentary evidence demonstrating that a procedure, process, or activity carried out in testing and then production maintains the desired level of compliance at all stages. </a:t>
            </a:r>
            <a:r>
              <a:rPr lang="en-US" sz="1700" dirty="0" smtClean="0">
                <a:latin typeface="Times New Roman" pitchFamily="18" charset="0"/>
                <a:cs typeface="Times New Roman" pitchFamily="18" charset="0"/>
              </a:rPr>
              <a:t>Validation is a requirement of food, drug and pharmaceutical regulating agencies such as the US FDA and their good manufacturing practices guidelines. Following validation parameters are:</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System suitability</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Specificity</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Accuracy</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Linearity</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Precision</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Robustness</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Limit of detection</a:t>
            </a:r>
            <a:endParaRPr lang="en-IN" sz="1700" dirty="0" smtClean="0">
              <a:latin typeface="Times New Roman" pitchFamily="18" charset="0"/>
              <a:cs typeface="Times New Roman" pitchFamily="18" charset="0"/>
            </a:endParaRPr>
          </a:p>
          <a:p>
            <a:pPr lvl="2">
              <a:lnSpc>
                <a:spcPct val="150000"/>
              </a:lnSpc>
            </a:pPr>
            <a:r>
              <a:rPr lang="en-US" sz="1700" dirty="0" smtClean="0">
                <a:latin typeface="Times New Roman" pitchFamily="18" charset="0"/>
                <a:cs typeface="Times New Roman" pitchFamily="18" charset="0"/>
              </a:rPr>
              <a:t>Limit of </a:t>
            </a:r>
            <a:r>
              <a:rPr lang="en-US" sz="1700" dirty="0" err="1" smtClean="0">
                <a:latin typeface="Times New Roman" pitchFamily="18" charset="0"/>
                <a:cs typeface="Times New Roman" pitchFamily="18" charset="0"/>
              </a:rPr>
              <a:t>Quantitation</a:t>
            </a:r>
            <a:endParaRPr lang="en-IN" sz="1700" dirty="0" smtClean="0">
              <a:latin typeface="Times New Roman" pitchFamily="18" charset="0"/>
              <a:cs typeface="Times New Roman" pitchFamily="18" charset="0"/>
            </a:endParaRPr>
          </a:p>
          <a:p>
            <a:pPr>
              <a:lnSpc>
                <a:spcPct val="150000"/>
              </a:lnSpc>
              <a:buNone/>
            </a:pPr>
            <a:r>
              <a:rPr lang="en-US" sz="1600" dirty="0" smtClean="0">
                <a:latin typeface="Times New Roman" pitchFamily="18" charset="0"/>
                <a:cs typeface="Times New Roman" pitchFamily="18" charset="0"/>
              </a:rPr>
              <a:t> </a:t>
            </a:r>
          </a:p>
          <a:p>
            <a:pPr>
              <a:buNone/>
            </a:pPr>
            <a:endParaRPr lang="en-IN" sz="1600" b="1" dirty="0">
              <a:solidFill>
                <a:srgbClr val="CC0099"/>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2438401"/>
          <a:ext cx="7391400" cy="4335933"/>
        </p:xfrm>
        <a:graphic>
          <a:graphicData uri="http://schemas.openxmlformats.org/drawingml/2006/table">
            <a:tbl>
              <a:tblPr/>
              <a:tblGrid>
                <a:gridCol w="708929"/>
                <a:gridCol w="2786619"/>
                <a:gridCol w="2069672"/>
                <a:gridCol w="1826180"/>
              </a:tblGrid>
              <a:tr h="558385">
                <a:tc>
                  <a:txBody>
                    <a:bodyPr/>
                    <a:lstStyle/>
                    <a:p>
                      <a:pPr marL="0" marR="0" algn="l">
                        <a:lnSpc>
                          <a:spcPct val="150000"/>
                        </a:lnSpc>
                        <a:spcBef>
                          <a:spcPts val="0"/>
                        </a:spcBef>
                        <a:spcAft>
                          <a:spcPts val="1000"/>
                        </a:spcAft>
                      </a:pPr>
                      <a:r>
                        <a:rPr lang="en-US" sz="1600" b="1" dirty="0">
                          <a:latin typeface="Times New Roman"/>
                          <a:ea typeface="Times New Roman"/>
                          <a:cs typeface="Times New Roman"/>
                        </a:rPr>
                        <a:t>S.NO</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kern="1200" dirty="0">
                          <a:latin typeface="Times New Roman"/>
                          <a:ea typeface="Times New Roman"/>
                          <a:cs typeface="Times New Roman"/>
                        </a:rPr>
                        <a:t>Equipment’s</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a:latin typeface="Times New Roman"/>
                          <a:ea typeface="Times New Roman"/>
                          <a:cs typeface="Times New Roman"/>
                        </a:rPr>
                        <a:t>Model</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a:latin typeface="Times New Roman"/>
                          <a:ea typeface="Times New Roman"/>
                          <a:cs typeface="Times New Roman"/>
                        </a:rPr>
                        <a:t>Company</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6145">
                <a:tc>
                  <a:txBody>
                    <a:bodyPr/>
                    <a:lstStyle/>
                    <a:p>
                      <a:pPr marL="0" marR="0" algn="l">
                        <a:lnSpc>
                          <a:spcPct val="150000"/>
                        </a:lnSpc>
                        <a:spcBef>
                          <a:spcPts val="0"/>
                        </a:spcBef>
                        <a:spcAft>
                          <a:spcPts val="1000"/>
                        </a:spcAft>
                      </a:pPr>
                      <a:r>
                        <a:rPr lang="en-US" sz="1600" dirty="0">
                          <a:latin typeface="Times New Roman"/>
                          <a:ea typeface="Times New Roman"/>
                          <a:cs typeface="Times New Roman"/>
                        </a:rPr>
                        <a:t>     1</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Electronic Balance</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a:solidFill>
                            <a:srgbClr val="000000"/>
                          </a:solidFill>
                          <a:latin typeface="Times New Roman"/>
                          <a:ea typeface="Times New Roman"/>
                          <a:cs typeface="Times New Roman"/>
                        </a:rPr>
                        <a:t>ER200A</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ASCOSET</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205">
                <a:tc>
                  <a:txBody>
                    <a:bodyPr/>
                    <a:lstStyle/>
                    <a:p>
                      <a:pPr marL="0" marR="0" algn="l">
                        <a:lnSpc>
                          <a:spcPct val="150000"/>
                        </a:lnSpc>
                        <a:spcBef>
                          <a:spcPts val="0"/>
                        </a:spcBef>
                        <a:spcAft>
                          <a:spcPts val="1000"/>
                        </a:spcAft>
                      </a:pPr>
                      <a:r>
                        <a:rPr lang="en-US" sz="1600">
                          <a:latin typeface="Times New Roman"/>
                          <a:ea typeface="Times New Roman"/>
                          <a:cs typeface="Times New Roman"/>
                        </a:rPr>
                        <a:t>     2</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Ultra-</a:t>
                      </a:r>
                      <a:r>
                        <a:rPr lang="en-US" sz="1600" kern="1200" dirty="0" err="1">
                          <a:solidFill>
                            <a:srgbClr val="000000"/>
                          </a:solidFill>
                          <a:latin typeface="Times New Roman"/>
                          <a:ea typeface="Times New Roman"/>
                          <a:cs typeface="Times New Roman"/>
                        </a:rPr>
                        <a:t>Sonicator</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a:solidFill>
                            <a:srgbClr val="000000"/>
                          </a:solidFill>
                          <a:latin typeface="Times New Roman"/>
                          <a:ea typeface="Times New Roman"/>
                          <a:cs typeface="Times New Roman"/>
                        </a:rPr>
                        <a:t>SE60US</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a:solidFill>
                            <a:srgbClr val="000000"/>
                          </a:solidFill>
                          <a:latin typeface="Times New Roman"/>
                          <a:ea typeface="Times New Roman"/>
                          <a:cs typeface="Times New Roman"/>
                        </a:rPr>
                        <a:t>ENERTECH</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787">
                <a:tc>
                  <a:txBody>
                    <a:bodyPr/>
                    <a:lstStyle/>
                    <a:p>
                      <a:pPr marL="0" marR="0" algn="l">
                        <a:lnSpc>
                          <a:spcPct val="150000"/>
                        </a:lnSpc>
                        <a:spcBef>
                          <a:spcPts val="0"/>
                        </a:spcBef>
                        <a:spcAft>
                          <a:spcPts val="1000"/>
                        </a:spcAft>
                      </a:pPr>
                      <a:r>
                        <a:rPr lang="en-US" sz="1600">
                          <a:latin typeface="Times New Roman"/>
                          <a:ea typeface="Times New Roman"/>
                          <a:cs typeface="Times New Roman"/>
                        </a:rPr>
                        <a:t>     3</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Heating Mantle</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BTI</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BIO TECHNICS INDIA</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499">
                <a:tc>
                  <a:txBody>
                    <a:bodyPr/>
                    <a:lstStyle/>
                    <a:p>
                      <a:pPr marL="0" marR="0" algn="l">
                        <a:lnSpc>
                          <a:spcPct val="150000"/>
                        </a:lnSpc>
                        <a:spcBef>
                          <a:spcPts val="0"/>
                        </a:spcBef>
                        <a:spcAft>
                          <a:spcPts val="1000"/>
                        </a:spcAft>
                      </a:pPr>
                      <a:r>
                        <a:rPr lang="en-US" sz="1600">
                          <a:latin typeface="Times New Roman"/>
                          <a:ea typeface="Times New Roman"/>
                          <a:cs typeface="Times New Roman"/>
                        </a:rPr>
                        <a:t>     4</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Thermal oven</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NARANG</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499">
                <a:tc>
                  <a:txBody>
                    <a:bodyPr/>
                    <a:lstStyle/>
                    <a:p>
                      <a:pPr marL="0" marR="0" algn="l">
                        <a:lnSpc>
                          <a:spcPct val="150000"/>
                        </a:lnSpc>
                        <a:spcBef>
                          <a:spcPts val="0"/>
                        </a:spcBef>
                        <a:spcAft>
                          <a:spcPts val="1000"/>
                        </a:spcAft>
                      </a:pPr>
                      <a:r>
                        <a:rPr lang="en-US" sz="1600">
                          <a:latin typeface="Times New Roman"/>
                          <a:ea typeface="Times New Roman"/>
                          <a:cs typeface="Times New Roman"/>
                        </a:rPr>
                        <a:t>     5</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pH Meter</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a:solidFill>
                            <a:srgbClr val="000000"/>
                          </a:solidFill>
                          <a:latin typeface="Times New Roman"/>
                          <a:ea typeface="Times New Roman"/>
                          <a:cs typeface="Times New Roman"/>
                        </a:rPr>
                        <a:t>AD102U</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ADWA</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9680">
                <a:tc>
                  <a:txBody>
                    <a:bodyPr/>
                    <a:lstStyle/>
                    <a:p>
                      <a:pPr marL="0" marR="0" algn="l">
                        <a:lnSpc>
                          <a:spcPct val="150000"/>
                        </a:lnSpc>
                        <a:spcBef>
                          <a:spcPts val="0"/>
                        </a:spcBef>
                        <a:spcAft>
                          <a:spcPts val="1000"/>
                        </a:spcAft>
                      </a:pPr>
                      <a:r>
                        <a:rPr lang="en-US" sz="1600">
                          <a:latin typeface="Times New Roman"/>
                          <a:ea typeface="Times New Roman"/>
                          <a:cs typeface="Times New Roman"/>
                        </a:rPr>
                        <a:t>     6</a:t>
                      </a:r>
                      <a:endParaRPr lang="en-US" sz="160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Filter Paper 0.45     microns</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kern="1200" dirty="0">
                          <a:solidFill>
                            <a:srgbClr val="000000"/>
                          </a:solidFill>
                          <a:latin typeface="Times New Roman"/>
                          <a:ea typeface="Times New Roman"/>
                          <a:cs typeface="Times New Roman"/>
                        </a:rPr>
                        <a:t>---------</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MILLI PORE</a:t>
                      </a:r>
                      <a:endParaRPr lang="en-US" sz="1600" dirty="0">
                        <a:latin typeface="Calibri"/>
                        <a:ea typeface="Times New Roman"/>
                        <a:cs typeface="Times New Roman"/>
                      </a:endParaRPr>
                    </a:p>
                  </a:txBody>
                  <a:tcPr marL="65091" marR="650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7889" name="Rectangle 1"/>
          <p:cNvSpPr>
            <a:spLocks noChangeArrowheads="1"/>
          </p:cNvSpPr>
          <p:nvPr/>
        </p:nvSpPr>
        <p:spPr bwMode="auto">
          <a:xfrm>
            <a:off x="838200" y="609600"/>
            <a:ext cx="7620000" cy="23391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115050" algn="l"/>
                <a:tab pos="6629400" algn="l"/>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Instruments: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115050" algn="l"/>
                <a:tab pos="66294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WATERS HPLC, Model: Waters 2695, Photo diode array detector (PDA), with an automated sample injector. The output signal was monitored and integrated using Empower 2 software. THERMO HYPERSIL, C8, 250cmx4.6mm, 5µm column was used for separations.</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115050" algn="l"/>
                <a:tab pos="66294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115050" algn="l"/>
                <a:tab pos="6629400" algn="l"/>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List of </a:t>
            </a:r>
            <a:r>
              <a:rPr kumimoji="0" lang="en-US" sz="16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Equipmets</a:t>
            </a:r>
            <a:endPar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115050" algn="l"/>
                <a:tab pos="6629400" algn="l"/>
              </a:tabLst>
            </a:pPr>
            <a:endParaRPr kumimoji="0" lang="en-US" sz="16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115050" algn="l"/>
                <a:tab pos="6629400" algn="l"/>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Rectangle 3"/>
          <p:cNvSpPr/>
          <p:nvPr/>
        </p:nvSpPr>
        <p:spPr>
          <a:xfrm>
            <a:off x="914400" y="228600"/>
            <a:ext cx="5067633"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en-IN" dirty="0" smtClean="0">
                <a:latin typeface="Times New Roman" pitchFamily="18" charset="0"/>
                <a:cs typeface="Times New Roman" pitchFamily="18" charset="0"/>
              </a:rPr>
              <a:t>MATERIALS  &amp; METHOD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828800"/>
          <a:ext cx="7239000" cy="4635354"/>
        </p:xfrm>
        <a:graphic>
          <a:graphicData uri="http://schemas.openxmlformats.org/drawingml/2006/table">
            <a:tbl>
              <a:tblPr/>
              <a:tblGrid>
                <a:gridCol w="755749"/>
                <a:gridCol w="3092736"/>
                <a:gridCol w="1049862"/>
                <a:gridCol w="2340653"/>
              </a:tblGrid>
              <a:tr h="820384">
                <a:tc>
                  <a:txBody>
                    <a:bodyPr/>
                    <a:lstStyle/>
                    <a:p>
                      <a:pPr marL="0" marR="0" algn="ctr">
                        <a:lnSpc>
                          <a:spcPct val="150000"/>
                        </a:lnSpc>
                        <a:spcBef>
                          <a:spcPts val="0"/>
                        </a:spcBef>
                        <a:spcAft>
                          <a:spcPts val="1000"/>
                        </a:spcAft>
                      </a:pPr>
                      <a:r>
                        <a:rPr lang="en-US" sz="1600" b="1" dirty="0">
                          <a:latin typeface="Times New Roman"/>
                          <a:ea typeface="Times New Roman"/>
                          <a:cs typeface="Times New Roman"/>
                        </a:rPr>
                        <a:t>S. No.</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a:latin typeface="Times New Roman"/>
                          <a:ea typeface="Times New Roman"/>
                          <a:cs typeface="Times New Roman"/>
                        </a:rPr>
                        <a:t>Chemicals/standards and reagents</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a:latin typeface="Times New Roman"/>
                          <a:ea typeface="Times New Roman"/>
                          <a:cs typeface="Times New Roman"/>
                        </a:rPr>
                        <a:t>Grade</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b="1">
                          <a:latin typeface="Times New Roman"/>
                          <a:ea typeface="Times New Roman"/>
                          <a:cs typeface="Times New Roman"/>
                        </a:rPr>
                        <a:t>Make</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544">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1</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K2HPO4</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AR</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Finar</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8544">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2</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Methanol</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HPLC</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Merck</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1966">
                <a:tc>
                  <a:txBody>
                    <a:bodyPr/>
                    <a:lstStyle/>
                    <a:p>
                      <a:pPr marL="0" marR="0" algn="ctr">
                        <a:lnSpc>
                          <a:spcPct val="150000"/>
                        </a:lnSpc>
                        <a:spcBef>
                          <a:spcPts val="0"/>
                        </a:spcBef>
                        <a:spcAft>
                          <a:spcPts val="1000"/>
                        </a:spcAft>
                      </a:pPr>
                      <a:r>
                        <a:rPr lang="en-US" sz="1600">
                          <a:latin typeface="Times New Roman"/>
                          <a:ea typeface="Times New Roman"/>
                          <a:cs typeface="Times New Roman"/>
                        </a:rPr>
                        <a:t>3</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Water</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HPLC</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Loba Chemi</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806">
                <a:tc>
                  <a:txBody>
                    <a:bodyPr/>
                    <a:lstStyle/>
                    <a:p>
                      <a:pPr marL="0" marR="0" algn="ctr">
                        <a:lnSpc>
                          <a:spcPct val="150000"/>
                        </a:lnSpc>
                        <a:spcBef>
                          <a:spcPts val="0"/>
                        </a:spcBef>
                        <a:spcAft>
                          <a:spcPts val="1000"/>
                        </a:spcAft>
                      </a:pPr>
                      <a:r>
                        <a:rPr lang="en-US" sz="1600">
                          <a:latin typeface="Times New Roman"/>
                          <a:ea typeface="Times New Roman"/>
                          <a:cs typeface="Times New Roman"/>
                        </a:rPr>
                        <a:t>4</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Di-Potassium hydrogen phosphate</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AR</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Hetero</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078">
                <a:tc>
                  <a:txBody>
                    <a:bodyPr/>
                    <a:lstStyle/>
                    <a:p>
                      <a:pPr marL="0" marR="0" algn="ctr">
                        <a:lnSpc>
                          <a:spcPct val="150000"/>
                        </a:lnSpc>
                        <a:spcBef>
                          <a:spcPts val="0"/>
                        </a:spcBef>
                        <a:spcAft>
                          <a:spcPts val="1000"/>
                        </a:spcAft>
                      </a:pPr>
                      <a:r>
                        <a:rPr lang="en-US" sz="1600">
                          <a:latin typeface="Times New Roman"/>
                          <a:ea typeface="Times New Roman"/>
                          <a:cs typeface="Times New Roman"/>
                        </a:rPr>
                        <a:t>5</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err="1">
                          <a:solidFill>
                            <a:srgbClr val="000000"/>
                          </a:solidFill>
                          <a:latin typeface="Times New Roman"/>
                          <a:ea typeface="Times New Roman"/>
                          <a:cs typeface="Times New Roman"/>
                        </a:rPr>
                        <a:t>Rosuvastatin</a:t>
                      </a:r>
                      <a:endParaRPr lang="en-US" sz="1600" dirty="0">
                        <a:latin typeface="Calibri"/>
                        <a:ea typeface="Times New Roman"/>
                        <a:cs typeface="Times New Roman"/>
                      </a:endParaRPr>
                    </a:p>
                  </a:txBody>
                  <a:tcPr marL="55390" marR="55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a:latin typeface="Times New Roman"/>
                          <a:ea typeface="Times New Roman"/>
                          <a:cs typeface="Times New Roman"/>
                        </a:rPr>
                        <a:t>NA</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Hetero</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00078">
                <a:tc>
                  <a:txBody>
                    <a:bodyPr/>
                    <a:lstStyle/>
                    <a:p>
                      <a:pPr marL="0" marR="0" algn="ctr">
                        <a:lnSpc>
                          <a:spcPct val="150000"/>
                        </a:lnSpc>
                        <a:spcBef>
                          <a:spcPts val="0"/>
                        </a:spcBef>
                        <a:spcAft>
                          <a:spcPts val="1000"/>
                        </a:spcAft>
                      </a:pPr>
                      <a:r>
                        <a:rPr lang="en-US" sz="1600">
                          <a:latin typeface="Times New Roman"/>
                          <a:ea typeface="Times New Roman"/>
                          <a:cs typeface="Times New Roman"/>
                        </a:rPr>
                        <a:t>6</a:t>
                      </a:r>
                      <a:endParaRPr lang="en-US" sz="160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err="1">
                          <a:solidFill>
                            <a:srgbClr val="000000"/>
                          </a:solidFill>
                          <a:latin typeface="Times New Roman"/>
                          <a:ea typeface="Times New Roman"/>
                          <a:cs typeface="Times New Roman"/>
                        </a:rPr>
                        <a:t>Fenofibrete</a:t>
                      </a:r>
                      <a:endParaRPr lang="en-US" sz="1600" dirty="0">
                        <a:latin typeface="Calibri"/>
                        <a:ea typeface="Times New Roman"/>
                        <a:cs typeface="Times New Roman"/>
                      </a:endParaRPr>
                    </a:p>
                  </a:txBody>
                  <a:tcPr marL="55390" marR="5539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NA</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US" sz="1600" dirty="0">
                          <a:latin typeface="Times New Roman"/>
                          <a:ea typeface="Times New Roman"/>
                          <a:cs typeface="Times New Roman"/>
                        </a:rPr>
                        <a:t>Hetero</a:t>
                      </a:r>
                      <a:endParaRPr lang="en-US" sz="1600" dirty="0">
                        <a:latin typeface="Calibri"/>
                        <a:ea typeface="Times New Roman"/>
                        <a:cs typeface="Times New Roman"/>
                      </a:endParaRPr>
                    </a:p>
                  </a:txBody>
                  <a:tcPr marL="55390" marR="553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937" name="Rectangle 1"/>
          <p:cNvSpPr>
            <a:spLocks noChangeArrowheads="1"/>
          </p:cNvSpPr>
          <p:nvPr/>
        </p:nvSpPr>
        <p:spPr bwMode="auto">
          <a:xfrm>
            <a:off x="990600" y="914400"/>
            <a:ext cx="49530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39938" name="Rectangle 2"/>
          <p:cNvSpPr>
            <a:spLocks noChangeArrowheads="1"/>
          </p:cNvSpPr>
          <p:nvPr/>
        </p:nvSpPr>
        <p:spPr bwMode="auto">
          <a:xfrm>
            <a:off x="762000" y="9144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CHEMICALS AND REAGENTS USED</a:t>
            </a:r>
            <a:endParaRPr kumimoji="0" lang="en-US" sz="16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5638799"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IN" dirty="0" smtClean="0">
                <a:latin typeface="Times New Roman" pitchFamily="18" charset="0"/>
                <a:cs typeface="Times New Roman" pitchFamily="18" charset="0"/>
              </a:rPr>
              <a:t>RESULTS &amp; DISCUSSIONS</a:t>
            </a:r>
            <a:endParaRPr lang="en-US" dirty="0"/>
          </a:p>
        </p:txBody>
      </p:sp>
      <p:sp>
        <p:nvSpPr>
          <p:cNvPr id="3" name="Rectangle 2"/>
          <p:cNvSpPr/>
          <p:nvPr/>
        </p:nvSpPr>
        <p:spPr>
          <a:xfrm>
            <a:off x="457200" y="990600"/>
            <a:ext cx="4572000" cy="646331"/>
          </a:xfrm>
          <a:prstGeom prst="rect">
            <a:avLst/>
          </a:prstGeom>
        </p:spPr>
        <p:txBody>
          <a:bodyPr>
            <a:spAutoFit/>
          </a:bodyPr>
          <a:lstStyle/>
          <a:p>
            <a:pPr>
              <a:buNone/>
            </a:pPr>
            <a:r>
              <a:rPr lang="en-US" b="1" dirty="0" smtClean="0">
                <a:solidFill>
                  <a:schemeClr val="accent3">
                    <a:lumMod val="75000"/>
                  </a:schemeClr>
                </a:solidFill>
                <a:latin typeface="Times New Roman" pitchFamily="18" charset="0"/>
                <a:cs typeface="Times New Roman" pitchFamily="18" charset="0"/>
              </a:rPr>
              <a:t>VALIDATION PARAMETERS:</a:t>
            </a:r>
          </a:p>
          <a:p>
            <a:pPr>
              <a:buNone/>
            </a:pPr>
            <a:r>
              <a:rPr lang="en-US" b="1" dirty="0" smtClean="0">
                <a:solidFill>
                  <a:srgbClr val="002060"/>
                </a:solidFill>
                <a:latin typeface="Times New Roman" pitchFamily="18" charset="0"/>
                <a:cs typeface="Times New Roman" pitchFamily="18" charset="0"/>
              </a:rPr>
              <a:t>SYSTEM SUITABILITY :</a:t>
            </a:r>
          </a:p>
        </p:txBody>
      </p:sp>
      <p:pic>
        <p:nvPicPr>
          <p:cNvPr id="4" name="Picture 3"/>
          <p:cNvPicPr/>
          <p:nvPr/>
        </p:nvPicPr>
        <p:blipFill>
          <a:blip r:embed="rId2" cstate="print"/>
          <a:srcRect/>
          <a:stretch>
            <a:fillRect/>
          </a:stretch>
        </p:blipFill>
        <p:spPr bwMode="auto">
          <a:xfrm>
            <a:off x="533400" y="1752600"/>
            <a:ext cx="2514600" cy="16764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352800" y="1676400"/>
            <a:ext cx="2286000" cy="18288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5943600" y="1600200"/>
            <a:ext cx="2514600" cy="16002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57200" y="3886200"/>
            <a:ext cx="2514600" cy="17526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352800" y="3733801"/>
            <a:ext cx="2286000" cy="19812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019800" y="3733800"/>
            <a:ext cx="2514600" cy="1981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3515437" cy="338554"/>
          </a:xfrm>
          <a:prstGeom prst="rect">
            <a:avLst/>
          </a:prstGeom>
        </p:spPr>
        <p:txBody>
          <a:bodyPr wrap="square">
            <a:spAutoFit/>
          </a:bodyPr>
          <a:lstStyle/>
          <a:p>
            <a:r>
              <a:rPr lang="en-US" sz="1600" b="1" dirty="0" smtClean="0">
                <a:latin typeface="Times New Roman" pitchFamily="18" charset="0"/>
                <a:cs typeface="Times New Roman" pitchFamily="18" charset="0"/>
              </a:rPr>
              <a:t>Standard Results of </a:t>
            </a:r>
            <a:r>
              <a:rPr lang="en-US" sz="1600" b="1" dirty="0" err="1" smtClean="0">
                <a:latin typeface="Times New Roman" pitchFamily="18" charset="0"/>
                <a:cs typeface="Times New Roman" pitchFamily="18" charset="0"/>
              </a:rPr>
              <a:t>Rosuvastatin</a:t>
            </a:r>
            <a:r>
              <a:rPr lang="en-US" sz="1600" b="1"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pic>
        <p:nvPicPr>
          <p:cNvPr id="3" name="Picture 2"/>
          <p:cNvPicPr/>
          <p:nvPr/>
        </p:nvPicPr>
        <p:blipFill>
          <a:blip r:embed="rId2" cstate="print"/>
          <a:srcRect/>
          <a:stretch>
            <a:fillRect/>
          </a:stretch>
        </p:blipFill>
        <p:spPr bwMode="auto">
          <a:xfrm>
            <a:off x="457200" y="457200"/>
            <a:ext cx="5791200" cy="1905000"/>
          </a:xfrm>
          <a:prstGeom prst="rect">
            <a:avLst/>
          </a:prstGeom>
          <a:noFill/>
          <a:ln w="9525">
            <a:noFill/>
            <a:miter lim="800000"/>
            <a:headEnd/>
            <a:tailEnd/>
          </a:ln>
        </p:spPr>
      </p:pic>
      <p:sp>
        <p:nvSpPr>
          <p:cNvPr id="1025" name="Rectangle 1"/>
          <p:cNvSpPr>
            <a:spLocks noChangeArrowheads="1"/>
          </p:cNvSpPr>
          <p:nvPr/>
        </p:nvSpPr>
        <p:spPr bwMode="auto">
          <a:xfrm>
            <a:off x="609600" y="2743200"/>
            <a:ext cx="85344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71750" algn="l"/>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Standard Results of </a:t>
            </a:r>
            <a:r>
              <a:rPr kumimoji="0" lang="en-US" sz="16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endParaRPr kumimoji="0" lang="en-US" sz="1600" b="1" i="0" u="none" strike="noStrike" cap="none" normalizeH="0" baseline="0" dirty="0" smtClean="0">
              <a:ln>
                <a:noFill/>
              </a:ln>
              <a:solidFill>
                <a:schemeClr val="tx1"/>
              </a:solidFill>
              <a:effectLst/>
              <a:latin typeface="Arial" pitchFamily="34" charset="0"/>
            </a:endParaRPr>
          </a:p>
        </p:txBody>
      </p:sp>
      <p:pic>
        <p:nvPicPr>
          <p:cNvPr id="5" name="Picture 4"/>
          <p:cNvPicPr/>
          <p:nvPr/>
        </p:nvPicPr>
        <p:blipFill>
          <a:blip r:embed="rId3" cstate="print"/>
          <a:srcRect/>
          <a:stretch>
            <a:fillRect/>
          </a:stretch>
        </p:blipFill>
        <p:spPr bwMode="auto">
          <a:xfrm>
            <a:off x="457200" y="3124200"/>
            <a:ext cx="5791200" cy="2133600"/>
          </a:xfrm>
          <a:prstGeom prst="rect">
            <a:avLst/>
          </a:prstGeom>
          <a:noFill/>
          <a:ln w="9525">
            <a:noFill/>
            <a:miter lim="800000"/>
            <a:headEnd/>
            <a:tailEnd/>
          </a:ln>
        </p:spPr>
      </p:pic>
      <p:sp>
        <p:nvSpPr>
          <p:cNvPr id="4" name="Rectangle 1"/>
          <p:cNvSpPr>
            <a:spLocks noChangeArrowheads="1"/>
          </p:cNvSpPr>
          <p:nvPr/>
        </p:nvSpPr>
        <p:spPr bwMode="auto">
          <a:xfrm>
            <a:off x="457200" y="5410200"/>
            <a:ext cx="6934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Results of system suitability study are summarized in the above table. Six consecutive injections of the standard solution showed uniform retention time, theoretical plate count, tailing factor and resolution for both the drugs which indicate a good system for analysis.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5" name="Oval 14"/>
          <p:cNvSpPr/>
          <p:nvPr/>
        </p:nvSpPr>
        <p:spPr>
          <a:xfrm>
            <a:off x="6934200" y="1752600"/>
            <a:ext cx="18288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dirty="0" smtClean="0">
                <a:latin typeface="Times New Roman" pitchFamily="18" charset="0"/>
                <a:cs typeface="Times New Roman" pitchFamily="18" charset="0"/>
              </a:rPr>
              <a:t>Acceptance criteria</a:t>
            </a:r>
            <a:endParaRPr lang="en-IN" dirty="0">
              <a:latin typeface="Times New Roman" pitchFamily="18" charset="0"/>
              <a:cs typeface="Times New Roman" pitchFamily="18" charset="0"/>
            </a:endParaRPr>
          </a:p>
        </p:txBody>
      </p:sp>
      <p:sp>
        <p:nvSpPr>
          <p:cNvPr id="16" name="Oval 15"/>
          <p:cNvSpPr/>
          <p:nvPr/>
        </p:nvSpPr>
        <p:spPr>
          <a:xfrm>
            <a:off x="7010400" y="3429000"/>
            <a:ext cx="1752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400" dirty="0" smtClean="0">
                <a:latin typeface="Times New Roman" pitchFamily="18" charset="0"/>
                <a:cs typeface="Times New Roman" pitchFamily="18" charset="0"/>
              </a:rPr>
              <a:t>Theoretical plates: NLT 2000</a:t>
            </a:r>
            <a:endParaRPr lang="en-IN" sz="1400" dirty="0">
              <a:latin typeface="Times New Roman" pitchFamily="18" charset="0"/>
              <a:cs typeface="Times New Roman" pitchFamily="18" charset="0"/>
            </a:endParaRPr>
          </a:p>
        </p:txBody>
      </p:sp>
      <p:sp>
        <p:nvSpPr>
          <p:cNvPr id="17" name="Rectangle 16"/>
          <p:cNvSpPr/>
          <p:nvPr/>
        </p:nvSpPr>
        <p:spPr>
          <a:xfrm>
            <a:off x="7010400" y="2819400"/>
            <a:ext cx="2133600" cy="369332"/>
          </a:xfrm>
          <a:prstGeom prst="rect">
            <a:avLst/>
          </a:prstGeom>
        </p:spPr>
        <p:txBody>
          <a:bodyPr wrap="square">
            <a:spAutoFit/>
          </a:bodyPr>
          <a:lstStyle/>
          <a:p>
            <a:pPr lvl="0"/>
            <a:r>
              <a:rPr lang="en-IN" b="1" dirty="0" smtClean="0">
                <a:solidFill>
                  <a:schemeClr val="accent2">
                    <a:lumMod val="75000"/>
                  </a:schemeClr>
                </a:solidFill>
                <a:latin typeface="Times New Roman" pitchFamily="18" charset="0"/>
                <a:cs typeface="Times New Roman" pitchFamily="18" charset="0"/>
              </a:rPr>
              <a:t>Resolution: NLT 2</a:t>
            </a:r>
            <a:endParaRPr lang="en-IN" b="1" dirty="0">
              <a:solidFill>
                <a:schemeClr val="accent2">
                  <a:lumMod val="75000"/>
                </a:schemeClr>
              </a:solidFill>
              <a:latin typeface="Times New Roman" pitchFamily="18" charset="0"/>
              <a:cs typeface="Times New Roman" pitchFamily="18" charset="0"/>
            </a:endParaRPr>
          </a:p>
        </p:txBody>
      </p:sp>
      <p:sp>
        <p:nvSpPr>
          <p:cNvPr id="18" name="Rectangle 17"/>
          <p:cNvSpPr/>
          <p:nvPr/>
        </p:nvSpPr>
        <p:spPr>
          <a:xfrm>
            <a:off x="6781800" y="4495800"/>
            <a:ext cx="2057400" cy="584775"/>
          </a:xfrm>
          <a:prstGeom prst="rect">
            <a:avLst/>
          </a:prstGeom>
        </p:spPr>
        <p:txBody>
          <a:bodyPr wrap="square">
            <a:spAutoFit/>
          </a:bodyPr>
          <a:lstStyle/>
          <a:p>
            <a:pPr lvl="0"/>
            <a:r>
              <a:rPr lang="en-IN" sz="1600" dirty="0" smtClean="0">
                <a:latin typeface="Times New Roman" pitchFamily="18" charset="0"/>
                <a:cs typeface="Times New Roman" pitchFamily="18" charset="0"/>
              </a:rPr>
              <a:t>Theoretical plates:NLT2000</a:t>
            </a:r>
            <a:endParaRPr lang="en-IN" sz="16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8534400" y="0"/>
            <a:ext cx="609600" cy="762000"/>
          </a:xfrm>
          <a:prstGeom prst="rect">
            <a:avLst/>
          </a:prstGeom>
          <a:solidFill>
            <a:schemeClr val="accent2">
              <a:lumMod val="60000"/>
              <a:lumOff val="40000"/>
            </a:schemeClr>
          </a:solidFill>
          <a:ln w="9525">
            <a:noFill/>
            <a:miter lim="800000"/>
            <a:headEnd/>
            <a:tailEnd/>
          </a:ln>
        </p:spPr>
      </p:pic>
      <p:sp>
        <p:nvSpPr>
          <p:cNvPr id="40961" name="Rectangle 1"/>
          <p:cNvSpPr>
            <a:spLocks noChangeArrowheads="1"/>
          </p:cNvSpPr>
          <p:nvPr/>
        </p:nvSpPr>
        <p:spPr bwMode="auto">
          <a:xfrm>
            <a:off x="533400" y="914400"/>
            <a:ext cx="74676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lang="en-US" sz="1600" b="1" dirty="0" smtClean="0">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 new, simple, precise, accurate and reproducible RP-HPLC method for Simultaneous estimation of bulk and pharmaceutical formulations.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Separation of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was successfully achieve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THERMO HYPERSIL,C</a:t>
            </a:r>
            <a:r>
              <a:rPr kumimoji="0" lang="en-US" sz="1600"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8</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250cmx4.6mm, 5µm,or equivalent in an isocratic mode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utilizing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K2HPO4: Methanol (70:30); PH-4.3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 flow rate of 1.0mL/min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eluate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was monitored minutes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respectively.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method was validated and there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sponse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was found to be linear in the drug concentration range of 50µg/ml to150 µg/ml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5μg/ml to 150μg/ml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the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values of the correlation coefficient were found to 0.999 for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for </a:t>
            </a:r>
            <a:r>
              <a:rPr kumimoji="0" lang="en-US" sz="16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respectively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The LOD and LOQ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were found to be 3.040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3.040 respectively</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The LOD and LOQ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were found to be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3.985 to 3.984 </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respectively This method was found to be good percentage recovery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were found to be 99 and 100 respectively indicates that the proposed method is highly accurate. The specificity of the method shows good correlation between retention times of standard with the sample so, the method specifically determines the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analyte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 the sample without interference from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excipients</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of tablet dosage forms. The method was extensively validated according to ICH guidelines for Linearity,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Accuacy</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Precesion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Specificity and Robustness.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Keywords: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High performance liquid chromatography.</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endParaRPr>
          </a:p>
        </p:txBody>
      </p:sp>
      <p:sp>
        <p:nvSpPr>
          <p:cNvPr id="5" name="Rectangle 4"/>
          <p:cNvSpPr/>
          <p:nvPr/>
        </p:nvSpPr>
        <p:spPr>
          <a:xfrm>
            <a:off x="2209800" y="533400"/>
            <a:ext cx="5029200" cy="369332"/>
          </a:xfrm>
          <a:prstGeom prst="rect">
            <a:avLst/>
          </a:prstGeom>
        </p:spPr>
        <p:txBody>
          <a:bodyPr wrap="square">
            <a:spAutoFit/>
          </a:bodyPr>
          <a:lstStyle/>
          <a:p>
            <a:pPr lvl="0" algn="just" fontAlgn="base">
              <a:spcBef>
                <a:spcPct val="0"/>
              </a:spcBef>
              <a:spcAft>
                <a:spcPct val="0"/>
              </a:spcAft>
            </a:pPr>
            <a:r>
              <a:rPr lang="en-US" b="1" dirty="0" smtClean="0">
                <a:latin typeface="Times New Roman" pitchFamily="18" charset="0"/>
                <a:ea typeface="Times New Roman" pitchFamily="18" charset="0"/>
                <a:cs typeface="Times New Roman" pitchFamily="18" charset="0"/>
              </a:rPr>
              <a:t>ABSTRACT</a:t>
            </a:r>
          </a:p>
        </p:txBody>
      </p:sp>
      <p:sp>
        <p:nvSpPr>
          <p:cNvPr id="8" name="Rounded Rectangle 7"/>
          <p:cNvSpPr/>
          <p:nvPr/>
        </p:nvSpPr>
        <p:spPr>
          <a:xfrm>
            <a:off x="533400" y="304800"/>
            <a:ext cx="6705600" cy="685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1270412" cy="369332"/>
          </a:xfrm>
          <a:prstGeom prst="rect">
            <a:avLst/>
          </a:prstGeom>
        </p:spPr>
        <p:txBody>
          <a:bodyPr wrap="none">
            <a:spAutoFit/>
          </a:bodyPr>
          <a:lstStyle/>
          <a:p>
            <a:r>
              <a:rPr lang="en-US" b="1" dirty="0" smtClean="0"/>
              <a:t>LINEARITY: </a:t>
            </a:r>
            <a:endParaRPr lang="en-US" dirty="0"/>
          </a:p>
        </p:txBody>
      </p:sp>
      <p:pic>
        <p:nvPicPr>
          <p:cNvPr id="3" name="Picture 2"/>
          <p:cNvPicPr/>
          <p:nvPr/>
        </p:nvPicPr>
        <p:blipFill>
          <a:blip r:embed="rId2" cstate="print"/>
          <a:srcRect/>
          <a:stretch>
            <a:fillRect/>
          </a:stretch>
        </p:blipFill>
        <p:spPr bwMode="auto">
          <a:xfrm>
            <a:off x="685800" y="685800"/>
            <a:ext cx="2438399" cy="19050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3352800" y="685801"/>
            <a:ext cx="2438400" cy="19812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5943600" y="685800"/>
            <a:ext cx="2438400" cy="1904999"/>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1066800" y="3429000"/>
            <a:ext cx="3200400" cy="1981200"/>
          </a:xfrm>
          <a:prstGeom prst="rect">
            <a:avLst/>
          </a:prstGeom>
          <a:noFill/>
          <a:ln w="9525">
            <a:noFill/>
            <a:miter lim="800000"/>
            <a:headEnd/>
            <a:tailEnd/>
          </a:ln>
        </p:spPr>
      </p:pic>
      <p:pic>
        <p:nvPicPr>
          <p:cNvPr id="7" name="Picture 6"/>
          <p:cNvPicPr/>
          <p:nvPr/>
        </p:nvPicPr>
        <p:blipFill>
          <a:blip r:embed="rId6" cstate="print"/>
          <a:srcRect/>
          <a:stretch>
            <a:fillRect/>
          </a:stretch>
        </p:blipFill>
        <p:spPr bwMode="auto">
          <a:xfrm>
            <a:off x="5029200" y="3581400"/>
            <a:ext cx="2819400" cy="2057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914401"/>
          <a:ext cx="3886201" cy="2194560"/>
        </p:xfrm>
        <a:graphic>
          <a:graphicData uri="http://schemas.openxmlformats.org/drawingml/2006/table">
            <a:tbl>
              <a:tblPr/>
              <a:tblGrid>
                <a:gridCol w="1087890"/>
                <a:gridCol w="1091246"/>
                <a:gridCol w="851295"/>
                <a:gridCol w="855770"/>
              </a:tblGrid>
              <a:tr h="189567">
                <a:tc>
                  <a:txBody>
                    <a:bodyPr/>
                    <a:lstStyle/>
                    <a:p>
                      <a:pPr marL="0" marR="0" algn="just">
                        <a:lnSpc>
                          <a:spcPct val="150000"/>
                        </a:lnSpc>
                        <a:spcBef>
                          <a:spcPts val="0"/>
                        </a:spcBef>
                        <a:spcAft>
                          <a:spcPts val="0"/>
                        </a:spcAft>
                      </a:pPr>
                      <a:r>
                        <a:rPr lang="en-US" sz="1200" b="1" dirty="0" err="1">
                          <a:latin typeface="Times New Roman"/>
                          <a:ea typeface="Calibri"/>
                          <a:cs typeface="Times New Roman"/>
                        </a:rPr>
                        <a:t>s.no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Conc (μg/ml)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Area</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7027">
                <a:tc>
                  <a:txBody>
                    <a:bodyPr/>
                    <a:lstStyle/>
                    <a:p>
                      <a:pPr marL="0" marR="0" algn="just">
                        <a:lnSpc>
                          <a:spcPct val="150000"/>
                        </a:lnSpc>
                        <a:spcBef>
                          <a:spcPts val="0"/>
                        </a:spcBef>
                        <a:spcAft>
                          <a:spcPts val="0"/>
                        </a:spcAft>
                      </a:pPr>
                      <a:r>
                        <a:rPr lang="en-US" sz="1200" dirty="0">
                          <a:latin typeface="Times New Roman"/>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50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498790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567">
                <a:tc>
                  <a:txBody>
                    <a:bodyPr/>
                    <a:lstStyle/>
                    <a:p>
                      <a:pPr marL="0" marR="0" algn="just">
                        <a:lnSpc>
                          <a:spcPct val="150000"/>
                        </a:lnSpc>
                        <a:spcBef>
                          <a:spcPts val="0"/>
                        </a:spcBef>
                        <a:spcAft>
                          <a:spcPts val="0"/>
                        </a:spcAft>
                      </a:pPr>
                      <a:r>
                        <a:rPr lang="en-US" sz="1200" dirty="0">
                          <a:latin typeface="Times New Roman"/>
                          <a:ea typeface="Calibri"/>
                          <a:cs typeface="Times New Roman"/>
                        </a:rPr>
                        <a:t>2.</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3.043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740243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567">
                <a:tc>
                  <a:txBody>
                    <a:bodyPr/>
                    <a:lstStyle/>
                    <a:p>
                      <a:pPr marL="0" marR="0" algn="just">
                        <a:lnSpc>
                          <a:spcPct val="150000"/>
                        </a:lnSpc>
                        <a:spcBef>
                          <a:spcPts val="0"/>
                        </a:spcBef>
                        <a:spcAft>
                          <a:spcPts val="0"/>
                        </a:spcAft>
                      </a:pPr>
                      <a:r>
                        <a:rPr lang="en-US" sz="1200" dirty="0">
                          <a:latin typeface="Times New Roman"/>
                          <a:ea typeface="Calibri"/>
                          <a:cs typeface="Times New Roman"/>
                        </a:rPr>
                        <a:t>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3.041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982367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567">
                <a:tc>
                  <a:txBody>
                    <a:bodyPr/>
                    <a:lstStyle/>
                    <a:p>
                      <a:pPr marL="0" marR="0" algn="just">
                        <a:lnSpc>
                          <a:spcPct val="150000"/>
                        </a:lnSpc>
                        <a:spcBef>
                          <a:spcPts val="0"/>
                        </a:spcBef>
                        <a:spcAft>
                          <a:spcPts val="0"/>
                        </a:spcAft>
                      </a:pPr>
                      <a:r>
                        <a:rPr lang="en-US" sz="1200" dirty="0">
                          <a:latin typeface="Times New Roman"/>
                          <a:ea typeface="Calibri"/>
                          <a:cs typeface="Times New Roman"/>
                        </a:rPr>
                        <a:t>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1232628</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567">
                <a:tc>
                  <a:txBody>
                    <a:bodyPr/>
                    <a:lstStyle/>
                    <a:p>
                      <a:pPr marL="0" marR="0" algn="just">
                        <a:lnSpc>
                          <a:spcPct val="150000"/>
                        </a:lnSpc>
                        <a:spcBef>
                          <a:spcPts val="0"/>
                        </a:spcBef>
                        <a:spcAft>
                          <a:spcPts val="0"/>
                        </a:spcAft>
                      </a:pPr>
                      <a:r>
                        <a:rPr lang="en-US" sz="1200" dirty="0">
                          <a:latin typeface="Times New Roman"/>
                          <a:ea typeface="Calibri"/>
                          <a:cs typeface="Times New Roman"/>
                        </a:rPr>
                        <a:t>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150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3.034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1481339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9135">
                <a:tc>
                  <a:txBody>
                    <a:bodyPr/>
                    <a:lstStyle/>
                    <a:p>
                      <a:pPr marL="0" marR="0" algn="just">
                        <a:lnSpc>
                          <a:spcPct val="150000"/>
                        </a:lnSpc>
                        <a:spcBef>
                          <a:spcPts val="0"/>
                        </a:spcBef>
                        <a:spcAft>
                          <a:spcPts val="0"/>
                        </a:spcAft>
                      </a:pPr>
                      <a:r>
                        <a:rPr lang="en-US" sz="1200" b="1" dirty="0">
                          <a:latin typeface="Times New Roman"/>
                          <a:ea typeface="Calibri"/>
                          <a:cs typeface="Times New Roman"/>
                        </a:rPr>
                        <a:t>Correlation coefficient (r</a:t>
                      </a:r>
                      <a:r>
                        <a:rPr lang="en-US" sz="1200" b="1" baseline="30000" dirty="0">
                          <a:latin typeface="Times New Roman"/>
                          <a:ea typeface="Calibri"/>
                          <a:cs typeface="Times New Roman"/>
                        </a:rPr>
                        <a:t>2</a:t>
                      </a:r>
                      <a:r>
                        <a:rPr lang="en-US" sz="1200" b="1" dirty="0">
                          <a:latin typeface="Times New Roman"/>
                          <a:ea typeface="Calibri"/>
                          <a:cs typeface="Times New Roman"/>
                        </a:rPr>
                        <a: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p>
                      <a:pPr marL="0" marR="0" algn="just">
                        <a:lnSpc>
                          <a:spcPct val="150000"/>
                        </a:lnSpc>
                        <a:spcBef>
                          <a:spcPts val="0"/>
                        </a:spcBef>
                        <a:spcAft>
                          <a:spcPts val="0"/>
                        </a:spcAft>
                      </a:pPr>
                      <a:r>
                        <a:rPr lang="en-US" sz="1200" b="1" dirty="0">
                          <a:latin typeface="Times New Roman"/>
                          <a:ea typeface="Calibri"/>
                          <a:cs typeface="Times New Roman"/>
                        </a:rPr>
                        <a:t>0.999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10" name="Rectangle 2"/>
          <p:cNvSpPr>
            <a:spLocks noChangeArrowheads="1"/>
          </p:cNvSpPr>
          <p:nvPr/>
        </p:nvSpPr>
        <p:spPr bwMode="auto">
          <a:xfrm>
            <a:off x="838200" y="0"/>
            <a:ext cx="83058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Linearity data for </a:t>
            </a:r>
            <a:r>
              <a:rPr kumimoji="0" lang="en-US" sz="1200" b="1" i="0" u="none" strike="noStrike" cap="none" normalizeH="0" baseline="0" dirty="0" err="1" smtClean="0">
                <a:ln>
                  <a:noFill/>
                </a:ln>
                <a:solidFill>
                  <a:srgbClr val="000000"/>
                </a:solidFill>
                <a:effectLst/>
                <a:latin typeface="Arial" pitchFamily="34" charset="0"/>
                <a:ea typeface="Times New Roman" pitchFamily="18" charset="0"/>
                <a:cs typeface="Times New Roman" pitchFamily="18" charset="0"/>
              </a:rPr>
              <a:t>Rosuvastatin</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4" name="Chart 3"/>
          <p:cNvGraphicFramePr>
            <a:graphicFrameLocks/>
          </p:cNvGraphicFramePr>
          <p:nvPr/>
        </p:nvGraphicFramePr>
        <p:xfrm>
          <a:off x="5181600" y="304800"/>
          <a:ext cx="3429000" cy="2209800"/>
        </p:xfrm>
        <a:graphic>
          <a:graphicData uri="http://schemas.openxmlformats.org/drawingml/2006/chart">
            <c:chart xmlns:c="http://schemas.openxmlformats.org/drawingml/2006/chart" xmlns:r="http://schemas.openxmlformats.org/officeDocument/2006/relationships" r:id="rId2"/>
          </a:graphicData>
        </a:graphic>
      </p:graphicFrame>
      <p:sp>
        <p:nvSpPr>
          <p:cNvPr id="43011" name="Rectangle 3"/>
          <p:cNvSpPr>
            <a:spLocks noChangeArrowheads="1"/>
          </p:cNvSpPr>
          <p:nvPr/>
        </p:nvSpPr>
        <p:spPr bwMode="auto">
          <a:xfrm>
            <a:off x="5486400" y="152400"/>
            <a:ext cx="3657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6" name="Table 5"/>
          <p:cNvGraphicFramePr>
            <a:graphicFrameLocks noGrp="1"/>
          </p:cNvGraphicFramePr>
          <p:nvPr/>
        </p:nvGraphicFramePr>
        <p:xfrm>
          <a:off x="990600" y="3581400"/>
          <a:ext cx="3810001" cy="2743200"/>
        </p:xfrm>
        <a:graphic>
          <a:graphicData uri="http://schemas.openxmlformats.org/drawingml/2006/table">
            <a:tbl>
              <a:tblPr/>
              <a:tblGrid>
                <a:gridCol w="925768"/>
                <a:gridCol w="862048"/>
                <a:gridCol w="1176983"/>
                <a:gridCol w="845202"/>
              </a:tblGrid>
              <a:tr h="412460">
                <a:tc>
                  <a:txBody>
                    <a:bodyPr/>
                    <a:lstStyle/>
                    <a:p>
                      <a:pPr marL="0" marR="0" algn="just">
                        <a:lnSpc>
                          <a:spcPct val="150000"/>
                        </a:lnSpc>
                        <a:spcBef>
                          <a:spcPts val="0"/>
                        </a:spcBef>
                        <a:spcAft>
                          <a:spcPts val="0"/>
                        </a:spcAft>
                      </a:pPr>
                      <a:r>
                        <a:rPr lang="en-US" sz="1200" b="1" dirty="0" err="1">
                          <a:latin typeface="Times New Roman"/>
                          <a:ea typeface="Calibri"/>
                          <a:cs typeface="Times New Roman"/>
                        </a:rPr>
                        <a:t>s.no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Conc(μg/ml)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dirty="0">
                          <a:latin typeface="Times New Roman"/>
                          <a:ea typeface="Calibri"/>
                          <a:cs typeface="Times New Roman"/>
                        </a:rPr>
                        <a:t>RT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dirty="0">
                          <a:latin typeface="Times New Roman"/>
                          <a:ea typeface="Calibri"/>
                          <a:cs typeface="Times New Roman"/>
                        </a:rPr>
                        <a:t>Area</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606">
                <a:tc>
                  <a:txBody>
                    <a:bodyPr/>
                    <a:lstStyle/>
                    <a:p>
                      <a:pPr marL="0" marR="0" algn="just">
                        <a:lnSpc>
                          <a:spcPct val="150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50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3.973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276329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606">
                <a:tc>
                  <a:txBody>
                    <a:bodyPr/>
                    <a:lstStyle/>
                    <a:p>
                      <a:pPr marL="0" marR="0" algn="just">
                        <a:lnSpc>
                          <a:spcPct val="150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3.996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407954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606">
                <a:tc>
                  <a:txBody>
                    <a:bodyPr/>
                    <a:lstStyle/>
                    <a:p>
                      <a:pPr marL="0" marR="0" algn="just">
                        <a:lnSpc>
                          <a:spcPct val="150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100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3.993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549937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606">
                <a:tc>
                  <a:txBody>
                    <a:bodyPr/>
                    <a:lstStyle/>
                    <a:p>
                      <a:pPr marL="0" marR="0" algn="just">
                        <a:lnSpc>
                          <a:spcPct val="150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125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3.981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Times New Roman"/>
                          <a:cs typeface="Times New Roman"/>
                        </a:rPr>
                        <a:t>680296</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606">
                <a:tc>
                  <a:txBody>
                    <a:bodyPr/>
                    <a:lstStyle/>
                    <a:p>
                      <a:pPr marL="0" marR="0" algn="just">
                        <a:lnSpc>
                          <a:spcPct val="150000"/>
                        </a:lnSpc>
                        <a:spcBef>
                          <a:spcPts val="0"/>
                        </a:spcBef>
                        <a:spcAft>
                          <a:spcPts val="0"/>
                        </a:spcAft>
                      </a:pPr>
                      <a:r>
                        <a:rPr lang="en-US" sz="1200">
                          <a:latin typeface="Times New Roman"/>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Calibri"/>
                          <a:cs typeface="Times New Roman"/>
                        </a:rPr>
                        <a:t>150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3.984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817736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313">
                <a:tc>
                  <a:txBody>
                    <a:bodyPr/>
                    <a:lstStyle/>
                    <a:p>
                      <a:pPr marL="0" marR="0" algn="just">
                        <a:lnSpc>
                          <a:spcPct val="150000"/>
                        </a:lnSpc>
                        <a:spcBef>
                          <a:spcPts val="0"/>
                        </a:spcBef>
                        <a:spcAft>
                          <a:spcPts val="0"/>
                        </a:spcAft>
                      </a:pPr>
                      <a:r>
                        <a:rPr lang="en-US" sz="1200" b="1">
                          <a:latin typeface="Times New Roman"/>
                          <a:ea typeface="Calibri"/>
                          <a:cs typeface="Times New Roman"/>
                        </a:rPr>
                        <a:t>Correlation coefficient (r</a:t>
                      </a:r>
                      <a:r>
                        <a:rPr lang="en-US" sz="1200" b="1" baseline="30000">
                          <a:latin typeface="Times New Roman"/>
                          <a:ea typeface="Calibri"/>
                          <a:cs typeface="Times New Roman"/>
                        </a:rPr>
                        <a:t>2</a:t>
                      </a:r>
                      <a:r>
                        <a:rPr lang="en-US" sz="1200" b="1">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dirty="0">
                          <a:latin typeface="Times New Roman"/>
                          <a:ea typeface="Calibri"/>
                          <a:cs typeface="Times New Roman"/>
                        </a:rPr>
                        <a:t>0.999</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3013" name="Rectangle 5"/>
          <p:cNvSpPr>
            <a:spLocks noChangeArrowheads="1"/>
          </p:cNvSpPr>
          <p:nvPr/>
        </p:nvSpPr>
        <p:spPr bwMode="auto">
          <a:xfrm>
            <a:off x="7391400" y="3429000"/>
            <a:ext cx="152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z="1200" dirty="0" smtClean="0">
                <a:latin typeface="Times New Roman" pitchFamily="18" charset="0"/>
                <a:cs typeface="Times New Roman" pitchFamily="18" charset="0"/>
              </a:rPr>
              <a:t>R</a:t>
            </a:r>
            <a:r>
              <a:rPr lang="en-US" sz="1200" baseline="30000" dirty="0" smtClean="0">
                <a:latin typeface="Times New Roman" pitchFamily="18" charset="0"/>
                <a:cs typeface="Times New Roman" pitchFamily="18" charset="0"/>
              </a:rPr>
              <a:t>2</a:t>
            </a:r>
            <a:r>
              <a:rPr lang="en-IN" sz="1200" dirty="0" smtClean="0">
                <a:latin typeface="Times New Roman" pitchFamily="18" charset="0"/>
                <a:cs typeface="Times New Roman" pitchFamily="18" charset="0"/>
              </a:rPr>
              <a:t>: 0.999</a:t>
            </a:r>
            <a:endParaRPr lang="en-IN" sz="1200" dirty="0">
              <a:latin typeface="Times New Roman" pitchFamily="18" charset="0"/>
              <a:cs typeface="Times New Roman" pitchFamily="18" charset="0"/>
            </a:endParaRPr>
          </a:p>
        </p:txBody>
      </p:sp>
      <p:graphicFrame>
        <p:nvGraphicFramePr>
          <p:cNvPr id="8" name="Chart 7"/>
          <p:cNvGraphicFramePr>
            <a:graphicFrameLocks/>
          </p:cNvGraphicFramePr>
          <p:nvPr/>
        </p:nvGraphicFramePr>
        <p:xfrm>
          <a:off x="5486400" y="4495800"/>
          <a:ext cx="3352800" cy="2057400"/>
        </p:xfrm>
        <a:graphic>
          <a:graphicData uri="http://schemas.openxmlformats.org/drawingml/2006/chart">
            <c:chart xmlns:c="http://schemas.openxmlformats.org/drawingml/2006/chart" xmlns:r="http://schemas.openxmlformats.org/officeDocument/2006/relationships" r:id="rId3"/>
          </a:graphicData>
        </a:graphic>
      </p:graphicFrame>
      <p:sp>
        <p:nvSpPr>
          <p:cNvPr id="43014" name="Rectangle 6"/>
          <p:cNvSpPr>
            <a:spLocks noChangeArrowheads="1"/>
          </p:cNvSpPr>
          <p:nvPr/>
        </p:nvSpPr>
        <p:spPr bwMode="auto">
          <a:xfrm>
            <a:off x="4648200" y="3124200"/>
            <a:ext cx="50292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4" name="Right Arrow 13"/>
          <p:cNvSpPr/>
          <p:nvPr/>
        </p:nvSpPr>
        <p:spPr>
          <a:xfrm>
            <a:off x="5334000" y="3048000"/>
            <a:ext cx="15240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600" dirty="0" smtClean="0">
                <a:latin typeface="Times New Roman" pitchFamily="18" charset="0"/>
                <a:cs typeface="Times New Roman" pitchFamily="18" charset="0"/>
              </a:rPr>
              <a:t>Acceptance criteria</a:t>
            </a:r>
            <a:endParaRPr lang="en-IN" sz="1600" dirty="0">
              <a:latin typeface="Times New Roman" pitchFamily="18" charset="0"/>
              <a:cs typeface="Times New Roman" pitchFamily="18" charset="0"/>
            </a:endParaRPr>
          </a:p>
        </p:txBody>
      </p:sp>
      <p:sp>
        <p:nvSpPr>
          <p:cNvPr id="18" name="Right Arrow 17"/>
          <p:cNvSpPr/>
          <p:nvPr/>
        </p:nvSpPr>
        <p:spPr>
          <a:xfrm>
            <a:off x="7239000" y="3048000"/>
            <a:ext cx="1600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600" dirty="0" smtClean="0">
                <a:latin typeface="Times New Roman" pitchFamily="18" charset="0"/>
                <a:cs typeface="Times New Roman" pitchFamily="18" charset="0"/>
              </a:rPr>
              <a:t>R</a:t>
            </a:r>
            <a:r>
              <a:rPr lang="en-US" sz="1600" baseline="30000" dirty="0" smtClean="0">
                <a:latin typeface="Times New Roman" pitchFamily="18" charset="0"/>
                <a:cs typeface="Times New Roman" pitchFamily="18" charset="0"/>
              </a:rPr>
              <a:t>2</a:t>
            </a:r>
            <a:r>
              <a:rPr lang="en-IN" sz="1600" dirty="0" smtClean="0">
                <a:latin typeface="Times New Roman" pitchFamily="18" charset="0"/>
                <a:cs typeface="Times New Roman" pitchFamily="18" charset="0"/>
              </a:rPr>
              <a:t>: 0.999</a:t>
            </a:r>
            <a:endParaRPr lang="en-IN" sz="1600" dirty="0">
              <a:latin typeface="Times New Roman" pitchFamily="18" charset="0"/>
              <a:cs typeface="Times New Roman" pitchFamily="18" charset="0"/>
            </a:endParaRPr>
          </a:p>
        </p:txBody>
      </p:sp>
      <p:sp>
        <p:nvSpPr>
          <p:cNvPr id="45057" name="Rectangle 1"/>
          <p:cNvSpPr>
            <a:spLocks noChangeArrowheads="1"/>
          </p:cNvSpPr>
          <p:nvPr/>
        </p:nvSpPr>
        <p:spPr bwMode="auto">
          <a:xfrm>
            <a:off x="762000" y="3152089"/>
            <a:ext cx="8382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Linearity data for </a:t>
            </a: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Fenofibrate</a:t>
            </a:r>
            <a:r>
              <a:rPr kumimoji="0" lang="en-US" sz="1200" b="1"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304800"/>
            <a:ext cx="1371600" cy="369332"/>
          </a:xfrm>
          <a:prstGeom prst="rect">
            <a:avLst/>
          </a:prstGeom>
        </p:spPr>
        <p:txBody>
          <a:bodyPr wrap="square">
            <a:spAutoFit/>
          </a:bodyPr>
          <a:lstStyle/>
          <a:p>
            <a:r>
              <a:rPr lang="en-US" b="1" dirty="0" smtClean="0"/>
              <a:t>PRECISION:</a:t>
            </a:r>
            <a:endParaRPr lang="en-US" dirty="0"/>
          </a:p>
        </p:txBody>
      </p:sp>
      <p:pic>
        <p:nvPicPr>
          <p:cNvPr id="3" name="Picture 2"/>
          <p:cNvPicPr/>
          <p:nvPr/>
        </p:nvPicPr>
        <p:blipFill>
          <a:blip r:embed="rId2" cstate="print"/>
          <a:srcRect/>
          <a:stretch>
            <a:fillRect/>
          </a:stretch>
        </p:blipFill>
        <p:spPr bwMode="auto">
          <a:xfrm>
            <a:off x="685801" y="914400"/>
            <a:ext cx="2743200" cy="22098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3429000" y="914400"/>
            <a:ext cx="3043237" cy="2209800"/>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6477000" y="914401"/>
            <a:ext cx="2438400" cy="2209800"/>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381001" y="3505200"/>
            <a:ext cx="3200400" cy="1676400"/>
          </a:xfrm>
          <a:prstGeom prst="rect">
            <a:avLst/>
          </a:prstGeom>
          <a:noFill/>
          <a:ln w="9525">
            <a:noFill/>
            <a:miter lim="800000"/>
            <a:headEnd/>
            <a:tailEnd/>
          </a:ln>
        </p:spPr>
      </p:pic>
      <p:pic>
        <p:nvPicPr>
          <p:cNvPr id="7" name="Picture 6"/>
          <p:cNvPicPr/>
          <p:nvPr/>
        </p:nvPicPr>
        <p:blipFill>
          <a:blip r:embed="rId6" cstate="print"/>
          <a:srcRect/>
          <a:stretch>
            <a:fillRect/>
          </a:stretch>
        </p:blipFill>
        <p:spPr bwMode="auto">
          <a:xfrm>
            <a:off x="3581400" y="3581400"/>
            <a:ext cx="2819400" cy="1676400"/>
          </a:xfrm>
          <a:prstGeom prst="rect">
            <a:avLst/>
          </a:prstGeom>
          <a:noFill/>
          <a:ln w="9525">
            <a:noFill/>
            <a:miter lim="800000"/>
            <a:headEnd/>
            <a:tailEnd/>
          </a:ln>
        </p:spPr>
      </p:pic>
      <p:pic>
        <p:nvPicPr>
          <p:cNvPr id="8" name="Picture 7"/>
          <p:cNvPicPr/>
          <p:nvPr/>
        </p:nvPicPr>
        <p:blipFill>
          <a:blip r:embed="rId7" cstate="print"/>
          <a:srcRect/>
          <a:stretch>
            <a:fillRect/>
          </a:stretch>
        </p:blipFill>
        <p:spPr bwMode="auto">
          <a:xfrm>
            <a:off x="6400800" y="3505200"/>
            <a:ext cx="2743200" cy="17526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419601" y="685800"/>
          <a:ext cx="3657600" cy="2819400"/>
        </p:xfrm>
        <a:graphic>
          <a:graphicData uri="http://schemas.openxmlformats.org/drawingml/2006/table">
            <a:tbl>
              <a:tblPr/>
              <a:tblGrid>
                <a:gridCol w="1206075"/>
                <a:gridCol w="911705"/>
                <a:gridCol w="801550"/>
                <a:gridCol w="738270"/>
              </a:tblGrid>
              <a:tr h="281940">
                <a:tc>
                  <a:txBody>
                    <a:bodyPr/>
                    <a:lstStyle/>
                    <a:p>
                      <a:pPr marL="0" marR="0" algn="just">
                        <a:lnSpc>
                          <a:spcPct val="150000"/>
                        </a:lnSpc>
                        <a:spcBef>
                          <a:spcPts val="0"/>
                        </a:spcBef>
                        <a:spcAft>
                          <a:spcPts val="0"/>
                        </a:spcAft>
                      </a:pPr>
                      <a:r>
                        <a:rPr lang="en-US" sz="1200" b="1" dirty="0" err="1">
                          <a:latin typeface="Times New Roman"/>
                          <a:ea typeface="Calibri"/>
                          <a:cs typeface="Times New Roman"/>
                        </a:rPr>
                        <a:t>S.no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Area</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%Assay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a:latin typeface="Times New Roman"/>
                          <a:ea typeface="Calibri"/>
                          <a:cs typeface="Times New Roman"/>
                        </a:rPr>
                        <a:t>injection1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4.015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542102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a:latin typeface="Times New Roman"/>
                          <a:ea typeface="Calibri"/>
                          <a:cs typeface="Times New Roman"/>
                        </a:rPr>
                        <a:t>injection 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4.017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541359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Times New Roman"/>
                          <a:ea typeface="Times New Roman"/>
                          <a:cs typeface="Times New Roman"/>
                        </a:rPr>
                        <a:t>99</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dirty="0">
                          <a:latin typeface="Times New Roman"/>
                          <a:ea typeface="Calibri"/>
                          <a:cs typeface="Times New Roman"/>
                        </a:rPr>
                        <a:t>injection  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4.007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541707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a:latin typeface="Times New Roman"/>
                          <a:ea typeface="Calibri"/>
                          <a:cs typeface="Times New Roman"/>
                        </a:rPr>
                        <a:t>injection  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4.009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548226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100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a:latin typeface="Times New Roman"/>
                          <a:ea typeface="Calibri"/>
                          <a:cs typeface="Times New Roman"/>
                        </a:rPr>
                        <a:t>injection  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4.006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540612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98</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a:latin typeface="Times New Roman"/>
                          <a:ea typeface="Calibri"/>
                          <a:cs typeface="Times New Roman"/>
                        </a:rPr>
                        <a:t>injection  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4.005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547875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100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b="1">
                          <a:latin typeface="Times New Roman"/>
                          <a:ea typeface="Calibri"/>
                          <a:cs typeface="Times New Roman"/>
                        </a:rPr>
                        <a:t>Mean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b="1">
                          <a:latin typeface="Times New Roman"/>
                          <a:ea typeface="Calibri"/>
                          <a:cs typeface="Times New Roman"/>
                        </a:rPr>
                        <a:t>Std. Dev.</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Times New Roman"/>
                          <a:ea typeface="Times New Roman"/>
                          <a:cs typeface="Times New Roman"/>
                        </a:rPr>
                        <a:t>0.63</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1940">
                <a:tc>
                  <a:txBody>
                    <a:bodyPr/>
                    <a:lstStyle/>
                    <a:p>
                      <a:pPr marL="0" marR="0" algn="just">
                        <a:lnSpc>
                          <a:spcPct val="150000"/>
                        </a:lnSpc>
                        <a:spcBef>
                          <a:spcPts val="0"/>
                        </a:spcBef>
                        <a:spcAft>
                          <a:spcPts val="0"/>
                        </a:spcAft>
                      </a:pPr>
                      <a:r>
                        <a:rPr lang="en-US" sz="1200" b="1" dirty="0">
                          <a:latin typeface="Times New Roman"/>
                          <a:ea typeface="Calibri"/>
                          <a:cs typeface="Times New Roman"/>
                        </a:rPr>
                        <a:t>%RSD</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Times New Roman"/>
                          <a:ea typeface="Times New Roman"/>
                          <a:cs typeface="Times New Roman"/>
                        </a:rPr>
                        <a:t>0.63</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5057" name="Rectangle 1"/>
          <p:cNvSpPr>
            <a:spLocks noChangeArrowheads="1"/>
          </p:cNvSpPr>
          <p:nvPr/>
        </p:nvSpPr>
        <p:spPr bwMode="auto">
          <a:xfrm>
            <a:off x="4495800" y="228600"/>
            <a:ext cx="46482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Precision data for </a:t>
            </a: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Fenofibrate</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4" name="Table 3"/>
          <p:cNvGraphicFramePr>
            <a:graphicFrameLocks noGrp="1"/>
          </p:cNvGraphicFramePr>
          <p:nvPr/>
        </p:nvGraphicFramePr>
        <p:xfrm>
          <a:off x="304800" y="762000"/>
          <a:ext cx="3581400" cy="2856575"/>
        </p:xfrm>
        <a:graphic>
          <a:graphicData uri="http://schemas.openxmlformats.org/drawingml/2006/table">
            <a:tbl>
              <a:tblPr/>
              <a:tblGrid>
                <a:gridCol w="1052339"/>
                <a:gridCol w="789254"/>
                <a:gridCol w="637781"/>
                <a:gridCol w="1102026"/>
              </a:tblGrid>
              <a:tr h="222558">
                <a:tc>
                  <a:txBody>
                    <a:bodyPr/>
                    <a:lstStyle/>
                    <a:p>
                      <a:pPr marL="0" marR="0" algn="just">
                        <a:lnSpc>
                          <a:spcPct val="150000"/>
                        </a:lnSpc>
                        <a:spcBef>
                          <a:spcPts val="0"/>
                        </a:spcBef>
                        <a:spcAft>
                          <a:spcPts val="0"/>
                        </a:spcAft>
                      </a:pPr>
                      <a:r>
                        <a:rPr lang="en-US" sz="1200" b="1" dirty="0" err="1">
                          <a:latin typeface="Times New Roman"/>
                          <a:ea typeface="Calibri"/>
                          <a:cs typeface="Times New Roman"/>
                        </a:rPr>
                        <a:t>S.no</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RT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Area</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Calibri"/>
                          <a:cs typeface="Times New Roman"/>
                        </a:rPr>
                        <a:t>%Assay</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19">
                <a:tc>
                  <a:txBody>
                    <a:bodyPr/>
                    <a:lstStyle/>
                    <a:p>
                      <a:pPr marL="0" marR="0" algn="just">
                        <a:lnSpc>
                          <a:spcPct val="150000"/>
                        </a:lnSpc>
                        <a:spcBef>
                          <a:spcPts val="0"/>
                        </a:spcBef>
                        <a:spcAft>
                          <a:spcPts val="0"/>
                        </a:spcAft>
                      </a:pPr>
                      <a:r>
                        <a:rPr lang="en-US" sz="1200">
                          <a:latin typeface="Times New Roman"/>
                          <a:ea typeface="Calibri"/>
                          <a:cs typeface="Times New Roman"/>
                        </a:rPr>
                        <a:t>injection1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987068</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Times New Roman"/>
                          <a:ea typeface="Times New Roman"/>
                          <a:cs typeface="Times New Roman"/>
                        </a:rPr>
                        <a:t>100</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19">
                <a:tc>
                  <a:txBody>
                    <a:bodyPr/>
                    <a:lstStyle/>
                    <a:p>
                      <a:pPr marL="0" marR="0" algn="just">
                        <a:lnSpc>
                          <a:spcPct val="150000"/>
                        </a:lnSpc>
                        <a:spcBef>
                          <a:spcPts val="0"/>
                        </a:spcBef>
                        <a:spcAft>
                          <a:spcPts val="0"/>
                        </a:spcAft>
                      </a:pPr>
                      <a:r>
                        <a:rPr lang="en-US" sz="1200">
                          <a:latin typeface="Times New Roman"/>
                          <a:ea typeface="Calibri"/>
                          <a:cs typeface="Times New Roman"/>
                        </a:rPr>
                        <a:t>injection2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3.038</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988906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100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19">
                <a:tc>
                  <a:txBody>
                    <a:bodyPr/>
                    <a:lstStyle/>
                    <a:p>
                      <a:pPr marL="0" marR="0" algn="just">
                        <a:lnSpc>
                          <a:spcPct val="150000"/>
                        </a:lnSpc>
                        <a:spcBef>
                          <a:spcPts val="0"/>
                        </a:spcBef>
                        <a:spcAft>
                          <a:spcPts val="0"/>
                        </a:spcAft>
                      </a:pPr>
                      <a:r>
                        <a:rPr lang="en-US" sz="1200">
                          <a:latin typeface="Times New Roman"/>
                          <a:ea typeface="Calibri"/>
                          <a:cs typeface="Times New Roman"/>
                        </a:rPr>
                        <a:t>injection3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3.029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984920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00">
                <a:tc>
                  <a:txBody>
                    <a:bodyPr/>
                    <a:lstStyle/>
                    <a:p>
                      <a:pPr marL="0" marR="0" algn="just">
                        <a:lnSpc>
                          <a:spcPct val="150000"/>
                        </a:lnSpc>
                        <a:spcBef>
                          <a:spcPts val="0"/>
                        </a:spcBef>
                        <a:spcAft>
                          <a:spcPts val="0"/>
                        </a:spcAft>
                      </a:pPr>
                      <a:r>
                        <a:rPr lang="en-US" sz="1200">
                          <a:latin typeface="Times New Roman"/>
                          <a:ea typeface="Calibri"/>
                          <a:cs typeface="Times New Roman"/>
                        </a:rPr>
                        <a:t>injection4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987281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100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19">
                <a:tc>
                  <a:txBody>
                    <a:bodyPr/>
                    <a:lstStyle/>
                    <a:p>
                      <a:pPr marL="0" marR="0" algn="just">
                        <a:lnSpc>
                          <a:spcPct val="150000"/>
                        </a:lnSpc>
                        <a:spcBef>
                          <a:spcPts val="0"/>
                        </a:spcBef>
                        <a:spcAft>
                          <a:spcPts val="0"/>
                        </a:spcAft>
                      </a:pPr>
                      <a:r>
                        <a:rPr lang="en-US" sz="1200">
                          <a:latin typeface="Times New Roman"/>
                          <a:ea typeface="Calibri"/>
                          <a:cs typeface="Times New Roman"/>
                        </a:rPr>
                        <a:t>injection5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983761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3219">
                <a:tc>
                  <a:txBody>
                    <a:bodyPr/>
                    <a:lstStyle/>
                    <a:p>
                      <a:pPr marL="0" marR="0" algn="just">
                        <a:lnSpc>
                          <a:spcPct val="150000"/>
                        </a:lnSpc>
                        <a:spcBef>
                          <a:spcPts val="0"/>
                        </a:spcBef>
                        <a:spcAft>
                          <a:spcPts val="0"/>
                        </a:spcAft>
                      </a:pPr>
                      <a:r>
                        <a:rPr lang="en-US" sz="1200" dirty="0">
                          <a:latin typeface="Times New Roman"/>
                          <a:ea typeface="Calibri"/>
                          <a:cs typeface="Times New Roman"/>
                        </a:rPr>
                        <a:t>injection6</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3.036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980357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Times New Roman"/>
                          <a:ea typeface="Times New Roman"/>
                          <a:cs typeface="Times New Roman"/>
                        </a:rPr>
                        <a:t>99</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83">
                <a:tc>
                  <a:txBody>
                    <a:bodyPr/>
                    <a:lstStyle/>
                    <a:p>
                      <a:pPr marL="0" marR="0" algn="just">
                        <a:lnSpc>
                          <a:spcPct val="150000"/>
                        </a:lnSpc>
                        <a:spcBef>
                          <a:spcPts val="0"/>
                        </a:spcBef>
                        <a:spcAft>
                          <a:spcPts val="0"/>
                        </a:spcAft>
                      </a:pPr>
                      <a:r>
                        <a:rPr lang="en-US" sz="1200" b="1">
                          <a:latin typeface="Cambria"/>
                          <a:ea typeface="Calibri"/>
                          <a:cs typeface="Times New Roman"/>
                        </a:rPr>
                        <a:t>Mean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Cambria"/>
                          <a:ea typeface="Times New Roman"/>
                          <a:cs typeface="Times New Roman"/>
                        </a:rPr>
                        <a:t>100</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83">
                <a:tc>
                  <a:txBody>
                    <a:bodyPr/>
                    <a:lstStyle/>
                    <a:p>
                      <a:pPr marL="0" marR="0" algn="just">
                        <a:lnSpc>
                          <a:spcPct val="150000"/>
                        </a:lnSpc>
                        <a:spcBef>
                          <a:spcPts val="0"/>
                        </a:spcBef>
                        <a:spcAft>
                          <a:spcPts val="0"/>
                        </a:spcAft>
                      </a:pPr>
                      <a:r>
                        <a:rPr lang="en-US" sz="1200" b="1">
                          <a:latin typeface="Cambria"/>
                          <a:ea typeface="Calibri"/>
                          <a:cs typeface="Times New Roman"/>
                        </a:rPr>
                        <a:t>Std. Dev.</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Cambria"/>
                          <a:ea typeface="Times New Roman"/>
                          <a:cs typeface="Times New Roman"/>
                        </a:rPr>
                        <a:t>0.31</a:t>
                      </a:r>
                      <a:endParaRPr lang="en-US" sz="11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383">
                <a:tc>
                  <a:txBody>
                    <a:bodyPr/>
                    <a:lstStyle/>
                    <a:p>
                      <a:pPr marL="0" marR="0" algn="just">
                        <a:lnSpc>
                          <a:spcPct val="150000"/>
                        </a:lnSpc>
                        <a:spcBef>
                          <a:spcPts val="0"/>
                        </a:spcBef>
                        <a:spcAft>
                          <a:spcPts val="0"/>
                        </a:spcAft>
                      </a:pPr>
                      <a:r>
                        <a:rPr lang="en-US" sz="1200" b="1">
                          <a:latin typeface="Cambria"/>
                          <a:ea typeface="Calibri"/>
                          <a:cs typeface="Times New Roman"/>
                        </a:rPr>
                        <a:t>% RSD</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Cambria"/>
                          <a:ea typeface="Times New Roman"/>
                          <a:cs typeface="Times New Roman"/>
                        </a:rPr>
                        <a:t>0.31</a:t>
                      </a:r>
                      <a:endParaRPr lang="en-US" sz="11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5058" name="Rectangle 2"/>
          <p:cNvSpPr>
            <a:spLocks noChangeArrowheads="1"/>
          </p:cNvSpPr>
          <p:nvPr/>
        </p:nvSpPr>
        <p:spPr bwMode="auto">
          <a:xfrm>
            <a:off x="0" y="228600"/>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Precision data for </a:t>
            </a:r>
            <a:r>
              <a:rPr kumimoji="0" lang="en-US" sz="1200" b="1" i="0" u="none" strike="noStrike" cap="none" normalizeH="0" baseline="0" dirty="0" err="1" smtClean="0">
                <a:ln>
                  <a:noFill/>
                </a:ln>
                <a:solidFill>
                  <a:srgbClr val="000000"/>
                </a:solidFill>
                <a:effectLst/>
                <a:latin typeface="Arial" pitchFamily="34" charset="0"/>
                <a:ea typeface="Times New Roman" pitchFamily="18" charset="0"/>
                <a:cs typeface="Times New Roman" pitchFamily="18" charset="0"/>
              </a:rPr>
              <a:t>Rosuvastatin</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5059" name="Rectangle 3"/>
          <p:cNvSpPr>
            <a:spLocks noChangeArrowheads="1"/>
          </p:cNvSpPr>
          <p:nvPr/>
        </p:nvSpPr>
        <p:spPr bwMode="auto">
          <a:xfrm>
            <a:off x="304800" y="4114800"/>
            <a:ext cx="71628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Results of variability were summarized in the above table. % RSD of peak areas was calculated for various run. Percentage relative standard deviation (%RSD) was found to be less than 2% which proves that method is precise</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7" name="Rounded Rectangle 6"/>
          <p:cNvSpPr/>
          <p:nvPr/>
        </p:nvSpPr>
        <p:spPr>
          <a:xfrm>
            <a:off x="914400" y="5791200"/>
            <a:ext cx="2514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Acceptance criteria</a:t>
            </a:r>
            <a:endParaRPr lang="en-US" dirty="0"/>
          </a:p>
        </p:txBody>
      </p:sp>
      <p:sp>
        <p:nvSpPr>
          <p:cNvPr id="11" name="Rounded Rectangle 10"/>
          <p:cNvSpPr/>
          <p:nvPr/>
        </p:nvSpPr>
        <p:spPr>
          <a:xfrm>
            <a:off x="3886200" y="5791200"/>
            <a:ext cx="2667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IN" sz="1400" dirty="0" smtClean="0">
                <a:latin typeface="Times New Roman" pitchFamily="18" charset="0"/>
                <a:cs typeface="Times New Roman" pitchFamily="18" charset="0"/>
              </a:rPr>
              <a:t>% RSD: NMT 2</a:t>
            </a:r>
            <a:endParaRPr lang="en-IN" sz="14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304799" y="457200"/>
            <a:ext cx="1676401" cy="1447800"/>
          </a:xfrm>
          <a:prstGeom prst="rect">
            <a:avLst/>
          </a:prstGeom>
          <a:noFill/>
          <a:ln w="9525">
            <a:noFill/>
            <a:miter lim="800000"/>
            <a:headEnd/>
            <a:tailEnd/>
          </a:ln>
        </p:spPr>
      </p:pic>
      <p:sp>
        <p:nvSpPr>
          <p:cNvPr id="48129" name="Rectangle 1"/>
          <p:cNvSpPr>
            <a:spLocks noChangeArrowheads="1"/>
          </p:cNvSpPr>
          <p:nvPr/>
        </p:nvSpPr>
        <p:spPr bwMode="auto">
          <a:xfrm>
            <a:off x="0" y="0"/>
            <a:ext cx="107273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71750" algn="l"/>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specificity</a:t>
            </a:r>
          </a:p>
        </p:txBody>
      </p:sp>
      <p:sp>
        <p:nvSpPr>
          <p:cNvPr id="5" name="Rectangle 4"/>
          <p:cNvSpPr/>
          <p:nvPr/>
        </p:nvSpPr>
        <p:spPr>
          <a:xfrm>
            <a:off x="381000" y="2133600"/>
            <a:ext cx="1676399" cy="461665"/>
          </a:xfrm>
          <a:prstGeom prst="rect">
            <a:avLst/>
          </a:prstGeom>
        </p:spPr>
        <p:txBody>
          <a:bodyPr wrap="square">
            <a:spAutoFit/>
          </a:bodyPr>
          <a:lstStyle/>
          <a:p>
            <a:r>
              <a:rPr lang="en-US" sz="1200" b="1" dirty="0" smtClean="0"/>
              <a:t>Typical </a:t>
            </a:r>
            <a:r>
              <a:rPr lang="en-US" sz="1200" b="1" dirty="0" smtClean="0">
                <a:latin typeface="Times New Roman" pitchFamily="18" charset="0"/>
                <a:cs typeface="Times New Roman" pitchFamily="18" charset="0"/>
              </a:rPr>
              <a:t>chromatogram</a:t>
            </a:r>
            <a:r>
              <a:rPr lang="en-US" sz="1200" b="1" dirty="0" smtClean="0"/>
              <a:t> of the blank</a:t>
            </a:r>
            <a:endParaRPr lang="en-US" sz="1200" dirty="0"/>
          </a:p>
        </p:txBody>
      </p:sp>
      <p:pic>
        <p:nvPicPr>
          <p:cNvPr id="6" name="Picture 5"/>
          <p:cNvPicPr/>
          <p:nvPr/>
        </p:nvPicPr>
        <p:blipFill>
          <a:blip r:embed="rId3" cstate="print"/>
          <a:srcRect/>
          <a:stretch>
            <a:fillRect/>
          </a:stretch>
        </p:blipFill>
        <p:spPr bwMode="auto">
          <a:xfrm>
            <a:off x="1904999" y="381000"/>
            <a:ext cx="1828801" cy="1524001"/>
          </a:xfrm>
          <a:prstGeom prst="rect">
            <a:avLst/>
          </a:prstGeom>
          <a:noFill/>
          <a:ln w="9525">
            <a:noFill/>
            <a:miter lim="800000"/>
            <a:headEnd/>
            <a:tailEnd/>
          </a:ln>
        </p:spPr>
      </p:pic>
      <p:sp>
        <p:nvSpPr>
          <p:cNvPr id="48131" name="Rectangle 3"/>
          <p:cNvSpPr>
            <a:spLocks noChangeArrowheads="1"/>
          </p:cNvSpPr>
          <p:nvPr/>
        </p:nvSpPr>
        <p:spPr bwMode="auto">
          <a:xfrm>
            <a:off x="1981200" y="2133600"/>
            <a:ext cx="1676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Typical chromatogram of the Placebo</a:t>
            </a: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p:cNvPicPr/>
          <p:nvPr/>
        </p:nvPicPr>
        <p:blipFill>
          <a:blip r:embed="rId4" cstate="print"/>
          <a:srcRect/>
          <a:stretch>
            <a:fillRect/>
          </a:stretch>
        </p:blipFill>
        <p:spPr bwMode="auto">
          <a:xfrm>
            <a:off x="3733801" y="457200"/>
            <a:ext cx="2362200" cy="1371601"/>
          </a:xfrm>
          <a:prstGeom prst="rect">
            <a:avLst/>
          </a:prstGeom>
          <a:noFill/>
          <a:ln w="9525">
            <a:noFill/>
            <a:miter lim="800000"/>
            <a:headEnd/>
            <a:tailEnd/>
          </a:ln>
        </p:spPr>
      </p:pic>
      <p:sp>
        <p:nvSpPr>
          <p:cNvPr id="9" name="Rectangle 8"/>
          <p:cNvSpPr/>
          <p:nvPr/>
        </p:nvSpPr>
        <p:spPr>
          <a:xfrm>
            <a:off x="3962400" y="2133601"/>
            <a:ext cx="2362200" cy="461665"/>
          </a:xfrm>
          <a:prstGeom prst="rect">
            <a:avLst/>
          </a:prstGeom>
        </p:spPr>
        <p:txBody>
          <a:bodyPr wrap="square">
            <a:spAutoFit/>
          </a:bodyPr>
          <a:lstStyle/>
          <a:p>
            <a:r>
              <a:rPr lang="en-US" sz="1200" b="1" dirty="0" smtClean="0">
                <a:latin typeface="Times New Roman" pitchFamily="18" charset="0"/>
                <a:cs typeface="Times New Roman" pitchFamily="18" charset="0"/>
              </a:rPr>
              <a:t>chromatogram representing specificity of standard </a:t>
            </a:r>
            <a:endParaRPr lang="en-US" sz="1200" dirty="0">
              <a:latin typeface="Times New Roman" pitchFamily="18" charset="0"/>
              <a:cs typeface="Times New Roman" pitchFamily="18" charset="0"/>
            </a:endParaRPr>
          </a:p>
        </p:txBody>
      </p:sp>
      <p:pic>
        <p:nvPicPr>
          <p:cNvPr id="11" name="Picture 10"/>
          <p:cNvPicPr/>
          <p:nvPr/>
        </p:nvPicPr>
        <p:blipFill>
          <a:blip r:embed="rId5" cstate="print"/>
          <a:srcRect/>
          <a:stretch>
            <a:fillRect/>
          </a:stretch>
        </p:blipFill>
        <p:spPr bwMode="auto">
          <a:xfrm>
            <a:off x="6172200" y="381000"/>
            <a:ext cx="2971800" cy="1600200"/>
          </a:xfrm>
          <a:prstGeom prst="rect">
            <a:avLst/>
          </a:prstGeom>
          <a:noFill/>
          <a:ln w="9525">
            <a:noFill/>
            <a:miter lim="800000"/>
            <a:headEnd/>
            <a:tailEnd/>
          </a:ln>
        </p:spPr>
      </p:pic>
      <p:sp>
        <p:nvSpPr>
          <p:cNvPr id="12" name="Rectangle 11"/>
          <p:cNvSpPr/>
          <p:nvPr/>
        </p:nvSpPr>
        <p:spPr>
          <a:xfrm>
            <a:off x="6553200" y="2209800"/>
            <a:ext cx="2133600" cy="461665"/>
          </a:xfrm>
          <a:prstGeom prst="rect">
            <a:avLst/>
          </a:prstGeom>
        </p:spPr>
        <p:txBody>
          <a:bodyPr wrap="square">
            <a:spAutoFit/>
          </a:bodyPr>
          <a:lstStyle/>
          <a:p>
            <a:r>
              <a:rPr lang="en-US" sz="1200" b="1" dirty="0" smtClean="0">
                <a:latin typeface="Times New Roman" pitchFamily="18" charset="0"/>
                <a:cs typeface="Times New Roman" pitchFamily="18" charset="0"/>
              </a:rPr>
              <a:t>chromatogram representing specificity of sample</a:t>
            </a:r>
            <a:endParaRPr lang="en-US" sz="1200" dirty="0">
              <a:latin typeface="Times New Roman" pitchFamily="18" charset="0"/>
              <a:cs typeface="Times New Roman" pitchFamily="18" charset="0"/>
            </a:endParaRPr>
          </a:p>
        </p:txBody>
      </p:sp>
      <p:graphicFrame>
        <p:nvGraphicFramePr>
          <p:cNvPr id="13" name="Table 12"/>
          <p:cNvGraphicFramePr>
            <a:graphicFrameLocks noGrp="1"/>
          </p:cNvGraphicFramePr>
          <p:nvPr/>
        </p:nvGraphicFramePr>
        <p:xfrm>
          <a:off x="533400" y="3124200"/>
          <a:ext cx="6368099" cy="1828800"/>
        </p:xfrm>
        <a:graphic>
          <a:graphicData uri="http://schemas.openxmlformats.org/drawingml/2006/table">
            <a:tbl>
              <a:tblPr/>
              <a:tblGrid>
                <a:gridCol w="671347"/>
                <a:gridCol w="1254673"/>
                <a:gridCol w="1290478"/>
                <a:gridCol w="609434"/>
                <a:gridCol w="1857393"/>
                <a:gridCol w="684774"/>
              </a:tblGrid>
              <a:tr h="577094">
                <a:tc>
                  <a:txBody>
                    <a:bodyPr/>
                    <a:lstStyle/>
                    <a:p>
                      <a:pPr marL="0" marR="0" algn="just">
                        <a:lnSpc>
                          <a:spcPct val="150000"/>
                        </a:lnSpc>
                        <a:spcBef>
                          <a:spcPts val="0"/>
                        </a:spcBef>
                        <a:spcAft>
                          <a:spcPts val="0"/>
                        </a:spcAft>
                      </a:pPr>
                      <a:r>
                        <a:rPr lang="en-US" sz="1200" b="1">
                          <a:latin typeface="Times New Roman"/>
                          <a:ea typeface="Times New Roman"/>
                          <a:cs typeface="Times New Roman"/>
                        </a:rPr>
                        <a:t>S no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Sample name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solidFill>
                            <a:srgbClr val="000000"/>
                          </a:solidFill>
                          <a:latin typeface="Times New Roman"/>
                          <a:ea typeface="Times New Roman"/>
                          <a:cs typeface="Times New Roman"/>
                        </a:rPr>
                        <a:t>Rosuvastatin </a:t>
                      </a:r>
                      <a:r>
                        <a:rPr lang="en-US" sz="1200">
                          <a:solidFill>
                            <a:srgbClr val="000000"/>
                          </a:solidFill>
                          <a:latin typeface="Times New Roman"/>
                          <a:ea typeface="Times New Roman"/>
                          <a:cs typeface="Times New Roman"/>
                        </a:rPr>
                        <a:t> </a:t>
                      </a:r>
                      <a:r>
                        <a:rPr lang="en-US" sz="1200" b="1">
                          <a:latin typeface="Times New Roman"/>
                          <a:ea typeface="Times New Roman"/>
                          <a:cs typeface="Times New Roman"/>
                        </a:rPr>
                        <a:t>area</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Rt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solidFill>
                            <a:srgbClr val="000000"/>
                          </a:solidFill>
                          <a:latin typeface="Times New Roman"/>
                          <a:ea typeface="Times New Roman"/>
                          <a:cs typeface="Times New Roman"/>
                        </a:rPr>
                        <a:t>Fenofibrate </a:t>
                      </a:r>
                      <a:r>
                        <a:rPr lang="en-US" sz="1200" b="1">
                          <a:latin typeface="Times New Roman"/>
                          <a:ea typeface="Times New Roman"/>
                          <a:cs typeface="Times New Roman"/>
                        </a:rPr>
                        <a:t> Area</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Rt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966">
                <a:tc>
                  <a:txBody>
                    <a:bodyPr/>
                    <a:lstStyle/>
                    <a:p>
                      <a:pPr marL="0" marR="0" algn="just">
                        <a:lnSpc>
                          <a:spcPct val="150000"/>
                        </a:lnSpc>
                        <a:spcBef>
                          <a:spcPts val="0"/>
                        </a:spcBef>
                        <a:spcAft>
                          <a:spcPts val="0"/>
                        </a:spcAft>
                      </a:pPr>
                      <a:r>
                        <a:rPr lang="en-US" sz="1200">
                          <a:latin typeface="Times New Roman"/>
                          <a:ea typeface="Times New Roman"/>
                          <a:cs typeface="Times New Roman"/>
                        </a:rPr>
                        <a:t>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Standard</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1019391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3.028</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675802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4.026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955">
                <a:tc>
                  <a:txBody>
                    <a:bodyPr/>
                    <a:lstStyle/>
                    <a:p>
                      <a:pPr marL="0" marR="0" algn="just">
                        <a:lnSpc>
                          <a:spcPct val="150000"/>
                        </a:lnSpc>
                        <a:spcBef>
                          <a:spcPts val="0"/>
                        </a:spcBef>
                        <a:spcAft>
                          <a:spcPts val="0"/>
                        </a:spcAft>
                      </a:pPr>
                      <a:r>
                        <a:rPr lang="en-US" sz="1200">
                          <a:latin typeface="Times New Roman"/>
                          <a:ea typeface="Times New Roman"/>
                          <a:cs typeface="Times New Roman"/>
                        </a:rPr>
                        <a:t>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Sample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987068</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3.033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542102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a:ea typeface="Times New Roman"/>
                          <a:cs typeface="Times New Roman"/>
                        </a:rPr>
                        <a:t>4.015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887">
                <a:tc>
                  <a:txBody>
                    <a:bodyPr/>
                    <a:lstStyle/>
                    <a:p>
                      <a:pPr marL="0" marR="0" algn="just">
                        <a:lnSpc>
                          <a:spcPct val="150000"/>
                        </a:lnSpc>
                        <a:spcBef>
                          <a:spcPts val="0"/>
                        </a:spcBef>
                        <a:spcAft>
                          <a:spcPts val="0"/>
                        </a:spcAft>
                      </a:pPr>
                      <a:r>
                        <a:rPr lang="en-US" sz="1200">
                          <a:latin typeface="Times New Roman"/>
                          <a:ea typeface="Times New Roman"/>
                          <a:cs typeface="Times New Roman"/>
                        </a:rPr>
                        <a:t>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Blank</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7898">
                <a:tc>
                  <a:txBody>
                    <a:bodyPr/>
                    <a:lstStyle/>
                    <a:p>
                      <a:pPr marL="0" marR="0" algn="just">
                        <a:lnSpc>
                          <a:spcPct val="150000"/>
                        </a:lnSpc>
                        <a:spcBef>
                          <a:spcPts val="0"/>
                        </a:spcBef>
                        <a:spcAft>
                          <a:spcPts val="0"/>
                        </a:spcAft>
                      </a:pPr>
                      <a:r>
                        <a:rPr lang="en-US" sz="1200">
                          <a:latin typeface="Times New Roman"/>
                          <a:ea typeface="Times New Roman"/>
                          <a:cs typeface="Times New Roman"/>
                        </a:rPr>
                        <a:t>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Placebo</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a:latin typeface="Times New Roman"/>
                          <a:ea typeface="Times New Roman"/>
                          <a:cs typeface="Times New Roman"/>
                        </a:rPr>
                        <a: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dirty="0">
                          <a:latin typeface="Times New Roman"/>
                          <a:ea typeface="Times New Roman"/>
                          <a:cs typeface="Times New Roman"/>
                        </a:rPr>
                        <a:t>-</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8132" name="Rectangle 4"/>
          <p:cNvSpPr>
            <a:spLocks noChangeArrowheads="1"/>
          </p:cNvSpPr>
          <p:nvPr/>
        </p:nvSpPr>
        <p:spPr bwMode="auto">
          <a:xfrm>
            <a:off x="0" y="2743200"/>
            <a:ext cx="9144000" cy="5539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Specificity data for </a:t>
            </a:r>
            <a:r>
              <a:rPr kumimoji="0" lang="en-US" sz="12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Rosuvastatin</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2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2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8133" name="Rectangle 5"/>
          <p:cNvSpPr>
            <a:spLocks noChangeArrowheads="1"/>
          </p:cNvSpPr>
          <p:nvPr/>
        </p:nvSpPr>
        <p:spPr bwMode="auto">
          <a:xfrm>
            <a:off x="381000" y="5181600"/>
            <a:ext cx="8001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71750" algn="l"/>
              </a:tabLst>
            </a:pP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RESULT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571750" algn="l"/>
              </a:tabLst>
            </a:pP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forced degradation study showed the method was highly specific, the chromatographic peak does not interfere with any other impurities</a:t>
            </a:r>
            <a:r>
              <a:rPr kumimoji="0" lang="en-US" sz="16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This proves that, </a:t>
            </a:r>
            <a:r>
              <a:rPr kumimoji="0" lang="en-US" sz="16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excipients</a:t>
            </a:r>
            <a:r>
              <a:rPr kumimoji="0" lang="en-US" sz="1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have no effect on the analytical method. On the other hand, blank peak did not overlap drug peak. So the method is highly selective.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997983"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ACCURACY: </a:t>
            </a:r>
            <a:r>
              <a:rPr kumimoji="0" lang="en-US" sz="12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Rosuvastatin</a:t>
            </a:r>
            <a:endParaRPr kumimoji="0" lang="en-US" sz="1800" b="0" i="0" u="none" strike="noStrike" cap="none" normalizeH="0" baseline="0" dirty="0" smtClean="0">
              <a:ln>
                <a:noFill/>
              </a:ln>
              <a:solidFill>
                <a:schemeClr val="tx1"/>
              </a:solidFill>
              <a:effectLst/>
              <a:latin typeface="Arial" pitchFamily="34" charset="0"/>
            </a:endParaRPr>
          </a:p>
        </p:txBody>
      </p:sp>
      <p:graphicFrame>
        <p:nvGraphicFramePr>
          <p:cNvPr id="3" name="Table 2"/>
          <p:cNvGraphicFramePr>
            <a:graphicFrameLocks noGrp="1"/>
          </p:cNvGraphicFramePr>
          <p:nvPr/>
        </p:nvGraphicFramePr>
        <p:xfrm>
          <a:off x="228599" y="304796"/>
          <a:ext cx="5562599" cy="2819405"/>
        </p:xfrm>
        <a:graphic>
          <a:graphicData uri="http://schemas.openxmlformats.org/drawingml/2006/table">
            <a:tbl>
              <a:tblPr/>
              <a:tblGrid>
                <a:gridCol w="652024"/>
                <a:gridCol w="746156"/>
                <a:gridCol w="714780"/>
                <a:gridCol w="756332"/>
                <a:gridCol w="597920"/>
                <a:gridCol w="737998"/>
                <a:gridCol w="737998"/>
                <a:gridCol w="619391"/>
              </a:tblGrid>
              <a:tr h="537401">
                <a:tc>
                  <a:txBody>
                    <a:bodyPr/>
                    <a:lstStyle/>
                    <a:p>
                      <a:pPr marL="0" marR="0" algn="just">
                        <a:lnSpc>
                          <a:spcPct val="150000"/>
                        </a:lnSpc>
                        <a:spcBef>
                          <a:spcPts val="0"/>
                        </a:spcBef>
                        <a:spcAft>
                          <a:spcPts val="0"/>
                        </a:spcAft>
                      </a:pPr>
                      <a:r>
                        <a:rPr lang="en-US" sz="900" b="1" dirty="0">
                          <a:latin typeface="Times New Roman"/>
                          <a:ea typeface="Times New Roman"/>
                          <a:cs typeface="Times New Roman"/>
                        </a:rPr>
                        <a:t>S.NO</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Accuracy</a:t>
                      </a:r>
                      <a:endParaRPr lang="en-US" sz="900">
                        <a:latin typeface="Calibri"/>
                        <a:ea typeface="Times New Roman"/>
                        <a:cs typeface="Times New Roman"/>
                      </a:endParaRPr>
                    </a:p>
                    <a:p>
                      <a:pPr marL="0" marR="0" algn="just">
                        <a:lnSpc>
                          <a:spcPct val="150000"/>
                        </a:lnSpc>
                        <a:spcBef>
                          <a:spcPts val="0"/>
                        </a:spcBef>
                        <a:spcAft>
                          <a:spcPts val="0"/>
                        </a:spcAft>
                      </a:pPr>
                      <a:r>
                        <a:rPr lang="en-US" sz="900" b="1">
                          <a:latin typeface="Times New Roman"/>
                          <a:ea typeface="Times New Roman"/>
                          <a:cs typeface="Times New Roman"/>
                        </a:rPr>
                        <a:t>Level</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Sample</a:t>
                      </a:r>
                      <a:endParaRPr lang="en-US" sz="900">
                        <a:latin typeface="Calibri"/>
                        <a:ea typeface="Times New Roman"/>
                        <a:cs typeface="Times New Roman"/>
                      </a:endParaRPr>
                    </a:p>
                    <a:p>
                      <a:pPr marL="0" marR="0" algn="just">
                        <a:lnSpc>
                          <a:spcPct val="150000"/>
                        </a:lnSpc>
                        <a:spcBef>
                          <a:spcPts val="0"/>
                        </a:spcBef>
                        <a:spcAft>
                          <a:spcPts val="0"/>
                        </a:spcAft>
                      </a:pPr>
                      <a:r>
                        <a:rPr lang="en-US" sz="900" b="1">
                          <a:latin typeface="Times New Roman"/>
                          <a:ea typeface="Times New Roman"/>
                          <a:cs typeface="Times New Roman"/>
                        </a:rPr>
                        <a:t>name</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Sample</a:t>
                      </a:r>
                      <a:endParaRPr lang="en-US" sz="900">
                        <a:latin typeface="Calibri"/>
                        <a:ea typeface="Times New Roman"/>
                        <a:cs typeface="Times New Roman"/>
                      </a:endParaRPr>
                    </a:p>
                    <a:p>
                      <a:pPr marL="0" marR="0" algn="just">
                        <a:lnSpc>
                          <a:spcPct val="150000"/>
                        </a:lnSpc>
                        <a:spcBef>
                          <a:spcPts val="0"/>
                        </a:spcBef>
                        <a:spcAft>
                          <a:spcPts val="0"/>
                        </a:spcAft>
                      </a:pPr>
                      <a:r>
                        <a:rPr lang="en-US" sz="900" b="1">
                          <a:latin typeface="Times New Roman"/>
                          <a:ea typeface="Times New Roman"/>
                          <a:cs typeface="Times New Roman"/>
                        </a:rPr>
                        <a:t>weight</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μg/ml</a:t>
                      </a:r>
                      <a:endParaRPr lang="en-US" sz="900">
                        <a:latin typeface="Calibri"/>
                        <a:ea typeface="Times New Roman"/>
                        <a:cs typeface="Times New Roman"/>
                      </a:endParaRPr>
                    </a:p>
                    <a:p>
                      <a:pPr marL="0" marR="0" algn="just">
                        <a:lnSpc>
                          <a:spcPct val="150000"/>
                        </a:lnSpc>
                        <a:spcBef>
                          <a:spcPts val="0"/>
                        </a:spcBef>
                        <a:spcAft>
                          <a:spcPts val="0"/>
                        </a:spcAft>
                      </a:pPr>
                      <a:r>
                        <a:rPr lang="en-US" sz="900" b="1">
                          <a:latin typeface="Times New Roman"/>
                          <a:ea typeface="Times New Roman"/>
                          <a:cs typeface="Times New Roman"/>
                        </a:rPr>
                        <a:t>added</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μg/ml</a:t>
                      </a:r>
                      <a:endParaRPr lang="en-US" sz="900">
                        <a:latin typeface="Calibri"/>
                        <a:ea typeface="Times New Roman"/>
                        <a:cs typeface="Times New Roman"/>
                      </a:endParaRPr>
                    </a:p>
                    <a:p>
                      <a:pPr marL="0" marR="0" algn="just">
                        <a:lnSpc>
                          <a:spcPct val="150000"/>
                        </a:lnSpc>
                        <a:spcBef>
                          <a:spcPts val="0"/>
                        </a:spcBef>
                        <a:spcAft>
                          <a:spcPts val="0"/>
                        </a:spcAft>
                      </a:pPr>
                      <a:r>
                        <a:rPr lang="en-US" sz="900" b="1">
                          <a:latin typeface="Times New Roman"/>
                          <a:ea typeface="Times New Roman"/>
                          <a:cs typeface="Times New Roman"/>
                        </a:rPr>
                        <a:t>found</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 Recovery</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a:ea typeface="Times New Roman"/>
                          <a:cs typeface="Times New Roman"/>
                        </a:rPr>
                        <a:t>% Mean</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6">
                <a:tc rowSpan="3">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p>
                      <a:pPr marL="0" marR="0" algn="just">
                        <a:lnSpc>
                          <a:spcPct val="150000"/>
                        </a:lnSpc>
                        <a:spcBef>
                          <a:spcPts val="0"/>
                        </a:spcBef>
                        <a:spcAft>
                          <a:spcPts val="0"/>
                        </a:spcAft>
                      </a:pPr>
                      <a:r>
                        <a:rPr lang="en-US" sz="900" dirty="0">
                          <a:latin typeface="Times New Roman"/>
                          <a:ea typeface="Times New Roman"/>
                          <a:cs typeface="Times New Roman"/>
                        </a:rPr>
                        <a:t>1</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p>
                      <a:pPr marL="0" marR="0" algn="just">
                        <a:lnSpc>
                          <a:spcPct val="150000"/>
                        </a:lnSpc>
                        <a:spcBef>
                          <a:spcPts val="0"/>
                        </a:spcBef>
                        <a:spcAft>
                          <a:spcPts val="0"/>
                        </a:spcAft>
                      </a:pPr>
                      <a:r>
                        <a:rPr lang="en-US" sz="900" dirty="0">
                          <a:latin typeface="Times New Roman"/>
                          <a:ea typeface="Times New Roman"/>
                          <a:cs typeface="Times New Roman"/>
                        </a:rPr>
                        <a:t>50%</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Times New Roman"/>
                          <a:ea typeface="Times New Roman"/>
                          <a:cs typeface="Times New Roman"/>
                        </a:rPr>
                        <a:t>1</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215.00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5.000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5.04</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101</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p>
                      <a:pPr marL="0" marR="0" algn="just">
                        <a:lnSpc>
                          <a:spcPct val="150000"/>
                        </a:lnSpc>
                        <a:spcBef>
                          <a:spcPts val="0"/>
                        </a:spcBef>
                        <a:spcAft>
                          <a:spcPts val="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a:latin typeface="Times New Roman"/>
                          <a:ea typeface="Times New Roman"/>
                          <a:cs typeface="Times New Roman"/>
                        </a:rPr>
                        <a:t>2</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215.00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5.000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4.96</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99</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a:latin typeface="Times New Roman"/>
                          <a:ea typeface="Times New Roman"/>
                          <a:cs typeface="Times New Roman"/>
                        </a:rPr>
                        <a:t>3</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215.00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5.000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5.03</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101</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3556">
                <a:tc rowSpan="3">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p>
                      <a:pPr marL="0" marR="0" algn="just">
                        <a:lnSpc>
                          <a:spcPct val="150000"/>
                        </a:lnSpc>
                        <a:spcBef>
                          <a:spcPts val="0"/>
                        </a:spcBef>
                        <a:spcAft>
                          <a:spcPts val="0"/>
                        </a:spcAft>
                      </a:pPr>
                      <a:r>
                        <a:rPr lang="en-US" sz="900">
                          <a:latin typeface="Times New Roman"/>
                          <a:ea typeface="Times New Roman"/>
                          <a:cs typeface="Times New Roman"/>
                        </a:rPr>
                        <a:t>2</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p>
                      <a:pPr marL="0" marR="0" algn="just">
                        <a:lnSpc>
                          <a:spcPct val="150000"/>
                        </a:lnSpc>
                        <a:spcBef>
                          <a:spcPts val="0"/>
                        </a:spcBef>
                        <a:spcAft>
                          <a:spcPts val="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dirty="0">
                          <a:latin typeface="Times New Roman"/>
                          <a:ea typeface="Times New Roman"/>
                          <a:cs typeface="Times New Roman"/>
                        </a:rPr>
                        <a:t>1</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430.00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9.98</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p>
                      <a:pPr marL="0" marR="0" algn="just">
                        <a:lnSpc>
                          <a:spcPct val="150000"/>
                        </a:lnSpc>
                        <a:spcBef>
                          <a:spcPts val="0"/>
                        </a:spcBef>
                        <a:spcAft>
                          <a:spcPts val="0"/>
                        </a:spcAft>
                      </a:pPr>
                      <a:r>
                        <a:rPr lang="en-US" sz="900" dirty="0">
                          <a:latin typeface="Times New Roman"/>
                          <a:ea typeface="Times New Roman"/>
                          <a:cs typeface="Times New Roman"/>
                        </a:rPr>
                        <a:t>100</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a:ea typeface="Times New Roman"/>
                          <a:cs typeface="Times New Roman"/>
                        </a:rPr>
                        <a:t>2</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430.00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9.98</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a:ea typeface="Times New Roman"/>
                          <a:cs typeface="Times New Roman"/>
                        </a:rPr>
                        <a:t>3</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430.00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9.92</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99</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3556">
                <a:tc rowSpan="3">
                  <a:txBody>
                    <a:bodyPr/>
                    <a:lstStyle/>
                    <a:p>
                      <a:pPr marL="0" marR="0" algn="just">
                        <a:lnSpc>
                          <a:spcPct val="150000"/>
                        </a:lnSpc>
                        <a:spcBef>
                          <a:spcPts val="0"/>
                        </a:spcBef>
                        <a:spcAft>
                          <a:spcPts val="0"/>
                        </a:spcAft>
                      </a:pPr>
                      <a:endParaRPr lang="en-US" sz="900">
                        <a:latin typeface="Times New Roman"/>
                        <a:ea typeface="Times New Roman"/>
                        <a:cs typeface="Times New Roman"/>
                      </a:endParaRPr>
                    </a:p>
                    <a:p>
                      <a:pPr marL="0" marR="0" algn="just">
                        <a:lnSpc>
                          <a:spcPct val="150000"/>
                        </a:lnSpc>
                        <a:spcBef>
                          <a:spcPts val="0"/>
                        </a:spcBef>
                        <a:spcAft>
                          <a:spcPts val="0"/>
                        </a:spcAft>
                      </a:pPr>
                      <a:r>
                        <a:rPr lang="en-US" sz="900">
                          <a:latin typeface="Times New Roman"/>
                          <a:ea typeface="Times New Roman"/>
                          <a:cs typeface="Times New Roman"/>
                        </a:rPr>
                        <a:t>3</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p>
                      <a:pPr marL="0" marR="0" algn="just">
                        <a:lnSpc>
                          <a:spcPct val="150000"/>
                        </a:lnSpc>
                        <a:spcBef>
                          <a:spcPts val="0"/>
                        </a:spcBef>
                        <a:spcAft>
                          <a:spcPts val="0"/>
                        </a:spcAft>
                      </a:pPr>
                      <a:r>
                        <a:rPr lang="en-US" sz="900" dirty="0">
                          <a:latin typeface="Times New Roman"/>
                          <a:ea typeface="Times New Roman"/>
                          <a:cs typeface="Times New Roman"/>
                        </a:rPr>
                        <a:t>150%</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Times New Roman"/>
                          <a:ea typeface="Times New Roman"/>
                          <a:cs typeface="Times New Roman"/>
                        </a:rPr>
                        <a:t>1</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645.00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15.000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15.00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a:ea typeface="Times New Roman"/>
                        <a:cs typeface="Times New Roman"/>
                      </a:endParaRPr>
                    </a:p>
                    <a:p>
                      <a:pPr marL="0" marR="0" algn="just">
                        <a:lnSpc>
                          <a:spcPct val="150000"/>
                        </a:lnSpc>
                        <a:spcBef>
                          <a:spcPts val="0"/>
                        </a:spcBef>
                        <a:spcAft>
                          <a:spcPts val="0"/>
                        </a:spcAft>
                      </a:pPr>
                      <a:r>
                        <a:rPr lang="en-US" sz="900" dirty="0">
                          <a:latin typeface="Times New Roman"/>
                          <a:ea typeface="Times New Roman"/>
                          <a:cs typeface="Times New Roman"/>
                        </a:rPr>
                        <a:t>100</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a:latin typeface="Times New Roman"/>
                          <a:ea typeface="Times New Roman"/>
                          <a:cs typeface="Times New Roman"/>
                        </a:rPr>
                        <a:t>2</a:t>
                      </a:r>
                      <a:endParaRPr lang="en-US" sz="9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645.00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15.000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15.04</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53556">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a:ea typeface="Times New Roman"/>
                          <a:cs typeface="Times New Roman"/>
                        </a:rPr>
                        <a:t>3</a:t>
                      </a:r>
                      <a:endParaRPr lang="en-US" sz="9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645.00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a:ea typeface="Times New Roman"/>
                          <a:cs typeface="Times New Roman"/>
                        </a:rPr>
                        <a:t>15.000</a:t>
                      </a:r>
                      <a:endParaRPr lang="en-US" sz="90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15.02</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a:ea typeface="Times New Roman"/>
                          <a:cs typeface="Times New Roman"/>
                        </a:rPr>
                        <a:t>100</a:t>
                      </a:r>
                      <a:endParaRPr lang="en-US" sz="900" dirty="0">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graphicFrame>
        <p:nvGraphicFramePr>
          <p:cNvPr id="4" name="Table 3"/>
          <p:cNvGraphicFramePr>
            <a:graphicFrameLocks noGrp="1"/>
          </p:cNvGraphicFramePr>
          <p:nvPr/>
        </p:nvGraphicFramePr>
        <p:xfrm>
          <a:off x="228599" y="3581400"/>
          <a:ext cx="5562600" cy="2971803"/>
        </p:xfrm>
        <a:graphic>
          <a:graphicData uri="http://schemas.openxmlformats.org/drawingml/2006/table">
            <a:tbl>
              <a:tblPr/>
              <a:tblGrid>
                <a:gridCol w="756922"/>
                <a:gridCol w="730777"/>
                <a:gridCol w="700047"/>
                <a:gridCol w="700047"/>
                <a:gridCol w="618918"/>
                <a:gridCol w="722788"/>
                <a:gridCol w="722788"/>
                <a:gridCol w="610313"/>
              </a:tblGrid>
              <a:tr h="540327">
                <a:tc>
                  <a:txBody>
                    <a:bodyPr/>
                    <a:lstStyle/>
                    <a:p>
                      <a:pPr marL="0" marR="0" algn="just">
                        <a:lnSpc>
                          <a:spcPct val="150000"/>
                        </a:lnSpc>
                        <a:spcBef>
                          <a:spcPts val="0"/>
                        </a:spcBef>
                        <a:spcAft>
                          <a:spcPts val="0"/>
                        </a:spcAft>
                      </a:pPr>
                      <a:r>
                        <a:rPr lang="en-US" sz="900" b="1" dirty="0">
                          <a:latin typeface="Times New Roman" pitchFamily="18" charset="0"/>
                          <a:ea typeface="Times New Roman"/>
                          <a:cs typeface="Times New Roman" pitchFamily="18" charset="0"/>
                        </a:rPr>
                        <a:t>S.NO</a:t>
                      </a:r>
                      <a:endParaRPr lang="en-US" sz="9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dirty="0">
                          <a:latin typeface="Times New Roman" pitchFamily="18" charset="0"/>
                          <a:ea typeface="Times New Roman"/>
                          <a:cs typeface="Times New Roman" pitchFamily="18" charset="0"/>
                        </a:rPr>
                        <a:t>Accuracy</a:t>
                      </a: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b="1" dirty="0">
                          <a:latin typeface="Times New Roman" pitchFamily="18" charset="0"/>
                          <a:ea typeface="Times New Roman"/>
                          <a:cs typeface="Times New Roman" pitchFamily="18" charset="0"/>
                        </a:rPr>
                        <a:t>level</a:t>
                      </a:r>
                      <a:endParaRPr lang="en-US" sz="9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Sample</a:t>
                      </a: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name</a:t>
                      </a:r>
                      <a:endParaRPr lang="en-US" sz="9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Sample</a:t>
                      </a: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weight</a:t>
                      </a:r>
                      <a:endParaRPr lang="en-US" sz="9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μg/ml</a:t>
                      </a: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added</a:t>
                      </a:r>
                      <a:endParaRPr lang="en-US" sz="9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μg/ml</a:t>
                      </a: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found</a:t>
                      </a:r>
                      <a:endParaRPr lang="en-US" sz="9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a:latin typeface="Times New Roman" pitchFamily="18" charset="0"/>
                          <a:ea typeface="Times New Roman"/>
                          <a:cs typeface="Times New Roman" pitchFamily="18" charset="0"/>
                        </a:rPr>
                        <a:t>% Recovery</a:t>
                      </a:r>
                      <a:endParaRPr lang="en-US" sz="90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b="1" dirty="0">
                          <a:latin typeface="Times New Roman" pitchFamily="18" charset="0"/>
                          <a:ea typeface="Times New Roman"/>
                          <a:cs typeface="Times New Roman" pitchFamily="18" charset="0"/>
                        </a:rPr>
                        <a:t>% Mean</a:t>
                      </a:r>
                      <a:endParaRPr lang="en-US" sz="9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164">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79.200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81.22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79.200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79.28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79.200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80.38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70164">
                <a:tc rowSpan="3">
                  <a:txBody>
                    <a:bodyPr/>
                    <a:lstStyle/>
                    <a:p>
                      <a:pPr marL="0" marR="0" algn="just">
                        <a:lnSpc>
                          <a:spcPct val="150000"/>
                        </a:lnSpc>
                        <a:spcBef>
                          <a:spcPts val="0"/>
                        </a:spcBef>
                        <a:spcAft>
                          <a:spcPts val="0"/>
                        </a:spcAft>
                      </a:pP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158.400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157.60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99</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158.400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157.76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158.400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158.34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70164">
                <a:tc rowSpan="3">
                  <a:txBody>
                    <a:bodyPr/>
                    <a:lstStyle/>
                    <a:p>
                      <a:pPr marL="0" marR="0" algn="just">
                        <a:lnSpc>
                          <a:spcPct val="150000"/>
                        </a:lnSpc>
                        <a:spcBef>
                          <a:spcPts val="0"/>
                        </a:spcBef>
                        <a:spcAft>
                          <a:spcPts val="0"/>
                        </a:spcAft>
                      </a:pPr>
                      <a:endParaRPr lang="en-US" sz="90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237.600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238.32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0" algn="just">
                        <a:lnSpc>
                          <a:spcPct val="150000"/>
                        </a:lnSpc>
                        <a:spcBef>
                          <a:spcPts val="0"/>
                        </a:spcBef>
                        <a:spcAft>
                          <a:spcPts val="0"/>
                        </a:spcAft>
                      </a:pPr>
                      <a:endParaRPr lang="en-US" sz="900" dirty="0">
                        <a:latin typeface="Times New Roman" pitchFamily="18" charset="0"/>
                        <a:ea typeface="Times New Roman"/>
                        <a:cs typeface="Times New Roman" pitchFamily="18" charset="0"/>
                      </a:endParaRPr>
                    </a:p>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a:latin typeface="Times New Roman" pitchFamily="18" charset="0"/>
                          <a:ea typeface="Times New Roman"/>
                          <a:cs typeface="Times New Roman"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237.600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237.32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70164">
                <a:tc vMerge="1">
                  <a:txBody>
                    <a:bodyPr/>
                    <a:lstStyle/>
                    <a:p>
                      <a:endParaRPr lang="en-US"/>
                    </a:p>
                  </a:txBody>
                  <a:tcPr/>
                </a:tc>
                <a:tc vMerge="1">
                  <a:txBody>
                    <a:bodyPr/>
                    <a:lstStyle/>
                    <a:p>
                      <a:endParaRPr lang="en-US"/>
                    </a:p>
                  </a:txBody>
                  <a:tcPr/>
                </a:tc>
                <a:tc>
                  <a:txBody>
                    <a:bodyPr/>
                    <a:lstStyle/>
                    <a:p>
                      <a:pPr marL="0" marR="0" algn="just">
                        <a:lnSpc>
                          <a:spcPct val="150000"/>
                        </a:lnSpc>
                        <a:spcBef>
                          <a:spcPts val="0"/>
                        </a:spcBef>
                        <a:spcAft>
                          <a:spcPts val="0"/>
                        </a:spcAft>
                      </a:pPr>
                      <a:r>
                        <a:rPr lang="en-US" sz="900" dirty="0">
                          <a:latin typeface="Times New Roman" pitchFamily="18" charset="0"/>
                          <a:ea typeface="Times New Roman"/>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15.000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237.600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Times New Roman" pitchFamily="18" charset="0"/>
                          <a:ea typeface="Times New Roman"/>
                          <a:cs typeface="Times New Roman" pitchFamily="18" charset="0"/>
                        </a:rPr>
                        <a:t>237.58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Times New Roman" pitchFamily="18" charset="0"/>
                          <a:ea typeface="Times New Roman"/>
                          <a:cs typeface="Times New Roman" pitchFamily="18" charset="0"/>
                        </a:rPr>
                        <a:t>100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7" name="Rectangle 3"/>
          <p:cNvSpPr>
            <a:spLocks noChangeArrowheads="1"/>
          </p:cNvSpPr>
          <p:nvPr/>
        </p:nvSpPr>
        <p:spPr bwMode="auto">
          <a:xfrm>
            <a:off x="152400" y="3200400"/>
            <a:ext cx="44958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571750" algn="l"/>
              </a:tabLst>
            </a:pPr>
            <a:r>
              <a:rPr kumimoji="0" lang="en-US" sz="1200" b="1"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Fenofibrate</a:t>
            </a:r>
            <a:endParaRPr kumimoji="0" lang="en-US" sz="1800" b="0" i="0" u="none" strike="noStrike" cap="none" normalizeH="0" baseline="0" dirty="0" smtClean="0">
              <a:ln>
                <a:noFill/>
              </a:ln>
              <a:solidFill>
                <a:schemeClr val="tx1"/>
              </a:solidFill>
              <a:effectLst/>
              <a:latin typeface="Arial" pitchFamily="34" charset="0"/>
            </a:endParaRPr>
          </a:p>
        </p:txBody>
      </p:sp>
      <p:pic>
        <p:nvPicPr>
          <p:cNvPr id="7" name="Picture 6"/>
          <p:cNvPicPr/>
          <p:nvPr/>
        </p:nvPicPr>
        <p:blipFill>
          <a:blip r:embed="rId2" cstate="print"/>
          <a:srcRect/>
          <a:stretch>
            <a:fillRect/>
          </a:stretch>
        </p:blipFill>
        <p:spPr bwMode="auto">
          <a:xfrm>
            <a:off x="5943600" y="0"/>
            <a:ext cx="2438400" cy="1143000"/>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5943600" y="1371601"/>
            <a:ext cx="2514600" cy="1295399"/>
          </a:xfrm>
          <a:prstGeom prst="rect">
            <a:avLst/>
          </a:prstGeom>
          <a:noFill/>
          <a:ln w="9525">
            <a:noFill/>
            <a:miter lim="800000"/>
            <a:headEnd/>
            <a:tailEnd/>
          </a:ln>
        </p:spPr>
      </p:pic>
      <p:pic>
        <p:nvPicPr>
          <p:cNvPr id="9" name="Picture 8"/>
          <p:cNvPicPr/>
          <p:nvPr/>
        </p:nvPicPr>
        <p:blipFill>
          <a:blip r:embed="rId4" cstate="print"/>
          <a:srcRect/>
          <a:stretch>
            <a:fillRect/>
          </a:stretch>
        </p:blipFill>
        <p:spPr bwMode="auto">
          <a:xfrm>
            <a:off x="6019800" y="2971800"/>
            <a:ext cx="2514600" cy="1295400"/>
          </a:xfrm>
          <a:prstGeom prst="rect">
            <a:avLst/>
          </a:prstGeom>
          <a:noFill/>
          <a:ln w="9525">
            <a:noFill/>
            <a:miter lim="800000"/>
            <a:headEnd/>
            <a:tailEnd/>
          </a:ln>
        </p:spPr>
      </p:pic>
      <p:sp>
        <p:nvSpPr>
          <p:cNvPr id="10" name="Rectangle 9"/>
          <p:cNvSpPr/>
          <p:nvPr/>
        </p:nvSpPr>
        <p:spPr>
          <a:xfrm>
            <a:off x="6248400" y="1143000"/>
            <a:ext cx="2895600" cy="276999"/>
          </a:xfrm>
          <a:prstGeom prst="rect">
            <a:avLst/>
          </a:prstGeom>
        </p:spPr>
        <p:txBody>
          <a:bodyPr wrap="square">
            <a:spAutoFit/>
          </a:bodyPr>
          <a:lstStyle/>
          <a:p>
            <a:r>
              <a:rPr lang="en-IN" sz="1200" dirty="0" smtClean="0">
                <a:latin typeface="Times New Roman"/>
                <a:ea typeface="Times New Roman"/>
                <a:cs typeface="Times New Roman"/>
              </a:rPr>
              <a:t>Accuracy for 50%</a:t>
            </a:r>
            <a:endParaRPr lang="en-IN" sz="1200" dirty="0"/>
          </a:p>
        </p:txBody>
      </p:sp>
      <p:sp>
        <p:nvSpPr>
          <p:cNvPr id="11" name="Rectangle 10"/>
          <p:cNvSpPr/>
          <p:nvPr/>
        </p:nvSpPr>
        <p:spPr>
          <a:xfrm>
            <a:off x="6248400" y="2667000"/>
            <a:ext cx="2438400" cy="276999"/>
          </a:xfrm>
          <a:prstGeom prst="rect">
            <a:avLst/>
          </a:prstGeom>
        </p:spPr>
        <p:txBody>
          <a:bodyPr wrap="square">
            <a:spAutoFit/>
          </a:bodyPr>
          <a:lstStyle/>
          <a:p>
            <a:r>
              <a:rPr lang="en-IN" sz="1200" dirty="0" smtClean="0">
                <a:latin typeface="Times New Roman"/>
                <a:ea typeface="Times New Roman"/>
                <a:cs typeface="Times New Roman"/>
              </a:rPr>
              <a:t>Accuracy for 100%</a:t>
            </a:r>
            <a:endParaRPr lang="en-IN" sz="1200" dirty="0"/>
          </a:p>
        </p:txBody>
      </p:sp>
      <p:sp>
        <p:nvSpPr>
          <p:cNvPr id="12" name="Rectangle 11"/>
          <p:cNvSpPr/>
          <p:nvPr/>
        </p:nvSpPr>
        <p:spPr>
          <a:xfrm>
            <a:off x="6400800" y="4267200"/>
            <a:ext cx="2438400" cy="553998"/>
          </a:xfrm>
          <a:prstGeom prst="rect">
            <a:avLst/>
          </a:prstGeom>
        </p:spPr>
        <p:txBody>
          <a:bodyPr wrap="square">
            <a:spAutoFit/>
          </a:bodyPr>
          <a:lstStyle/>
          <a:p>
            <a:r>
              <a:rPr lang="en-IN" sz="1200" dirty="0" smtClean="0">
                <a:latin typeface="Times New Roman"/>
                <a:ea typeface="Times New Roman"/>
                <a:cs typeface="Times New Roman"/>
              </a:rPr>
              <a:t>Accuracy for 150%</a:t>
            </a:r>
            <a:endParaRPr lang="en-IN" sz="1200" dirty="0" smtClean="0"/>
          </a:p>
          <a:p>
            <a:endParaRPr lang="en-IN" dirty="0"/>
          </a:p>
        </p:txBody>
      </p:sp>
      <p:graphicFrame>
        <p:nvGraphicFramePr>
          <p:cNvPr id="13" name="Diagram 12"/>
          <p:cNvGraphicFramePr/>
          <p:nvPr/>
        </p:nvGraphicFramePr>
        <p:xfrm>
          <a:off x="6248400" y="5257800"/>
          <a:ext cx="2209800" cy="1371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152400"/>
            <a:ext cx="1676400" cy="369332"/>
          </a:xfrm>
          <a:prstGeom prst="rect">
            <a:avLst/>
          </a:prstGeom>
        </p:spPr>
        <p:txBody>
          <a:bodyPr wrap="square">
            <a:spAutoFit/>
          </a:bodyPr>
          <a:lstStyle/>
          <a:p>
            <a:r>
              <a:rPr lang="en-US" b="1" dirty="0" smtClean="0"/>
              <a:t>ROBUSTNESS: </a:t>
            </a:r>
            <a:endParaRPr lang="en-US" dirty="0"/>
          </a:p>
        </p:txBody>
      </p:sp>
      <p:pic>
        <p:nvPicPr>
          <p:cNvPr id="3" name="Picture 2"/>
          <p:cNvPicPr/>
          <p:nvPr/>
        </p:nvPicPr>
        <p:blipFill>
          <a:blip r:embed="rId2" cstate="print"/>
          <a:srcRect/>
          <a:stretch>
            <a:fillRect/>
          </a:stretch>
        </p:blipFill>
        <p:spPr bwMode="auto">
          <a:xfrm>
            <a:off x="457200" y="457200"/>
            <a:ext cx="2438400" cy="990600"/>
          </a:xfrm>
          <a:prstGeom prst="rect">
            <a:avLst/>
          </a:prstGeom>
          <a:noFill/>
          <a:ln w="9525">
            <a:noFill/>
            <a:miter lim="800000"/>
            <a:headEnd/>
            <a:tailEnd/>
          </a:ln>
        </p:spPr>
      </p:pic>
      <p:pic>
        <p:nvPicPr>
          <p:cNvPr id="4" name="Picture 3"/>
          <p:cNvPicPr/>
          <p:nvPr/>
        </p:nvPicPr>
        <p:blipFill>
          <a:blip r:embed="rId3" cstate="print"/>
          <a:srcRect/>
          <a:stretch>
            <a:fillRect/>
          </a:stretch>
        </p:blipFill>
        <p:spPr bwMode="auto">
          <a:xfrm>
            <a:off x="457200" y="1676400"/>
            <a:ext cx="2514600" cy="990599"/>
          </a:xfrm>
          <a:prstGeom prst="rect">
            <a:avLst/>
          </a:prstGeom>
          <a:noFill/>
          <a:ln w="9525">
            <a:noFill/>
            <a:miter lim="800000"/>
            <a:headEnd/>
            <a:tailEnd/>
          </a:ln>
        </p:spPr>
      </p:pic>
      <p:pic>
        <p:nvPicPr>
          <p:cNvPr id="5" name="Picture 4"/>
          <p:cNvPicPr/>
          <p:nvPr/>
        </p:nvPicPr>
        <p:blipFill>
          <a:blip r:embed="rId4" cstate="print"/>
          <a:srcRect/>
          <a:stretch>
            <a:fillRect/>
          </a:stretch>
        </p:blipFill>
        <p:spPr bwMode="auto">
          <a:xfrm>
            <a:off x="457200" y="3124200"/>
            <a:ext cx="2590800" cy="1143000"/>
          </a:xfrm>
          <a:prstGeom prst="rect">
            <a:avLst/>
          </a:prstGeom>
          <a:noFill/>
          <a:ln w="9525">
            <a:noFill/>
            <a:miter lim="800000"/>
            <a:headEnd/>
            <a:tailEnd/>
          </a:ln>
        </p:spPr>
      </p:pic>
      <p:pic>
        <p:nvPicPr>
          <p:cNvPr id="6" name="Picture 5"/>
          <p:cNvPicPr/>
          <p:nvPr/>
        </p:nvPicPr>
        <p:blipFill>
          <a:blip r:embed="rId5" cstate="print"/>
          <a:srcRect/>
          <a:stretch>
            <a:fillRect/>
          </a:stretch>
        </p:blipFill>
        <p:spPr bwMode="auto">
          <a:xfrm>
            <a:off x="457200" y="4724400"/>
            <a:ext cx="2590800" cy="1066800"/>
          </a:xfrm>
          <a:prstGeom prst="rect">
            <a:avLst/>
          </a:prstGeom>
          <a:noFill/>
          <a:ln w="9525">
            <a:noFill/>
            <a:miter lim="800000"/>
            <a:headEnd/>
            <a:tailEnd/>
          </a:ln>
        </p:spPr>
      </p:pic>
      <p:graphicFrame>
        <p:nvGraphicFramePr>
          <p:cNvPr id="7" name="Table 6"/>
          <p:cNvGraphicFramePr>
            <a:graphicFrameLocks noGrp="1"/>
          </p:cNvGraphicFramePr>
          <p:nvPr/>
        </p:nvGraphicFramePr>
        <p:xfrm>
          <a:off x="3352800" y="381000"/>
          <a:ext cx="5412105" cy="2468880"/>
        </p:xfrm>
        <a:graphic>
          <a:graphicData uri="http://schemas.openxmlformats.org/drawingml/2006/table">
            <a:tbl>
              <a:tblPr/>
              <a:tblGrid>
                <a:gridCol w="1381760"/>
                <a:gridCol w="1392555"/>
                <a:gridCol w="1524000"/>
                <a:gridCol w="1113790"/>
              </a:tblGrid>
              <a:tr h="0">
                <a:tc>
                  <a:txBody>
                    <a:bodyPr/>
                    <a:lstStyle/>
                    <a:p>
                      <a:pPr marL="0" marR="0" algn="just">
                        <a:lnSpc>
                          <a:spcPct val="150000"/>
                        </a:lnSpc>
                        <a:spcBef>
                          <a:spcPts val="0"/>
                        </a:spcBef>
                        <a:spcAft>
                          <a:spcPts val="0"/>
                        </a:spcAft>
                      </a:pPr>
                      <a:r>
                        <a:rPr lang="en-US" sz="1200" b="1" dirty="0">
                          <a:latin typeface="Times New Roman"/>
                          <a:ea typeface="Times New Roman"/>
                          <a:cs typeface="Times New Roman"/>
                        </a:rPr>
                        <a:t>parameter</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RT</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Theoretical plates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Tailing factor</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200">
                          <a:latin typeface="Times New Roman"/>
                          <a:ea typeface="Times New Roman"/>
                          <a:cs typeface="Times New Roman"/>
                        </a:rPr>
                        <a:t>Decreased flow                                       rate(0.8ml/min)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7366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1.02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7975">
                <a:tc>
                  <a:txBody>
                    <a:bodyPr/>
                    <a:lstStyle/>
                    <a:p>
                      <a:pPr marL="0" marR="0" algn="just">
                        <a:lnSpc>
                          <a:spcPct val="150000"/>
                        </a:lnSpc>
                        <a:spcBef>
                          <a:spcPts val="0"/>
                        </a:spcBef>
                        <a:spcAft>
                          <a:spcPts val="0"/>
                        </a:spcAft>
                      </a:pPr>
                      <a:r>
                        <a:rPr lang="en-US" sz="1200">
                          <a:latin typeface="Times New Roman"/>
                          <a:ea typeface="Times New Roman"/>
                          <a:cs typeface="Times New Roman"/>
                        </a:rPr>
                        <a:t>Increased flow rate(1.2ml/min)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7889</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1.03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200">
                          <a:latin typeface="Times New Roman"/>
                          <a:ea typeface="Times New Roman"/>
                          <a:cs typeface="Times New Roman"/>
                        </a:rPr>
                        <a:t>Decreased temperature(20</a:t>
                      </a:r>
                      <a:r>
                        <a:rPr lang="en-US" sz="1200" baseline="30000">
                          <a:latin typeface="Times New Roman"/>
                          <a:ea typeface="Times New Roman"/>
                          <a:cs typeface="Times New Roman"/>
                        </a:rPr>
                        <a:t>0</a:t>
                      </a:r>
                      <a:r>
                        <a:rPr lang="en-US" sz="1200">
                          <a:latin typeface="Times New Roman"/>
                          <a:ea typeface="Times New Roman"/>
                          <a:cs typeface="Times New Roman"/>
                        </a:rPr>
                        <a:t>c)</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3.036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7044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1.03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7955">
                <a:tc>
                  <a:txBody>
                    <a:bodyPr/>
                    <a:lstStyle/>
                    <a:p>
                      <a:pPr marL="0" marR="0" algn="just">
                        <a:lnSpc>
                          <a:spcPct val="150000"/>
                        </a:lnSpc>
                        <a:spcBef>
                          <a:spcPts val="0"/>
                        </a:spcBef>
                        <a:spcAft>
                          <a:spcPts val="0"/>
                        </a:spcAft>
                      </a:pPr>
                      <a:r>
                        <a:rPr lang="en-US" sz="1200" dirty="0">
                          <a:latin typeface="Times New Roman"/>
                          <a:ea typeface="Times New Roman"/>
                          <a:cs typeface="Times New Roman"/>
                        </a:rPr>
                        <a:t>Increased temperature(30</a:t>
                      </a:r>
                      <a:r>
                        <a:rPr lang="en-US" sz="1200" baseline="30000" dirty="0">
                          <a:latin typeface="Times New Roman"/>
                          <a:ea typeface="Times New Roman"/>
                          <a:cs typeface="Times New Roman"/>
                        </a:rPr>
                        <a:t>0</a:t>
                      </a:r>
                      <a:r>
                        <a:rPr lang="en-US" sz="1200" dirty="0">
                          <a:latin typeface="Times New Roman"/>
                          <a:ea typeface="Times New Roman"/>
                          <a:cs typeface="Times New Roman"/>
                        </a:rPr>
                        <a:t>c)</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3.037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7254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Times New Roman"/>
                          <a:ea typeface="Times New Roman"/>
                          <a:cs typeface="Times New Roman"/>
                        </a:rPr>
                        <a:t>1.03</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3352800" y="3352800"/>
          <a:ext cx="5412105" cy="2743200"/>
        </p:xfrm>
        <a:graphic>
          <a:graphicData uri="http://schemas.openxmlformats.org/drawingml/2006/table">
            <a:tbl>
              <a:tblPr/>
              <a:tblGrid>
                <a:gridCol w="1821180"/>
                <a:gridCol w="1315085"/>
                <a:gridCol w="1202690"/>
                <a:gridCol w="1073150"/>
              </a:tblGrid>
              <a:tr h="0">
                <a:tc>
                  <a:txBody>
                    <a:bodyPr/>
                    <a:lstStyle/>
                    <a:p>
                      <a:pPr marL="0" marR="0" algn="just">
                        <a:lnSpc>
                          <a:spcPct val="150000"/>
                        </a:lnSpc>
                        <a:spcBef>
                          <a:spcPts val="0"/>
                        </a:spcBef>
                        <a:spcAft>
                          <a:spcPts val="0"/>
                        </a:spcAft>
                      </a:pPr>
                      <a:r>
                        <a:rPr lang="en-US" sz="1200" b="1" dirty="0">
                          <a:latin typeface="Times New Roman"/>
                          <a:ea typeface="Times New Roman"/>
                          <a:cs typeface="Times New Roman"/>
                        </a:rPr>
                        <a:t>parameter</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dirty="0">
                          <a:latin typeface="Times New Roman"/>
                          <a:ea typeface="Times New Roman"/>
                          <a:cs typeface="Times New Roman"/>
                        </a:rPr>
                        <a:t>RT</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Theoretical plates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US" sz="1200" b="1">
                          <a:latin typeface="Times New Roman"/>
                          <a:ea typeface="Times New Roman"/>
                          <a:cs typeface="Times New Roman"/>
                        </a:rPr>
                        <a:t>Tailing factors</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405">
                <a:tc>
                  <a:txBody>
                    <a:bodyPr/>
                    <a:lstStyle/>
                    <a:p>
                      <a:pPr marL="0" marR="0" algn="just">
                        <a:lnSpc>
                          <a:spcPct val="150000"/>
                        </a:lnSpc>
                        <a:spcBef>
                          <a:spcPts val="0"/>
                        </a:spcBef>
                        <a:spcAft>
                          <a:spcPts val="0"/>
                        </a:spcAft>
                      </a:pPr>
                      <a:r>
                        <a:rPr lang="en-US" sz="1200">
                          <a:latin typeface="Times New Roman"/>
                          <a:ea typeface="Times New Roman"/>
                          <a:cs typeface="Times New Roman"/>
                        </a:rPr>
                        <a:t>Decreased flow  rate (0.8ml/min)</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3.977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12760</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1.36</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200" dirty="0">
                          <a:latin typeface="Times New Roman"/>
                          <a:ea typeface="Times New Roman"/>
                          <a:cs typeface="Times New Roman"/>
                        </a:rPr>
                        <a:t>Increased flow rate (1.2ml/min)</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3.977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12935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1.35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200" dirty="0">
                          <a:latin typeface="Times New Roman"/>
                          <a:ea typeface="Times New Roman"/>
                          <a:cs typeface="Times New Roman"/>
                        </a:rPr>
                        <a:t>Decreased  temperature(20</a:t>
                      </a:r>
                      <a:r>
                        <a:rPr lang="en-US" sz="1200" baseline="30000" dirty="0">
                          <a:latin typeface="Times New Roman"/>
                          <a:ea typeface="Times New Roman"/>
                          <a:cs typeface="Times New Roman"/>
                        </a:rPr>
                        <a:t>0</a:t>
                      </a:r>
                      <a:r>
                        <a:rPr lang="en-US" sz="1200" dirty="0">
                          <a:latin typeface="Times New Roman"/>
                          <a:ea typeface="Times New Roman"/>
                          <a:cs typeface="Times New Roman"/>
                        </a:rPr>
                        <a:t>c)</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3.983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12833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Times New Roman"/>
                          <a:cs typeface="Times New Roman"/>
                        </a:rPr>
                        <a:t>1.35</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50000"/>
                        </a:lnSpc>
                        <a:spcBef>
                          <a:spcPts val="0"/>
                        </a:spcBef>
                        <a:spcAft>
                          <a:spcPts val="0"/>
                        </a:spcAft>
                      </a:pPr>
                      <a:r>
                        <a:rPr lang="en-US" sz="1200" dirty="0">
                          <a:latin typeface="Times New Roman"/>
                          <a:ea typeface="Times New Roman"/>
                          <a:cs typeface="Times New Roman"/>
                        </a:rPr>
                        <a:t>Increased temperature(30</a:t>
                      </a:r>
                      <a:r>
                        <a:rPr lang="en-US" sz="1200" baseline="30000" dirty="0">
                          <a:latin typeface="Times New Roman"/>
                          <a:ea typeface="Times New Roman"/>
                          <a:cs typeface="Times New Roman"/>
                        </a:rPr>
                        <a:t>0</a:t>
                      </a:r>
                      <a:r>
                        <a:rPr lang="en-US" sz="1200" dirty="0">
                          <a:latin typeface="Times New Roman"/>
                          <a:ea typeface="Times New Roman"/>
                          <a:cs typeface="Times New Roman"/>
                        </a:rPr>
                        <a:t>c)</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3.981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Times New Roman"/>
                          <a:ea typeface="Times New Roman"/>
                          <a:cs typeface="Times New Roman"/>
                        </a:rPr>
                        <a:t>12897</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Times New Roman"/>
                          <a:ea typeface="Times New Roman"/>
                          <a:cs typeface="Times New Roman"/>
                        </a:rPr>
                        <a:t>1.34</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9154" name="Rectangle 2"/>
          <p:cNvSpPr>
            <a:spLocks noChangeArrowheads="1"/>
          </p:cNvSpPr>
          <p:nvPr/>
        </p:nvSpPr>
        <p:spPr bwMode="auto">
          <a:xfrm>
            <a:off x="3352800" y="2971800"/>
            <a:ext cx="2514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010150" algn="l"/>
              </a:tabLst>
            </a:pPr>
            <a:r>
              <a:rPr kumimoji="0" lang="en-US" sz="12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49155" name="Rectangle 3"/>
          <p:cNvSpPr>
            <a:spLocks noChangeArrowheads="1"/>
          </p:cNvSpPr>
          <p:nvPr/>
        </p:nvSpPr>
        <p:spPr bwMode="auto">
          <a:xfrm>
            <a:off x="3429000" y="0"/>
            <a:ext cx="53340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Rosuvastatin</a:t>
            </a:r>
            <a:r>
              <a:rPr kumimoji="0" lang="en-US" sz="1200" b="1" i="0" u="none" strike="noStrike" cap="none" normalizeH="0" baseline="0" dirty="0" smtClean="0">
                <a:ln>
                  <a:noFill/>
                </a:ln>
                <a:solidFill>
                  <a:srgbClr val="000000"/>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a:xfrm>
            <a:off x="685800" y="1371600"/>
            <a:ext cx="4983135" cy="276999"/>
          </a:xfrm>
          <a:prstGeom prst="rect">
            <a:avLst/>
          </a:prstGeom>
        </p:spPr>
        <p:txBody>
          <a:bodyPr wrap="square">
            <a:spAutoFit/>
          </a:bodyPr>
          <a:lstStyle/>
          <a:p>
            <a:r>
              <a:rPr lang="en-IN" sz="1200" b="1" dirty="0" smtClean="0">
                <a:solidFill>
                  <a:srgbClr val="002060"/>
                </a:solidFill>
                <a:latin typeface="Times New Roman" pitchFamily="18" charset="0"/>
                <a:cs typeface="Times New Roman" pitchFamily="18" charset="0"/>
              </a:rPr>
              <a:t>Decreased Flow rate</a:t>
            </a:r>
            <a:endParaRPr lang="en-US" sz="1200" dirty="0"/>
          </a:p>
        </p:txBody>
      </p:sp>
      <p:sp>
        <p:nvSpPr>
          <p:cNvPr id="13" name="Rectangle 12"/>
          <p:cNvSpPr/>
          <p:nvPr/>
        </p:nvSpPr>
        <p:spPr>
          <a:xfrm>
            <a:off x="685800" y="2590800"/>
            <a:ext cx="5033687" cy="276999"/>
          </a:xfrm>
          <a:prstGeom prst="rect">
            <a:avLst/>
          </a:prstGeom>
        </p:spPr>
        <p:txBody>
          <a:bodyPr wrap="square">
            <a:spAutoFit/>
          </a:bodyPr>
          <a:lstStyle/>
          <a:p>
            <a:r>
              <a:rPr lang="en-IN" sz="1200" b="1" dirty="0" smtClean="0">
                <a:solidFill>
                  <a:srgbClr val="002060"/>
                </a:solidFill>
                <a:latin typeface="Times New Roman" pitchFamily="18" charset="0"/>
                <a:cs typeface="Times New Roman" pitchFamily="18" charset="0"/>
              </a:rPr>
              <a:t>Increased Flow rate</a:t>
            </a:r>
            <a:endParaRPr lang="en-US" sz="1200" dirty="0"/>
          </a:p>
        </p:txBody>
      </p:sp>
      <p:sp>
        <p:nvSpPr>
          <p:cNvPr id="14" name="Rectangle 13"/>
          <p:cNvSpPr/>
          <p:nvPr/>
        </p:nvSpPr>
        <p:spPr>
          <a:xfrm>
            <a:off x="685800" y="4191000"/>
            <a:ext cx="5179984" cy="276999"/>
          </a:xfrm>
          <a:prstGeom prst="rect">
            <a:avLst/>
          </a:prstGeom>
        </p:spPr>
        <p:txBody>
          <a:bodyPr wrap="square">
            <a:spAutoFit/>
          </a:bodyPr>
          <a:lstStyle/>
          <a:p>
            <a:r>
              <a:rPr lang="en-IN" sz="1200" b="1" dirty="0" smtClean="0">
                <a:solidFill>
                  <a:srgbClr val="002060"/>
                </a:solidFill>
                <a:latin typeface="Times New Roman" pitchFamily="18" charset="0"/>
                <a:cs typeface="Times New Roman" pitchFamily="18" charset="0"/>
              </a:rPr>
              <a:t>Decreased Temperature </a:t>
            </a:r>
            <a:endParaRPr lang="en-US" sz="1200" dirty="0"/>
          </a:p>
        </p:txBody>
      </p:sp>
      <p:sp>
        <p:nvSpPr>
          <p:cNvPr id="16" name="Rectangle 15"/>
          <p:cNvSpPr/>
          <p:nvPr/>
        </p:nvSpPr>
        <p:spPr>
          <a:xfrm>
            <a:off x="685800" y="5873592"/>
            <a:ext cx="5154336" cy="276999"/>
          </a:xfrm>
          <a:prstGeom prst="rect">
            <a:avLst/>
          </a:prstGeom>
        </p:spPr>
        <p:txBody>
          <a:bodyPr wrap="square">
            <a:spAutoFit/>
          </a:bodyPr>
          <a:lstStyle/>
          <a:p>
            <a:r>
              <a:rPr lang="en-IN" sz="1200" b="1" dirty="0" smtClean="0">
                <a:solidFill>
                  <a:srgbClr val="002060"/>
                </a:solidFill>
                <a:latin typeface="Times New Roman" pitchFamily="18" charset="0"/>
                <a:cs typeface="Times New Roman" pitchFamily="18" charset="0"/>
              </a:rPr>
              <a:t> Increased Temperature</a:t>
            </a:r>
            <a:endParaRPr 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5144537" cy="369332"/>
          </a:xfrm>
          <a:prstGeom prst="rect">
            <a:avLst/>
          </a:prstGeom>
        </p:spPr>
        <p:txBody>
          <a:bodyPr wrap="square">
            <a:spAutoFit/>
          </a:bodyPr>
          <a:lstStyle/>
          <a:p>
            <a:r>
              <a:rPr lang="en-US" b="1" dirty="0" smtClean="0"/>
              <a:t>LIMIT OF DETCTION</a:t>
            </a:r>
            <a:endParaRPr lang="en-US" dirty="0"/>
          </a:p>
        </p:txBody>
      </p:sp>
      <p:pic>
        <p:nvPicPr>
          <p:cNvPr id="3" name="Picture 2"/>
          <p:cNvPicPr/>
          <p:nvPr/>
        </p:nvPicPr>
        <p:blipFill>
          <a:blip r:embed="rId2" cstate="print"/>
          <a:srcRect/>
          <a:stretch>
            <a:fillRect/>
          </a:stretch>
        </p:blipFill>
        <p:spPr bwMode="auto">
          <a:xfrm>
            <a:off x="1905000" y="1752600"/>
            <a:ext cx="5072063" cy="1371599"/>
          </a:xfrm>
          <a:prstGeom prst="rect">
            <a:avLst/>
          </a:prstGeom>
          <a:noFill/>
          <a:ln w="9525">
            <a:noFill/>
            <a:miter lim="800000"/>
            <a:headEnd/>
            <a:tailEnd/>
          </a:ln>
        </p:spPr>
      </p:pic>
      <p:graphicFrame>
        <p:nvGraphicFramePr>
          <p:cNvPr id="4" name="Table 3"/>
          <p:cNvGraphicFramePr>
            <a:graphicFrameLocks noGrp="1"/>
          </p:cNvGraphicFramePr>
          <p:nvPr/>
        </p:nvGraphicFramePr>
        <p:xfrm>
          <a:off x="2080577" y="3505200"/>
          <a:ext cx="5006022" cy="1143000"/>
        </p:xfrm>
        <a:graphic>
          <a:graphicData uri="http://schemas.openxmlformats.org/drawingml/2006/table">
            <a:tbl>
              <a:tblPr/>
              <a:tblGrid>
                <a:gridCol w="1358841"/>
                <a:gridCol w="1404774"/>
                <a:gridCol w="882928"/>
                <a:gridCol w="1359479"/>
              </a:tblGrid>
              <a:tr h="381000">
                <a:tc>
                  <a:txBody>
                    <a:bodyPr/>
                    <a:lstStyle/>
                    <a:p>
                      <a:pPr marL="0" marR="0" algn="just">
                        <a:lnSpc>
                          <a:spcPct val="150000"/>
                        </a:lnSpc>
                        <a:spcBef>
                          <a:spcPts val="0"/>
                        </a:spcBef>
                        <a:spcAft>
                          <a:spcPts val="1000"/>
                        </a:spcAft>
                      </a:pPr>
                      <a:r>
                        <a:rPr lang="en-US" sz="1600" b="1" dirty="0" err="1">
                          <a:latin typeface="Times New Roman"/>
                          <a:ea typeface="Times New Roman"/>
                          <a:cs typeface="Times New Roman"/>
                        </a:rPr>
                        <a:t>s.no</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b="1" dirty="0">
                          <a:latin typeface="Times New Roman"/>
                          <a:ea typeface="Times New Roman"/>
                          <a:cs typeface="Times New Roman"/>
                        </a:rPr>
                        <a:t>Sample name</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b="1">
                          <a:latin typeface="Times New Roman"/>
                          <a:ea typeface="Times New Roman"/>
                          <a:cs typeface="Times New Roman"/>
                        </a:rPr>
                        <a:t>RT</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b="1" dirty="0">
                          <a:latin typeface="Times New Roman"/>
                          <a:ea typeface="Times New Roman"/>
                          <a:cs typeface="Times New Roman"/>
                        </a:rPr>
                        <a:t>Area</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50000"/>
                        </a:lnSpc>
                        <a:spcBef>
                          <a:spcPts val="0"/>
                        </a:spcBef>
                        <a:spcAft>
                          <a:spcPts val="1000"/>
                        </a:spcAft>
                      </a:pPr>
                      <a:r>
                        <a:rPr lang="en-US" sz="1600">
                          <a:latin typeface="Times New Roman"/>
                          <a:ea typeface="Times New Roman"/>
                          <a:cs typeface="Times New Roman"/>
                        </a:rPr>
                        <a:t>1</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dirty="0" err="1">
                          <a:solidFill>
                            <a:srgbClr val="000000"/>
                          </a:solidFill>
                          <a:latin typeface="Times New Roman"/>
                          <a:ea typeface="Times New Roman"/>
                          <a:cs typeface="Times New Roman"/>
                        </a:rPr>
                        <a:t>Rosuvastatin</a:t>
                      </a:r>
                      <a:r>
                        <a:rPr lang="en-US" sz="1600" dirty="0">
                          <a:solidFill>
                            <a:srgbClr val="000000"/>
                          </a:solidFill>
                          <a:latin typeface="Times New Roman"/>
                          <a:ea typeface="Times New Roman"/>
                          <a:cs typeface="Times New Roman"/>
                        </a:rPr>
                        <a:t> </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a:latin typeface="Times New Roman"/>
                          <a:ea typeface="Times New Roman"/>
                          <a:cs typeface="Times New Roman"/>
                        </a:rPr>
                        <a:t>3.040</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tabLst>
                          <a:tab pos="662940" algn="l"/>
                          <a:tab pos="976630" algn="ctr"/>
                        </a:tabLst>
                      </a:pPr>
                      <a:r>
                        <a:rPr lang="en-US" sz="1600">
                          <a:latin typeface="Times New Roman"/>
                          <a:ea typeface="Times New Roman"/>
                          <a:cs typeface="Times New Roman"/>
                        </a:rPr>
                        <a:t>93888</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just">
                        <a:lnSpc>
                          <a:spcPct val="150000"/>
                        </a:lnSpc>
                        <a:spcBef>
                          <a:spcPts val="0"/>
                        </a:spcBef>
                        <a:spcAft>
                          <a:spcPts val="1000"/>
                        </a:spcAft>
                      </a:pPr>
                      <a:r>
                        <a:rPr lang="en-US" sz="1600">
                          <a:latin typeface="Times New Roman"/>
                          <a:ea typeface="Times New Roman"/>
                          <a:cs typeface="Times New Roman"/>
                        </a:rPr>
                        <a:t>2</a:t>
                      </a:r>
                      <a:endParaRPr lang="en-US"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dirty="0" err="1">
                          <a:solidFill>
                            <a:srgbClr val="000000"/>
                          </a:solidFill>
                          <a:latin typeface="Times New Roman"/>
                          <a:ea typeface="Times New Roman"/>
                          <a:cs typeface="Times New Roman"/>
                        </a:rPr>
                        <a:t>Fenofibrate</a:t>
                      </a:r>
                      <a:r>
                        <a:rPr lang="en-US" sz="1600" dirty="0">
                          <a:solidFill>
                            <a:srgbClr val="000000"/>
                          </a:solidFill>
                          <a:latin typeface="Times New Roman"/>
                          <a:ea typeface="Times New Roman"/>
                          <a:cs typeface="Times New Roman"/>
                        </a:rPr>
                        <a:t> </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600" dirty="0">
                          <a:latin typeface="Times New Roman"/>
                          <a:ea typeface="Times New Roman"/>
                          <a:cs typeface="Times New Roman"/>
                        </a:rPr>
                        <a:t>3.985</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tabLst>
                          <a:tab pos="662940" algn="l"/>
                          <a:tab pos="976630" algn="ctr"/>
                        </a:tabLst>
                      </a:pPr>
                      <a:r>
                        <a:rPr lang="en-US" sz="1600" dirty="0">
                          <a:latin typeface="Times New Roman"/>
                          <a:ea typeface="Times New Roman"/>
                          <a:cs typeface="Times New Roman"/>
                        </a:rPr>
                        <a:t>68054</a:t>
                      </a:r>
                      <a:endParaRPr lang="en-US"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0177" name="Rectangle 1"/>
          <p:cNvSpPr>
            <a:spLocks noChangeArrowheads="1"/>
          </p:cNvSpPr>
          <p:nvPr/>
        </p:nvSpPr>
        <p:spPr bwMode="auto">
          <a:xfrm>
            <a:off x="2057400" y="3162299"/>
            <a:ext cx="7086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63575" algn="l"/>
                <a:tab pos="976313" algn="ctr"/>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LOD data for </a:t>
            </a:r>
            <a:r>
              <a:rPr kumimoji="0" lang="en-US" sz="12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Rosuvastatin</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2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50178" name="Rectangle 2"/>
          <p:cNvSpPr>
            <a:spLocks noChangeArrowheads="1"/>
          </p:cNvSpPr>
          <p:nvPr/>
        </p:nvSpPr>
        <p:spPr bwMode="auto">
          <a:xfrm>
            <a:off x="533400" y="4648200"/>
            <a:ext cx="86106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LOD = 3.3* σ/S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σ = standard deviation</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 = slope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LOD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3.040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LOD for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=3.985</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p>
        </p:txBody>
      </p:sp>
      <p:sp>
        <p:nvSpPr>
          <p:cNvPr id="7169" name="Rectangle 1"/>
          <p:cNvSpPr>
            <a:spLocks noChangeArrowheads="1"/>
          </p:cNvSpPr>
          <p:nvPr/>
        </p:nvSpPr>
        <p:spPr bwMode="auto">
          <a:xfrm>
            <a:off x="990600" y="762000"/>
            <a:ext cx="76962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Minimum concentration of standard component in which the peak of the standard gets merged with noise called the LOD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381000"/>
            <a:ext cx="2895600" cy="369332"/>
          </a:xfrm>
          <a:prstGeom prst="rect">
            <a:avLst/>
          </a:prstGeom>
        </p:spPr>
        <p:txBody>
          <a:bodyPr wrap="square">
            <a:spAutoFit/>
          </a:bodyPr>
          <a:lstStyle/>
          <a:p>
            <a:r>
              <a:rPr lang="en-US" b="1" dirty="0" smtClean="0"/>
              <a:t>LIMIT OF QUANTIFICATION</a:t>
            </a:r>
            <a:endParaRPr lang="en-US" dirty="0"/>
          </a:p>
        </p:txBody>
      </p:sp>
      <p:pic>
        <p:nvPicPr>
          <p:cNvPr id="3" name="Picture 2"/>
          <p:cNvPicPr/>
          <p:nvPr/>
        </p:nvPicPr>
        <p:blipFill>
          <a:blip r:embed="rId2" cstate="print"/>
          <a:srcRect/>
          <a:stretch>
            <a:fillRect/>
          </a:stretch>
        </p:blipFill>
        <p:spPr bwMode="auto">
          <a:xfrm>
            <a:off x="2971800" y="1447800"/>
            <a:ext cx="4495800" cy="1828800"/>
          </a:xfrm>
          <a:prstGeom prst="rect">
            <a:avLst/>
          </a:prstGeom>
          <a:noFill/>
          <a:ln w="9525">
            <a:noFill/>
            <a:miter lim="800000"/>
            <a:headEnd/>
            <a:tailEnd/>
          </a:ln>
        </p:spPr>
      </p:pic>
      <p:graphicFrame>
        <p:nvGraphicFramePr>
          <p:cNvPr id="4" name="Table 3"/>
          <p:cNvGraphicFramePr>
            <a:graphicFrameLocks noGrp="1"/>
          </p:cNvGraphicFramePr>
          <p:nvPr/>
        </p:nvGraphicFramePr>
        <p:xfrm>
          <a:off x="1865947" y="3733800"/>
          <a:ext cx="5412105" cy="914400"/>
        </p:xfrm>
        <a:graphic>
          <a:graphicData uri="http://schemas.openxmlformats.org/drawingml/2006/table">
            <a:tbl>
              <a:tblPr/>
              <a:tblGrid>
                <a:gridCol w="640080"/>
                <a:gridCol w="1925320"/>
                <a:gridCol w="1106805"/>
                <a:gridCol w="1739900"/>
              </a:tblGrid>
              <a:tr h="304800">
                <a:tc>
                  <a:txBody>
                    <a:bodyPr/>
                    <a:lstStyle/>
                    <a:p>
                      <a:pPr marL="0" marR="0" algn="just">
                        <a:lnSpc>
                          <a:spcPct val="150000"/>
                        </a:lnSpc>
                        <a:spcBef>
                          <a:spcPts val="0"/>
                        </a:spcBef>
                        <a:spcAft>
                          <a:spcPts val="1000"/>
                        </a:spcAft>
                      </a:pPr>
                      <a:r>
                        <a:rPr lang="en-US" sz="1200" b="1" dirty="0" err="1">
                          <a:latin typeface="Times New Roman"/>
                          <a:ea typeface="Times New Roman"/>
                          <a:cs typeface="Times New Roman"/>
                        </a:rPr>
                        <a:t>S.no</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b="1">
                          <a:latin typeface="Times New Roman"/>
                          <a:ea typeface="Times New Roman"/>
                          <a:cs typeface="Times New Roman"/>
                        </a:rPr>
                        <a:t>Sample name</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b="1" dirty="0">
                          <a:latin typeface="Times New Roman"/>
                          <a:ea typeface="Times New Roman"/>
                          <a:cs typeface="Times New Roman"/>
                        </a:rPr>
                        <a:t>RT</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b="1">
                          <a:latin typeface="Times New Roman"/>
                          <a:ea typeface="Times New Roman"/>
                          <a:cs typeface="Times New Roman"/>
                        </a:rPr>
                        <a:t>Area</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just">
                        <a:lnSpc>
                          <a:spcPct val="150000"/>
                        </a:lnSpc>
                        <a:spcBef>
                          <a:spcPts val="0"/>
                        </a:spcBef>
                        <a:spcAft>
                          <a:spcPts val="1000"/>
                        </a:spcAft>
                      </a:pPr>
                      <a:r>
                        <a:rPr lang="en-US" sz="1200">
                          <a:latin typeface="Times New Roman"/>
                          <a:ea typeface="Times New Roman"/>
                          <a:cs typeface="Times New Roman"/>
                        </a:rPr>
                        <a:t>1</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dirty="0" err="1">
                          <a:solidFill>
                            <a:srgbClr val="000000"/>
                          </a:solidFill>
                          <a:latin typeface="Times New Roman"/>
                          <a:ea typeface="Times New Roman"/>
                          <a:cs typeface="Times New Roman"/>
                        </a:rPr>
                        <a:t>Rosuvastatin</a:t>
                      </a:r>
                      <a:r>
                        <a:rPr lang="en-US" sz="1200" dirty="0">
                          <a:solidFill>
                            <a:srgbClr val="000000"/>
                          </a:solidFill>
                          <a:latin typeface="Times New Roman"/>
                          <a:ea typeface="Times New Roman"/>
                          <a:cs typeface="Times New Roman"/>
                        </a:rPr>
                        <a:t> </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dirty="0">
                          <a:latin typeface="Times New Roman"/>
                          <a:ea typeface="Times New Roman"/>
                          <a:cs typeface="Times New Roman"/>
                        </a:rPr>
                        <a:t>3.040</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185773</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just">
                        <a:lnSpc>
                          <a:spcPct val="150000"/>
                        </a:lnSpc>
                        <a:spcBef>
                          <a:spcPts val="0"/>
                        </a:spcBef>
                        <a:spcAft>
                          <a:spcPts val="1000"/>
                        </a:spcAft>
                      </a:pPr>
                      <a:r>
                        <a:rPr lang="en-US" sz="1200">
                          <a:latin typeface="Times New Roman"/>
                          <a:ea typeface="Times New Roman"/>
                          <a:cs typeface="Times New Roman"/>
                        </a:rPr>
                        <a:t>2</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dirty="0" err="1">
                          <a:solidFill>
                            <a:srgbClr val="000000"/>
                          </a:solidFill>
                          <a:latin typeface="Times New Roman"/>
                          <a:ea typeface="Times New Roman"/>
                          <a:cs typeface="Times New Roman"/>
                        </a:rPr>
                        <a:t>Fenofibrate</a:t>
                      </a:r>
                      <a:r>
                        <a:rPr lang="en-US" sz="1200" dirty="0">
                          <a:solidFill>
                            <a:srgbClr val="000000"/>
                          </a:solidFill>
                          <a:latin typeface="Times New Roman"/>
                          <a:ea typeface="Times New Roman"/>
                          <a:cs typeface="Times New Roman"/>
                        </a:rPr>
                        <a:t> </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a:latin typeface="Times New Roman"/>
                          <a:ea typeface="Times New Roman"/>
                          <a:cs typeface="Times New Roman"/>
                        </a:rPr>
                        <a:t>3.984</a:t>
                      </a:r>
                      <a:endParaRPr lang="en-US" sz="11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1000"/>
                        </a:spcAft>
                      </a:pPr>
                      <a:r>
                        <a:rPr lang="en-US" sz="1200" dirty="0">
                          <a:latin typeface="Times New Roman"/>
                          <a:ea typeface="Times New Roman"/>
                          <a:cs typeface="Times New Roman"/>
                        </a:rPr>
                        <a:t>124485</a:t>
                      </a:r>
                      <a:endParaRPr lang="en-US" sz="11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1201" name="Rectangle 1"/>
          <p:cNvSpPr>
            <a:spLocks noChangeArrowheads="1"/>
          </p:cNvSpPr>
          <p:nvPr/>
        </p:nvSpPr>
        <p:spPr bwMode="auto">
          <a:xfrm>
            <a:off x="381000" y="4572000"/>
            <a:ext cx="70866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LOQ = 10*σ/S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Where;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σ = standard deviation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 = slope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LOQ for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3.040</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LOQ for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=3.984</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145" name="Rectangle 1"/>
          <p:cNvSpPr>
            <a:spLocks noChangeArrowheads="1"/>
          </p:cNvSpPr>
          <p:nvPr/>
        </p:nvSpPr>
        <p:spPr bwMode="auto">
          <a:xfrm>
            <a:off x="1828800" y="3234606"/>
            <a:ext cx="73152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LOQ data for </a:t>
            </a:r>
            <a:r>
              <a:rPr kumimoji="0" lang="en-US" sz="1200" b="1" i="0" u="none" strike="noStrike" cap="none" normalizeH="0" baseline="0" dirty="0" err="1" smtClean="0">
                <a:ln>
                  <a:noFill/>
                </a:ln>
                <a:solidFill>
                  <a:srgbClr val="000000"/>
                </a:solidFill>
                <a:effectLst/>
                <a:latin typeface="Calibri" pitchFamily="34" charset="0"/>
                <a:ea typeface="Times New Roman" pitchFamily="18" charset="0"/>
                <a:cs typeface="Times New Roman" pitchFamily="18" charset="0"/>
              </a:rPr>
              <a:t>Rosuvastatin</a:t>
            </a: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2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6" name="Rectangle 2"/>
          <p:cNvSpPr>
            <a:spLocks noChangeArrowheads="1"/>
          </p:cNvSpPr>
          <p:nvPr/>
        </p:nvSpPr>
        <p:spPr bwMode="auto">
          <a:xfrm>
            <a:off x="990600" y="803980"/>
            <a:ext cx="8153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Minimum concentration of standard component in which the peak of the standard gets detected and quantification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578514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IN" dirty="0" smtClean="0">
                <a:latin typeface="Times New Roman" pitchFamily="18" charset="0"/>
                <a:cs typeface="Times New Roman" pitchFamily="18" charset="0"/>
              </a:rPr>
              <a:t>SUMMARY FOR ROSUVASTATIN</a:t>
            </a:r>
            <a:endParaRPr lang="en-US" dirty="0"/>
          </a:p>
        </p:txBody>
      </p:sp>
      <p:graphicFrame>
        <p:nvGraphicFramePr>
          <p:cNvPr id="4" name="Table 3"/>
          <p:cNvGraphicFramePr>
            <a:graphicFrameLocks noGrp="1"/>
          </p:cNvGraphicFramePr>
          <p:nvPr/>
        </p:nvGraphicFramePr>
        <p:xfrm>
          <a:off x="381000" y="462602"/>
          <a:ext cx="8610600" cy="6526970"/>
        </p:xfrm>
        <a:graphic>
          <a:graphicData uri="http://schemas.openxmlformats.org/drawingml/2006/table">
            <a:tbl>
              <a:tblPr/>
              <a:tblGrid>
                <a:gridCol w="927434"/>
                <a:gridCol w="3720766"/>
                <a:gridCol w="1825662"/>
                <a:gridCol w="2136738"/>
              </a:tblGrid>
              <a:tr h="506902">
                <a:tc>
                  <a:txBody>
                    <a:bodyPr/>
                    <a:lstStyle/>
                    <a:p>
                      <a:pPr marL="0" marR="0" algn="ctr">
                        <a:lnSpc>
                          <a:spcPct val="150000"/>
                        </a:lnSpc>
                        <a:spcBef>
                          <a:spcPts val="0"/>
                        </a:spcBef>
                        <a:spcAft>
                          <a:spcPts val="0"/>
                        </a:spcAft>
                      </a:pPr>
                      <a:r>
                        <a:rPr lang="en-US" sz="1200" b="1" dirty="0">
                          <a:latin typeface="Times New Roman" pitchFamily="18" charset="0"/>
                          <a:ea typeface="Times New Roman"/>
                          <a:cs typeface="Times New Roman" pitchFamily="18" charset="0"/>
                        </a:rPr>
                        <a:t>S.NO</a:t>
                      </a:r>
                      <a:endParaRPr lang="en-US" sz="1200" dirty="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latin typeface="Times New Roman" pitchFamily="18" charset="0"/>
                          <a:ea typeface="Times New Roman"/>
                          <a:cs typeface="Times New Roman" pitchFamily="18" charset="0"/>
                        </a:rPr>
                        <a:t>PARAMETER</a:t>
                      </a:r>
                      <a:endParaRPr lang="en-US" sz="1200" dirty="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pitchFamily="18" charset="0"/>
                          <a:ea typeface="Times New Roman"/>
                          <a:cs typeface="Times New Roman" pitchFamily="18" charset="0"/>
                        </a:rPr>
                        <a:t>RESULT</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latin typeface="Times New Roman" pitchFamily="18" charset="0"/>
                          <a:ea typeface="Times New Roman"/>
                          <a:cs typeface="Times New Roman" pitchFamily="18" charset="0"/>
                        </a:rPr>
                        <a:t>ACCEPTENCE CRITERIA</a:t>
                      </a:r>
                      <a:endParaRPr lang="en-US" sz="1200" dirty="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256">
                <a:tc>
                  <a:txBody>
                    <a:bodyPr/>
                    <a:lstStyle/>
                    <a:p>
                      <a:pPr marL="0" marR="0" algn="ctr">
                        <a:lnSpc>
                          <a:spcPct val="150000"/>
                        </a:lnSpc>
                        <a:spcBef>
                          <a:spcPts val="0"/>
                        </a:spcBef>
                        <a:spcAft>
                          <a:spcPts val="0"/>
                        </a:spcAft>
                      </a:pPr>
                      <a:r>
                        <a:rPr lang="en-US" sz="1200" b="1" dirty="0">
                          <a:latin typeface="Times New Roman" pitchFamily="18" charset="0"/>
                          <a:ea typeface="Times New Roman"/>
                          <a:cs typeface="Times New Roman" pitchFamily="18" charset="0"/>
                        </a:rPr>
                        <a:t>1</a:t>
                      </a:r>
                      <a:endParaRPr lang="en-US" sz="1200" dirty="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System suitability</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Theoretical plates</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Asymmetry</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Retention time</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%RSD</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6829</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1.07</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3.028</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0.4</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Not less than 2500</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Not more than2</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Not more than 2%</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353">
                <a:tc>
                  <a:txBody>
                    <a:bodyPr/>
                    <a:lstStyle/>
                    <a:p>
                      <a:pPr marL="0" marR="0" algn="ctr">
                        <a:lnSpc>
                          <a:spcPct val="150000"/>
                        </a:lnSpc>
                        <a:spcBef>
                          <a:spcPts val="0"/>
                        </a:spcBef>
                        <a:spcAft>
                          <a:spcPts val="0"/>
                        </a:spcAft>
                        <a:tabLst>
                          <a:tab pos="691515" algn="ctr"/>
                        </a:tabLst>
                      </a:pPr>
                      <a:r>
                        <a:rPr lang="en-US" sz="1200" b="1">
                          <a:latin typeface="Times New Roman" pitchFamily="18" charset="0"/>
                          <a:ea typeface="Times New Roman"/>
                          <a:cs typeface="Times New Roman" pitchFamily="18" charset="0"/>
                        </a:rPr>
                        <a:t>2</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Specificity</a:t>
                      </a:r>
                    </a:p>
                    <a:p>
                      <a:pPr marL="342900" marR="0" lvl="0" indent="-342900">
                        <a:lnSpc>
                          <a:spcPct val="150000"/>
                        </a:lnSpc>
                        <a:spcBef>
                          <a:spcPts val="0"/>
                        </a:spcBef>
                        <a:spcAft>
                          <a:spcPts val="0"/>
                        </a:spcAft>
                        <a:buFont typeface="+mj-lt"/>
                        <a:buAutoNum type="alphaLcParenR"/>
                      </a:pPr>
                      <a:r>
                        <a:rPr lang="en-US" sz="1200" dirty="0">
                          <a:latin typeface="Times New Roman" pitchFamily="18" charset="0"/>
                          <a:ea typeface="Times New Roman"/>
                          <a:cs typeface="Times New Roman" pitchFamily="18" charset="0"/>
                        </a:rPr>
                        <a:t>Blank interference</a:t>
                      </a:r>
                    </a:p>
                    <a:p>
                      <a:pPr marL="342900" marR="0" lvl="0" indent="-342900">
                        <a:lnSpc>
                          <a:spcPct val="150000"/>
                        </a:lnSpc>
                        <a:spcBef>
                          <a:spcPts val="0"/>
                        </a:spcBef>
                        <a:spcAft>
                          <a:spcPts val="0"/>
                        </a:spcAft>
                        <a:buFont typeface="+mj-lt"/>
                        <a:buAutoNum type="alphaLcParenR"/>
                      </a:pPr>
                      <a:r>
                        <a:rPr lang="en-US" sz="1200" dirty="0">
                          <a:latin typeface="Times New Roman" pitchFamily="18" charset="0"/>
                          <a:ea typeface="Times New Roman"/>
                          <a:cs typeface="Times New Roman" pitchFamily="18" charset="0"/>
                        </a:rPr>
                        <a:t>Placebo interference</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Specific</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dirty="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Specific</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823">
                <a:tc>
                  <a:txBody>
                    <a:bodyPr/>
                    <a:lstStyle/>
                    <a:p>
                      <a:pPr marL="0" marR="0" algn="ctr">
                        <a:lnSpc>
                          <a:spcPct val="150000"/>
                        </a:lnSpc>
                        <a:spcBef>
                          <a:spcPts val="0"/>
                        </a:spcBef>
                        <a:spcAft>
                          <a:spcPts val="0"/>
                        </a:spcAft>
                      </a:pPr>
                      <a:r>
                        <a:rPr lang="en-US" sz="1200" b="1">
                          <a:latin typeface="Times New Roman" pitchFamily="18" charset="0"/>
                          <a:ea typeface="Times New Roman"/>
                          <a:cs typeface="Times New Roman" pitchFamily="18" charset="0"/>
                        </a:rPr>
                        <a:t>3</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Method precision(%RSD)</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0.23</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Not more than 2.0%</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3805">
                <a:tc>
                  <a:txBody>
                    <a:bodyPr/>
                    <a:lstStyle/>
                    <a:p>
                      <a:pPr marL="0" marR="0" algn="ctr">
                        <a:lnSpc>
                          <a:spcPct val="150000"/>
                        </a:lnSpc>
                        <a:spcBef>
                          <a:spcPts val="0"/>
                        </a:spcBef>
                        <a:spcAft>
                          <a:spcPts val="0"/>
                        </a:spcAft>
                      </a:pPr>
                      <a:r>
                        <a:rPr lang="en-US" sz="1200" b="1">
                          <a:latin typeface="Times New Roman" pitchFamily="18" charset="0"/>
                          <a:ea typeface="Times New Roman"/>
                          <a:cs typeface="Times New Roman" pitchFamily="18" charset="0"/>
                        </a:rPr>
                        <a:t>4</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Linearity parameter</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Slope</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Intercept</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Correlation coefficient(r</a:t>
                      </a:r>
                      <a:r>
                        <a:rPr lang="en-US" sz="1200" baseline="30000" dirty="0">
                          <a:latin typeface="Times New Roman" pitchFamily="18" charset="0"/>
                          <a:ea typeface="Times New Roman"/>
                          <a:cs typeface="Times New Roman" pitchFamily="18" charset="0"/>
                        </a:rPr>
                        <a:t>2</a:t>
                      </a:r>
                      <a:r>
                        <a:rPr lang="en-US" sz="1200" dirty="0">
                          <a:latin typeface="Times New Roman" pitchFamily="18" charset="0"/>
                          <a:ea typeface="Times New Roman"/>
                          <a:cs typeface="Times New Roman" pitchFamily="18" charset="0"/>
                        </a:rPr>
                        <a:t>)</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50-150 mcg/ml</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0.999</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Not less than 0.999</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256">
                <a:tc>
                  <a:txBody>
                    <a:bodyPr/>
                    <a:lstStyle/>
                    <a:p>
                      <a:pPr marL="0" marR="0" algn="ctr">
                        <a:lnSpc>
                          <a:spcPct val="150000"/>
                        </a:lnSpc>
                        <a:spcBef>
                          <a:spcPts val="0"/>
                        </a:spcBef>
                        <a:spcAft>
                          <a:spcPts val="0"/>
                        </a:spcAft>
                      </a:pPr>
                      <a:r>
                        <a:rPr lang="en-US" sz="1200" b="1">
                          <a:latin typeface="Times New Roman" pitchFamily="18" charset="0"/>
                          <a:ea typeface="Times New Roman"/>
                          <a:cs typeface="Times New Roman" pitchFamily="18" charset="0"/>
                        </a:rPr>
                        <a:t>5</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Accuracy</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(Mean % recovery)</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            50%</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           100%</a:t>
                      </a:r>
                    </a:p>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           150%</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dirty="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100%</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100%</a:t>
                      </a: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100%</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dirty="0">
                        <a:latin typeface="Times New Roman" pitchFamily="18" charset="0"/>
                        <a:ea typeface="Times New Roman"/>
                        <a:cs typeface="Times New Roman" pitchFamily="18" charset="0"/>
                      </a:endParaRPr>
                    </a:p>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98.00 – 102.00%</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13805">
                <a:tc>
                  <a:txBody>
                    <a:bodyPr/>
                    <a:lstStyle/>
                    <a:p>
                      <a:pPr marL="0" marR="0" algn="ctr">
                        <a:lnSpc>
                          <a:spcPct val="150000"/>
                        </a:lnSpc>
                        <a:spcBef>
                          <a:spcPts val="0"/>
                        </a:spcBef>
                        <a:spcAft>
                          <a:spcPts val="0"/>
                        </a:spcAft>
                      </a:pPr>
                      <a:r>
                        <a:rPr lang="en-US" sz="1200" b="1">
                          <a:latin typeface="Times New Roman" pitchFamily="18" charset="0"/>
                          <a:ea typeface="Times New Roman"/>
                          <a:cs typeface="Times New Roman" pitchFamily="18" charset="0"/>
                        </a:rPr>
                        <a:t>6</a:t>
                      </a:r>
                      <a:endParaRPr lang="en-US" sz="120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latin typeface="Times New Roman" pitchFamily="18" charset="0"/>
                          <a:ea typeface="Times New Roman"/>
                          <a:cs typeface="Times New Roman" pitchFamily="18" charset="0"/>
                        </a:rPr>
                        <a:t>Robustness</a:t>
                      </a:r>
                    </a:p>
                    <a:p>
                      <a:pPr marL="342900" marR="0" lvl="0" indent="-342900">
                        <a:lnSpc>
                          <a:spcPct val="150000"/>
                        </a:lnSpc>
                        <a:spcBef>
                          <a:spcPts val="0"/>
                        </a:spcBef>
                        <a:spcAft>
                          <a:spcPts val="0"/>
                        </a:spcAft>
                        <a:buFont typeface="+mj-lt"/>
                        <a:buAutoNum type="alphaLcParenR"/>
                      </a:pPr>
                      <a:r>
                        <a:rPr lang="en-US" sz="1200" dirty="0">
                          <a:latin typeface="Times New Roman" pitchFamily="18" charset="0"/>
                          <a:ea typeface="Times New Roman"/>
                          <a:cs typeface="Times New Roman" pitchFamily="18" charset="0"/>
                        </a:rPr>
                        <a:t>Flow rate variation</a:t>
                      </a:r>
                    </a:p>
                    <a:p>
                      <a:pPr marL="342900" marR="0" lvl="0" indent="-342900">
                        <a:lnSpc>
                          <a:spcPct val="150000"/>
                        </a:lnSpc>
                        <a:spcBef>
                          <a:spcPts val="0"/>
                        </a:spcBef>
                        <a:spcAft>
                          <a:spcPts val="0"/>
                        </a:spcAft>
                        <a:buFont typeface="+mj-lt"/>
                        <a:buAutoNum type="alphaLcParenR"/>
                      </a:pPr>
                      <a:r>
                        <a:rPr lang="en-US" sz="1200" dirty="0">
                          <a:latin typeface="Times New Roman" pitchFamily="18" charset="0"/>
                          <a:ea typeface="Times New Roman"/>
                          <a:cs typeface="Times New Roman" pitchFamily="18" charset="0"/>
                        </a:rPr>
                        <a:t>Temperature variation</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pitchFamily="18" charset="0"/>
                          <a:ea typeface="Times New Roman"/>
                          <a:cs typeface="Times New Roman" pitchFamily="18" charset="0"/>
                        </a:rPr>
                        <a:t>All the system suitability parameters are within the limits.</a:t>
                      </a: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dirty="0">
                        <a:latin typeface="Times New Roman" pitchFamily="18" charset="0"/>
                        <a:ea typeface="Times New Roman"/>
                        <a:cs typeface="Times New Roman" pitchFamily="18" charset="0"/>
                      </a:endParaRPr>
                    </a:p>
                  </a:txBody>
                  <a:tcPr marL="39077" marR="390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22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600200"/>
            <a:ext cx="7848600" cy="4662815"/>
          </a:xfrm>
          <a:prstGeom prst="rect">
            <a:avLst/>
          </a:prstGeom>
        </p:spPr>
        <p:txBody>
          <a:bodyPr wrap="square">
            <a:spAutoFit/>
          </a:bodyPr>
          <a:lstStyle/>
          <a:p>
            <a:pPr algn="just">
              <a:lnSpc>
                <a:spcPct val="150000"/>
              </a:lnSpc>
              <a:buNone/>
            </a:pPr>
            <a:r>
              <a:rPr lang="en-IN" dirty="0" smtClean="0">
                <a:latin typeface="Times New Roman" pitchFamily="18" charset="0"/>
                <a:cs typeface="Times New Roman" pitchFamily="18" charset="0"/>
              </a:rPr>
              <a:t>	Analytical method development and validation plays important role in the discovery, development, and manufacture of pharmaceuticals. The current good manufacturing practice (CGMP)  and Food Drug Administration (FDA) Guidelines insist for adoption of sound methods of analysis with greater sensitivity and  reproducibility.</a:t>
            </a:r>
          </a:p>
          <a:p>
            <a:pPr algn="just">
              <a:lnSpc>
                <a:spcPct val="150000"/>
              </a:lnSpc>
              <a:buNone/>
            </a:pPr>
            <a:endParaRPr lang="en-IN" dirty="0" smtClean="0">
              <a:latin typeface="Times New Roman" pitchFamily="18" charset="0"/>
              <a:cs typeface="Times New Roman" pitchFamily="18" charset="0"/>
            </a:endParaRPr>
          </a:p>
          <a:p>
            <a:pPr algn="just">
              <a:lnSpc>
                <a:spcPct val="150000"/>
              </a:lnSpc>
              <a:buNone/>
            </a:pPr>
            <a:r>
              <a:rPr lang="en-IN" dirty="0" smtClean="0">
                <a:latin typeface="Times New Roman" pitchFamily="18" charset="0"/>
                <a:cs typeface="Times New Roman" pitchFamily="18" charset="0"/>
              </a:rPr>
              <a:t> 	Most of the drugs can be analysed by HPLC method because of several advantages like rapidity, specificity, accuracy, precision, reproducibility.</a:t>
            </a:r>
          </a:p>
          <a:p>
            <a:pPr algn="just">
              <a:lnSpc>
                <a:spcPct val="150000"/>
              </a:lnSpc>
              <a:buNone/>
            </a:pPr>
            <a:r>
              <a:rPr lang="en-IN" b="1" dirty="0" smtClean="0">
                <a:solidFill>
                  <a:srgbClr val="FF0000"/>
                </a:solidFill>
                <a:latin typeface="Times New Roman" pitchFamily="18" charset="0"/>
                <a:cs typeface="Times New Roman" pitchFamily="18" charset="0"/>
              </a:rPr>
              <a:t>Chromatography:</a:t>
            </a:r>
          </a:p>
          <a:p>
            <a:pPr algn="just">
              <a:lnSpc>
                <a:spcPct val="150000"/>
              </a:lnSpc>
              <a:buNone/>
            </a:pPr>
            <a:r>
              <a:rPr lang="en-IN" b="1" dirty="0" smtClean="0">
                <a:latin typeface="Times New Roman" pitchFamily="18" charset="0"/>
                <a:cs typeface="Times New Roman" pitchFamily="18" charset="0"/>
              </a:rPr>
              <a:t>	</a:t>
            </a:r>
            <a:r>
              <a:rPr lang="en-GB" dirty="0" smtClean="0"/>
              <a:t> </a:t>
            </a:r>
            <a:r>
              <a:rPr lang="en-GB" dirty="0" smtClean="0">
                <a:latin typeface="Times New Roman" pitchFamily="18" charset="0"/>
                <a:cs typeface="Times New Roman" pitchFamily="18" charset="0"/>
              </a:rPr>
              <a:t>Chromatography  is the separation of a </a:t>
            </a:r>
            <a:r>
              <a:rPr lang="en-US" dirty="0" smtClean="0">
                <a:latin typeface="Times New Roman" pitchFamily="18" charset="0"/>
                <a:cs typeface="Times New Roman" pitchFamily="18" charset="0"/>
              </a:rPr>
              <a:t>mixture into individual components using a stationary phase and  mobile phase.</a:t>
            </a:r>
            <a:endParaRPr lang="en-IN" b="1" dirty="0" smtClean="0">
              <a:latin typeface="Times New Roman" pitchFamily="18" charset="0"/>
              <a:cs typeface="Times New Roman" pitchFamily="18" charset="0"/>
            </a:endParaRPr>
          </a:p>
        </p:txBody>
      </p:sp>
      <p:sp>
        <p:nvSpPr>
          <p:cNvPr id="6" name="Rectangle 5"/>
          <p:cNvSpPr/>
          <p:nvPr/>
        </p:nvSpPr>
        <p:spPr>
          <a:xfrm>
            <a:off x="533400" y="228600"/>
            <a:ext cx="4870975"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IN" sz="3600" dirty="0" smtClean="0"/>
              <a:t>INTRODUCTION</a:t>
            </a:r>
            <a:endParaRPr lang="en-US" sz="3600" dirty="0"/>
          </a:p>
        </p:txBody>
      </p:sp>
      <p:pic>
        <p:nvPicPr>
          <p:cNvPr id="8" name="Picture 7" descr="http://www.makealivingwriting.com/wp-content/uploads/2012/09/handshake-business-blobs-1E-300x261.jpg"/>
          <p:cNvPicPr/>
          <p:nvPr/>
        </p:nvPicPr>
        <p:blipFill>
          <a:blip r:embed="rId2" cstate="print"/>
          <a:srcRect/>
          <a:stretch>
            <a:fillRect/>
          </a:stretch>
        </p:blipFill>
        <p:spPr bwMode="auto">
          <a:xfrm>
            <a:off x="6172200" y="152400"/>
            <a:ext cx="2362200" cy="1371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455466"/>
          <a:ext cx="7855373" cy="6391007"/>
        </p:xfrm>
        <a:graphic>
          <a:graphicData uri="http://schemas.openxmlformats.org/drawingml/2006/table">
            <a:tbl>
              <a:tblPr/>
              <a:tblGrid>
                <a:gridCol w="1426742"/>
                <a:gridCol w="2800026"/>
                <a:gridCol w="1583425"/>
                <a:gridCol w="2045180"/>
              </a:tblGrid>
              <a:tr h="415213">
                <a:tc>
                  <a:txBody>
                    <a:bodyPr/>
                    <a:lstStyle/>
                    <a:p>
                      <a:pPr marL="0" marR="0" algn="ctr">
                        <a:lnSpc>
                          <a:spcPct val="150000"/>
                        </a:lnSpc>
                        <a:spcBef>
                          <a:spcPts val="0"/>
                        </a:spcBef>
                        <a:spcAft>
                          <a:spcPts val="0"/>
                        </a:spcAft>
                      </a:pPr>
                      <a:r>
                        <a:rPr lang="en-US" sz="1200" b="1" dirty="0">
                          <a:latin typeface="Times New Roman"/>
                          <a:ea typeface="Times New Roman"/>
                          <a:cs typeface="Times New Roman"/>
                        </a:rPr>
                        <a:t>S.NO</a:t>
                      </a:r>
                      <a:endParaRPr lang="en-US" sz="1200" dirty="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dirty="0">
                          <a:latin typeface="Times New Roman"/>
                          <a:ea typeface="Times New Roman"/>
                          <a:cs typeface="Times New Roman"/>
                        </a:rPr>
                        <a:t>PAAMETER</a:t>
                      </a:r>
                      <a:endParaRPr lang="en-US" sz="1200" dirty="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a:ea typeface="Times New Roman"/>
                          <a:cs typeface="Times New Roman"/>
                        </a:rPr>
                        <a:t>RESULT</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latin typeface="Times New Roman"/>
                          <a:ea typeface="Times New Roman"/>
                          <a:cs typeface="Times New Roman"/>
                        </a:rPr>
                        <a:t>ACCEPTENCE CRITERIA</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8034">
                <a:tc>
                  <a:txBody>
                    <a:bodyPr/>
                    <a:lstStyle/>
                    <a:p>
                      <a:pPr marL="0" marR="0" algn="ctr">
                        <a:lnSpc>
                          <a:spcPct val="150000"/>
                        </a:lnSpc>
                        <a:spcBef>
                          <a:spcPts val="0"/>
                        </a:spcBef>
                        <a:spcAft>
                          <a:spcPts val="0"/>
                        </a:spcAft>
                      </a:pPr>
                      <a:r>
                        <a:rPr lang="en-US" sz="1200">
                          <a:latin typeface="Times New Roman"/>
                          <a:ea typeface="Times New Roman"/>
                          <a:cs typeface="Times New Roman"/>
                        </a:rPr>
                        <a:t>1</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System suitability</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Theoretical plates</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Asymmetry</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Retention time</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%RSD</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12565</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Calibri"/>
                          <a:cs typeface="Times New Roman"/>
                        </a:rPr>
                        <a:t>1.34</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4.024</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1.0</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Not less than 2000</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Not more than 2</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Not more than 2</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7452">
                <a:tc>
                  <a:txBody>
                    <a:bodyPr/>
                    <a:lstStyle/>
                    <a:p>
                      <a:pPr marL="0" marR="0" algn="ctr">
                        <a:lnSpc>
                          <a:spcPct val="150000"/>
                        </a:lnSpc>
                        <a:spcBef>
                          <a:spcPts val="0"/>
                        </a:spcBef>
                        <a:spcAft>
                          <a:spcPts val="0"/>
                        </a:spcAft>
                        <a:tabLst>
                          <a:tab pos="691515" algn="ctr"/>
                        </a:tabLst>
                      </a:pPr>
                      <a:r>
                        <a:rPr lang="en-US" sz="1200">
                          <a:latin typeface="Times New Roman"/>
                          <a:ea typeface="Times New Roman"/>
                          <a:cs typeface="Times New Roman"/>
                        </a:rPr>
                        <a:t>2</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Specificity</a:t>
                      </a:r>
                      <a:endParaRPr lang="en-US" sz="1200">
                        <a:latin typeface="Calibri"/>
                        <a:ea typeface="Times New Roman"/>
                        <a:cs typeface="Times New Roman"/>
                      </a:endParaRPr>
                    </a:p>
                    <a:p>
                      <a:pPr marL="342900" marR="0" lvl="0" indent="-342900">
                        <a:lnSpc>
                          <a:spcPct val="150000"/>
                        </a:lnSpc>
                        <a:spcBef>
                          <a:spcPts val="0"/>
                        </a:spcBef>
                        <a:spcAft>
                          <a:spcPts val="0"/>
                        </a:spcAft>
                        <a:buFont typeface="+mj-lt"/>
                        <a:buAutoNum type="alphaLcParenR"/>
                      </a:pPr>
                      <a:r>
                        <a:rPr lang="en-US" sz="1200">
                          <a:latin typeface="Times New Roman"/>
                          <a:ea typeface="Times New Roman"/>
                          <a:cs typeface="Times New Roman"/>
                        </a:rPr>
                        <a:t>Blank interference</a:t>
                      </a:r>
                      <a:endParaRPr lang="en-US" sz="1200">
                        <a:latin typeface="Calibri"/>
                        <a:ea typeface="Times New Roman"/>
                        <a:cs typeface="Times New Roman"/>
                      </a:endParaRPr>
                    </a:p>
                    <a:p>
                      <a:pPr marL="342900" marR="0" lvl="0" indent="-342900">
                        <a:lnSpc>
                          <a:spcPct val="150000"/>
                        </a:lnSpc>
                        <a:spcBef>
                          <a:spcPts val="0"/>
                        </a:spcBef>
                        <a:spcAft>
                          <a:spcPts val="0"/>
                        </a:spcAft>
                        <a:buFont typeface="+mj-lt"/>
                        <a:buAutoNum type="alphaLcParenR"/>
                      </a:pPr>
                      <a:r>
                        <a:rPr lang="en-US" sz="1200">
                          <a:latin typeface="Times New Roman"/>
                          <a:ea typeface="Times New Roman"/>
                          <a:cs typeface="Times New Roman"/>
                        </a:rPr>
                        <a:t>Placebo interference</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Specific</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Specific</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07">
                <a:tc>
                  <a:txBody>
                    <a:bodyPr/>
                    <a:lstStyle/>
                    <a:p>
                      <a:pPr marL="0" marR="0" algn="ctr">
                        <a:lnSpc>
                          <a:spcPct val="150000"/>
                        </a:lnSpc>
                        <a:spcBef>
                          <a:spcPts val="0"/>
                        </a:spcBef>
                        <a:spcAft>
                          <a:spcPts val="0"/>
                        </a:spcAft>
                      </a:pPr>
                      <a:r>
                        <a:rPr lang="en-US" sz="1200">
                          <a:latin typeface="Times New Roman"/>
                          <a:ea typeface="Times New Roman"/>
                          <a:cs typeface="Times New Roman"/>
                        </a:rPr>
                        <a:t>3</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Method precision(%RSD)</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0.14</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Not more than 2.0%</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0427">
                <a:tc>
                  <a:txBody>
                    <a:bodyPr/>
                    <a:lstStyle/>
                    <a:p>
                      <a:pPr marL="0" marR="0" algn="ctr">
                        <a:lnSpc>
                          <a:spcPct val="150000"/>
                        </a:lnSpc>
                        <a:spcBef>
                          <a:spcPts val="0"/>
                        </a:spcBef>
                        <a:spcAft>
                          <a:spcPts val="0"/>
                        </a:spcAft>
                      </a:pPr>
                      <a:r>
                        <a:rPr lang="en-US" sz="1200">
                          <a:latin typeface="Times New Roman"/>
                          <a:ea typeface="Times New Roman"/>
                          <a:cs typeface="Times New Roman"/>
                        </a:rPr>
                        <a:t>4</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Linearity parameter</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Slope</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Intercept</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Correlation coefficient(r</a:t>
                      </a:r>
                      <a:r>
                        <a:rPr lang="en-US" sz="1200" baseline="30000">
                          <a:latin typeface="Times New Roman"/>
                          <a:ea typeface="Times New Roman"/>
                          <a:cs typeface="Times New Roman"/>
                        </a:rPr>
                        <a:t>2</a:t>
                      </a:r>
                      <a:r>
                        <a:rPr lang="en-US" sz="1200">
                          <a:latin typeface="Times New Roman"/>
                          <a:ea typeface="Times New Roman"/>
                          <a:cs typeface="Times New Roman"/>
                        </a:rPr>
                        <a:t>)</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50-150 mcg/ml</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0.999</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Not less than 0.999</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8034">
                <a:tc>
                  <a:txBody>
                    <a:bodyPr/>
                    <a:lstStyle/>
                    <a:p>
                      <a:pPr marL="0" marR="0" algn="ctr">
                        <a:lnSpc>
                          <a:spcPct val="150000"/>
                        </a:lnSpc>
                        <a:spcBef>
                          <a:spcPts val="0"/>
                        </a:spcBef>
                        <a:spcAft>
                          <a:spcPts val="0"/>
                        </a:spcAft>
                      </a:pPr>
                      <a:r>
                        <a:rPr lang="en-US" sz="1200">
                          <a:latin typeface="Times New Roman"/>
                          <a:ea typeface="Times New Roman"/>
                          <a:cs typeface="Times New Roman"/>
                        </a:rPr>
                        <a:t>5</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Accuracy</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(Mean % recovery)</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50%</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100%</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150%</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101</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100</a:t>
                      </a:r>
                      <a:endParaRPr lang="en-US" sz="1200">
                        <a:latin typeface="Calibri"/>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100</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a:latin typeface="Times New Roman"/>
                        <a:ea typeface="Times New Roman"/>
                        <a:cs typeface="Times New Roman"/>
                      </a:endParaRPr>
                    </a:p>
                    <a:p>
                      <a:pPr marL="0" marR="0">
                        <a:lnSpc>
                          <a:spcPct val="150000"/>
                        </a:lnSpc>
                        <a:spcBef>
                          <a:spcPts val="0"/>
                        </a:spcBef>
                        <a:spcAft>
                          <a:spcPts val="0"/>
                        </a:spcAft>
                      </a:pPr>
                      <a:r>
                        <a:rPr lang="en-US" sz="1200">
                          <a:latin typeface="Times New Roman"/>
                          <a:ea typeface="Times New Roman"/>
                          <a:cs typeface="Times New Roman"/>
                        </a:rPr>
                        <a:t>98 - 102%</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38034">
                <a:tc>
                  <a:txBody>
                    <a:bodyPr/>
                    <a:lstStyle/>
                    <a:p>
                      <a:pPr marL="0" marR="0" algn="ctr">
                        <a:lnSpc>
                          <a:spcPct val="150000"/>
                        </a:lnSpc>
                        <a:spcBef>
                          <a:spcPts val="0"/>
                        </a:spcBef>
                        <a:spcAft>
                          <a:spcPts val="0"/>
                        </a:spcAft>
                      </a:pPr>
                      <a:r>
                        <a:rPr lang="en-US" sz="1200">
                          <a:latin typeface="Times New Roman"/>
                          <a:ea typeface="Times New Roman"/>
                          <a:cs typeface="Times New Roman"/>
                        </a:rPr>
                        <a:t>6</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Robustness</a:t>
                      </a:r>
                      <a:endParaRPr lang="en-US" sz="1200">
                        <a:latin typeface="Calibri"/>
                        <a:ea typeface="Times New Roman"/>
                        <a:cs typeface="Times New Roman"/>
                      </a:endParaRPr>
                    </a:p>
                    <a:p>
                      <a:pPr marL="342900" marR="0" lvl="0" indent="-342900">
                        <a:lnSpc>
                          <a:spcPct val="150000"/>
                        </a:lnSpc>
                        <a:spcBef>
                          <a:spcPts val="0"/>
                        </a:spcBef>
                        <a:spcAft>
                          <a:spcPts val="0"/>
                        </a:spcAft>
                        <a:buFont typeface="+mj-lt"/>
                        <a:buAutoNum type="alphaLcParenR"/>
                      </a:pPr>
                      <a:r>
                        <a:rPr lang="en-US" sz="1200">
                          <a:latin typeface="Times New Roman"/>
                          <a:ea typeface="Times New Roman"/>
                          <a:cs typeface="Times New Roman"/>
                        </a:rPr>
                        <a:t>Flow rate variation</a:t>
                      </a:r>
                      <a:endParaRPr lang="en-US" sz="1200">
                        <a:latin typeface="Calibri"/>
                        <a:ea typeface="Times New Roman"/>
                        <a:cs typeface="Times New Roman"/>
                      </a:endParaRPr>
                    </a:p>
                    <a:p>
                      <a:pPr marL="342900" marR="0" lvl="0" indent="-342900">
                        <a:lnSpc>
                          <a:spcPct val="150000"/>
                        </a:lnSpc>
                        <a:spcBef>
                          <a:spcPts val="0"/>
                        </a:spcBef>
                        <a:spcAft>
                          <a:spcPts val="0"/>
                        </a:spcAft>
                        <a:buFont typeface="+mj-lt"/>
                        <a:buAutoNum type="alphaLcParenR"/>
                      </a:pPr>
                      <a:r>
                        <a:rPr lang="en-US" sz="1200">
                          <a:latin typeface="Times New Roman"/>
                          <a:ea typeface="Times New Roman"/>
                          <a:cs typeface="Times New Roman"/>
                        </a:rPr>
                        <a:t>Temperature variation</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latin typeface="Times New Roman"/>
                          <a:ea typeface="Times New Roman"/>
                          <a:cs typeface="Times New Roman"/>
                        </a:rPr>
                        <a:t>All the system suitability parameters are within the limits.</a:t>
                      </a:r>
                      <a:endParaRPr lang="en-US" sz="1200">
                        <a:latin typeface="Calibri"/>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endParaRPr lang="en-US" sz="1200" dirty="0">
                        <a:latin typeface="Times New Roman"/>
                        <a:ea typeface="Times New Roman"/>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3249" name="Rectangle 1"/>
          <p:cNvSpPr>
            <a:spLocks noChangeArrowheads="1"/>
          </p:cNvSpPr>
          <p:nvPr/>
        </p:nvSpPr>
        <p:spPr bwMode="auto">
          <a:xfrm>
            <a:off x="0" y="0"/>
            <a:ext cx="280628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692150" algn="ctr"/>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SUMMARY OF </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9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692150" algn="ctr"/>
              </a:tabLst>
            </a:pP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1066800" y="1143000"/>
            <a:ext cx="7239000"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study is focused to develop and validate HPLC methods for estimation of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tablet dosage form. For routine analytical purpose it is desirable to establish methods capable of analyzing huge number of samples in a short time period with good robustness, accuracy and precision without any prior separation steps. HPLC method generates large amount of quality data, which serve as highly powerful and convenient analytical tool. The method shows good reproducibility and good recovery. From the specificity studies, it was found that the developed methods were specific for</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Fenofibrate</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can used for routine analysis of both drugs in bulk and dosage forms.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Title 2"/>
          <p:cNvSpPr txBox="1">
            <a:spLocks/>
          </p:cNvSpPr>
          <p:nvPr/>
        </p:nvSpPr>
        <p:spPr>
          <a:xfrm>
            <a:off x="533400" y="152400"/>
            <a:ext cx="5257800" cy="715962"/>
          </a:xfrm>
          <a:prstGeom prst="rect">
            <a:avLst/>
          </a:prstGeom>
        </p:spPr>
        <p:style>
          <a:lnRef idx="3">
            <a:schemeClr val="lt1"/>
          </a:lnRef>
          <a:fillRef idx="1">
            <a:schemeClr val="accent6"/>
          </a:fillRef>
          <a:effectRef idx="1">
            <a:schemeClr val="accent6"/>
          </a:effectRef>
          <a:fontRef idx="minor">
            <a:schemeClr val="lt1"/>
          </a:fontRef>
        </p:style>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300" b="0" i="0" u="none" strike="noStrike" kern="1200" cap="none" spc="0" normalizeH="0" baseline="0" noProof="0" smtClean="0">
                <a:ln>
                  <a:noFill/>
                </a:ln>
                <a:solidFill>
                  <a:schemeClr val="lt1"/>
                </a:solidFill>
                <a:effectLst/>
                <a:uLnTx/>
                <a:uFillTx/>
                <a:latin typeface="Times New Roman" pitchFamily="18" charset="0"/>
                <a:ea typeface="+mn-ea"/>
                <a:cs typeface="Times New Roman" pitchFamily="18" charset="0"/>
              </a:rPr>
              <a:t>CONCLUSION</a:t>
            </a:r>
            <a:endParaRPr kumimoji="0" lang="en-IN" sz="3300" b="0" i="0" u="none" strike="noStrike" kern="1200" cap="none" spc="0" normalizeH="0" baseline="0" noProof="0" dirty="0">
              <a:ln>
                <a:noFill/>
              </a:ln>
              <a:solidFill>
                <a:schemeClr val="lt1"/>
              </a:solidFill>
              <a:effectLst/>
              <a:uLnTx/>
              <a:uFillTx/>
              <a:latin typeface="Times New Roman" pitchFamily="18" charset="0"/>
              <a:ea typeface="+mn-ea"/>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533400" y="3410366"/>
            <a:ext cx="8229600" cy="30777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28650" algn="l"/>
              </a:tabLst>
            </a:pPr>
            <a:endParaRPr kumimoji="0" lang="en-US" sz="1400" b="0" i="0" u="none" strike="noStrike" cap="none" normalizeH="0" baseline="0" dirty="0" smtClean="0">
              <a:ln>
                <a:noFill/>
              </a:ln>
              <a:solidFill>
                <a:schemeClr val="tx1"/>
              </a:solidFill>
              <a:effectLst/>
              <a:latin typeface="Arial" pitchFamily="34" charset="0"/>
            </a:endParaRPr>
          </a:p>
        </p:txBody>
      </p:sp>
      <p:sp>
        <p:nvSpPr>
          <p:cNvPr id="5" name="Rectangle 4"/>
          <p:cNvSpPr/>
          <p:nvPr/>
        </p:nvSpPr>
        <p:spPr>
          <a:xfrm>
            <a:off x="685801" y="0"/>
            <a:ext cx="4889038" cy="369332"/>
          </a:xfrm>
          <a:prstGeom prst="rect">
            <a:avLst/>
          </a:prstGeom>
        </p:spPr>
        <p:txBody>
          <a:bodyPr wrap="square">
            <a:spAutoFit/>
          </a:bodyPr>
          <a:lstStyle/>
          <a:p>
            <a:pPr>
              <a:buNone/>
            </a:pPr>
            <a:r>
              <a:rPr lang="en-I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BIBLIOGRAPHY</a:t>
            </a:r>
          </a:p>
        </p:txBody>
      </p:sp>
      <p:sp>
        <p:nvSpPr>
          <p:cNvPr id="2049" name="Rectangle 1"/>
          <p:cNvSpPr>
            <a:spLocks noChangeArrowheads="1"/>
          </p:cNvSpPr>
          <p:nvPr/>
        </p:nvSpPr>
        <p:spPr bwMode="auto">
          <a:xfrm>
            <a:off x="457200" y="332611"/>
            <a:ext cx="8001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Drug profile of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www. Wikipedia.org.</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2"/>
              </a:rPr>
              <a:t>www.mayoclinic.org/drug-supplements/rosuvastatin-oral</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route.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3"/>
              </a:rPr>
              <a:t>www.drugbank.ca/drugs/DB01039</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4"/>
              </a:rPr>
              <a:t>www.rxlist.com/tricor-drug.htm</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Dipali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tajane</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 al; Journal of chemical and pharmaceutical research,2012,4 (5);2789-2794 ISSN: 0975-7384 CODEN (USA): JCPRC5.</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Ramu</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k et at; www. Ijphs.com(or) </a:t>
            </a:r>
            <a:r>
              <a:rPr kumimoji="0" lang="en-US" b="0" i="0" u="sng" strike="noStrike" cap="none" normalizeH="0" baseline="0" dirty="0" smtClean="0">
                <a:ln>
                  <a:noFill/>
                </a:ln>
                <a:solidFill>
                  <a:srgbClr val="0000FF"/>
                </a:solidFill>
                <a:effectLst/>
                <a:latin typeface="Times New Roman" pitchFamily="18" charset="0"/>
                <a:ea typeface="Times New Roman" pitchFamily="18" charset="0"/>
                <a:cs typeface="Times New Roman" pitchFamily="18" charset="0"/>
              </a:rPr>
              <a:t>www.ijphsonline.com vol.3</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Issue 4. OCT-DEC, 2013,343-353.</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Murthy TGK et al; Journal of chromatography and separation techniques doi:10.4172/2157-7064.1000252.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Sahu</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PK et al; pharmaceutical regulatory affairs: open access, doi:10.4172/2167-7689.1000169.</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N.Jain</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 al; Indian Journal of pharmaceutical sciences, 2008-Mar-Apr; 70 (2); 263-265.doi: 10.4103/0250-474X-41473.</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N.Khaleel</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 al;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5"/>
              </a:rPr>
              <a:t>www.schloarresearchlibrary.com</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ISSN0975-5071,USA CODEN: DPLEB4,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Der</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pharmacia</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letter, 2016, 8 (4): 13-32.</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Jajam</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Thriveni</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 al; International Journal of research in pharmacy and chemistry. </a:t>
            </a:r>
            <a:r>
              <a:rPr kumimoji="0" lang="en-US"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hlinkClick r:id="rId6"/>
              </a:rPr>
              <a:t>www.ijrpc.com</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ISSN : 2231-2781.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R.R.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sevda</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et al; International  Journal of </a:t>
            </a:r>
            <a:r>
              <a:rPr kumimoji="0" lang="en-US"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Chemtech</a:t>
            </a: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research CODEN (USA): IJCRGG ISSN: 0974-4290, vol.3, no.2, pp-629-635,Apr-Jun 2011.</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628650" algn="l"/>
              </a:tabLst>
            </a:pPr>
            <a:r>
              <a:rPr kumimoji="0" lang="en-US"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Method validation- https://en.m.wikipedia.org.</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183247"/>
          <p:cNvPicPr>
            <a:picLocks noChangeAspect="1" noChangeArrowheads="1"/>
          </p:cNvPicPr>
          <p:nvPr/>
        </p:nvPicPr>
        <p:blipFill>
          <a:blip r:embed="rId2" cstate="print"/>
          <a:srcRect/>
          <a:stretch>
            <a:fillRect/>
          </a:stretch>
        </p:blipFill>
        <p:spPr bwMode="auto">
          <a:xfrm>
            <a:off x="990600" y="228600"/>
            <a:ext cx="7391399" cy="6019800"/>
          </a:xfrm>
          <a:prstGeom prst="rect">
            <a:avLst/>
          </a:prstGeom>
          <a:ln w="38100" cap="flat" cmpd="sng" algn="ctr">
            <a:solidFill>
              <a:schemeClr val="lt1"/>
            </a:solidFill>
            <a:prstDash val="solid"/>
            <a:headEnd/>
            <a:tailEnd/>
          </a:ln>
        </p:spPr>
        <p:style>
          <a:lnRef idx="3">
            <a:schemeClr val="lt1"/>
          </a:lnRef>
          <a:fillRef idx="1">
            <a:schemeClr val="accent2"/>
          </a:fillRef>
          <a:effectRef idx="1">
            <a:schemeClr val="accent2"/>
          </a:effectRef>
          <a:fontRef idx="minor">
            <a:schemeClr val="lt1"/>
          </a:fontRef>
        </p:style>
      </p:pic>
      <p:sp>
        <p:nvSpPr>
          <p:cNvPr id="3" name="Rectangle 2"/>
          <p:cNvSpPr/>
          <p:nvPr/>
        </p:nvSpPr>
        <p:spPr>
          <a:xfrm>
            <a:off x="2286000" y="4114800"/>
            <a:ext cx="4800600" cy="3046988"/>
          </a:xfrm>
          <a:prstGeom prst="rect">
            <a:avLst/>
          </a:prstGeom>
        </p:spPr>
        <p:txBody>
          <a:bodyPr wrap="square">
            <a:spAutoFit/>
          </a:bodyPr>
          <a:lstStyle/>
          <a:p>
            <a:pPr algn="ctr"/>
            <a:r>
              <a:rPr lang="en-US" sz="9600" b="1" kern="10" cap="all" dirty="0" smtClean="0">
                <a:ln w="9000" cmpd="sng">
                  <a:solidFill>
                    <a:schemeClr val="accent4">
                      <a:shade val="50000"/>
                      <a:satMod val="120000"/>
                    </a:schemeClr>
                  </a:solidFill>
                  <a:prstDash val="solid"/>
                </a:ln>
                <a:solidFill>
                  <a:srgbClr val="FF0066"/>
                </a:solidFill>
                <a:effectLst>
                  <a:reflection blurRad="12700" stA="28000" endPos="45000" dist="1000" dir="5400000" sy="-100000" algn="bl" rotWithShape="0"/>
                </a:effectLst>
                <a:latin typeface="AR CARTER" pitchFamily="2" charset="0"/>
              </a:rPr>
              <a:t>THANK YOU</a:t>
            </a:r>
            <a:endParaRPr lang="en-US" sz="9600" b="1" kern="10" cap="all" dirty="0">
              <a:ln w="9000" cmpd="sng">
                <a:solidFill>
                  <a:schemeClr val="accent4">
                    <a:shade val="50000"/>
                    <a:satMod val="120000"/>
                  </a:schemeClr>
                </a:solidFill>
                <a:prstDash val="solid"/>
              </a:ln>
              <a:solidFill>
                <a:srgbClr val="FF0066"/>
              </a:solidFill>
              <a:effectLst>
                <a:reflection blurRad="12700" stA="28000" endPos="45000" dist="1000" dir="5400000" sy="-100000" algn="bl" rotWithShape="0"/>
              </a:effectLst>
              <a:latin typeface="AR CARTER"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4770537"/>
          </a:xfrm>
          <a:prstGeom prst="rect">
            <a:avLst/>
          </a:prstGeom>
        </p:spPr>
        <p:txBody>
          <a:bodyPr wrap="square">
            <a:spAutoFit/>
          </a:bodyPr>
          <a:lstStyle/>
          <a:p>
            <a:pPr>
              <a:buNone/>
            </a:pPr>
            <a:r>
              <a:rPr lang="en-IN" sz="1600" b="1" dirty="0" smtClean="0">
                <a:solidFill>
                  <a:srgbClr val="FF0000"/>
                </a:solidFill>
                <a:latin typeface="Times New Roman" pitchFamily="18" charset="0"/>
                <a:cs typeface="Times New Roman" pitchFamily="18" charset="0"/>
              </a:rPr>
              <a:t>Types of Chromatography:</a:t>
            </a:r>
          </a:p>
          <a:p>
            <a:pPr>
              <a:buNone/>
            </a:pPr>
            <a:endParaRPr lang="en-IN" sz="1600" b="1" dirty="0" smtClean="0">
              <a:latin typeface="Times New Roman" pitchFamily="18" charset="0"/>
              <a:cs typeface="Times New Roman" pitchFamily="18" charset="0"/>
            </a:endParaRPr>
          </a:p>
          <a:p>
            <a:pPr>
              <a:buClrTx/>
              <a:buFont typeface="Wingdings" pitchFamily="2" charset="2"/>
              <a:buChar char="v"/>
            </a:pPr>
            <a:r>
              <a:rPr lang="en-IN" sz="1600" dirty="0" smtClean="0">
                <a:latin typeface="Times New Roman" pitchFamily="18" charset="0"/>
                <a:cs typeface="Times New Roman" pitchFamily="18" charset="0"/>
              </a:rPr>
              <a:t>Column Chromatography</a:t>
            </a:r>
          </a:p>
          <a:p>
            <a:pPr>
              <a:buClrTx/>
              <a:buFont typeface="Wingdings" pitchFamily="2" charset="2"/>
              <a:buChar char="v"/>
            </a:pPr>
            <a:r>
              <a:rPr lang="en-IN" sz="1600" dirty="0" smtClean="0">
                <a:latin typeface="Times New Roman" pitchFamily="18" charset="0"/>
                <a:cs typeface="Times New Roman" pitchFamily="18" charset="0"/>
              </a:rPr>
              <a:t>Paper Chromatography</a:t>
            </a:r>
          </a:p>
          <a:p>
            <a:pPr>
              <a:buClrTx/>
              <a:buFont typeface="Wingdings" pitchFamily="2" charset="2"/>
              <a:buChar char="v"/>
            </a:pPr>
            <a:r>
              <a:rPr lang="en-IN" sz="1600" dirty="0" smtClean="0">
                <a:latin typeface="Times New Roman" pitchFamily="18" charset="0"/>
                <a:cs typeface="Times New Roman" pitchFamily="18" charset="0"/>
              </a:rPr>
              <a:t>Thin layer Chromatography</a:t>
            </a:r>
          </a:p>
          <a:p>
            <a:pPr>
              <a:buClrTx/>
              <a:buFont typeface="Wingdings" pitchFamily="2" charset="2"/>
              <a:buChar char="v"/>
            </a:pPr>
            <a:r>
              <a:rPr lang="en-IN" sz="1600" dirty="0" smtClean="0">
                <a:latin typeface="Times New Roman" pitchFamily="18" charset="0"/>
                <a:cs typeface="Times New Roman" pitchFamily="18" charset="0"/>
              </a:rPr>
              <a:t>Gas Chromatography</a:t>
            </a:r>
          </a:p>
          <a:p>
            <a:pPr>
              <a:buClrTx/>
              <a:buFont typeface="Wingdings" pitchFamily="2" charset="2"/>
              <a:buChar char="v"/>
            </a:pPr>
            <a:r>
              <a:rPr lang="en-IN" sz="1600" dirty="0" smtClean="0">
                <a:latin typeface="Times New Roman" pitchFamily="18" charset="0"/>
                <a:cs typeface="Times New Roman" pitchFamily="18" charset="0"/>
              </a:rPr>
              <a:t>Liquid Chromatography</a:t>
            </a:r>
          </a:p>
          <a:p>
            <a:pPr>
              <a:buClrTx/>
              <a:buFont typeface="Wingdings" pitchFamily="2" charset="2"/>
              <a:buChar char="v"/>
            </a:pPr>
            <a:r>
              <a:rPr lang="en-IN" sz="1600" dirty="0" smtClean="0">
                <a:latin typeface="Times New Roman" pitchFamily="18" charset="0"/>
                <a:cs typeface="Times New Roman" pitchFamily="18" charset="0"/>
              </a:rPr>
              <a:t>Super Critical liquid Chromatography</a:t>
            </a:r>
          </a:p>
          <a:p>
            <a:pPr>
              <a:buClrTx/>
              <a:buFont typeface="Wingdings" pitchFamily="2" charset="2"/>
              <a:buChar char="v"/>
            </a:pPr>
            <a:r>
              <a:rPr lang="en-IN" sz="1600" dirty="0" smtClean="0">
                <a:latin typeface="Times New Roman" pitchFamily="18" charset="0"/>
                <a:cs typeface="Times New Roman" pitchFamily="18" charset="0"/>
              </a:rPr>
              <a:t>Ion Exchange Chromatography</a:t>
            </a:r>
          </a:p>
          <a:p>
            <a:pPr>
              <a:buClrTx/>
              <a:buFont typeface="Wingdings" pitchFamily="2" charset="2"/>
              <a:buChar char="v"/>
            </a:pPr>
            <a:r>
              <a:rPr lang="en-IN" sz="1600" dirty="0" smtClean="0">
                <a:latin typeface="Times New Roman" pitchFamily="18" charset="0"/>
                <a:cs typeface="Times New Roman" pitchFamily="18" charset="0"/>
              </a:rPr>
              <a:t>Size Exclusion Chromatography</a:t>
            </a:r>
          </a:p>
          <a:p>
            <a:pPr>
              <a:buClrTx/>
              <a:buFont typeface="Wingdings" pitchFamily="2" charset="2"/>
              <a:buChar char="v"/>
            </a:pPr>
            <a:r>
              <a:rPr lang="en-IN" sz="1600" dirty="0" smtClean="0">
                <a:latin typeface="Times New Roman" pitchFamily="18" charset="0"/>
                <a:cs typeface="Times New Roman" pitchFamily="18" charset="0"/>
              </a:rPr>
              <a:t>Reversed phase Chromatography</a:t>
            </a:r>
          </a:p>
          <a:p>
            <a:pPr>
              <a:buClrTx/>
              <a:buFont typeface="Wingdings" pitchFamily="2" charset="2"/>
              <a:buChar char="v"/>
            </a:pPr>
            <a:r>
              <a:rPr lang="en-IN" sz="1600" dirty="0" smtClean="0">
                <a:latin typeface="Times New Roman" pitchFamily="18" charset="0"/>
                <a:cs typeface="Times New Roman" pitchFamily="18" charset="0"/>
              </a:rPr>
              <a:t>Two- dimensional Chromatography</a:t>
            </a:r>
          </a:p>
          <a:p>
            <a:pPr>
              <a:buClrTx/>
              <a:buNone/>
            </a:pPr>
            <a:endParaRPr lang="en-IN" sz="1600" b="1" dirty="0" smtClean="0">
              <a:latin typeface="Times New Roman" pitchFamily="18" charset="0"/>
              <a:cs typeface="Times New Roman" pitchFamily="18" charset="0"/>
            </a:endParaRPr>
          </a:p>
          <a:p>
            <a:pPr>
              <a:buClrTx/>
              <a:buNone/>
            </a:pPr>
            <a:r>
              <a:rPr lang="en-IN" sz="1600" b="1" dirty="0" smtClean="0">
                <a:solidFill>
                  <a:srgbClr val="FF0000"/>
                </a:solidFill>
                <a:latin typeface="Times New Roman" pitchFamily="18" charset="0"/>
                <a:cs typeface="Times New Roman" pitchFamily="18" charset="0"/>
              </a:rPr>
              <a:t>HPLC:</a:t>
            </a:r>
          </a:p>
          <a:p>
            <a:pPr algn="just">
              <a:buClrTx/>
              <a:buNone/>
            </a:pPr>
            <a:r>
              <a:rPr lang="en-US" sz="1600" dirty="0" smtClean="0">
                <a:latin typeface="Times New Roman" pitchFamily="18" charset="0"/>
                <a:ea typeface="Times New Roman" pitchFamily="18" charset="0"/>
                <a:cs typeface="Times New Roman" pitchFamily="18" charset="0"/>
              </a:rPr>
              <a:t>    The principle involved in normal phase and reverse phase is adsorption. The component that has </a:t>
            </a:r>
            <a:r>
              <a:rPr lang="en-US" sz="1600" b="1" i="1" dirty="0" smtClean="0">
                <a:solidFill>
                  <a:srgbClr val="002060"/>
                </a:solidFill>
                <a:latin typeface="Times New Roman" pitchFamily="18" charset="0"/>
                <a:ea typeface="Times New Roman" pitchFamily="18" charset="0"/>
                <a:cs typeface="Times New Roman" pitchFamily="18" charset="0"/>
              </a:rPr>
              <a:t>more affinity</a:t>
            </a:r>
            <a:r>
              <a:rPr lang="en-US" sz="1600" dirty="0" smtClean="0">
                <a:solidFill>
                  <a:srgbClr val="002060"/>
                </a:solidFill>
                <a:latin typeface="Times New Roman" pitchFamily="18" charset="0"/>
                <a:ea typeface="Times New Roman" pitchFamily="18" charset="0"/>
                <a:cs typeface="Times New Roman" pitchFamily="18" charset="0"/>
              </a:rPr>
              <a:t> </a:t>
            </a:r>
            <a:r>
              <a:rPr lang="en-US" sz="1600" dirty="0" smtClean="0">
                <a:latin typeface="Times New Roman" pitchFamily="18" charset="0"/>
                <a:ea typeface="Times New Roman" pitchFamily="18" charset="0"/>
                <a:cs typeface="Times New Roman" pitchFamily="18" charset="0"/>
              </a:rPr>
              <a:t>towards the adsorbent, travels </a:t>
            </a:r>
            <a:r>
              <a:rPr lang="en-US" sz="1600" b="1" i="1" dirty="0" smtClean="0">
                <a:solidFill>
                  <a:srgbClr val="002060"/>
                </a:solidFill>
                <a:latin typeface="Times New Roman" pitchFamily="18" charset="0"/>
                <a:ea typeface="Times New Roman" pitchFamily="18" charset="0"/>
                <a:cs typeface="Times New Roman" pitchFamily="18" charset="0"/>
              </a:rPr>
              <a:t>slower</a:t>
            </a:r>
            <a:r>
              <a:rPr lang="en-US" sz="1600" dirty="0" smtClean="0">
                <a:latin typeface="Times New Roman" pitchFamily="18" charset="0"/>
                <a:ea typeface="Times New Roman" pitchFamily="18" charset="0"/>
                <a:cs typeface="Times New Roman" pitchFamily="18" charset="0"/>
              </a:rPr>
              <a:t>. The component that has </a:t>
            </a:r>
            <a:r>
              <a:rPr lang="en-US" sz="1600" b="1" i="1" dirty="0" smtClean="0">
                <a:solidFill>
                  <a:srgbClr val="002060"/>
                </a:solidFill>
                <a:latin typeface="Times New Roman" pitchFamily="18" charset="0"/>
                <a:ea typeface="Times New Roman" pitchFamily="18" charset="0"/>
                <a:cs typeface="Times New Roman" pitchFamily="18" charset="0"/>
              </a:rPr>
              <a:t>less affinity </a:t>
            </a:r>
            <a:r>
              <a:rPr lang="en-US" sz="1600" dirty="0" smtClean="0">
                <a:latin typeface="Times New Roman" pitchFamily="18" charset="0"/>
                <a:ea typeface="Times New Roman" pitchFamily="18" charset="0"/>
                <a:cs typeface="Times New Roman" pitchFamily="18" charset="0"/>
              </a:rPr>
              <a:t>towards stationary phase travels </a:t>
            </a:r>
            <a:r>
              <a:rPr lang="en-US" sz="1600" b="1" i="1" dirty="0" smtClean="0">
                <a:solidFill>
                  <a:srgbClr val="002060"/>
                </a:solidFill>
                <a:latin typeface="Times New Roman" pitchFamily="18" charset="0"/>
                <a:ea typeface="Times New Roman" pitchFamily="18" charset="0"/>
                <a:cs typeface="Times New Roman" pitchFamily="18" charset="0"/>
              </a:rPr>
              <a:t>faster</a:t>
            </a:r>
            <a:r>
              <a:rPr lang="en-US" sz="1600" dirty="0" smtClean="0">
                <a:latin typeface="Times New Roman" pitchFamily="18" charset="0"/>
                <a:ea typeface="Times New Roman" pitchFamily="18" charset="0"/>
                <a:cs typeface="Times New Roman" pitchFamily="18" charset="0"/>
              </a:rPr>
              <a:t>. Since no two components have same affinity towards stationary phase, the components are separated.</a:t>
            </a:r>
          </a:p>
          <a:p>
            <a:pPr algn="just">
              <a:buClrTx/>
              <a:buNone/>
            </a:pPr>
            <a:endParaRPr lang="en-IN" sz="1600" b="1"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620000" cy="4955203"/>
          </a:xfrm>
          <a:prstGeom prst="rect">
            <a:avLst/>
          </a:prstGeom>
        </p:spPr>
        <p:txBody>
          <a:bodyPr wrap="square">
            <a:spAutoFit/>
          </a:bodyPr>
          <a:lstStyle/>
          <a:p>
            <a:pPr>
              <a:buNone/>
            </a:pPr>
            <a:r>
              <a:rPr lang="en-IN" sz="1600" b="1" dirty="0" smtClean="0">
                <a:solidFill>
                  <a:srgbClr val="FF0000"/>
                </a:solidFill>
                <a:latin typeface="Times New Roman" pitchFamily="18" charset="0"/>
                <a:cs typeface="Times New Roman" pitchFamily="18" charset="0"/>
              </a:rPr>
              <a:t>Types of HPLC:</a:t>
            </a:r>
          </a:p>
          <a:p>
            <a:pPr>
              <a:buNone/>
            </a:pPr>
            <a:endParaRPr lang="en-IN" sz="1600" b="1" dirty="0" smtClean="0">
              <a:latin typeface="Times New Roman" pitchFamily="18" charset="0"/>
              <a:cs typeface="Times New Roman" pitchFamily="18" charset="0"/>
            </a:endParaRPr>
          </a:p>
          <a:p>
            <a:pPr>
              <a:lnSpc>
                <a:spcPct val="150000"/>
              </a:lnSpc>
              <a:buNone/>
            </a:pPr>
            <a:r>
              <a:rPr lang="en-IN" sz="1600" b="1" dirty="0" smtClean="0">
                <a:latin typeface="Times New Roman" pitchFamily="18" charset="0"/>
                <a:cs typeface="Times New Roman" pitchFamily="18" charset="0"/>
              </a:rPr>
              <a:t> </a:t>
            </a:r>
            <a:r>
              <a:rPr lang="en-IN" sz="1600" dirty="0" smtClean="0">
                <a:latin typeface="Times New Roman" pitchFamily="18" charset="0"/>
                <a:cs typeface="Times New Roman" pitchFamily="18" charset="0"/>
              </a:rPr>
              <a:t>Most commonly used methods are:</a:t>
            </a:r>
          </a:p>
          <a:p>
            <a:pPr>
              <a:lnSpc>
                <a:spcPct val="150000"/>
              </a:lnSpc>
              <a:buClrTx/>
              <a:buFont typeface="Wingdings" pitchFamily="2" charset="2"/>
              <a:buChar char="v"/>
            </a:pPr>
            <a:r>
              <a:rPr lang="en-IN" sz="1600" dirty="0" smtClean="0">
                <a:latin typeface="Times New Roman" pitchFamily="18" charset="0"/>
                <a:cs typeface="Times New Roman" pitchFamily="18" charset="0"/>
              </a:rPr>
              <a:t>Normal Phase Chromatography</a:t>
            </a:r>
          </a:p>
          <a:p>
            <a:pPr>
              <a:lnSpc>
                <a:spcPct val="150000"/>
              </a:lnSpc>
              <a:buClrTx/>
              <a:buFont typeface="Wingdings" pitchFamily="2" charset="2"/>
              <a:buChar char="v"/>
            </a:pPr>
            <a:r>
              <a:rPr lang="en-IN" sz="1600" dirty="0" smtClean="0">
                <a:latin typeface="Times New Roman" pitchFamily="18" charset="0"/>
                <a:cs typeface="Times New Roman" pitchFamily="18" charset="0"/>
              </a:rPr>
              <a:t>Reverse Phase Chromatography</a:t>
            </a:r>
          </a:p>
          <a:p>
            <a:pPr>
              <a:buClrTx/>
              <a:buNone/>
            </a:pPr>
            <a:endParaRPr lang="en-IN" sz="1600" b="1" dirty="0" smtClean="0">
              <a:latin typeface="Times New Roman" pitchFamily="18" charset="0"/>
              <a:cs typeface="Times New Roman" pitchFamily="18" charset="0"/>
            </a:endParaRPr>
          </a:p>
          <a:p>
            <a:pPr>
              <a:buClrTx/>
              <a:buNone/>
            </a:pPr>
            <a:r>
              <a:rPr lang="en-IN" sz="1600" b="1" dirty="0" smtClean="0">
                <a:solidFill>
                  <a:srgbClr val="FF0000"/>
                </a:solidFill>
                <a:latin typeface="Times New Roman" pitchFamily="18" charset="0"/>
                <a:cs typeface="Times New Roman" pitchFamily="18" charset="0"/>
              </a:rPr>
              <a:t>INSTRUMENTATION:</a:t>
            </a: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a:p>
            <a:pPr>
              <a:buClrTx/>
              <a:buNone/>
            </a:pPr>
            <a:endParaRPr lang="en-IN" b="1" dirty="0" smtClean="0">
              <a:latin typeface="Times New Roman" pitchFamily="18" charset="0"/>
              <a:cs typeface="Times New Roman" pitchFamily="18" charset="0"/>
            </a:endParaRPr>
          </a:p>
        </p:txBody>
      </p:sp>
      <p:pic>
        <p:nvPicPr>
          <p:cNvPr id="3" name="Picture 2" descr="F:\images.jpg"/>
          <p:cNvPicPr/>
          <p:nvPr/>
        </p:nvPicPr>
        <p:blipFill>
          <a:blip r:embed="rId2" cstate="print"/>
          <a:srcRect/>
          <a:stretch>
            <a:fillRect/>
          </a:stretch>
        </p:blipFill>
        <p:spPr bwMode="auto">
          <a:xfrm>
            <a:off x="762000" y="3505200"/>
            <a:ext cx="7391399" cy="2743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81000"/>
            <a:ext cx="4572000" cy="5341847"/>
          </a:xfrm>
          <a:prstGeom prst="rect">
            <a:avLst/>
          </a:prstGeom>
        </p:spPr>
        <p:txBody>
          <a:bodyPr>
            <a:spAutoFit/>
          </a:bodyPr>
          <a:lstStyle/>
          <a:p>
            <a:pPr>
              <a:buClrTx/>
              <a:buNone/>
            </a:pPr>
            <a:r>
              <a:rPr lang="en-IN" sz="1600" b="1" dirty="0" smtClean="0">
                <a:solidFill>
                  <a:srgbClr val="FF0000"/>
                </a:solidFill>
                <a:latin typeface="Times New Roman" pitchFamily="18" charset="0"/>
                <a:cs typeface="Times New Roman" pitchFamily="18" charset="0"/>
              </a:rPr>
              <a:t>Parts:</a:t>
            </a:r>
          </a:p>
          <a:p>
            <a:pPr marL="509778" indent="-400050">
              <a:buClrTx/>
              <a:buFont typeface="+mj-lt"/>
              <a:buAutoNum type="romanLcPeriod"/>
            </a:pPr>
            <a:r>
              <a:rPr lang="en-IN" sz="1600" dirty="0" smtClean="0">
                <a:latin typeface="Times New Roman" pitchFamily="18" charset="0"/>
                <a:cs typeface="Times New Roman" pitchFamily="18" charset="0"/>
              </a:rPr>
              <a:t>Mobile Phase &amp; Reservoir</a:t>
            </a:r>
          </a:p>
          <a:p>
            <a:pPr marL="509778" indent="-400050">
              <a:buClrTx/>
              <a:buFont typeface="+mj-lt"/>
              <a:buAutoNum type="romanLcPeriod"/>
            </a:pPr>
            <a:r>
              <a:rPr lang="en-IN" sz="1600" dirty="0" smtClean="0">
                <a:latin typeface="Times New Roman" pitchFamily="18" charset="0"/>
                <a:cs typeface="Times New Roman" pitchFamily="18" charset="0"/>
              </a:rPr>
              <a:t>Solvent degassing system</a:t>
            </a:r>
          </a:p>
          <a:p>
            <a:pPr marL="509778" indent="-400050">
              <a:buClrTx/>
              <a:buFont typeface="+mj-lt"/>
              <a:buAutoNum type="romanLcPeriod"/>
            </a:pPr>
            <a:r>
              <a:rPr lang="en-IN" sz="1600" dirty="0" smtClean="0">
                <a:latin typeface="Times New Roman" pitchFamily="18" charset="0"/>
                <a:cs typeface="Times New Roman" pitchFamily="18" charset="0"/>
              </a:rPr>
              <a:t>Pump </a:t>
            </a:r>
          </a:p>
          <a:p>
            <a:pPr marL="509778" indent="-400050">
              <a:buClrTx/>
              <a:buFont typeface="+mj-lt"/>
              <a:buAutoNum type="romanLcPeriod"/>
            </a:pPr>
            <a:r>
              <a:rPr lang="en-IN" sz="1600" dirty="0" smtClean="0">
                <a:latin typeface="Times New Roman" pitchFamily="18" charset="0"/>
                <a:cs typeface="Times New Roman" pitchFamily="18" charset="0"/>
              </a:rPr>
              <a:t>Injector</a:t>
            </a:r>
          </a:p>
          <a:p>
            <a:pPr marL="509778" indent="-400050">
              <a:buClrTx/>
              <a:buFont typeface="+mj-lt"/>
              <a:buAutoNum type="romanLcPeriod"/>
            </a:pPr>
            <a:r>
              <a:rPr lang="en-IN" sz="1600" dirty="0" smtClean="0">
                <a:latin typeface="Times New Roman" pitchFamily="18" charset="0"/>
                <a:cs typeface="Times New Roman" pitchFamily="18" charset="0"/>
              </a:rPr>
              <a:t>Column</a:t>
            </a:r>
          </a:p>
          <a:p>
            <a:pPr marL="509778" indent="-400050">
              <a:buClrTx/>
              <a:buFont typeface="+mj-lt"/>
              <a:buAutoNum type="romanLcPeriod"/>
            </a:pPr>
            <a:r>
              <a:rPr lang="en-IN" sz="1600" dirty="0" smtClean="0">
                <a:latin typeface="Times New Roman" pitchFamily="18" charset="0"/>
                <a:cs typeface="Times New Roman" pitchFamily="18" charset="0"/>
              </a:rPr>
              <a:t>Detector</a:t>
            </a:r>
          </a:p>
          <a:p>
            <a:pPr marL="509778" indent="-400050">
              <a:buClrTx/>
              <a:buFont typeface="+mj-lt"/>
              <a:buAutoNum type="romanLcPeriod"/>
            </a:pPr>
            <a:r>
              <a:rPr lang="en-IN" sz="1600" dirty="0" smtClean="0">
                <a:latin typeface="Times New Roman" pitchFamily="18" charset="0"/>
                <a:cs typeface="Times New Roman" pitchFamily="18" charset="0"/>
              </a:rPr>
              <a:t>Data system</a:t>
            </a:r>
          </a:p>
          <a:p>
            <a:pPr marL="509778" indent="-400050">
              <a:buClrTx/>
              <a:buNone/>
            </a:pPr>
            <a:endParaRPr lang="en-IN" sz="1600" dirty="0" smtClean="0">
              <a:latin typeface="Times New Roman" pitchFamily="18" charset="0"/>
              <a:cs typeface="Times New Roman" pitchFamily="18" charset="0"/>
            </a:endParaRPr>
          </a:p>
          <a:p>
            <a:pPr>
              <a:buNone/>
            </a:pPr>
            <a:r>
              <a:rPr lang="en-IN" sz="1600" b="1" dirty="0" smtClean="0">
                <a:solidFill>
                  <a:srgbClr val="FF0000"/>
                </a:solidFill>
                <a:latin typeface="Times New Roman" pitchFamily="18" charset="0"/>
                <a:cs typeface="Times New Roman" pitchFamily="18" charset="0"/>
              </a:rPr>
              <a:t>SYSTEM SUITABILITY PARAMETERS:</a:t>
            </a:r>
          </a:p>
          <a:p>
            <a:pPr>
              <a:buNone/>
            </a:pPr>
            <a:endParaRPr lang="en-IN" sz="1600" b="1" dirty="0" smtClean="0">
              <a:latin typeface="Times New Roman" pitchFamily="18" charset="0"/>
              <a:cs typeface="Times New Roman" pitchFamily="18" charset="0"/>
            </a:endParaRPr>
          </a:p>
          <a:p>
            <a:pPr>
              <a:lnSpc>
                <a:spcPct val="150000"/>
              </a:lnSpc>
              <a:buClrTx/>
              <a:buFont typeface="Wingdings" pitchFamily="2" charset="2"/>
              <a:buChar char="Ø"/>
            </a:pPr>
            <a:r>
              <a:rPr lang="en-IN" sz="1600" dirty="0" smtClean="0">
                <a:latin typeface="Times New Roman" pitchFamily="18" charset="0"/>
                <a:cs typeface="Times New Roman" pitchFamily="18" charset="0"/>
              </a:rPr>
              <a:t>Relative Retention</a:t>
            </a:r>
          </a:p>
          <a:p>
            <a:pPr>
              <a:lnSpc>
                <a:spcPct val="150000"/>
              </a:lnSpc>
              <a:buClrTx/>
              <a:buFont typeface="Wingdings" pitchFamily="2" charset="2"/>
              <a:buChar char="Ø"/>
            </a:pPr>
            <a:r>
              <a:rPr lang="en-IN" sz="1600" dirty="0" smtClean="0">
                <a:latin typeface="Times New Roman" pitchFamily="18" charset="0"/>
                <a:cs typeface="Times New Roman" pitchFamily="18" charset="0"/>
              </a:rPr>
              <a:t>Theoretical Plates</a:t>
            </a:r>
          </a:p>
          <a:p>
            <a:pPr>
              <a:lnSpc>
                <a:spcPct val="150000"/>
              </a:lnSpc>
              <a:buClrTx/>
              <a:buFont typeface="Wingdings" pitchFamily="2" charset="2"/>
              <a:buChar char="Ø"/>
            </a:pPr>
            <a:r>
              <a:rPr lang="en-IN" sz="1600" dirty="0" smtClean="0">
                <a:latin typeface="Times New Roman" pitchFamily="18" charset="0"/>
                <a:cs typeface="Times New Roman" pitchFamily="18" charset="0"/>
              </a:rPr>
              <a:t>Capacity Factor</a:t>
            </a:r>
          </a:p>
          <a:p>
            <a:pPr>
              <a:lnSpc>
                <a:spcPct val="150000"/>
              </a:lnSpc>
              <a:buClrTx/>
              <a:buFont typeface="Wingdings" pitchFamily="2" charset="2"/>
              <a:buChar char="Ø"/>
            </a:pPr>
            <a:r>
              <a:rPr lang="en-IN" sz="1600" dirty="0" smtClean="0">
                <a:latin typeface="Times New Roman" pitchFamily="18" charset="0"/>
                <a:cs typeface="Times New Roman" pitchFamily="18" charset="0"/>
              </a:rPr>
              <a:t>Resolution</a:t>
            </a:r>
          </a:p>
          <a:p>
            <a:pPr>
              <a:lnSpc>
                <a:spcPct val="150000"/>
              </a:lnSpc>
              <a:buClrTx/>
              <a:buFont typeface="Wingdings" pitchFamily="2" charset="2"/>
              <a:buChar char="Ø"/>
            </a:pPr>
            <a:r>
              <a:rPr lang="en-IN" sz="1600" dirty="0" smtClean="0">
                <a:latin typeface="Times New Roman" pitchFamily="18" charset="0"/>
                <a:cs typeface="Times New Roman" pitchFamily="18" charset="0"/>
              </a:rPr>
              <a:t>Peak Asymmetry</a:t>
            </a:r>
          </a:p>
          <a:p>
            <a:pPr>
              <a:lnSpc>
                <a:spcPct val="150000"/>
              </a:lnSpc>
              <a:buClrTx/>
              <a:buFont typeface="Wingdings" pitchFamily="2" charset="2"/>
              <a:buChar char="Ø"/>
            </a:pPr>
            <a:r>
              <a:rPr lang="en-IN" sz="1600" dirty="0" smtClean="0">
                <a:latin typeface="Times New Roman" pitchFamily="18" charset="0"/>
                <a:cs typeface="Times New Roman" pitchFamily="18" charset="0"/>
              </a:rPr>
              <a:t>Plate Per Meter</a:t>
            </a:r>
          </a:p>
          <a:p>
            <a:pPr>
              <a:lnSpc>
                <a:spcPct val="150000"/>
              </a:lnSpc>
              <a:buClrTx/>
              <a:buNone/>
            </a:pPr>
            <a:endParaRPr lang="en-IN" sz="1600"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4648200" cy="64633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IN" sz="3600" b="1" dirty="0" smtClean="0"/>
              <a:t>DRUG PROFILE</a:t>
            </a:r>
            <a:endParaRPr lang="en-US" sz="3600" b="1" dirty="0"/>
          </a:p>
        </p:txBody>
      </p:sp>
      <p:sp>
        <p:nvSpPr>
          <p:cNvPr id="1026" name="Rectangle 2"/>
          <p:cNvSpPr>
            <a:spLocks noChangeArrowheads="1"/>
          </p:cNvSpPr>
          <p:nvPr/>
        </p:nvSpPr>
        <p:spPr bwMode="auto">
          <a:xfrm>
            <a:off x="457200" y="1219200"/>
            <a:ext cx="7543800" cy="4093380"/>
          </a:xfrm>
          <a:prstGeom prst="rect">
            <a:avLst/>
          </a:prstGeom>
          <a:solidFill>
            <a:srgbClr val="FFFFFF"/>
          </a:solidFill>
          <a:ln w="9525">
            <a:noFill/>
            <a:miter lim="800000"/>
            <a:headEnd/>
            <a:tailEnd/>
          </a:ln>
          <a:effectLst/>
        </p:spPr>
        <p:txBody>
          <a:bodyPr vert="horz" wrap="square" lIns="0" tIns="76176" rIns="0" bIns="76176"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ROSUVASTATIN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B0F0"/>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DRUG</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sz="1600" i="1" u="none" strike="noStrike" cap="none" normalizeH="0" baseline="0" dirty="0" err="1" smtClean="0">
                <a:ln>
                  <a:noFill/>
                </a:ln>
                <a:solidFill>
                  <a:srgbClr val="365F91"/>
                </a:solidFill>
                <a:effectLst/>
                <a:latin typeface="Times New Roman" pitchFamily="18" charset="0"/>
                <a:ea typeface="Times New Roman" pitchFamily="18" charset="0"/>
                <a:cs typeface="Times New Roman" pitchFamily="18" charset="0"/>
              </a:rPr>
              <a:t>Rosuvastatin</a:t>
            </a:r>
            <a:endParaRPr kumimoji="0" lang="en-US" sz="1600" i="1" u="none" strike="noStrike" cap="none" normalizeH="0" baseline="0" dirty="0" smtClean="0">
              <a:ln>
                <a:noFill/>
              </a:ln>
              <a:solidFill>
                <a:srgbClr val="365F9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MOLEC</a:t>
            </a:r>
            <a:r>
              <a:rPr kumimoji="0" lang="pt-BR"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ULAR FORMULA  </a:t>
            </a:r>
            <a:r>
              <a:rPr kumimoji="0" lang="pt-BR" sz="160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C</a:t>
            </a:r>
            <a:r>
              <a:rPr kumimoji="0" lang="pt-BR" sz="160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22</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a:t>
            </a:r>
            <a:r>
              <a:rPr kumimoji="0" lang="pt-BR" sz="160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28</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FN</a:t>
            </a:r>
            <a:r>
              <a:rPr kumimoji="0" lang="pt-BR" sz="160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3</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O</a:t>
            </a:r>
            <a:r>
              <a:rPr kumimoji="0" lang="pt-BR" sz="1600" i="0"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6</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MOLECULAR</a:t>
            </a:r>
            <a:r>
              <a:rPr kumimoji="0" lang="pt-BR"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WEIGHT</a:t>
            </a:r>
            <a:r>
              <a:rPr kumimoji="0" lang="pt-BR" sz="160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pt-BR"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481.539 g/mol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rgbClr val="243F6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SOLUBILITY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Water Solubility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rgbClr val="243F6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pKa</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VALUE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3.8, 4.9, 5.5 and 14.65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i="0" u="none" strike="noStrike" cap="none" normalizeH="0" baseline="0" dirty="0" smtClean="0">
              <a:ln>
                <a:noFill/>
              </a:ln>
              <a:solidFill>
                <a:srgbClr val="243F6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PH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7.2</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smtClean="0">
              <a:ln>
                <a:noFill/>
              </a:ln>
              <a:solidFill>
                <a:srgbClr val="243F60"/>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STRUCTURAL</a:t>
            </a:r>
            <a:r>
              <a:rPr kumimoji="0" lang="en-US" sz="1600" b="1" i="0" u="none" strike="noStrike" cap="none" normalizeH="0" dirty="0" smtClean="0">
                <a:ln>
                  <a:noFill/>
                </a:ln>
                <a:solidFill>
                  <a:srgbClr val="000000"/>
                </a:solidFill>
                <a:effectLst/>
                <a:latin typeface="Times New Roman" pitchFamily="18" charset="0"/>
                <a:ea typeface="Times New Roman" pitchFamily="18" charset="0"/>
                <a:cs typeface="Times New Roman" pitchFamily="18" charset="0"/>
              </a:rPr>
              <a:t> FORMULA</a:t>
            </a: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5" name="Picture 1" descr="Rosuvastatin structure.svg"/>
          <p:cNvPicPr>
            <a:picLocks noChangeAspect="1" noChangeArrowheads="1"/>
          </p:cNvPicPr>
          <p:nvPr/>
        </p:nvPicPr>
        <p:blipFill>
          <a:blip r:embed="rId2" cstate="print"/>
          <a:srcRect/>
          <a:stretch>
            <a:fillRect/>
          </a:stretch>
        </p:blipFill>
        <p:spPr bwMode="auto">
          <a:xfrm>
            <a:off x="3886200" y="4648200"/>
            <a:ext cx="4267200" cy="1676400"/>
          </a:xfrm>
          <a:prstGeom prst="rect">
            <a:avLst/>
          </a:prstGeom>
          <a:noFill/>
        </p:spPr>
      </p:pic>
      <p:sp>
        <p:nvSpPr>
          <p:cNvPr id="1027" name="Rectangle 3"/>
          <p:cNvSpPr>
            <a:spLocks noChangeArrowheads="1"/>
          </p:cNvSpPr>
          <p:nvPr/>
        </p:nvSpPr>
        <p:spPr bwMode="auto">
          <a:xfrm>
            <a:off x="0" y="1752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p:cNvPicPr/>
          <p:nvPr/>
        </p:nvPicPr>
        <p:blipFill>
          <a:blip r:embed="rId3" cstate="print"/>
          <a:srcRect/>
          <a:stretch>
            <a:fillRect/>
          </a:stretch>
        </p:blipFill>
        <p:spPr bwMode="auto">
          <a:xfrm>
            <a:off x="6172200" y="228600"/>
            <a:ext cx="2438400" cy="1066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228600" y="304800"/>
            <a:ext cx="6477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CHEMICAL</a:t>
            </a:r>
            <a:r>
              <a:rPr lang="en-US" sz="1600" b="1" dirty="0" smtClean="0">
                <a:solidFill>
                  <a:srgbClr val="000000"/>
                </a:solidFill>
                <a:latin typeface="Times New Roman" pitchFamily="18" charset="0"/>
                <a:ea typeface="Times New Roman" pitchFamily="18" charset="0"/>
                <a:cs typeface="Times New Roman" pitchFamily="18" charset="0"/>
              </a:rPr>
              <a:t> NAME :</a:t>
            </a:r>
            <a:r>
              <a:rPr lang="en-US" sz="1600" dirty="0" smtClean="0">
                <a:solidFill>
                  <a:srgbClr val="000000"/>
                </a:solidFill>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(3R,5S,E)-7-(4-(4-Fluorophenyl)-6-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isopropyl-2-(</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Nmethylmethylsulfonamido</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pyrimidin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5-yl)-3,5-dihydroxyhept-6-enoic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acid;provisacor</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Rosuvastatin</a:t>
            </a:r>
            <a:r>
              <a:rPr kumimoji="0" lang="en-US" sz="16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calcium, </a:t>
            </a:r>
            <a:r>
              <a:rPr lang="en-US" sz="1600" dirty="0" err="1" smtClean="0">
                <a:solidFill>
                  <a:srgbClr val="000000"/>
                </a:solidFill>
                <a:latin typeface="Times New Roman" pitchFamily="18" charset="0"/>
                <a:ea typeface="Times New Roman" pitchFamily="18" charset="0"/>
                <a:cs typeface="Times New Roman" pitchFamily="18" charset="0"/>
              </a:rPr>
              <a:t>crestor</a:t>
            </a:r>
            <a:endParaRPr kumimoji="0" lang="en-US" sz="1600" b="0" i="0"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5" name="Rectangle 1"/>
          <p:cNvSpPr>
            <a:spLocks noChangeArrowheads="1"/>
          </p:cNvSpPr>
          <p:nvPr/>
        </p:nvSpPr>
        <p:spPr bwMode="auto">
          <a:xfrm>
            <a:off x="228600" y="1600200"/>
            <a:ext cx="8305800" cy="560153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1600" b="1" dirty="0" smtClean="0">
                <a:latin typeface="Times New Roman" pitchFamily="18" charset="0"/>
                <a:ea typeface="Times New Roman" pitchFamily="18" charset="0"/>
                <a:cs typeface="Times New Roman" pitchFamily="18" charset="0"/>
              </a:rPr>
              <a:t>ADVERSE EFFECTS</a:t>
            </a:r>
            <a:r>
              <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600" b="1" i="0" strike="noStrike" cap="none" normalizeH="0" baseline="0" dirty="0" smtClean="0">
              <a:ln>
                <a:noFill/>
              </a:ln>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constipation</a:t>
            </a:r>
          </a:p>
          <a:p>
            <a:pPr lvl="3" algn="just" fontAlgn="base">
              <a:spcBef>
                <a:spcPct val="0"/>
              </a:spcBef>
              <a:spcAft>
                <a:spcPct val="0"/>
              </a:spcAft>
            </a:pPr>
            <a:r>
              <a:rPr kumimoji="0" lang="en-US" sz="1600" strike="noStrike" cap="none" normalizeH="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rPr>
              <a:t>                             </a:t>
            </a: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dizziness</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heartburn</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sleeplessness</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a:t>
            </a:r>
            <a:r>
              <a:rPr lang="en-US" sz="1600" dirty="0" err="1" smtClean="0">
                <a:solidFill>
                  <a:schemeClr val="tx1">
                    <a:lumMod val="50000"/>
                    <a:lumOff val="50000"/>
                  </a:schemeClr>
                </a:solidFill>
                <a:latin typeface="Times New Roman" pitchFamily="18" charset="0"/>
                <a:ea typeface="Times New Roman" pitchFamily="18" charset="0"/>
                <a:cs typeface="Times New Roman" pitchFamily="18" charset="0"/>
              </a:rPr>
              <a:t>memoryloss</a:t>
            </a:r>
            <a:endPar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joint pain</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a:t>
            </a:r>
            <a:r>
              <a:rPr lang="en-US" sz="1600" dirty="0" err="1" smtClean="0">
                <a:solidFill>
                  <a:schemeClr val="tx1">
                    <a:lumMod val="50000"/>
                    <a:lumOff val="50000"/>
                  </a:schemeClr>
                </a:solidFill>
                <a:latin typeface="Times New Roman" pitchFamily="18" charset="0"/>
                <a:ea typeface="Times New Roman" pitchFamily="18" charset="0"/>
                <a:cs typeface="Times New Roman" pitchFamily="18" charset="0"/>
              </a:rPr>
              <a:t>forgetfullness</a:t>
            </a:r>
            <a:endPar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depression</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lvl="3" algn="just" fontAlgn="base">
              <a:spcBef>
                <a:spcPct val="0"/>
              </a:spcBef>
              <a:spcAft>
                <a:spcPct val="0"/>
              </a:spcAft>
              <a:buFont typeface="Wingdings" pitchFamily="2" charset="2"/>
              <a:buChar char="Ø"/>
            </a:pPr>
            <a:r>
              <a:rPr lang="en-US" sz="1600" dirty="0" smtClean="0">
                <a:solidFill>
                  <a:schemeClr val="tx1">
                    <a:lumMod val="50000"/>
                    <a:lumOff val="50000"/>
                  </a:schemeClr>
                </a:solidFill>
                <a:latin typeface="Times New Roman" pitchFamily="18" charset="0"/>
                <a:ea typeface="Times New Roman" pitchFamily="18" charset="0"/>
                <a:cs typeface="Times New Roman" pitchFamily="18" charset="0"/>
              </a:rPr>
              <a:t>    cough</a:t>
            </a:r>
            <a:endParaRPr kumimoji="0" lang="en-US" sz="1600"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smtClean="0">
              <a:solidFill>
                <a:schemeClr val="tx1">
                  <a:lumMod val="50000"/>
                  <a:lumOff val="50000"/>
                </a:schemeClr>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trike="noStrike" cap="none" normalizeH="0" baseline="0" dirty="0" smtClean="0">
                <a:ln>
                  <a:noFill/>
                </a:ln>
                <a:solidFill>
                  <a:schemeClr val="tx1">
                    <a:lumMod val="50000"/>
                    <a:lumOff val="50000"/>
                  </a:schemeClr>
                </a:solidFill>
                <a:effectLst/>
                <a:latin typeface="Times New Roman" pitchFamily="18" charset="0"/>
                <a:ea typeface="Times New Roman" pitchFamily="18" charset="0"/>
                <a:cs typeface="Times New Roman" pitchFamily="18" charset="0"/>
              </a:rPr>
              <a:t>                      </a:t>
            </a:r>
          </a:p>
          <a:p>
            <a:pPr lvl="0" algn="just" fontAlgn="base">
              <a:spcBef>
                <a:spcPct val="0"/>
              </a:spcBef>
              <a:spcAft>
                <a:spcPct val="0"/>
              </a:spcAft>
            </a:pPr>
            <a:r>
              <a:rPr lang="en-US" dirty="0" smtClean="0">
                <a:solidFill>
                  <a:schemeClr val="tx1">
                    <a:lumMod val="50000"/>
                    <a:lumOff val="50000"/>
                  </a:schemeClr>
                </a:solidFill>
                <a:latin typeface="Arial" pitchFamily="34"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3778</Words>
  <Application>Microsoft Office PowerPoint</Application>
  <PresentationFormat>On-screen Show (4:3)</PresentationFormat>
  <Paragraphs>1080</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Slide 1</vt:lpstr>
      <vt:lpstr>CONTENTS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praveen</dc:creator>
  <cp:lastModifiedBy>praveen</cp:lastModifiedBy>
  <cp:revision>170</cp:revision>
  <dcterms:created xsi:type="dcterms:W3CDTF">2006-08-16T00:00:00Z</dcterms:created>
  <dcterms:modified xsi:type="dcterms:W3CDTF">2018-03-04T11:28:42Z</dcterms:modified>
</cp:coreProperties>
</file>