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9"/>
  </p:notesMasterIdLst>
  <p:handoutMasterIdLst>
    <p:handoutMasterId r:id="rId20"/>
  </p:handoutMasterIdLst>
  <p:sldIdLst>
    <p:sldId id="311" r:id="rId2"/>
    <p:sldId id="298" r:id="rId3"/>
    <p:sldId id="275" r:id="rId4"/>
    <p:sldId id="268" r:id="rId5"/>
    <p:sldId id="302" r:id="rId6"/>
    <p:sldId id="305" r:id="rId7"/>
    <p:sldId id="310" r:id="rId8"/>
    <p:sldId id="290" r:id="rId9"/>
    <p:sldId id="291" r:id="rId10"/>
    <p:sldId id="292" r:id="rId11"/>
    <p:sldId id="294" r:id="rId12"/>
    <p:sldId id="295" r:id="rId13"/>
    <p:sldId id="299" r:id="rId14"/>
    <p:sldId id="312" r:id="rId15"/>
    <p:sldId id="306" r:id="rId16"/>
    <p:sldId id="307" r:id="rId17"/>
    <p:sldId id="30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1B43"/>
    <a:srgbClr val="000000"/>
    <a:srgbClr val="2A1F43"/>
    <a:srgbClr val="2C2D39"/>
    <a:srgbClr val="292C48"/>
    <a:srgbClr val="F8F8F8"/>
    <a:srgbClr val="000099"/>
    <a:srgbClr val="242630"/>
    <a:srgbClr val="1D2225"/>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88" autoAdjust="0"/>
  </p:normalViewPr>
  <p:slideViewPr>
    <p:cSldViewPr snapToGrid="0" snapToObjects="1">
      <p:cViewPr varScale="1">
        <p:scale>
          <a:sx n="86" d="100"/>
          <a:sy n="86" d="100"/>
        </p:scale>
        <p:origin x="562" y="67"/>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gya Kotte" userId="6ff77811854da648" providerId="Windows Live" clId="Web-{D6DAF21B-09AE-4B85-8181-DF4FF67206E3}"/>
    <pc:docChg chg="modSld">
      <pc:chgData name="Bhagya Kotte" userId="6ff77811854da648" providerId="Windows Live" clId="Web-{D6DAF21B-09AE-4B85-8181-DF4FF67206E3}" dt="2021-07-30T15:16:06.259" v="14" actId="20577"/>
      <pc:docMkLst>
        <pc:docMk/>
      </pc:docMkLst>
      <pc:sldChg chg="modSp">
        <pc:chgData name="Bhagya Kotte" userId="6ff77811854da648" providerId="Windows Live" clId="Web-{D6DAF21B-09AE-4B85-8181-DF4FF67206E3}" dt="2021-07-30T15:16:06.259" v="14" actId="20577"/>
        <pc:sldMkLst>
          <pc:docMk/>
          <pc:sldMk cId="979205130" sldId="311"/>
        </pc:sldMkLst>
        <pc:spChg chg="mod">
          <ac:chgData name="Bhagya Kotte" userId="6ff77811854da648" providerId="Windows Live" clId="Web-{D6DAF21B-09AE-4B85-8181-DF4FF67206E3}" dt="2021-07-30T15:16:06.259" v="14" actId="20577"/>
          <ac:spMkLst>
            <pc:docMk/>
            <pc:sldMk cId="979205130" sldId="311"/>
            <ac:spMk id="5" creationId="{9107CE13-DFD5-424B-B4BF-ADF75F3976E0}"/>
          </ac:spMkLst>
        </pc:spChg>
      </pc:sldChg>
    </pc:docChg>
  </pc:docChgLst>
  <pc:docChgLst>
    <pc:chgData name="Bhagya Kotte" userId="6ff77811854da648" providerId="LiveId" clId="{5F4A1AF6-0AE4-4F91-BAD8-F0BC714868A7}"/>
    <pc:docChg chg="custSel delSld modSld">
      <pc:chgData name="Bhagya Kotte" userId="6ff77811854da648" providerId="LiveId" clId="{5F4A1AF6-0AE4-4F91-BAD8-F0BC714868A7}" dt="2021-08-01T19:11:22.166" v="96" actId="5793"/>
      <pc:docMkLst>
        <pc:docMk/>
      </pc:docMkLst>
      <pc:sldChg chg="modSp mod">
        <pc:chgData name="Bhagya Kotte" userId="6ff77811854da648" providerId="LiveId" clId="{5F4A1AF6-0AE4-4F91-BAD8-F0BC714868A7}" dt="2021-08-01T17:36:27.183" v="49" actId="20577"/>
        <pc:sldMkLst>
          <pc:docMk/>
          <pc:sldMk cId="1961500864" sldId="294"/>
        </pc:sldMkLst>
        <pc:spChg chg="mod">
          <ac:chgData name="Bhagya Kotte" userId="6ff77811854da648" providerId="LiveId" clId="{5F4A1AF6-0AE4-4F91-BAD8-F0BC714868A7}" dt="2021-08-01T17:36:27.183" v="49" actId="20577"/>
          <ac:spMkLst>
            <pc:docMk/>
            <pc:sldMk cId="1961500864" sldId="294"/>
            <ac:spMk id="2" creationId="{54865A76-4637-4FFE-ADB7-DE5F0A3D041A}"/>
          </ac:spMkLst>
        </pc:spChg>
      </pc:sldChg>
      <pc:sldChg chg="modSp mod">
        <pc:chgData name="Bhagya Kotte" userId="6ff77811854da648" providerId="LiveId" clId="{5F4A1AF6-0AE4-4F91-BAD8-F0BC714868A7}" dt="2021-08-01T17:36:43.650" v="72" actId="20577"/>
        <pc:sldMkLst>
          <pc:docMk/>
          <pc:sldMk cId="622436461" sldId="295"/>
        </pc:sldMkLst>
        <pc:spChg chg="mod">
          <ac:chgData name="Bhagya Kotte" userId="6ff77811854da648" providerId="LiveId" clId="{5F4A1AF6-0AE4-4F91-BAD8-F0BC714868A7}" dt="2021-08-01T17:36:43.650" v="72" actId="20577"/>
          <ac:spMkLst>
            <pc:docMk/>
            <pc:sldMk cId="622436461" sldId="295"/>
            <ac:spMk id="2" creationId="{7DE863E4-4A03-4A31-AAA4-A751D0C1002E}"/>
          </ac:spMkLst>
        </pc:spChg>
      </pc:sldChg>
      <pc:sldChg chg="modSp mod">
        <pc:chgData name="Bhagya Kotte" userId="6ff77811854da648" providerId="LiveId" clId="{5F4A1AF6-0AE4-4F91-BAD8-F0BC714868A7}" dt="2021-08-01T19:11:22.166" v="96" actId="5793"/>
        <pc:sldMkLst>
          <pc:docMk/>
          <pc:sldMk cId="3076885836" sldId="298"/>
        </pc:sldMkLst>
        <pc:spChg chg="mod">
          <ac:chgData name="Bhagya Kotte" userId="6ff77811854da648" providerId="LiveId" clId="{5F4A1AF6-0AE4-4F91-BAD8-F0BC714868A7}" dt="2021-08-01T19:11:22.166" v="96" actId="5793"/>
          <ac:spMkLst>
            <pc:docMk/>
            <pc:sldMk cId="3076885836" sldId="298"/>
            <ac:spMk id="29" creationId="{5DD2A2DB-EC5D-493B-927B-65B5F676566D}"/>
          </ac:spMkLst>
        </pc:spChg>
      </pc:sldChg>
      <pc:sldChg chg="del">
        <pc:chgData name="Bhagya Kotte" userId="6ff77811854da648" providerId="LiveId" clId="{5F4A1AF6-0AE4-4F91-BAD8-F0BC714868A7}" dt="2021-08-01T19:10:23.840" v="73" actId="2696"/>
        <pc:sldMkLst>
          <pc:docMk/>
          <pc:sldMk cId="3121563224" sldId="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8/2/2021</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8/2/2021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8/2/2021</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8/2/2021</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8/2/2021</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olab.research.google.com/drive/120OOYH1jYnqCBi3cL9AJmRjoyv9knZJ_?usp=shar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idneyfund.org/kidney-disease/chronic-kidney-disease-ckd/complications/#secondary-hyperparathyroidism" TargetMode="External"/><Relationship Id="rId2" Type="http://schemas.openxmlformats.org/officeDocument/2006/relationships/hyperlink" Target="https://www.kidneyfund.org/kidney-disease/chronic-kidney-disease-ckd/complications/#metabolic-acidosi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idneyfund.org/kidney-disease/chronic-kidney-disease-ckd/complications/#heart_disease" TargetMode="External"/><Relationship Id="rId2" Type="http://schemas.openxmlformats.org/officeDocument/2006/relationships/hyperlink" Target="https://www.kidneyfund.org/kidney-disease/chronic-kidney-disease-ckd/complications/#bone_disease_and_high_phosphorous" TargetMode="External"/><Relationship Id="rId1" Type="http://schemas.openxmlformats.org/officeDocument/2006/relationships/slideLayout" Target="../slideLayouts/slideLayout2.xml"/><Relationship Id="rId4" Type="http://schemas.openxmlformats.org/officeDocument/2006/relationships/hyperlink" Target="https://www.kidneyfund.org/kidney-disease/chronic-kidney-disease-ckd/complications/#high_potassium_hyperkalem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close up of a flowers">
            <a:extLst>
              <a:ext uri="{FF2B5EF4-FFF2-40B4-BE49-F238E27FC236}">
                <a16:creationId xmlns:a16="http://schemas.microsoft.com/office/drawing/2014/main" id="{5A8C014E-25AF-4B1A-85C4-1B34CBEC7EE8}"/>
              </a:ext>
            </a:extLst>
          </p:cNvPr>
          <p:cNvPicPr>
            <a:picLocks noGrp="1" noChangeAspect="1"/>
          </p:cNvPicPr>
          <p:nvPr>
            <p:ph type="pic" sz="quarter" idx="14"/>
          </p:nvPr>
        </p:nvPicPr>
        <p:blipFill rotWithShape="1">
          <a:blip r:embed="rId2">
            <a:alphaModFix amt="35000"/>
            <a:duotone>
              <a:schemeClr val="accent1">
                <a:shade val="45000"/>
                <a:satMod val="135000"/>
              </a:schemeClr>
              <a:prstClr val="white"/>
            </a:duotone>
            <a:extLst>
              <a:ext uri="{28A0092B-C50C-407E-A947-70E740481C1C}">
                <a14:useLocalDpi xmlns:a14="http://schemas.microsoft.com/office/drawing/2010/main"/>
              </a:ext>
            </a:extLst>
          </a:blip>
          <a:srcRect l="24" r="24"/>
          <a:stretch/>
        </p:blipFill>
        <p:spPr>
          <a:xfrm>
            <a:off x="124288" y="213064"/>
            <a:ext cx="11658138" cy="6445188"/>
          </a:xfrm>
          <a:solidFill>
            <a:schemeClr val="accent1">
              <a:lumMod val="60000"/>
              <a:lumOff val="40000"/>
            </a:schemeClr>
          </a:solidFill>
        </p:spPr>
      </p:pic>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a:xfrm>
            <a:off x="1701800" y="754602"/>
            <a:ext cx="10490200" cy="1660124"/>
          </a:xfrm>
        </p:spPr>
        <p:txBody>
          <a:bodyPr>
            <a:noAutofit/>
          </a:bodyPr>
          <a:lstStyle/>
          <a:p>
            <a:r>
              <a:rPr lang="en-US" sz="4800" dirty="0"/>
              <a:t>CHRONIC KIDNEY DISEASE ANALYSIS</a:t>
            </a:r>
          </a:p>
        </p:txBody>
      </p:sp>
      <p:sp>
        <p:nvSpPr>
          <p:cNvPr id="5" name="Subtitle 4">
            <a:extLst>
              <a:ext uri="{FF2B5EF4-FFF2-40B4-BE49-F238E27FC236}">
                <a16:creationId xmlns:a16="http://schemas.microsoft.com/office/drawing/2014/main" id="{9107CE13-DFD5-424B-B4BF-ADF75F3976E0}"/>
              </a:ext>
            </a:extLst>
          </p:cNvPr>
          <p:cNvSpPr>
            <a:spLocks noGrp="1"/>
          </p:cNvSpPr>
          <p:nvPr>
            <p:ph type="subTitle" idx="1"/>
          </p:nvPr>
        </p:nvSpPr>
        <p:spPr>
          <a:xfrm>
            <a:off x="414339" y="2621672"/>
            <a:ext cx="11126632" cy="3688672"/>
          </a:xfrm>
        </p:spPr>
        <p:txBody>
          <a:bodyPr>
            <a:noAutofit/>
          </a:bodyPr>
          <a:lstStyle/>
          <a:p>
            <a:pPr algn="l"/>
            <a:r>
              <a:rPr lang="en-US" altLang="ja-JP" dirty="0"/>
              <a:t>Team Mates:</a:t>
            </a:r>
          </a:p>
          <a:p>
            <a:pPr algn="l"/>
            <a:endParaRPr lang="en-US" altLang="ja-JP" dirty="0"/>
          </a:p>
          <a:p>
            <a:pPr marL="342900" indent="-342900" algn="l">
              <a:buFont typeface="Arial" panose="020B0604020202020204" pitchFamily="34" charset="0"/>
              <a:buChar char="•"/>
            </a:pPr>
            <a:r>
              <a:rPr lang="en-US" altLang="ja-JP" dirty="0"/>
              <a:t>Soumya Thammishetty (Team Leader)</a:t>
            </a:r>
          </a:p>
          <a:p>
            <a:pPr marL="342900" indent="-342900" algn="l">
              <a:buFont typeface="Arial" panose="020B0604020202020204" pitchFamily="34" charset="0"/>
              <a:buChar char="•"/>
            </a:pPr>
            <a:r>
              <a:rPr lang="en-US" altLang="ja-JP">
                <a:ea typeface="Meiryo UI"/>
              </a:rPr>
              <a:t>Bhagya</a:t>
            </a:r>
            <a:r>
              <a:rPr lang="en-US" altLang="ja-JP" dirty="0">
                <a:ea typeface="Meiryo UI"/>
              </a:rPr>
              <a:t> Laxmi Kotte</a:t>
            </a:r>
            <a:endParaRPr lang="en-US" altLang="ja-JP" dirty="0"/>
          </a:p>
          <a:p>
            <a:pPr marL="342900" indent="-342900" algn="l">
              <a:buFont typeface="Arial" panose="020B0604020202020204" pitchFamily="34" charset="0"/>
              <a:buChar char="•"/>
            </a:pPr>
            <a:r>
              <a:rPr lang="en-US" altLang="ja-JP" dirty="0"/>
              <a:t>Yamini </a:t>
            </a:r>
            <a:r>
              <a:rPr lang="en-US" altLang="ja-JP" dirty="0" err="1"/>
              <a:t>Ramarapu</a:t>
            </a:r>
            <a:endParaRPr lang="en-US" altLang="ja-JP" dirty="0"/>
          </a:p>
          <a:p>
            <a:pPr marL="342900" indent="-342900" algn="l">
              <a:buFont typeface="Arial" panose="020B0604020202020204" pitchFamily="34" charset="0"/>
              <a:buChar char="•"/>
            </a:pPr>
            <a:r>
              <a:rPr lang="en-US" altLang="ja-JP" dirty="0"/>
              <a:t>Navya </a:t>
            </a:r>
            <a:r>
              <a:rPr lang="en-US" altLang="ja-JP" dirty="0" err="1"/>
              <a:t>Kondapaka</a:t>
            </a:r>
            <a:endParaRPr lang="en-US" altLang="ja-JP" dirty="0"/>
          </a:p>
          <a:p>
            <a:pPr marL="342900" indent="-342900" algn="l">
              <a:buFont typeface="Arial" panose="020B0604020202020204" pitchFamily="34" charset="0"/>
              <a:buChar char="•"/>
            </a:pPr>
            <a:r>
              <a:rPr lang="en-US" altLang="ja-JP" dirty="0"/>
              <a:t>Chandana </a:t>
            </a:r>
            <a:r>
              <a:rPr lang="en-US" altLang="ja-JP" dirty="0" err="1"/>
              <a:t>Sadineni</a:t>
            </a:r>
            <a:endParaRPr lang="en-US" altLang="ja-JP" dirty="0"/>
          </a:p>
          <a:p>
            <a:pPr algn="r"/>
            <a:r>
              <a:rPr lang="en-US" altLang="ja-JP" dirty="0"/>
              <a:t>Guided by:</a:t>
            </a:r>
          </a:p>
          <a:p>
            <a:pPr algn="r"/>
            <a:r>
              <a:rPr lang="en-US" altLang="ja-JP" dirty="0"/>
              <a:t>Pradeepthi Mam</a:t>
            </a:r>
          </a:p>
          <a:p>
            <a:endParaRPr lang="en-US" altLang="ja-JP" dirty="0"/>
          </a:p>
          <a:p>
            <a:endParaRPr lang="ja-JP" altLang="en-US" dirty="0"/>
          </a:p>
        </p:txBody>
      </p:sp>
      <p:pic>
        <p:nvPicPr>
          <p:cNvPr id="3" name="Picture 2">
            <a:extLst>
              <a:ext uri="{FF2B5EF4-FFF2-40B4-BE49-F238E27FC236}">
                <a16:creationId xmlns:a16="http://schemas.microsoft.com/office/drawing/2014/main" id="{DD43E81B-2E83-42EA-8AE3-93E2CD1156D0}"/>
              </a:ext>
            </a:extLst>
          </p:cNvPr>
          <p:cNvPicPr>
            <a:picLocks noChangeAspect="1"/>
          </p:cNvPicPr>
          <p:nvPr/>
        </p:nvPicPr>
        <p:blipFill>
          <a:blip r:embed="rId3"/>
          <a:stretch>
            <a:fillRect/>
          </a:stretch>
        </p:blipFill>
        <p:spPr>
          <a:xfrm>
            <a:off x="409575" y="435007"/>
            <a:ext cx="1724276" cy="1695634"/>
          </a:xfrm>
          <a:prstGeom prst="rect">
            <a:avLst/>
          </a:prstGeom>
        </p:spPr>
      </p:pic>
    </p:spTree>
    <p:extLst>
      <p:ext uri="{BB962C8B-B14F-4D97-AF65-F5344CB8AC3E}">
        <p14:creationId xmlns:p14="http://schemas.microsoft.com/office/powerpoint/2010/main" val="97920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E2B8-6ADA-400D-88AB-02456F368A2F}"/>
              </a:ext>
            </a:extLst>
          </p:cNvPr>
          <p:cNvSpPr>
            <a:spLocks noGrp="1"/>
          </p:cNvSpPr>
          <p:nvPr>
            <p:ph type="title"/>
          </p:nvPr>
        </p:nvSpPr>
        <p:spPr/>
        <p:txBody>
          <a:bodyPr/>
          <a:lstStyle/>
          <a:p>
            <a:pPr algn="ctr"/>
            <a:r>
              <a:rPr lang="en-US" sz="3200" dirty="0"/>
              <a:t>BLOCK DIAGRAM</a:t>
            </a:r>
            <a:endParaRPr lang="en-IN" sz="3200" dirty="0"/>
          </a:p>
        </p:txBody>
      </p:sp>
      <p:pic>
        <p:nvPicPr>
          <p:cNvPr id="1026" name="Picture 2" descr="Chronic kidney disease - The Lancet">
            <a:extLst>
              <a:ext uri="{FF2B5EF4-FFF2-40B4-BE49-F238E27FC236}">
                <a16:creationId xmlns:a16="http://schemas.microsoft.com/office/drawing/2014/main" id="{E807CE7A-672E-4F03-9CC6-3497E5BF5A6A}"/>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349406" y="1722269"/>
            <a:ext cx="9188388" cy="403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66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5A76-4637-4FFE-ADB7-DE5F0A3D041A}"/>
              </a:ext>
            </a:extLst>
          </p:cNvPr>
          <p:cNvSpPr>
            <a:spLocks noGrp="1"/>
          </p:cNvSpPr>
          <p:nvPr>
            <p:ph type="title"/>
          </p:nvPr>
        </p:nvSpPr>
        <p:spPr>
          <a:xfrm>
            <a:off x="838200" y="426128"/>
            <a:ext cx="10515600" cy="630315"/>
          </a:xfrm>
        </p:spPr>
        <p:txBody>
          <a:bodyPr/>
          <a:lstStyle/>
          <a:p>
            <a:pPr algn="ctr"/>
            <a:r>
              <a:rPr lang="en-US" sz="3600" dirty="0">
                <a:solidFill>
                  <a:schemeClr val="accent1">
                    <a:lumMod val="75000"/>
                  </a:schemeClr>
                </a:solidFill>
              </a:rPr>
              <a:t>EXPERIMENTAL ANALYSIS</a:t>
            </a:r>
            <a:endParaRPr lang="en-IN" sz="3600" dirty="0">
              <a:solidFill>
                <a:schemeClr val="accent1">
                  <a:lumMod val="75000"/>
                </a:schemeClr>
              </a:solidFill>
            </a:endParaRPr>
          </a:p>
        </p:txBody>
      </p:sp>
      <p:sp>
        <p:nvSpPr>
          <p:cNvPr id="3" name="Content Placeholder 2">
            <a:extLst>
              <a:ext uri="{FF2B5EF4-FFF2-40B4-BE49-F238E27FC236}">
                <a16:creationId xmlns:a16="http://schemas.microsoft.com/office/drawing/2014/main" id="{C8EF8D1C-5DF3-45DB-994B-656F465B0FBC}"/>
              </a:ext>
            </a:extLst>
          </p:cNvPr>
          <p:cNvSpPr>
            <a:spLocks noGrp="1"/>
          </p:cNvSpPr>
          <p:nvPr>
            <p:ph sz="quarter" idx="10"/>
          </p:nvPr>
        </p:nvSpPr>
        <p:spPr>
          <a:xfrm>
            <a:off x="435006" y="958788"/>
            <a:ext cx="11079332" cy="5353234"/>
          </a:xfrm>
        </p:spPr>
        <p:txBody>
          <a:bodyPr>
            <a:noAutofit/>
          </a:bodyPr>
          <a:lstStyle/>
          <a:p>
            <a:pPr algn="l"/>
            <a:r>
              <a:rPr lang="en-US" sz="1600" b="0" i="0" dirty="0">
                <a:solidFill>
                  <a:srgbClr val="2E2E2E"/>
                </a:solidFill>
                <a:effectLst/>
                <a:latin typeface="NexusSans"/>
              </a:rPr>
              <a:t>In experimental kidney disease, there is an association between an increase in </a:t>
            </a:r>
            <a:r>
              <a:rPr lang="en-US" sz="1600" dirty="0">
                <a:solidFill>
                  <a:srgbClr val="2E2E2E"/>
                </a:solidFill>
                <a:latin typeface="NexusSans"/>
              </a:rPr>
              <a:t>dietary protein</a:t>
            </a:r>
            <a:r>
              <a:rPr lang="en-US" sz="1600" b="0" i="0" dirty="0">
                <a:solidFill>
                  <a:srgbClr val="2E2E2E"/>
                </a:solidFill>
                <a:effectLst/>
                <a:latin typeface="NexusSans"/>
              </a:rPr>
              <a:t> and a higher blood pressure, and lowering dietary protein has been effective in reducing systemic arterial pressure in mineralocorticoid-induced hypertension in rats (165). In other forms of experimental hypertension, dietary protein restriction has not been so clearly associated with a reduced systemic pressure. The </a:t>
            </a:r>
            <a:r>
              <a:rPr lang="en-US" sz="1600" dirty="0">
                <a:solidFill>
                  <a:srgbClr val="2E2E2E"/>
                </a:solidFill>
                <a:latin typeface="NexusSans"/>
              </a:rPr>
              <a:t>systemic hypertension</a:t>
            </a:r>
            <a:r>
              <a:rPr lang="en-US" sz="1600" b="0" i="0" dirty="0">
                <a:solidFill>
                  <a:srgbClr val="2E2E2E"/>
                </a:solidFill>
                <a:effectLst/>
                <a:latin typeface="NexusSans"/>
              </a:rPr>
              <a:t> that develops in rats following subtotal </a:t>
            </a:r>
            <a:r>
              <a:rPr lang="en-US" sz="1600" dirty="0">
                <a:solidFill>
                  <a:srgbClr val="2E2E2E"/>
                </a:solidFill>
                <a:latin typeface="NexusSans"/>
              </a:rPr>
              <a:t>nephrectomy</a:t>
            </a:r>
            <a:r>
              <a:rPr lang="en-US" sz="1600" b="0" i="0" dirty="0">
                <a:solidFill>
                  <a:srgbClr val="2E2E2E"/>
                </a:solidFill>
                <a:effectLst/>
                <a:latin typeface="NexusSans"/>
              </a:rPr>
              <a:t> or in the two-kidney, one-clip renovascular hypertension model persists even when dietary protein is severely restricted (523, 625). In several models of CKD, dietary protein restriction diminishes renal injury, but there has been no consistent decrease in blood pressure, indicating that the beneficial side effects of protein restriction do not necessarily depend directly on reducing salt or eliminating some unidentified factor or compound that raises blood pressure.</a:t>
            </a:r>
          </a:p>
          <a:p>
            <a:pPr algn="l"/>
            <a:r>
              <a:rPr lang="en-US" sz="1600" b="0" i="0" dirty="0">
                <a:solidFill>
                  <a:srgbClr val="2E2E2E"/>
                </a:solidFill>
                <a:effectLst/>
                <a:latin typeface="NexusSans"/>
              </a:rPr>
              <a:t>Similarly, for humans with essential hypertension, there is no clear cause-effect relationship between protein intake and arterial pressure (649). Notably, when adults with CKD and hypertension are examined, systemic blood pressure has not been consistently reduced by restriction of dietary protein intake, similar to the results found in rats with CKD from subtotal nephrectomy (299, 354, 603, 606, 735)</a:t>
            </a:r>
            <a:endParaRPr lang="en-IN" sz="1600" dirty="0"/>
          </a:p>
        </p:txBody>
      </p:sp>
    </p:spTree>
    <p:extLst>
      <p:ext uri="{BB962C8B-B14F-4D97-AF65-F5344CB8AC3E}">
        <p14:creationId xmlns:p14="http://schemas.microsoft.com/office/powerpoint/2010/main" val="1961500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63E4-4A03-4A31-AAA4-A751D0C1002E}"/>
              </a:ext>
            </a:extLst>
          </p:cNvPr>
          <p:cNvSpPr>
            <a:spLocks noGrp="1"/>
          </p:cNvSpPr>
          <p:nvPr>
            <p:ph type="title"/>
          </p:nvPr>
        </p:nvSpPr>
        <p:spPr/>
        <p:txBody>
          <a:bodyPr/>
          <a:lstStyle/>
          <a:p>
            <a:pPr algn="ctr"/>
            <a:r>
              <a:rPr lang="en-US" sz="3200" dirty="0"/>
              <a:t>EXPERIMENTAL ANALYSIS</a:t>
            </a:r>
            <a:endParaRPr lang="en-IN" sz="3200" dirty="0"/>
          </a:p>
        </p:txBody>
      </p:sp>
      <p:sp>
        <p:nvSpPr>
          <p:cNvPr id="3" name="Content Placeholder 2">
            <a:extLst>
              <a:ext uri="{FF2B5EF4-FFF2-40B4-BE49-F238E27FC236}">
                <a16:creationId xmlns:a16="http://schemas.microsoft.com/office/drawing/2014/main" id="{F41FA915-E8D4-4B02-A4D6-F22E323B3847}"/>
              </a:ext>
            </a:extLst>
          </p:cNvPr>
          <p:cNvSpPr>
            <a:spLocks noGrp="1"/>
          </p:cNvSpPr>
          <p:nvPr>
            <p:ph sz="quarter" idx="10"/>
          </p:nvPr>
        </p:nvSpPr>
        <p:spPr/>
        <p:txBody>
          <a:bodyPr/>
          <a:lstStyle/>
          <a:p>
            <a:r>
              <a:rPr lang="en-US" sz="1600" b="0" i="0" dirty="0">
                <a:solidFill>
                  <a:srgbClr val="2E2E2E"/>
                </a:solidFill>
                <a:effectLst/>
                <a:latin typeface="NexusSans"/>
              </a:rPr>
              <a:t>The caveat is that a high-protein diet is generally associated with a high salt intake, and this could certainly raise the blood pressure of hypertensive CKD patients. DASH diets provide a test of dietary protein intake and hypertension independent of sodium. While low in meat, DASH diets are relatively rich in vegetable and dairy protein, so that overall they do not represent a significant protein restriction. Raising the vegetable and dairy protein content of a DASH diet does not impair the effect on blood pressure lowering (33). These data suggest that in hypertensive subjects with normal GFR, other dietary components can more than compensate for any possible adverse effects of dietary protein on blood pressure. The observation that the role of dietary protein on blood pressure in CKD appears to increase as GFR falls (480) suggests that either alterations in diseased </a:t>
            </a:r>
            <a:r>
              <a:rPr lang="en-US" sz="1600" dirty="0">
                <a:solidFill>
                  <a:srgbClr val="2E2E2E"/>
                </a:solidFill>
                <a:latin typeface="NexusSans"/>
              </a:rPr>
              <a:t>nephrons</a:t>
            </a:r>
            <a:r>
              <a:rPr lang="en-US" sz="1600" b="0" i="0" dirty="0">
                <a:solidFill>
                  <a:srgbClr val="2E2E2E"/>
                </a:solidFill>
                <a:effectLst/>
                <a:latin typeface="NexusSans"/>
              </a:rPr>
              <a:t> create sensitivity to dietary protein or that other dietary-derived compounds accumulated in CKD (e.g., </a:t>
            </a:r>
            <a:r>
              <a:rPr lang="en-US" sz="1600" dirty="0">
                <a:solidFill>
                  <a:srgbClr val="2E2E2E"/>
                </a:solidFill>
                <a:latin typeface="NexusSans"/>
              </a:rPr>
              <a:t>phosphorous, acid</a:t>
            </a:r>
            <a:r>
              <a:rPr lang="en-US" sz="1600" b="0" i="0" dirty="0">
                <a:solidFill>
                  <a:srgbClr val="2E2E2E"/>
                </a:solidFill>
                <a:effectLst/>
                <a:latin typeface="NexusSans"/>
              </a:rPr>
              <a:t>, </a:t>
            </a:r>
            <a:r>
              <a:rPr lang="en-US" sz="1600" dirty="0">
                <a:solidFill>
                  <a:srgbClr val="2E2E2E"/>
                </a:solidFill>
                <a:latin typeface="NexusSans"/>
              </a:rPr>
              <a:t>uric acid</a:t>
            </a:r>
            <a:r>
              <a:rPr lang="en-US" sz="1600" b="0" i="0" dirty="0">
                <a:solidFill>
                  <a:srgbClr val="2E2E2E"/>
                </a:solidFill>
                <a:effectLst/>
                <a:latin typeface="NexusSans"/>
              </a:rPr>
              <a:t>, or other </a:t>
            </a:r>
            <a:r>
              <a:rPr lang="en-US" sz="1600" dirty="0">
                <a:solidFill>
                  <a:srgbClr val="2E2E2E"/>
                </a:solidFill>
                <a:latin typeface="NexusSans"/>
              </a:rPr>
              <a:t>uremic</a:t>
            </a:r>
            <a:r>
              <a:rPr lang="en-US" sz="1600" b="0" i="0" dirty="0">
                <a:solidFill>
                  <a:srgbClr val="2E2E2E"/>
                </a:solidFill>
                <a:effectLst/>
                <a:latin typeface="NexusSans"/>
              </a:rPr>
              <a:t> toxins) cause hypertensive effects. Of these compounds, uric acid is most clearly associated with hypertension </a:t>
            </a:r>
          </a:p>
          <a:p>
            <a:endParaRPr lang="en-IN" dirty="0"/>
          </a:p>
        </p:txBody>
      </p:sp>
    </p:spTree>
    <p:extLst>
      <p:ext uri="{BB962C8B-B14F-4D97-AF65-F5344CB8AC3E}">
        <p14:creationId xmlns:p14="http://schemas.microsoft.com/office/powerpoint/2010/main" val="622436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3FBF-A5BF-41CD-AD51-C58A03A0B4E3}"/>
              </a:ext>
            </a:extLst>
          </p:cNvPr>
          <p:cNvSpPr>
            <a:spLocks noGrp="1"/>
          </p:cNvSpPr>
          <p:nvPr>
            <p:ph type="title"/>
          </p:nvPr>
        </p:nvSpPr>
        <p:spPr/>
        <p:txBody>
          <a:bodyPr/>
          <a:lstStyle/>
          <a:p>
            <a:r>
              <a:rPr lang="en-US" dirty="0">
                <a:solidFill>
                  <a:schemeClr val="bg1"/>
                </a:solidFill>
              </a:rPr>
              <a:t>.</a:t>
            </a:r>
            <a:endParaRPr lang="en-IN" dirty="0">
              <a:solidFill>
                <a:schemeClr val="bg1"/>
              </a:solidFill>
            </a:endParaRPr>
          </a:p>
        </p:txBody>
      </p:sp>
      <p:sp>
        <p:nvSpPr>
          <p:cNvPr id="17" name="Content Placeholder 16">
            <a:extLst>
              <a:ext uri="{FF2B5EF4-FFF2-40B4-BE49-F238E27FC236}">
                <a16:creationId xmlns:a16="http://schemas.microsoft.com/office/drawing/2014/main" id="{FBE3305A-51E8-43DF-A8C8-7270BF23AB01}"/>
              </a:ext>
            </a:extLst>
          </p:cNvPr>
          <p:cNvSpPr>
            <a:spLocks noGrp="1"/>
          </p:cNvSpPr>
          <p:nvPr>
            <p:ph sz="quarter" idx="10"/>
          </p:nvPr>
        </p:nvSpPr>
        <p:spPr/>
        <p:txBody>
          <a:bodyPr>
            <a:normAutofit/>
          </a:bodyPr>
          <a:lstStyle/>
          <a:p>
            <a:pPr marL="0" indent="0" algn="ctr">
              <a:buNone/>
            </a:pPr>
            <a:r>
              <a:rPr lang="en-US" sz="3600" b="1" dirty="0">
                <a:solidFill>
                  <a:schemeClr val="accent1">
                    <a:lumMod val="75000"/>
                  </a:schemeClr>
                </a:solidFill>
              </a:rPr>
              <a:t>SOURCE CODE</a:t>
            </a:r>
          </a:p>
          <a:p>
            <a:pPr marL="0" indent="0" algn="ctr">
              <a:buNone/>
            </a:pPr>
            <a:r>
              <a:rPr lang="en-US" sz="2400" dirty="0">
                <a:solidFill>
                  <a:srgbClr val="292C48"/>
                </a:solidFill>
              </a:rPr>
              <a:t>For  the result of the project or code please click on below link</a:t>
            </a:r>
          </a:p>
          <a:p>
            <a:pPr marL="0" indent="0" algn="ctr">
              <a:buNone/>
            </a:pPr>
            <a:r>
              <a:rPr lang="en-US" sz="2400" dirty="0">
                <a:solidFill>
                  <a:srgbClr val="292C48"/>
                </a:solidFill>
                <a:hlinkClick r:id="rId2"/>
              </a:rPr>
              <a:t>https://colab.research.google.com/drive/120OOYH1jYnqCBi3cL9AJmRjoyv9knZJ_?usp=sharing</a:t>
            </a:r>
            <a:endParaRPr lang="en-US" sz="2400" dirty="0">
              <a:solidFill>
                <a:srgbClr val="292C48"/>
              </a:solidFill>
            </a:endParaRPr>
          </a:p>
        </p:txBody>
      </p:sp>
    </p:spTree>
    <p:extLst>
      <p:ext uri="{BB962C8B-B14F-4D97-AF65-F5344CB8AC3E}">
        <p14:creationId xmlns:p14="http://schemas.microsoft.com/office/powerpoint/2010/main" val="2020474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38B3-4429-42F0-80B4-D22AB5115629}"/>
              </a:ext>
            </a:extLst>
          </p:cNvPr>
          <p:cNvSpPr>
            <a:spLocks noGrp="1"/>
          </p:cNvSpPr>
          <p:nvPr>
            <p:ph type="title"/>
          </p:nvPr>
        </p:nvSpPr>
        <p:spPr/>
        <p:txBody>
          <a:bodyPr/>
          <a:lstStyle/>
          <a:p>
            <a:pPr algn="ctr"/>
            <a:r>
              <a:rPr lang="en-US" sz="3600" dirty="0"/>
              <a:t>FUTURE SCOPE</a:t>
            </a:r>
            <a:endParaRPr lang="en-IN" sz="3600" dirty="0"/>
          </a:p>
        </p:txBody>
      </p:sp>
      <p:sp>
        <p:nvSpPr>
          <p:cNvPr id="3" name="Content Placeholder 2">
            <a:extLst>
              <a:ext uri="{FF2B5EF4-FFF2-40B4-BE49-F238E27FC236}">
                <a16:creationId xmlns:a16="http://schemas.microsoft.com/office/drawing/2014/main" id="{76152D86-512C-4D9E-A8A1-A8DE9322BF07}"/>
              </a:ext>
            </a:extLst>
          </p:cNvPr>
          <p:cNvSpPr>
            <a:spLocks noGrp="1"/>
          </p:cNvSpPr>
          <p:nvPr>
            <p:ph sz="quarter" idx="10"/>
          </p:nvPr>
        </p:nvSpPr>
        <p:spPr>
          <a:xfrm>
            <a:off x="838200" y="1580225"/>
            <a:ext cx="10524344" cy="4596738"/>
          </a:xfrm>
        </p:spPr>
        <p:txBody>
          <a:bodyPr>
            <a:normAutofit/>
          </a:bodyPr>
          <a:lstStyle/>
          <a:p>
            <a:pPr marL="0" indent="0">
              <a:buNone/>
            </a:pPr>
            <a:r>
              <a:rPr lang="en-US" sz="1800" dirty="0"/>
              <a:t>The increasing global prevalence of chronic kidney disease (CKD) and end-stage renal disease with the associated spiraling cost has profound public health and economic implications. This has made slowing the progression of CKD, a major health-care priority. CKD is invariably characterized by progressive kidney fibrosis and at present, treatment aiming to slow the progression of CKD is limited to aggressive blood pressure control, with few therapies targeting the fibrotic process itself. In this review, we explore the potential of experimental therapeutic strategies, based on preventing or reversing the pathophysiologic steps of kidney remodeling that lead to fibrosis.</a:t>
            </a:r>
            <a:endParaRPr lang="en-IN" sz="1800" dirty="0"/>
          </a:p>
        </p:txBody>
      </p:sp>
    </p:spTree>
    <p:extLst>
      <p:ext uri="{BB962C8B-B14F-4D97-AF65-F5344CB8AC3E}">
        <p14:creationId xmlns:p14="http://schemas.microsoft.com/office/powerpoint/2010/main" val="297579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06FD-8D04-4CE6-8EF2-4374FE5F7957}"/>
              </a:ext>
            </a:extLst>
          </p:cNvPr>
          <p:cNvSpPr>
            <a:spLocks noGrp="1"/>
          </p:cNvSpPr>
          <p:nvPr>
            <p:ph type="title"/>
          </p:nvPr>
        </p:nvSpPr>
        <p:spPr>
          <a:xfrm>
            <a:off x="838200" y="390617"/>
            <a:ext cx="10515600" cy="745725"/>
          </a:xfrm>
        </p:spPr>
        <p:txBody>
          <a:bodyPr/>
          <a:lstStyle/>
          <a:p>
            <a:pPr algn="ctr"/>
            <a:r>
              <a:rPr lang="en-US" sz="3600" dirty="0"/>
              <a:t>SUMMARY</a:t>
            </a:r>
            <a:endParaRPr lang="en-IN" sz="3600" dirty="0"/>
          </a:p>
        </p:txBody>
      </p:sp>
      <p:sp>
        <p:nvSpPr>
          <p:cNvPr id="3" name="Content Placeholder 2">
            <a:extLst>
              <a:ext uri="{FF2B5EF4-FFF2-40B4-BE49-F238E27FC236}">
                <a16:creationId xmlns:a16="http://schemas.microsoft.com/office/drawing/2014/main" id="{56E44FD5-B8D1-4FFA-8ADC-4BF89B75785E}"/>
              </a:ext>
            </a:extLst>
          </p:cNvPr>
          <p:cNvSpPr>
            <a:spLocks noGrp="1"/>
          </p:cNvSpPr>
          <p:nvPr>
            <p:ph sz="quarter" idx="10"/>
          </p:nvPr>
        </p:nvSpPr>
        <p:spPr>
          <a:xfrm>
            <a:off x="435006" y="1233996"/>
            <a:ext cx="11292396" cy="5122416"/>
          </a:xfrm>
        </p:spPr>
        <p:txBody>
          <a:bodyPr/>
          <a:lstStyle/>
          <a:p>
            <a:pPr algn="l" fontAlgn="base"/>
            <a:r>
              <a:rPr lang="en-US" sz="1600" b="0" i="0" dirty="0">
                <a:solidFill>
                  <a:srgbClr val="444444"/>
                </a:solidFill>
                <a:effectLst/>
                <a:latin typeface="Lucida Grande"/>
              </a:rPr>
              <a:t>Their main job is to filter your blood. They remove wastes and extra water, which become urine. They also keep the body's chemicals balanced, help control blood pressure, and make hormones.</a:t>
            </a:r>
          </a:p>
          <a:p>
            <a:pPr algn="l" fontAlgn="base"/>
            <a:r>
              <a:rPr lang="en-US" sz="1600" b="0" i="0" dirty="0">
                <a:solidFill>
                  <a:srgbClr val="444444"/>
                </a:solidFill>
                <a:effectLst/>
                <a:latin typeface="Lucida Grande"/>
              </a:rPr>
              <a:t>Chronic kidney disease (CKD) means that your kidneys are damaged and can't filter blood as they should. This damage can cause wastes to build up in your body. It can also cause other problems that can harm your health. Diabetes and high blood pressure are the most common causes of CKD.</a:t>
            </a:r>
          </a:p>
          <a:p>
            <a:pPr algn="l" fontAlgn="base"/>
            <a:r>
              <a:rPr lang="en-US" sz="1600" b="0" i="0" dirty="0">
                <a:solidFill>
                  <a:srgbClr val="444444"/>
                </a:solidFill>
                <a:effectLst/>
                <a:latin typeface="Lucida Grande"/>
              </a:rPr>
              <a:t>The kidney damage occurs slowly over many years. Many people don't have any symptoms until their kidney disease is very advanced. </a:t>
            </a:r>
            <a:r>
              <a:rPr lang="en-US" sz="1600" dirty="0">
                <a:solidFill>
                  <a:srgbClr val="006699"/>
                </a:solidFill>
                <a:latin typeface="Lucida Grande"/>
              </a:rPr>
              <a:t>Blood and urine tests</a:t>
            </a:r>
            <a:r>
              <a:rPr lang="en-US" sz="1600" dirty="0">
                <a:solidFill>
                  <a:srgbClr val="444444"/>
                </a:solidFill>
                <a:latin typeface="Lucida Grande"/>
              </a:rPr>
              <a:t> </a:t>
            </a:r>
            <a:r>
              <a:rPr lang="en-US" sz="1600" b="0" i="0" dirty="0">
                <a:solidFill>
                  <a:srgbClr val="444444"/>
                </a:solidFill>
                <a:effectLst/>
                <a:latin typeface="Lucida Grande"/>
              </a:rPr>
              <a:t>are the only way to know if you have kidney disease.</a:t>
            </a:r>
          </a:p>
          <a:p>
            <a:pPr algn="l" fontAlgn="base"/>
            <a:r>
              <a:rPr lang="en-US" sz="1600" b="0" i="0" dirty="0">
                <a:solidFill>
                  <a:srgbClr val="444444"/>
                </a:solidFill>
                <a:effectLst/>
                <a:latin typeface="Lucida Grande"/>
              </a:rPr>
              <a:t>Treatments cannot cure kidney disease, but they may slow kidney disease. They include </a:t>
            </a:r>
            <a:r>
              <a:rPr lang="en-US" sz="1600" dirty="0">
                <a:solidFill>
                  <a:srgbClr val="006699"/>
                </a:solidFill>
                <a:latin typeface="Lucida Grande"/>
              </a:rPr>
              <a:t>medicines to lower blood pressure</a:t>
            </a:r>
            <a:r>
              <a:rPr lang="en-US" sz="1600" b="0" i="0" dirty="0">
                <a:solidFill>
                  <a:srgbClr val="444444"/>
                </a:solidFill>
                <a:effectLst/>
                <a:latin typeface="Lucida Grande"/>
              </a:rPr>
              <a:t>, control </a:t>
            </a:r>
            <a:r>
              <a:rPr lang="en-US" sz="1600" dirty="0">
                <a:solidFill>
                  <a:srgbClr val="006699"/>
                </a:solidFill>
                <a:latin typeface="Lucida Grande"/>
              </a:rPr>
              <a:t>blood sugar</a:t>
            </a:r>
            <a:r>
              <a:rPr lang="en-US" sz="1600" b="0" i="0" dirty="0">
                <a:solidFill>
                  <a:srgbClr val="444444"/>
                </a:solidFill>
                <a:effectLst/>
                <a:latin typeface="Lucida Grande"/>
              </a:rPr>
              <a:t>, and lower </a:t>
            </a:r>
            <a:r>
              <a:rPr lang="en-US" sz="1600" dirty="0">
                <a:solidFill>
                  <a:srgbClr val="006699"/>
                </a:solidFill>
                <a:latin typeface="Lucida Grande"/>
              </a:rPr>
              <a:t>cholesterol</a:t>
            </a:r>
            <a:r>
              <a:rPr lang="en-US" sz="1600" b="0" i="0" dirty="0">
                <a:solidFill>
                  <a:srgbClr val="444444"/>
                </a:solidFill>
                <a:effectLst/>
                <a:latin typeface="Lucida Grande"/>
              </a:rPr>
              <a:t>. CKD may still get worse over time. Sometimes it can lead to </a:t>
            </a:r>
            <a:r>
              <a:rPr lang="en-US" sz="1600" dirty="0">
                <a:solidFill>
                  <a:srgbClr val="006699"/>
                </a:solidFill>
                <a:latin typeface="Lucida Grande"/>
              </a:rPr>
              <a:t>kidney failure</a:t>
            </a:r>
            <a:r>
              <a:rPr lang="en-US" sz="1600" b="0" i="0" dirty="0">
                <a:solidFill>
                  <a:srgbClr val="444444"/>
                </a:solidFill>
                <a:effectLst/>
                <a:latin typeface="Lucida Grande"/>
              </a:rPr>
              <a:t>. If your kidneys fail, you will need </a:t>
            </a:r>
            <a:r>
              <a:rPr lang="en-US" sz="1600" dirty="0">
                <a:solidFill>
                  <a:srgbClr val="006699"/>
                </a:solidFill>
                <a:latin typeface="Lucida Grande"/>
              </a:rPr>
              <a:t>dialysis</a:t>
            </a:r>
            <a:r>
              <a:rPr lang="en-US" sz="1600" b="0" i="0" dirty="0">
                <a:solidFill>
                  <a:srgbClr val="444444"/>
                </a:solidFill>
                <a:effectLst/>
                <a:latin typeface="Lucida Grande"/>
              </a:rPr>
              <a:t> or a </a:t>
            </a:r>
            <a:r>
              <a:rPr lang="en-US" sz="1600" dirty="0">
                <a:solidFill>
                  <a:srgbClr val="006699"/>
                </a:solidFill>
                <a:latin typeface="Lucida Grande"/>
              </a:rPr>
              <a:t>kidney transplantation</a:t>
            </a:r>
            <a:r>
              <a:rPr lang="en-US" sz="1600" b="0" i="0" dirty="0">
                <a:solidFill>
                  <a:srgbClr val="444444"/>
                </a:solidFill>
                <a:effectLst/>
                <a:latin typeface="Lucida Grande"/>
              </a:rPr>
              <a:t>.</a:t>
            </a:r>
          </a:p>
          <a:p>
            <a:endParaRPr lang="en-IN" dirty="0"/>
          </a:p>
        </p:txBody>
      </p:sp>
    </p:spTree>
    <p:extLst>
      <p:ext uri="{BB962C8B-B14F-4D97-AF65-F5344CB8AC3E}">
        <p14:creationId xmlns:p14="http://schemas.microsoft.com/office/powerpoint/2010/main" val="3414684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3920-3AFA-487F-8736-9A9C6C51A9ED}"/>
              </a:ext>
            </a:extLst>
          </p:cNvPr>
          <p:cNvSpPr>
            <a:spLocks noGrp="1"/>
          </p:cNvSpPr>
          <p:nvPr>
            <p:ph type="title"/>
          </p:nvPr>
        </p:nvSpPr>
        <p:spPr>
          <a:xfrm>
            <a:off x="838200" y="230819"/>
            <a:ext cx="10515600" cy="754602"/>
          </a:xfrm>
        </p:spPr>
        <p:txBody>
          <a:bodyPr/>
          <a:lstStyle/>
          <a:p>
            <a:r>
              <a:rPr lang="en-US" dirty="0">
                <a:solidFill>
                  <a:schemeClr val="bg1"/>
                </a:solidFill>
              </a:rPr>
              <a:t>.</a:t>
            </a:r>
            <a:endParaRPr lang="en-IN" dirty="0">
              <a:solidFill>
                <a:schemeClr val="bg1"/>
              </a:solidFill>
            </a:endParaRPr>
          </a:p>
        </p:txBody>
      </p:sp>
      <p:sp>
        <p:nvSpPr>
          <p:cNvPr id="3" name="Content Placeholder 2">
            <a:extLst>
              <a:ext uri="{FF2B5EF4-FFF2-40B4-BE49-F238E27FC236}">
                <a16:creationId xmlns:a16="http://schemas.microsoft.com/office/drawing/2014/main" id="{43A74EBA-874F-46BE-B8BA-38BD2D3A5A19}"/>
              </a:ext>
            </a:extLst>
          </p:cNvPr>
          <p:cNvSpPr>
            <a:spLocks noGrp="1"/>
          </p:cNvSpPr>
          <p:nvPr>
            <p:ph sz="quarter" idx="10"/>
          </p:nvPr>
        </p:nvSpPr>
        <p:spPr>
          <a:xfrm>
            <a:off x="470517" y="1118586"/>
            <a:ext cx="11265763" cy="5058378"/>
          </a:xfrm>
        </p:spPr>
        <p:txBody>
          <a:bodyPr>
            <a:normAutofit/>
          </a:bodyPr>
          <a:lstStyle/>
          <a:p>
            <a:pPr algn="l" fontAlgn="base"/>
            <a:r>
              <a:rPr lang="en-US" sz="1600" b="0" i="0" dirty="0">
                <a:solidFill>
                  <a:srgbClr val="444444"/>
                </a:solidFill>
                <a:effectLst/>
                <a:latin typeface="Lucida Grande"/>
              </a:rPr>
              <a:t>You can take steps to keep your kidneys healthier longer:</a:t>
            </a:r>
          </a:p>
          <a:p>
            <a:pPr algn="l" fontAlgn="base">
              <a:buFont typeface="Arial" panose="020B0604020202020204" pitchFamily="34" charset="0"/>
              <a:buChar char="•"/>
            </a:pPr>
            <a:r>
              <a:rPr lang="en-US" sz="1600" b="0" i="0" dirty="0">
                <a:solidFill>
                  <a:srgbClr val="444444"/>
                </a:solidFill>
                <a:effectLst/>
                <a:latin typeface="inherit"/>
              </a:rPr>
              <a:t>Choose foods with less </a:t>
            </a:r>
            <a:r>
              <a:rPr lang="en-US" sz="1600" dirty="0">
                <a:solidFill>
                  <a:srgbClr val="006699"/>
                </a:solidFill>
                <a:latin typeface="inherit"/>
              </a:rPr>
              <a:t>salt</a:t>
            </a:r>
            <a:r>
              <a:rPr lang="en-US" sz="1600" b="0" i="0" dirty="0">
                <a:solidFill>
                  <a:srgbClr val="444444"/>
                </a:solidFill>
                <a:effectLst/>
                <a:latin typeface="inherit"/>
              </a:rPr>
              <a:t> (sodium)</a:t>
            </a:r>
          </a:p>
          <a:p>
            <a:pPr algn="l" fontAlgn="base">
              <a:buFont typeface="Arial" panose="020B0604020202020204" pitchFamily="34" charset="0"/>
              <a:buChar char="•"/>
            </a:pPr>
            <a:r>
              <a:rPr lang="en-US" sz="1600" dirty="0">
                <a:solidFill>
                  <a:srgbClr val="006699"/>
                </a:solidFill>
                <a:latin typeface="inherit"/>
              </a:rPr>
              <a:t>Control your blood pressure</a:t>
            </a:r>
            <a:r>
              <a:rPr lang="en-US" sz="1600" b="0" i="0" dirty="0">
                <a:solidFill>
                  <a:srgbClr val="444444"/>
                </a:solidFill>
                <a:effectLst/>
                <a:latin typeface="inherit"/>
              </a:rPr>
              <a:t>; your health care provider can tell you what your blood pressure should be</a:t>
            </a:r>
          </a:p>
          <a:p>
            <a:pPr algn="l" fontAlgn="base">
              <a:buFont typeface="Arial" panose="020B0604020202020204" pitchFamily="34" charset="0"/>
              <a:buChar char="•"/>
            </a:pPr>
            <a:r>
              <a:rPr lang="en-US" sz="1600" b="0" i="0" dirty="0">
                <a:solidFill>
                  <a:srgbClr val="444444"/>
                </a:solidFill>
                <a:effectLst/>
                <a:latin typeface="inherit"/>
              </a:rPr>
              <a:t>Keep your blood sugar in the target range, if you have </a:t>
            </a:r>
            <a:r>
              <a:rPr lang="en-US" sz="1600" dirty="0">
                <a:solidFill>
                  <a:srgbClr val="006699"/>
                </a:solidFill>
                <a:latin typeface="inherit"/>
              </a:rPr>
              <a:t>diabetes</a:t>
            </a:r>
            <a:endParaRPr lang="en-US" sz="1600" b="0" i="0" dirty="0">
              <a:solidFill>
                <a:srgbClr val="444444"/>
              </a:solidFill>
              <a:effectLst/>
              <a:latin typeface="inherit"/>
            </a:endParaRPr>
          </a:p>
          <a:p>
            <a:pPr algn="l" fontAlgn="base">
              <a:buFont typeface="Arial" panose="020B0604020202020204" pitchFamily="34" charset="0"/>
              <a:buChar char="•"/>
            </a:pPr>
            <a:r>
              <a:rPr lang="en-US" sz="1600" b="0" i="0" dirty="0">
                <a:solidFill>
                  <a:srgbClr val="444444"/>
                </a:solidFill>
                <a:effectLst/>
                <a:latin typeface="inherit"/>
              </a:rPr>
              <a:t>Limit the amount of alcohol you drink</a:t>
            </a:r>
          </a:p>
          <a:p>
            <a:pPr algn="l" fontAlgn="base">
              <a:buFont typeface="Arial" panose="020B0604020202020204" pitchFamily="34" charset="0"/>
              <a:buChar char="•"/>
            </a:pPr>
            <a:r>
              <a:rPr lang="en-US" sz="1600" b="0" i="0" dirty="0">
                <a:solidFill>
                  <a:srgbClr val="444444"/>
                </a:solidFill>
                <a:effectLst/>
                <a:latin typeface="inherit"/>
              </a:rPr>
              <a:t>Choose foods that are healthy for your heart: fruits, vegetables, whole grains, and low-fat dairy foods</a:t>
            </a:r>
          </a:p>
          <a:p>
            <a:pPr algn="l" fontAlgn="base">
              <a:buFont typeface="Arial" panose="020B0604020202020204" pitchFamily="34" charset="0"/>
              <a:buChar char="•"/>
            </a:pPr>
            <a:r>
              <a:rPr lang="en-US" sz="1600" b="0" i="0" dirty="0">
                <a:solidFill>
                  <a:srgbClr val="444444"/>
                </a:solidFill>
                <a:effectLst/>
                <a:latin typeface="inherit"/>
              </a:rPr>
              <a:t>Lose weight if you are overweight</a:t>
            </a:r>
          </a:p>
          <a:p>
            <a:pPr algn="l" fontAlgn="base">
              <a:buFont typeface="Arial" panose="020B0604020202020204" pitchFamily="34" charset="0"/>
              <a:buChar char="•"/>
            </a:pPr>
            <a:r>
              <a:rPr lang="en-US" sz="1600" b="0" i="0" dirty="0">
                <a:solidFill>
                  <a:srgbClr val="444444"/>
                </a:solidFill>
                <a:effectLst/>
                <a:latin typeface="inherit"/>
              </a:rPr>
              <a:t>Be physically active</a:t>
            </a:r>
          </a:p>
          <a:p>
            <a:pPr algn="l" fontAlgn="base">
              <a:buFont typeface="Arial" panose="020B0604020202020204" pitchFamily="34" charset="0"/>
              <a:buChar char="•"/>
            </a:pPr>
            <a:r>
              <a:rPr lang="en-US" sz="1600" b="0" i="0" dirty="0">
                <a:solidFill>
                  <a:srgbClr val="444444"/>
                </a:solidFill>
                <a:effectLst/>
                <a:latin typeface="inherit"/>
              </a:rPr>
              <a:t>Don't smoke</a:t>
            </a:r>
          </a:p>
          <a:p>
            <a:endParaRPr lang="en-IN" dirty="0"/>
          </a:p>
        </p:txBody>
      </p:sp>
    </p:spTree>
    <p:extLst>
      <p:ext uri="{BB962C8B-B14F-4D97-AF65-F5344CB8AC3E}">
        <p14:creationId xmlns:p14="http://schemas.microsoft.com/office/powerpoint/2010/main" val="2983668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BDC5AD9-132D-467A-A052-B10FCDB467B3}"/>
              </a:ext>
            </a:extLst>
          </p:cNvPr>
          <p:cNvSpPr>
            <a:spLocks noGrp="1"/>
          </p:cNvSpPr>
          <p:nvPr>
            <p:ph type="title"/>
          </p:nvPr>
        </p:nvSpPr>
        <p:spPr/>
        <p:txBody>
          <a:bodyPr/>
          <a:lstStyle/>
          <a:p>
            <a:r>
              <a:rPr lang="en-US" dirty="0">
                <a:solidFill>
                  <a:schemeClr val="bg1"/>
                </a:solidFill>
              </a:rPr>
              <a:t>….</a:t>
            </a:r>
            <a:endParaRPr lang="en-IN" dirty="0">
              <a:solidFill>
                <a:schemeClr val="bg1"/>
              </a:solidFill>
            </a:endParaRPr>
          </a:p>
        </p:txBody>
      </p:sp>
      <p:pic>
        <p:nvPicPr>
          <p:cNvPr id="13" name="Picture Placeholder 12" descr="A close up of a flowers">
            <a:extLst>
              <a:ext uri="{FF2B5EF4-FFF2-40B4-BE49-F238E27FC236}">
                <a16:creationId xmlns:a16="http://schemas.microsoft.com/office/drawing/2014/main" id="{5A8C014E-25AF-4B1A-85C4-1B34CBEC7EE8}"/>
              </a:ext>
            </a:extLst>
          </p:cNvPr>
          <p:cNvPicPr>
            <a:picLocks noGrp="1" noChangeAspect="1"/>
          </p:cNvPicPr>
          <p:nvPr>
            <p:ph sz="quarter" idx="10"/>
          </p:nvPr>
        </p:nvPicPr>
        <p:blipFill rotWithShape="1">
          <a:blip r:embed="rId2">
            <a:alphaModFix amt="35000"/>
            <a:duotone>
              <a:schemeClr val="accent1">
                <a:shade val="45000"/>
                <a:satMod val="135000"/>
              </a:schemeClr>
              <a:prstClr val="white"/>
            </a:duotone>
            <a:extLst>
              <a:ext uri="{28A0092B-C50C-407E-A947-70E740481C1C}">
                <a14:useLocalDpi xmlns:a14="http://schemas.microsoft.com/office/drawing/2010/main"/>
              </a:ext>
            </a:extLst>
          </a:blip>
          <a:stretch/>
        </p:blipFill>
        <p:spPr>
          <a:xfrm>
            <a:off x="463118" y="533456"/>
            <a:ext cx="11265763" cy="5791087"/>
          </a:xfrm>
          <a:solidFill>
            <a:schemeClr val="accent1">
              <a:lumMod val="60000"/>
              <a:lumOff val="40000"/>
            </a:schemeClr>
          </a:solidFill>
        </p:spPr>
      </p:pic>
      <p:sp>
        <p:nvSpPr>
          <p:cNvPr id="11" name="TextBox 10">
            <a:extLst>
              <a:ext uri="{FF2B5EF4-FFF2-40B4-BE49-F238E27FC236}">
                <a16:creationId xmlns:a16="http://schemas.microsoft.com/office/drawing/2014/main" id="{30823F6A-ADD0-4148-92C9-8D7D30C19807}"/>
              </a:ext>
            </a:extLst>
          </p:cNvPr>
          <p:cNvSpPr txBox="1"/>
          <p:nvPr/>
        </p:nvSpPr>
        <p:spPr>
          <a:xfrm>
            <a:off x="2938509" y="2474195"/>
            <a:ext cx="8016536" cy="1200329"/>
          </a:xfrm>
          <a:prstGeom prst="rect">
            <a:avLst/>
          </a:prstGeom>
          <a:noFill/>
        </p:spPr>
        <p:txBody>
          <a:bodyPr wrap="square">
            <a:spAutoFit/>
          </a:bodyPr>
          <a:lstStyle/>
          <a:p>
            <a:pPr marL="0" indent="0">
              <a:buNone/>
            </a:pPr>
            <a:r>
              <a:rPr lang="en-US" sz="7200" dirty="0">
                <a:solidFill>
                  <a:srgbClr val="F8F8F8"/>
                </a:solidFill>
              </a:rPr>
              <a:t>THANK YOU</a:t>
            </a:r>
            <a:endParaRPr lang="en-IN" sz="7200" dirty="0">
              <a:solidFill>
                <a:srgbClr val="F8F8F8"/>
              </a:solidFill>
            </a:endParaRPr>
          </a:p>
        </p:txBody>
      </p:sp>
    </p:spTree>
    <p:extLst>
      <p:ext uri="{BB962C8B-B14F-4D97-AF65-F5344CB8AC3E}">
        <p14:creationId xmlns:p14="http://schemas.microsoft.com/office/powerpoint/2010/main" val="3478009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a:extLst>
              <a:ext uri="{FF2B5EF4-FFF2-40B4-BE49-F238E27FC236}">
                <a16:creationId xmlns:a16="http://schemas.microsoft.com/office/drawing/2014/main" id="{7EB76303-78C2-4A3A-8AC7-A5961C42A174}"/>
              </a:ext>
            </a:extLst>
          </p:cNvPr>
          <p:cNvPicPr>
            <a:picLocks noGrp="1" noChangeAspect="1"/>
          </p:cNvPicPr>
          <p:nvPr>
            <p:ph type="pic" sz="quarter" idx="14"/>
          </p:nvPr>
        </p:nvPicPr>
        <p:blipFill rotWithShape="1">
          <a:blip r:embed="rId2"/>
          <a:srcRect t="24159" b="24159"/>
          <a:stretch/>
        </p:blipFill>
        <p:spPr>
          <a:xfrm>
            <a:off x="414338" y="684420"/>
            <a:ext cx="11368087" cy="5875337"/>
          </a:xfrm>
        </p:spPr>
      </p:pic>
      <p:sp>
        <p:nvSpPr>
          <p:cNvPr id="23" name="Title 22">
            <a:extLst>
              <a:ext uri="{FF2B5EF4-FFF2-40B4-BE49-F238E27FC236}">
                <a16:creationId xmlns:a16="http://schemas.microsoft.com/office/drawing/2014/main" id="{D0653BC7-3759-4771-A7E3-5B2E7F6A799E}"/>
              </a:ext>
            </a:extLst>
          </p:cNvPr>
          <p:cNvSpPr>
            <a:spLocks noGrp="1"/>
          </p:cNvSpPr>
          <p:nvPr>
            <p:ph type="ctrTitle"/>
          </p:nvPr>
        </p:nvSpPr>
        <p:spPr/>
        <p:txBody>
          <a:bodyPr>
            <a:normAutofit fontScale="90000"/>
          </a:bodyPr>
          <a:lstStyle/>
          <a:p>
            <a:br>
              <a:rPr lang="en-US" dirty="0">
                <a:solidFill>
                  <a:srgbClr val="000099"/>
                </a:solidFill>
              </a:rPr>
            </a:br>
            <a:endParaRPr lang="en-IN" dirty="0">
              <a:solidFill>
                <a:srgbClr val="000099"/>
              </a:solidFill>
            </a:endParaRPr>
          </a:p>
        </p:txBody>
      </p:sp>
      <p:sp>
        <p:nvSpPr>
          <p:cNvPr id="29" name="Subtitle 28">
            <a:extLst>
              <a:ext uri="{FF2B5EF4-FFF2-40B4-BE49-F238E27FC236}">
                <a16:creationId xmlns:a16="http://schemas.microsoft.com/office/drawing/2014/main" id="{5DD2A2DB-EC5D-493B-927B-65B5F676566D}"/>
              </a:ext>
            </a:extLst>
          </p:cNvPr>
          <p:cNvSpPr>
            <a:spLocks noGrp="1"/>
          </p:cNvSpPr>
          <p:nvPr>
            <p:ph type="subTitle" idx="1"/>
          </p:nvPr>
        </p:nvSpPr>
        <p:spPr>
          <a:xfrm>
            <a:off x="1701383" y="976544"/>
            <a:ext cx="8789234" cy="5291091"/>
          </a:xfrm>
        </p:spPr>
        <p:txBody>
          <a:bodyPr>
            <a:normAutofit fontScale="85000" lnSpcReduction="20000"/>
          </a:bodyPr>
          <a:lstStyle/>
          <a:p>
            <a:r>
              <a:rPr lang="en-US" sz="4000" dirty="0">
                <a:solidFill>
                  <a:srgbClr val="0C1B43"/>
                </a:solidFill>
              </a:rPr>
              <a:t>AGENDA</a:t>
            </a:r>
          </a:p>
          <a:p>
            <a:pPr marL="457200" indent="-457200" algn="l">
              <a:buFont typeface="Wingdings" panose="05000000000000000000" pitchFamily="2" charset="2"/>
              <a:buChar char="Ø"/>
            </a:pPr>
            <a:r>
              <a:rPr lang="en-US" sz="3200" dirty="0">
                <a:solidFill>
                  <a:srgbClr val="0C1B43"/>
                </a:solidFill>
              </a:rPr>
              <a:t>Introduction</a:t>
            </a:r>
          </a:p>
          <a:p>
            <a:pPr marL="457200" indent="-457200" algn="l">
              <a:buFont typeface="Wingdings" panose="05000000000000000000" pitchFamily="2" charset="2"/>
              <a:buChar char="Ø"/>
            </a:pPr>
            <a:r>
              <a:rPr lang="en-US" sz="3200" dirty="0">
                <a:solidFill>
                  <a:srgbClr val="0C1B43"/>
                </a:solidFill>
              </a:rPr>
              <a:t>Symptoms</a:t>
            </a:r>
          </a:p>
          <a:p>
            <a:pPr marL="457200" indent="-457200" algn="l">
              <a:buFont typeface="Wingdings" panose="05000000000000000000" pitchFamily="2" charset="2"/>
              <a:buChar char="Ø"/>
            </a:pPr>
            <a:r>
              <a:rPr lang="en-US" sz="3200" dirty="0">
                <a:solidFill>
                  <a:srgbClr val="0C1B43"/>
                </a:solidFill>
              </a:rPr>
              <a:t>Causes</a:t>
            </a:r>
          </a:p>
          <a:p>
            <a:pPr marL="457200" indent="-457200" algn="l">
              <a:buFont typeface="Wingdings" panose="05000000000000000000" pitchFamily="2" charset="2"/>
              <a:buChar char="Ø"/>
            </a:pPr>
            <a:r>
              <a:rPr lang="en-US" sz="3200" dirty="0">
                <a:solidFill>
                  <a:srgbClr val="0C1B43"/>
                </a:solidFill>
              </a:rPr>
              <a:t>Prevention</a:t>
            </a:r>
          </a:p>
          <a:p>
            <a:pPr marL="457200" indent="-457200" algn="l">
              <a:buFont typeface="Wingdings" panose="05000000000000000000" pitchFamily="2" charset="2"/>
              <a:buChar char="Ø"/>
            </a:pPr>
            <a:r>
              <a:rPr lang="en-US" sz="3200" dirty="0">
                <a:solidFill>
                  <a:srgbClr val="0C1B43"/>
                </a:solidFill>
              </a:rPr>
              <a:t>Treatment</a:t>
            </a:r>
          </a:p>
          <a:p>
            <a:pPr marL="457200" indent="-457200" algn="l">
              <a:buFont typeface="Wingdings" panose="05000000000000000000" pitchFamily="2" charset="2"/>
              <a:buChar char="Ø"/>
            </a:pPr>
            <a:r>
              <a:rPr lang="en-US" sz="3200" dirty="0">
                <a:solidFill>
                  <a:srgbClr val="0C1B43"/>
                </a:solidFill>
              </a:rPr>
              <a:t>Complications</a:t>
            </a:r>
          </a:p>
          <a:p>
            <a:pPr marL="457200" indent="-457200" algn="l">
              <a:buFont typeface="Wingdings" panose="05000000000000000000" pitchFamily="2" charset="2"/>
              <a:buChar char="Ø"/>
            </a:pPr>
            <a:r>
              <a:rPr lang="en-US" sz="3200" dirty="0">
                <a:solidFill>
                  <a:srgbClr val="0C1B43"/>
                </a:solidFill>
              </a:rPr>
              <a:t>Block Diagram</a:t>
            </a:r>
          </a:p>
          <a:p>
            <a:pPr marL="457200" indent="-457200" algn="l">
              <a:buFont typeface="Wingdings" panose="05000000000000000000" pitchFamily="2" charset="2"/>
              <a:buChar char="Ø"/>
            </a:pPr>
            <a:r>
              <a:rPr lang="en-US" sz="3200" dirty="0">
                <a:solidFill>
                  <a:srgbClr val="0C1B43"/>
                </a:solidFill>
              </a:rPr>
              <a:t>Experimental Analysis</a:t>
            </a:r>
          </a:p>
          <a:p>
            <a:pPr marL="457200" indent="-457200" algn="l">
              <a:buFont typeface="Wingdings" panose="05000000000000000000" pitchFamily="2" charset="2"/>
              <a:buChar char="Ø"/>
            </a:pPr>
            <a:r>
              <a:rPr lang="en-US" sz="3200" dirty="0">
                <a:solidFill>
                  <a:srgbClr val="0C1B43"/>
                </a:solidFill>
              </a:rPr>
              <a:t>Source code</a:t>
            </a:r>
          </a:p>
          <a:p>
            <a:pPr marL="457200" indent="-457200" algn="l">
              <a:buFont typeface="Wingdings" panose="05000000000000000000" pitchFamily="2" charset="2"/>
              <a:buChar char="Ø"/>
            </a:pPr>
            <a:r>
              <a:rPr lang="en-US" sz="3200" dirty="0">
                <a:solidFill>
                  <a:srgbClr val="0C1B43"/>
                </a:solidFill>
              </a:rPr>
              <a:t>Future scope</a:t>
            </a:r>
          </a:p>
          <a:p>
            <a:pPr marL="457200" indent="-457200" algn="l">
              <a:buFont typeface="Wingdings" panose="05000000000000000000" pitchFamily="2" charset="2"/>
              <a:buChar char="Ø"/>
            </a:pPr>
            <a:r>
              <a:rPr lang="en-US" sz="3200" dirty="0">
                <a:solidFill>
                  <a:srgbClr val="0C1B43"/>
                </a:solidFill>
              </a:rPr>
              <a:t>Summary</a:t>
            </a:r>
          </a:p>
          <a:p>
            <a:pPr algn="l"/>
            <a:endParaRPr lang="en-US" sz="3200" dirty="0">
              <a:solidFill>
                <a:srgbClr val="0C1B43"/>
              </a:solidFill>
            </a:endParaRPr>
          </a:p>
          <a:p>
            <a:pPr marL="457200" indent="-457200" algn="l">
              <a:buFont typeface="Wingdings" panose="05000000000000000000" pitchFamily="2" charset="2"/>
              <a:buChar char="Ø"/>
            </a:pPr>
            <a:endParaRPr lang="en-US" sz="3200" dirty="0">
              <a:solidFill>
                <a:srgbClr val="0C1B43"/>
              </a:solidFill>
            </a:endParaRPr>
          </a:p>
          <a:p>
            <a:pPr marL="457200" indent="-457200" algn="l">
              <a:buFont typeface="Wingdings" panose="05000000000000000000" pitchFamily="2" charset="2"/>
              <a:buChar char="Ø"/>
            </a:pPr>
            <a:endParaRPr lang="en-US" sz="3200" dirty="0">
              <a:solidFill>
                <a:srgbClr val="0C1B43"/>
              </a:solidFill>
            </a:endParaRPr>
          </a:p>
          <a:p>
            <a:pPr marL="457200" indent="-457200" algn="l">
              <a:buFont typeface="Wingdings" panose="05000000000000000000" pitchFamily="2" charset="2"/>
              <a:buChar char="Ø"/>
            </a:pPr>
            <a:endParaRPr lang="en-US" sz="3200" dirty="0">
              <a:solidFill>
                <a:srgbClr val="0C1B43"/>
              </a:solidFill>
            </a:endParaRPr>
          </a:p>
          <a:p>
            <a:pPr marL="457200" indent="-457200" algn="l">
              <a:buFont typeface="Wingdings" panose="05000000000000000000" pitchFamily="2" charset="2"/>
              <a:buChar char="Ø"/>
            </a:pPr>
            <a:endParaRPr lang="en-US" sz="3200" dirty="0">
              <a:solidFill>
                <a:srgbClr val="0C1B43"/>
              </a:solidFill>
            </a:endParaRPr>
          </a:p>
          <a:p>
            <a:pPr algn="l"/>
            <a:endParaRPr lang="en-IN" sz="3200" dirty="0">
              <a:solidFill>
                <a:srgbClr val="0C1B43"/>
              </a:solidFill>
            </a:endParaRPr>
          </a:p>
        </p:txBody>
      </p:sp>
    </p:spTree>
    <p:extLst>
      <p:ext uri="{BB962C8B-B14F-4D97-AF65-F5344CB8AC3E}">
        <p14:creationId xmlns:p14="http://schemas.microsoft.com/office/powerpoint/2010/main" val="307688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a:noAutofit/>
          </a:bodyPr>
          <a:lstStyle/>
          <a:p>
            <a:pPr algn="l"/>
            <a:r>
              <a:rPr lang="en-US" sz="1600" b="0" i="0" dirty="0">
                <a:solidFill>
                  <a:srgbClr val="111111"/>
                </a:solidFill>
                <a:effectLst/>
                <a:latin typeface="Helvetica" panose="020B0604020202020204" pitchFamily="34" charset="0"/>
              </a:rPr>
              <a:t>Chronic kidney disease, also called chronic kidney failure, describes the gradual loss of kidney function. Your kidneys filter wastes and excess fluids from your blood, which are then excreted in your urine. When chronic kidney disease reaches an advanced stage, dangerous levels of fluid, electrolytes and wastes can build up in your body.</a:t>
            </a:r>
          </a:p>
          <a:p>
            <a:pPr algn="l"/>
            <a:r>
              <a:rPr lang="en-US" sz="1600" b="0" i="0" dirty="0">
                <a:solidFill>
                  <a:srgbClr val="111111"/>
                </a:solidFill>
                <a:effectLst/>
                <a:latin typeface="Helvetica" panose="020B0604020202020204" pitchFamily="34" charset="0"/>
              </a:rPr>
              <a:t>In the early stages of chronic kidney disease, you may have few signs or symptoms. Chronic kidney disease may not become apparent until your kidney function is significantly impaired.</a:t>
            </a:r>
          </a:p>
          <a:p>
            <a:pPr algn="l"/>
            <a:r>
              <a:rPr lang="en-US" sz="1600" b="0" i="0" dirty="0">
                <a:solidFill>
                  <a:srgbClr val="111111"/>
                </a:solidFill>
                <a:effectLst/>
                <a:latin typeface="Helvetica" panose="020B0604020202020204" pitchFamily="34" charset="0"/>
              </a:rPr>
              <a:t>Treatment for chronic kidney disease focuses on slowing the progression of the kidney damage, usually by controlling the underlying cause. Chronic kidney disease can progress to end-stage kidney failure, which is fatal without artificial filtering (dialysis) or a kidney transplant.</a:t>
            </a:r>
          </a:p>
          <a:p>
            <a:pPr marL="0" indent="0">
              <a:buNone/>
            </a:pPr>
            <a:endParaRPr lang="ja-JP" altLang="en-US" sz="1800" dirty="0"/>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pPr algn="ctr"/>
            <a:r>
              <a:rPr lang="en-US" sz="4000" dirty="0">
                <a:solidFill>
                  <a:schemeClr val="accent1">
                    <a:lumMod val="75000"/>
                  </a:schemeClr>
                </a:solidFill>
              </a:rPr>
              <a:t>INTRODUCTION</a:t>
            </a:r>
          </a:p>
        </p:txBody>
      </p:sp>
    </p:spTree>
    <p:extLst>
      <p:ext uri="{BB962C8B-B14F-4D97-AF65-F5344CB8AC3E}">
        <p14:creationId xmlns:p14="http://schemas.microsoft.com/office/powerpoint/2010/main" val="234823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736847" y="914400"/>
            <a:ext cx="4892989" cy="5262563"/>
          </a:xfrm>
        </p:spPr>
        <p:txBody>
          <a:bodyPr>
            <a:noAutofit/>
          </a:bodyPr>
          <a:lstStyle/>
          <a:p>
            <a:pPr algn="l">
              <a:buSzPct val="95000"/>
            </a:pPr>
            <a:r>
              <a:rPr lang="en-US" sz="1600" b="0" i="0" dirty="0">
                <a:solidFill>
                  <a:srgbClr val="575757"/>
                </a:solidFill>
                <a:effectLst/>
                <a:latin typeface="Lucida Fax" panose="02060602050505020204" pitchFamily="18" charset="0"/>
              </a:rPr>
              <a:t>chest pain      </a:t>
            </a:r>
          </a:p>
          <a:p>
            <a:pPr algn="l">
              <a:buSzPct val="95000"/>
            </a:pPr>
            <a:r>
              <a:rPr lang="en-US" sz="1600" b="0" i="0" dirty="0">
                <a:solidFill>
                  <a:srgbClr val="575757"/>
                </a:solidFill>
                <a:effectLst/>
                <a:latin typeface="Lucida Fax" panose="02060602050505020204" pitchFamily="18" charset="0"/>
              </a:rPr>
              <a:t>muscle cramps</a:t>
            </a:r>
          </a:p>
          <a:p>
            <a:pPr algn="l">
              <a:buSzPct val="95000"/>
            </a:pPr>
            <a:r>
              <a:rPr lang="en-US" sz="1600" b="0" i="0" dirty="0">
                <a:solidFill>
                  <a:srgbClr val="575757"/>
                </a:solidFill>
                <a:effectLst/>
                <a:latin typeface="Lucida Fax" panose="02060602050505020204" pitchFamily="18" charset="0"/>
              </a:rPr>
              <a:t>nausea</a:t>
            </a:r>
          </a:p>
          <a:p>
            <a:pPr algn="l">
              <a:buSzPct val="95000"/>
            </a:pPr>
            <a:r>
              <a:rPr lang="en-US" sz="1600" b="0" i="0" dirty="0">
                <a:solidFill>
                  <a:srgbClr val="575757"/>
                </a:solidFill>
                <a:effectLst/>
                <a:latin typeface="Lucida Fax" panose="02060602050505020204" pitchFamily="18" charset="0"/>
              </a:rPr>
              <a:t>shortness of breath</a:t>
            </a:r>
          </a:p>
          <a:p>
            <a:pPr algn="l">
              <a:buSzPct val="95000"/>
            </a:pPr>
            <a:r>
              <a:rPr lang="en-US" sz="1600" b="0" i="0" dirty="0">
                <a:solidFill>
                  <a:srgbClr val="575757"/>
                </a:solidFill>
                <a:effectLst/>
                <a:latin typeface="Lucida Fax" panose="02060602050505020204" pitchFamily="18" charset="0"/>
              </a:rPr>
              <a:t>sleep problems</a:t>
            </a:r>
          </a:p>
          <a:p>
            <a:pPr>
              <a:buSzPct val="95000"/>
            </a:pPr>
            <a:r>
              <a:rPr lang="en-US" sz="1600" b="0" i="0" dirty="0">
                <a:solidFill>
                  <a:srgbClr val="575757"/>
                </a:solidFill>
                <a:effectLst/>
                <a:latin typeface="Lucida Fax" panose="02060602050505020204" pitchFamily="18" charset="0"/>
              </a:rPr>
              <a:t>dry skin</a:t>
            </a:r>
          </a:p>
          <a:p>
            <a:pPr algn="l">
              <a:buSzPct val="95000"/>
            </a:pPr>
            <a:r>
              <a:rPr lang="en-US" sz="1600" b="0" i="0" dirty="0">
                <a:solidFill>
                  <a:srgbClr val="575757"/>
                </a:solidFill>
                <a:effectLst/>
                <a:latin typeface="Lucida Fax" panose="02060602050505020204" pitchFamily="18" charset="0"/>
              </a:rPr>
              <a:t>itching or numbness</a:t>
            </a:r>
          </a:p>
          <a:p>
            <a:pPr algn="l">
              <a:buSzPct val="95000"/>
            </a:pPr>
            <a:r>
              <a:rPr lang="en-US" sz="1600" b="0" i="0" dirty="0">
                <a:solidFill>
                  <a:srgbClr val="575757"/>
                </a:solidFill>
                <a:effectLst/>
                <a:latin typeface="Lucida Fax" panose="02060602050505020204" pitchFamily="18" charset="0"/>
              </a:rPr>
              <a:t>feeling tired</a:t>
            </a:r>
          </a:p>
          <a:p>
            <a:pPr>
              <a:buSzPct val="95000"/>
            </a:pPr>
            <a:r>
              <a:rPr lang="en-US" sz="1600" b="0" i="0" dirty="0">
                <a:solidFill>
                  <a:srgbClr val="575757"/>
                </a:solidFill>
                <a:effectLst/>
                <a:latin typeface="Lucida Fax" panose="02060602050505020204" pitchFamily="18" charset="0"/>
              </a:rPr>
              <a:t>weight loss</a:t>
            </a:r>
          </a:p>
          <a:p>
            <a:pPr>
              <a:buSzPct val="95000"/>
            </a:pPr>
            <a:r>
              <a:rPr lang="en-US" sz="1600" b="0" i="0" dirty="0">
                <a:solidFill>
                  <a:srgbClr val="575757"/>
                </a:solidFill>
                <a:effectLst/>
                <a:latin typeface="Lucida Fax" panose="02060602050505020204" pitchFamily="18" charset="0"/>
              </a:rPr>
              <a:t>increased or decreased urination</a:t>
            </a:r>
          </a:p>
          <a:p>
            <a:pPr algn="l">
              <a:buSzPct val="95000"/>
            </a:pPr>
            <a:endParaRPr lang="en-US" sz="1600" b="0" i="0" dirty="0">
              <a:solidFill>
                <a:srgbClr val="575757"/>
              </a:solidFill>
              <a:effectLst/>
              <a:latin typeface="Lucida Fax" panose="02060602050505020204" pitchFamily="18" charset="0"/>
            </a:endParaRPr>
          </a:p>
          <a:p>
            <a:endParaRPr lang="en-US" sz="1400" dirty="0"/>
          </a:p>
        </p:txBody>
      </p:sp>
      <p:sp>
        <p:nvSpPr>
          <p:cNvPr id="41" name="Title 40">
            <a:extLst>
              <a:ext uri="{FF2B5EF4-FFF2-40B4-BE49-F238E27FC236}">
                <a16:creationId xmlns:a16="http://schemas.microsoft.com/office/drawing/2014/main" id="{360A1163-2F4E-8A42-A7D1-C12E13D898B3}"/>
              </a:ext>
            </a:extLst>
          </p:cNvPr>
          <p:cNvSpPr>
            <a:spLocks noGrp="1"/>
          </p:cNvSpPr>
          <p:nvPr>
            <p:ph type="title"/>
          </p:nvPr>
        </p:nvSpPr>
        <p:spPr>
          <a:xfrm>
            <a:off x="838200" y="497150"/>
            <a:ext cx="4791637" cy="506027"/>
          </a:xfrm>
        </p:spPr>
        <p:txBody>
          <a:bodyPr/>
          <a:lstStyle/>
          <a:p>
            <a:pPr algn="ctr"/>
            <a:r>
              <a:rPr lang="en-US" sz="3600" dirty="0"/>
              <a:t>SYMPTOMS</a:t>
            </a:r>
          </a:p>
        </p:txBody>
      </p:sp>
      <p:pic>
        <p:nvPicPr>
          <p:cNvPr id="19" name="Picture Placeholder 18">
            <a:extLst>
              <a:ext uri="{FF2B5EF4-FFF2-40B4-BE49-F238E27FC236}">
                <a16:creationId xmlns:a16="http://schemas.microsoft.com/office/drawing/2014/main" id="{86C3CC3B-26B7-486E-9DA2-BA4BB425DADC}"/>
              </a:ext>
            </a:extLst>
          </p:cNvPr>
          <p:cNvPicPr>
            <a:picLocks noGrp="1" noChangeAspect="1"/>
          </p:cNvPicPr>
          <p:nvPr>
            <p:ph type="pic" sz="quarter" idx="11"/>
          </p:nvPr>
        </p:nvPicPr>
        <p:blipFill>
          <a:blip r:embed="rId2"/>
          <a:srcRect l="9416" r="9416"/>
          <a:stretch>
            <a:fillRect/>
          </a:stretch>
        </p:blipFill>
        <p:spPr>
          <a:xfrm>
            <a:off x="6562165" y="126507"/>
            <a:ext cx="5536366" cy="6604986"/>
          </a:xfrm>
        </p:spPr>
      </p:pic>
    </p:spTree>
    <p:extLst>
      <p:ext uri="{BB962C8B-B14F-4D97-AF65-F5344CB8AC3E}">
        <p14:creationId xmlns:p14="http://schemas.microsoft.com/office/powerpoint/2010/main" val="322470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187D50-BD8C-48A6-A2BA-FA085F88B7AE}"/>
              </a:ext>
            </a:extLst>
          </p:cNvPr>
          <p:cNvSpPr>
            <a:spLocks noGrp="1"/>
          </p:cNvSpPr>
          <p:nvPr>
            <p:ph type="title"/>
          </p:nvPr>
        </p:nvSpPr>
        <p:spPr>
          <a:xfrm>
            <a:off x="838200" y="452761"/>
            <a:ext cx="10515600" cy="812076"/>
          </a:xfrm>
        </p:spPr>
        <p:txBody>
          <a:bodyPr/>
          <a:lstStyle/>
          <a:p>
            <a:pPr algn="ctr"/>
            <a:r>
              <a:rPr lang="en-US" sz="3600" dirty="0"/>
              <a:t>CAUSES</a:t>
            </a:r>
            <a:endParaRPr lang="en-IN" sz="3600" dirty="0"/>
          </a:p>
        </p:txBody>
      </p:sp>
      <p:sp>
        <p:nvSpPr>
          <p:cNvPr id="12" name="Content Placeholder 11">
            <a:extLst>
              <a:ext uri="{FF2B5EF4-FFF2-40B4-BE49-F238E27FC236}">
                <a16:creationId xmlns:a16="http://schemas.microsoft.com/office/drawing/2014/main" id="{A089D44C-7DF0-4FD9-9FBE-3B664CDC1D3D}"/>
              </a:ext>
            </a:extLst>
          </p:cNvPr>
          <p:cNvSpPr txBox="1">
            <a:spLocks noGrp="1"/>
          </p:cNvSpPr>
          <p:nvPr>
            <p:ph sz="quarter" idx="10"/>
          </p:nvPr>
        </p:nvSpPr>
        <p:spPr>
          <a:xfrm>
            <a:off x="452761" y="1264837"/>
            <a:ext cx="11194741" cy="5668539"/>
          </a:xfrm>
          <a:prstGeom prst="rect">
            <a:avLst/>
          </a:prstGeom>
          <a:noFill/>
        </p:spPr>
        <p:txBody>
          <a:bodyPr wrap="square">
            <a:spAutoFit/>
          </a:bodyPr>
          <a:lstStyle/>
          <a:p>
            <a:pPr marL="0" indent="0" algn="l">
              <a:buNone/>
            </a:pPr>
            <a:r>
              <a:rPr lang="en-IN" sz="1800" b="0" i="0" dirty="0">
                <a:solidFill>
                  <a:srgbClr val="111111"/>
                </a:solidFill>
                <a:effectLst/>
                <a:latin typeface="Helvetica" panose="020B0604020202020204" pitchFamily="34" charset="0"/>
              </a:rPr>
              <a:t>Diseases and conditions that cause chronic kidney disease include:</a:t>
            </a:r>
          </a:p>
          <a:p>
            <a:pPr algn="l">
              <a:buFont typeface="Arial" panose="020B0604020202020204" pitchFamily="34" charset="0"/>
              <a:buChar char="•"/>
            </a:pPr>
            <a:r>
              <a:rPr lang="en-IN" sz="1800" b="0" i="0" dirty="0">
                <a:solidFill>
                  <a:srgbClr val="111111"/>
                </a:solidFill>
                <a:effectLst/>
                <a:latin typeface="Helvetica" panose="020B0604020202020204" pitchFamily="34" charset="0"/>
              </a:rPr>
              <a:t>Type 1 or type 2 diabetes</a:t>
            </a:r>
          </a:p>
          <a:p>
            <a:pPr algn="l">
              <a:buFont typeface="Arial" panose="020B0604020202020204" pitchFamily="34" charset="0"/>
              <a:buChar char="•"/>
            </a:pPr>
            <a:r>
              <a:rPr lang="en-IN" sz="1800" b="0" i="0" dirty="0">
                <a:solidFill>
                  <a:srgbClr val="111111"/>
                </a:solidFill>
                <a:effectLst/>
                <a:latin typeface="Helvetica" panose="020B0604020202020204" pitchFamily="34" charset="0"/>
              </a:rPr>
              <a:t>High blood pressure</a:t>
            </a:r>
          </a:p>
          <a:p>
            <a:pPr algn="l">
              <a:buFont typeface="Arial" panose="020B0604020202020204" pitchFamily="34" charset="0"/>
              <a:buChar char="•"/>
            </a:pPr>
            <a:r>
              <a:rPr lang="en-IN" sz="1800" b="0" i="0" dirty="0">
                <a:solidFill>
                  <a:srgbClr val="111111"/>
                </a:solidFill>
                <a:effectLst/>
                <a:latin typeface="Helvetica" panose="020B0604020202020204" pitchFamily="34" charset="0"/>
              </a:rPr>
              <a:t>Glomerulonephritis , an inflammation of the kidney's filtering units (glomeruli)</a:t>
            </a:r>
          </a:p>
          <a:p>
            <a:pPr algn="l">
              <a:buFont typeface="Arial" panose="020B0604020202020204" pitchFamily="34" charset="0"/>
              <a:buChar char="•"/>
            </a:pPr>
            <a:r>
              <a:rPr lang="en-IN" sz="1800" b="0" i="0" dirty="0">
                <a:solidFill>
                  <a:srgbClr val="111111"/>
                </a:solidFill>
                <a:effectLst/>
                <a:latin typeface="Helvetica" panose="020B0604020202020204" pitchFamily="34" charset="0"/>
              </a:rPr>
              <a:t>Interstitial nephritis, an inflammation of the kidney's tubules and surrounding structures</a:t>
            </a:r>
          </a:p>
          <a:p>
            <a:pPr algn="l">
              <a:buFont typeface="Arial" panose="020B0604020202020204" pitchFamily="34" charset="0"/>
              <a:buChar char="•"/>
            </a:pPr>
            <a:r>
              <a:rPr lang="en-IN" sz="1800" b="0" i="0" dirty="0">
                <a:solidFill>
                  <a:srgbClr val="111111"/>
                </a:solidFill>
                <a:effectLst/>
                <a:latin typeface="Helvetica" panose="020B0604020202020204" pitchFamily="34" charset="0"/>
              </a:rPr>
              <a:t>Polycystic kidney disease</a:t>
            </a:r>
          </a:p>
          <a:p>
            <a:pPr algn="l">
              <a:buFont typeface="Arial" panose="020B0604020202020204" pitchFamily="34" charset="0"/>
              <a:buChar char="•"/>
            </a:pPr>
            <a:r>
              <a:rPr lang="en-IN" sz="1800" b="0" i="0" dirty="0">
                <a:solidFill>
                  <a:srgbClr val="111111"/>
                </a:solidFill>
                <a:effectLst/>
                <a:latin typeface="Helvetica" panose="020B0604020202020204" pitchFamily="34" charset="0"/>
              </a:rPr>
              <a:t>Prolonged obstruction of the urinary tract, from conditions such as enlarged prostate, kidney stones and some cancers</a:t>
            </a:r>
          </a:p>
          <a:p>
            <a:pPr algn="l">
              <a:buFont typeface="Arial" panose="020B0604020202020204" pitchFamily="34" charset="0"/>
              <a:buChar char="•"/>
            </a:pPr>
            <a:r>
              <a:rPr lang="en-IN" sz="1800" b="0" i="0" dirty="0">
                <a:solidFill>
                  <a:srgbClr val="111111"/>
                </a:solidFill>
                <a:effectLst/>
                <a:latin typeface="Helvetica" panose="020B0604020202020204" pitchFamily="34" charset="0"/>
              </a:rPr>
              <a:t>Vesicoureteral  reflux, a condition that causes urine to back up into your kidneys</a:t>
            </a:r>
          </a:p>
          <a:p>
            <a:pPr marL="0" indent="0">
              <a:buNone/>
            </a:pPr>
            <a:endParaRPr lang="en-IN" dirty="0"/>
          </a:p>
        </p:txBody>
      </p:sp>
    </p:spTree>
    <p:extLst>
      <p:ext uri="{BB962C8B-B14F-4D97-AF65-F5344CB8AC3E}">
        <p14:creationId xmlns:p14="http://schemas.microsoft.com/office/powerpoint/2010/main" val="220552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2988-20A1-4911-9234-6A8CB555A0A0}"/>
              </a:ext>
            </a:extLst>
          </p:cNvPr>
          <p:cNvSpPr>
            <a:spLocks noGrp="1"/>
          </p:cNvSpPr>
          <p:nvPr>
            <p:ph type="title"/>
          </p:nvPr>
        </p:nvSpPr>
        <p:spPr>
          <a:xfrm>
            <a:off x="838200" y="284085"/>
            <a:ext cx="10515600" cy="861134"/>
          </a:xfrm>
        </p:spPr>
        <p:txBody>
          <a:bodyPr/>
          <a:lstStyle/>
          <a:p>
            <a:pPr algn="ctr"/>
            <a:r>
              <a:rPr lang="en-US" sz="3600" dirty="0"/>
              <a:t>PREVENTION</a:t>
            </a:r>
            <a:endParaRPr lang="en-IN" sz="3600" dirty="0"/>
          </a:p>
        </p:txBody>
      </p:sp>
      <p:sp>
        <p:nvSpPr>
          <p:cNvPr id="3" name="Content Placeholder 2">
            <a:extLst>
              <a:ext uri="{FF2B5EF4-FFF2-40B4-BE49-F238E27FC236}">
                <a16:creationId xmlns:a16="http://schemas.microsoft.com/office/drawing/2014/main" id="{BBC57539-5193-4B2B-AE44-DA99F8FFE70A}"/>
              </a:ext>
            </a:extLst>
          </p:cNvPr>
          <p:cNvSpPr>
            <a:spLocks noGrp="1"/>
          </p:cNvSpPr>
          <p:nvPr>
            <p:ph sz="quarter" idx="10"/>
          </p:nvPr>
        </p:nvSpPr>
        <p:spPr>
          <a:xfrm>
            <a:off x="532659" y="949910"/>
            <a:ext cx="11212497" cy="5335479"/>
          </a:xfrm>
        </p:spPr>
        <p:txBody>
          <a:bodyPr>
            <a:normAutofit fontScale="92500" lnSpcReduction="10000"/>
          </a:bodyPr>
          <a:lstStyle/>
          <a:p>
            <a:pPr marL="0" indent="0" algn="l">
              <a:buNone/>
            </a:pPr>
            <a:r>
              <a:rPr lang="en-US" sz="1600" b="0" i="0" dirty="0">
                <a:solidFill>
                  <a:srgbClr val="111111"/>
                </a:solidFill>
                <a:effectLst/>
                <a:latin typeface="Helvetica" panose="020B0604020202020204" pitchFamily="34" charset="0"/>
              </a:rPr>
              <a:t>To reduce your risk of developing kidney disease:</a:t>
            </a:r>
          </a:p>
          <a:p>
            <a:pPr algn="l">
              <a:buFont typeface="Arial" panose="020B0604020202020204" pitchFamily="34" charset="0"/>
              <a:buChar char="•"/>
            </a:pPr>
            <a:r>
              <a:rPr lang="en-US" sz="1600" b="1" i="0" dirty="0">
                <a:solidFill>
                  <a:srgbClr val="111111"/>
                </a:solidFill>
                <a:effectLst/>
                <a:latin typeface="Helvetica" panose="020B0604020202020204" pitchFamily="34" charset="0"/>
              </a:rPr>
              <a:t>Follow instructions on over-the-counter medications.</a:t>
            </a:r>
            <a:r>
              <a:rPr lang="en-US" sz="1600" b="0" i="0" dirty="0">
                <a:solidFill>
                  <a:srgbClr val="111111"/>
                </a:solidFill>
                <a:effectLst/>
                <a:latin typeface="Helvetica" panose="020B0604020202020204" pitchFamily="34" charset="0"/>
              </a:rPr>
              <a:t> When using nonprescription pain relievers, such as aspirin, ibuprofen (Advil, Motrin IB, others) and acetaminophen (Tylenol, others), follow the instructions on the package. Taking too many pain relievers could lead to kidney damage and generally should be avoided if you have kidney disease. Ask your doctor whether these drugs are safe for you.</a:t>
            </a:r>
          </a:p>
          <a:p>
            <a:pPr algn="l">
              <a:buFont typeface="Arial" panose="020B0604020202020204" pitchFamily="34" charset="0"/>
              <a:buChar char="•"/>
            </a:pPr>
            <a:r>
              <a:rPr lang="en-US" sz="1600" b="1" i="0" dirty="0">
                <a:solidFill>
                  <a:srgbClr val="111111"/>
                </a:solidFill>
                <a:effectLst/>
                <a:latin typeface="Helvetica" panose="020B0604020202020204" pitchFamily="34" charset="0"/>
              </a:rPr>
              <a:t>Maintain a healthy weight.</a:t>
            </a:r>
            <a:r>
              <a:rPr lang="en-US" sz="1600" b="0" i="0" dirty="0">
                <a:solidFill>
                  <a:srgbClr val="111111"/>
                </a:solidFill>
                <a:effectLst/>
                <a:latin typeface="Helvetica" panose="020B0604020202020204" pitchFamily="34" charset="0"/>
              </a:rPr>
              <a:t> If you're at a healthy weight, work to maintain it by being physically active most days of the week. If you need to lose weight, talk with your doctor about strategies for healthy weight loss. Often this involves increasing daily physical activity and reducing calories.</a:t>
            </a:r>
          </a:p>
          <a:p>
            <a:pPr algn="l">
              <a:buFont typeface="Arial" panose="020B0604020202020204" pitchFamily="34" charset="0"/>
              <a:buChar char="•"/>
            </a:pPr>
            <a:r>
              <a:rPr lang="en-US" sz="1600" b="1" i="0" dirty="0">
                <a:solidFill>
                  <a:srgbClr val="111111"/>
                </a:solidFill>
                <a:effectLst/>
                <a:latin typeface="Helvetica" panose="020B0604020202020204" pitchFamily="34" charset="0"/>
              </a:rPr>
              <a:t>Don't smoke.</a:t>
            </a:r>
            <a:r>
              <a:rPr lang="en-US" sz="1600" b="0" i="0" dirty="0">
                <a:solidFill>
                  <a:srgbClr val="111111"/>
                </a:solidFill>
                <a:effectLst/>
                <a:latin typeface="Helvetica" panose="020B0604020202020204" pitchFamily="34" charset="0"/>
              </a:rPr>
              <a:t> Cigarette smoking can damage your kidneys and make existing kidney damage worse. If you're a smoker, talk to your doctor about strategies for quitting smoking. Support groups, counseling and medications can all help you to stop.</a:t>
            </a:r>
          </a:p>
          <a:p>
            <a:pPr algn="l">
              <a:buFont typeface="Arial" panose="020B0604020202020204" pitchFamily="34" charset="0"/>
              <a:buChar char="•"/>
            </a:pPr>
            <a:r>
              <a:rPr lang="en-US" sz="1600" b="1" i="0" dirty="0">
                <a:solidFill>
                  <a:srgbClr val="111111"/>
                </a:solidFill>
                <a:effectLst/>
                <a:latin typeface="Helvetica" panose="020B0604020202020204" pitchFamily="34" charset="0"/>
              </a:rPr>
              <a:t>Manage your medical conditions with your doctor's help.</a:t>
            </a:r>
            <a:r>
              <a:rPr lang="en-US" sz="1600" b="0" i="0" dirty="0">
                <a:solidFill>
                  <a:srgbClr val="111111"/>
                </a:solidFill>
                <a:effectLst/>
                <a:latin typeface="Helvetica" panose="020B0604020202020204" pitchFamily="34" charset="0"/>
              </a:rPr>
              <a:t> If you have diseases or conditions that increase your risk of kidney disease, work with your doctor to control them. Ask your doctor about tests to look for signs of kidney damage.</a:t>
            </a:r>
          </a:p>
          <a:p>
            <a:endParaRPr lang="en-IN" dirty="0"/>
          </a:p>
        </p:txBody>
      </p:sp>
    </p:spTree>
    <p:extLst>
      <p:ext uri="{BB962C8B-B14F-4D97-AF65-F5344CB8AC3E}">
        <p14:creationId xmlns:p14="http://schemas.microsoft.com/office/powerpoint/2010/main" val="415515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1271-A483-4D01-917C-972388EFFCFA}"/>
              </a:ext>
            </a:extLst>
          </p:cNvPr>
          <p:cNvSpPr>
            <a:spLocks noGrp="1"/>
          </p:cNvSpPr>
          <p:nvPr>
            <p:ph type="title"/>
          </p:nvPr>
        </p:nvSpPr>
        <p:spPr/>
        <p:txBody>
          <a:bodyPr/>
          <a:lstStyle/>
          <a:p>
            <a:pPr algn="ctr"/>
            <a:r>
              <a:rPr lang="en-US" sz="3600" dirty="0"/>
              <a:t>TREATMENT </a:t>
            </a:r>
            <a:endParaRPr lang="en-IN" sz="3600" dirty="0"/>
          </a:p>
        </p:txBody>
      </p:sp>
      <p:sp>
        <p:nvSpPr>
          <p:cNvPr id="5" name="Content Placeholder 4">
            <a:extLst>
              <a:ext uri="{FF2B5EF4-FFF2-40B4-BE49-F238E27FC236}">
                <a16:creationId xmlns:a16="http://schemas.microsoft.com/office/drawing/2014/main" id="{73255785-CAE0-4DC7-B346-931D8195B2B6}"/>
              </a:ext>
            </a:extLst>
          </p:cNvPr>
          <p:cNvSpPr txBox="1">
            <a:spLocks noGrp="1"/>
          </p:cNvSpPr>
          <p:nvPr>
            <p:ph sz="quarter" idx="10"/>
          </p:nvPr>
        </p:nvSpPr>
        <p:spPr>
          <a:xfrm>
            <a:off x="838200" y="1265238"/>
            <a:ext cx="10525125" cy="4045723"/>
          </a:xfrm>
          <a:prstGeom prst="rect">
            <a:avLst/>
          </a:prstGeom>
          <a:noFill/>
        </p:spPr>
        <p:txBody>
          <a:bodyPr wrap="square">
            <a:spAutoFit/>
          </a:bodyPr>
          <a:lstStyle/>
          <a:p>
            <a:pPr marL="0" indent="0" algn="l">
              <a:buNone/>
            </a:pPr>
            <a:r>
              <a:rPr lang="en-US" sz="2000" b="0" i="0" dirty="0">
                <a:solidFill>
                  <a:srgbClr val="212B32"/>
                </a:solidFill>
                <a:effectLst/>
                <a:latin typeface="Frutiger W01"/>
              </a:rPr>
              <a:t>The main treatments are:</a:t>
            </a:r>
          </a:p>
          <a:p>
            <a:pPr algn="l">
              <a:buFont typeface="Arial" panose="020B0604020202020204" pitchFamily="34" charset="0"/>
              <a:buChar char="•"/>
            </a:pPr>
            <a:r>
              <a:rPr lang="en-US" sz="2000" b="0" i="0" dirty="0">
                <a:solidFill>
                  <a:srgbClr val="212B32"/>
                </a:solidFill>
                <a:effectLst/>
                <a:latin typeface="Frutiger W01"/>
              </a:rPr>
              <a:t>lifestyle changes – to help you stay as healthy as possible</a:t>
            </a:r>
          </a:p>
          <a:p>
            <a:pPr algn="l">
              <a:buFont typeface="Arial" panose="020B0604020202020204" pitchFamily="34" charset="0"/>
              <a:buChar char="•"/>
            </a:pPr>
            <a:r>
              <a:rPr lang="en-US" sz="2000" b="0" i="0" dirty="0">
                <a:solidFill>
                  <a:srgbClr val="212B32"/>
                </a:solidFill>
                <a:effectLst/>
                <a:latin typeface="Frutiger W01"/>
              </a:rPr>
              <a:t>medicine – to control associated problems, such as </a:t>
            </a:r>
            <a:r>
              <a:rPr lang="en-US" sz="2000" dirty="0">
                <a:solidFill>
                  <a:srgbClr val="0C1B43"/>
                </a:solidFill>
                <a:latin typeface="Frutiger W01"/>
              </a:rPr>
              <a:t>high blood pressure </a:t>
            </a:r>
            <a:r>
              <a:rPr lang="en-US" sz="2000" b="0" i="0" dirty="0">
                <a:solidFill>
                  <a:srgbClr val="212B32"/>
                </a:solidFill>
                <a:effectLst/>
                <a:latin typeface="Frutiger W01"/>
              </a:rPr>
              <a:t>and</a:t>
            </a:r>
            <a:r>
              <a:rPr lang="en-US" sz="2000" b="0" i="0" dirty="0">
                <a:solidFill>
                  <a:srgbClr val="000000"/>
                </a:solidFill>
                <a:effectLst/>
                <a:latin typeface="Frutiger W01"/>
              </a:rPr>
              <a:t> </a:t>
            </a:r>
            <a:r>
              <a:rPr lang="en-US" sz="2000" dirty="0">
                <a:solidFill>
                  <a:srgbClr val="000000"/>
                </a:solidFill>
                <a:latin typeface="Frutiger W01"/>
              </a:rPr>
              <a:t>high </a:t>
            </a:r>
            <a:r>
              <a:rPr lang="en-US" sz="2000" dirty="0">
                <a:solidFill>
                  <a:srgbClr val="2A1F43"/>
                </a:solidFill>
                <a:latin typeface="Frutiger W01"/>
              </a:rPr>
              <a:t>cholesterol</a:t>
            </a:r>
            <a:endParaRPr lang="en-US" sz="2000" b="0" i="0" dirty="0">
              <a:solidFill>
                <a:srgbClr val="2A1F43"/>
              </a:solidFill>
              <a:effectLst/>
              <a:latin typeface="Frutiger W01"/>
            </a:endParaRPr>
          </a:p>
          <a:p>
            <a:pPr algn="l">
              <a:buFont typeface="Arial" panose="020B0604020202020204" pitchFamily="34" charset="0"/>
              <a:buChar char="•"/>
            </a:pPr>
            <a:r>
              <a:rPr lang="en-US" sz="2000" dirty="0">
                <a:solidFill>
                  <a:srgbClr val="2C2D39"/>
                </a:solidFill>
                <a:latin typeface="Frutiger W01"/>
              </a:rPr>
              <a:t>dialysis</a:t>
            </a:r>
            <a:r>
              <a:rPr lang="en-US" sz="2000" b="0" i="0" dirty="0">
                <a:solidFill>
                  <a:srgbClr val="212B32"/>
                </a:solidFill>
                <a:effectLst/>
                <a:latin typeface="Frutiger W01"/>
              </a:rPr>
              <a:t> – treatment to replicate some of the kidney's functions, which may be necessary in advanced (stage 5) CKD</a:t>
            </a:r>
          </a:p>
          <a:p>
            <a:pPr algn="l">
              <a:buFont typeface="Arial" panose="020B0604020202020204" pitchFamily="34" charset="0"/>
              <a:buChar char="•"/>
            </a:pPr>
            <a:r>
              <a:rPr lang="en-US" sz="2000" dirty="0">
                <a:latin typeface="Frutiger W01"/>
              </a:rPr>
              <a:t>kidney transplant</a:t>
            </a:r>
            <a:r>
              <a:rPr lang="en-US" sz="2000" b="0" i="0" dirty="0">
                <a:effectLst/>
                <a:latin typeface="Frutiger W01"/>
              </a:rPr>
              <a:t> </a:t>
            </a:r>
            <a:r>
              <a:rPr lang="en-US" sz="2000" b="0" i="0" dirty="0">
                <a:solidFill>
                  <a:srgbClr val="212B32"/>
                </a:solidFill>
                <a:effectLst/>
                <a:latin typeface="Frutiger W01"/>
              </a:rPr>
              <a:t>– this may also be necessary in advanced (stage 5) CKD</a:t>
            </a:r>
          </a:p>
        </p:txBody>
      </p:sp>
    </p:spTree>
    <p:extLst>
      <p:ext uri="{BB962C8B-B14F-4D97-AF65-F5344CB8AC3E}">
        <p14:creationId xmlns:p14="http://schemas.microsoft.com/office/powerpoint/2010/main" val="413661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C401-623D-4F97-B0FB-3005E6C48011}"/>
              </a:ext>
            </a:extLst>
          </p:cNvPr>
          <p:cNvSpPr>
            <a:spLocks noGrp="1"/>
          </p:cNvSpPr>
          <p:nvPr>
            <p:ph type="title"/>
          </p:nvPr>
        </p:nvSpPr>
        <p:spPr>
          <a:xfrm>
            <a:off x="923144" y="681438"/>
            <a:ext cx="10439400" cy="583800"/>
          </a:xfrm>
        </p:spPr>
        <p:txBody>
          <a:bodyPr/>
          <a:lstStyle/>
          <a:p>
            <a:pPr algn="ctr"/>
            <a:r>
              <a:rPr lang="en-US" sz="3200" dirty="0"/>
              <a:t>COMPLICATIONS</a:t>
            </a:r>
            <a:endParaRPr lang="en-IN" sz="3200" dirty="0"/>
          </a:p>
        </p:txBody>
      </p:sp>
      <p:sp>
        <p:nvSpPr>
          <p:cNvPr id="3" name="Content Placeholder 2">
            <a:extLst>
              <a:ext uri="{FF2B5EF4-FFF2-40B4-BE49-F238E27FC236}">
                <a16:creationId xmlns:a16="http://schemas.microsoft.com/office/drawing/2014/main" id="{57559363-4391-4581-A811-3AFD90A7B9E2}"/>
              </a:ext>
            </a:extLst>
          </p:cNvPr>
          <p:cNvSpPr>
            <a:spLocks noGrp="1"/>
          </p:cNvSpPr>
          <p:nvPr>
            <p:ph sz="quarter" idx="10"/>
          </p:nvPr>
        </p:nvSpPr>
        <p:spPr/>
        <p:txBody>
          <a:bodyPr>
            <a:normAutofit lnSpcReduction="10000"/>
          </a:bodyPr>
          <a:lstStyle/>
          <a:p>
            <a:r>
              <a:rPr lang="en-US" sz="1800" b="0" i="0" dirty="0">
                <a:solidFill>
                  <a:srgbClr val="4D4D4F"/>
                </a:solidFill>
                <a:effectLst/>
                <a:latin typeface="Roboto" panose="02000000000000000000" pitchFamily="2" charset="0"/>
              </a:rPr>
              <a:t>Your kidneys help your whole body work properly. When you have CKD, you can also have problems with how the rest of your body is working. Some of the common complications of CKD include anemia, bone disease, heart disease, high potassium, high calcium and fluid buildup</a:t>
            </a:r>
          </a:p>
          <a:p>
            <a:r>
              <a:rPr lang="en-IN" sz="2800" b="0" i="0" dirty="0">
                <a:solidFill>
                  <a:srgbClr val="0070C0"/>
                </a:solidFill>
                <a:effectLst/>
                <a:latin typeface="Roboto" panose="02000000000000000000" pitchFamily="2" charset="0"/>
              </a:rPr>
              <a:t>Gout</a:t>
            </a:r>
            <a:r>
              <a:rPr lang="en-IN" sz="2000" b="0" i="0" dirty="0">
                <a:solidFill>
                  <a:srgbClr val="4D4D4F"/>
                </a:solidFill>
                <a:effectLst/>
                <a:latin typeface="Roboto" panose="02000000000000000000" pitchFamily="2" charset="0"/>
              </a:rPr>
              <a:t>.</a:t>
            </a:r>
          </a:p>
          <a:p>
            <a:pPr algn="l">
              <a:buFont typeface="Arial" panose="020B0604020202020204" pitchFamily="34" charset="0"/>
              <a:buChar char="•"/>
            </a:pPr>
            <a:r>
              <a:rPr lang="en-IN" sz="2800" dirty="0" err="1">
                <a:solidFill>
                  <a:srgbClr val="0070C0"/>
                </a:solidFill>
                <a:latin typeface="Roboto" panose="02000000000000000000" pitchFamily="2" charset="0"/>
              </a:rPr>
              <a:t>Anemia</a:t>
            </a:r>
            <a:endParaRPr lang="en-IN" sz="2800" b="0" i="0" dirty="0">
              <a:solidFill>
                <a:srgbClr val="0070C0"/>
              </a:solidFill>
              <a:effectLst/>
              <a:latin typeface="Roboto" panose="02000000000000000000" pitchFamily="2" charset="0"/>
            </a:endParaRPr>
          </a:p>
          <a:p>
            <a:pPr algn="l">
              <a:buFont typeface="Arial" panose="020B0604020202020204" pitchFamily="34" charset="0"/>
              <a:buChar char="•"/>
            </a:pPr>
            <a:r>
              <a:rPr lang="en-IN" sz="2800" b="0" i="0" u="none" strike="noStrike" dirty="0">
                <a:solidFill>
                  <a:srgbClr val="0070C0"/>
                </a:solidFill>
                <a:effectLst/>
                <a:latin typeface="Roboto" panose="02000000000000000000" pitchFamily="2" charset="0"/>
                <a:hlinkClick r:id="rId2">
                  <a:extLst>
                    <a:ext uri="{A12FA001-AC4F-418D-AE19-62706E023703}">
                      <ahyp:hlinkClr xmlns:ahyp="http://schemas.microsoft.com/office/drawing/2018/hyperlinkcolor" val="tx"/>
                    </a:ext>
                  </a:extLst>
                </a:hlinkClick>
              </a:rPr>
              <a:t>Metabolic acidosis</a:t>
            </a:r>
            <a:endParaRPr lang="en-IN" sz="2800" b="0" i="0" dirty="0">
              <a:solidFill>
                <a:srgbClr val="0070C0"/>
              </a:solidFill>
              <a:effectLst/>
              <a:latin typeface="Roboto" panose="02000000000000000000" pitchFamily="2" charset="0"/>
            </a:endParaRPr>
          </a:p>
          <a:p>
            <a:pPr algn="l">
              <a:buFont typeface="Arial" panose="020B0604020202020204" pitchFamily="34" charset="0"/>
              <a:buChar char="•"/>
            </a:pPr>
            <a:r>
              <a:rPr lang="en-IN" sz="2800" b="0" i="0" u="none" strike="noStrike" dirty="0">
                <a:solidFill>
                  <a:srgbClr val="0070C0"/>
                </a:solidFill>
                <a:effectLst/>
                <a:latin typeface="Roboto" panose="02000000000000000000" pitchFamily="2" charset="0"/>
                <a:hlinkClick r:id="rId3">
                  <a:extLst>
                    <a:ext uri="{A12FA001-AC4F-418D-AE19-62706E023703}">
                      <ahyp:hlinkClr xmlns:ahyp="http://schemas.microsoft.com/office/drawing/2018/hyperlinkcolor" val="tx"/>
                    </a:ext>
                  </a:extLst>
                </a:hlinkClick>
              </a:rPr>
              <a:t>Secondary hyperparathyroidism</a:t>
            </a:r>
            <a:endParaRPr lang="en-IN" sz="2800" b="0" i="0" dirty="0">
              <a:solidFill>
                <a:srgbClr val="0070C0"/>
              </a:solidFill>
              <a:effectLst/>
              <a:latin typeface="Roboto" panose="02000000000000000000" pitchFamily="2" charset="0"/>
            </a:endParaRPr>
          </a:p>
          <a:p>
            <a:pPr marL="0" indent="0">
              <a:buNone/>
            </a:pPr>
            <a:endParaRPr lang="en-IN" sz="1800" b="0" i="0" dirty="0">
              <a:solidFill>
                <a:srgbClr val="0070C0"/>
              </a:solidFill>
              <a:effectLst/>
              <a:latin typeface="Roboto" panose="02000000000000000000" pitchFamily="2" charset="0"/>
            </a:endParaRPr>
          </a:p>
          <a:p>
            <a:pPr marL="0" indent="0">
              <a:buNone/>
            </a:pPr>
            <a:endParaRPr lang="en-US" sz="1800" b="0" i="0" dirty="0">
              <a:solidFill>
                <a:srgbClr val="4D4D4F"/>
              </a:solidFill>
              <a:effectLst/>
              <a:latin typeface="Roboto" panose="02000000000000000000" pitchFamily="2" charset="0"/>
            </a:endParaRPr>
          </a:p>
        </p:txBody>
      </p:sp>
    </p:spTree>
    <p:extLst>
      <p:ext uri="{BB962C8B-B14F-4D97-AF65-F5344CB8AC3E}">
        <p14:creationId xmlns:p14="http://schemas.microsoft.com/office/powerpoint/2010/main" val="199551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59363-4391-4581-A811-3AFD90A7B9E2}"/>
              </a:ext>
            </a:extLst>
          </p:cNvPr>
          <p:cNvSpPr>
            <a:spLocks noGrp="1"/>
          </p:cNvSpPr>
          <p:nvPr>
            <p:ph sz="quarter" idx="10"/>
          </p:nvPr>
        </p:nvSpPr>
        <p:spPr/>
        <p:txBody>
          <a:bodyPr/>
          <a:lstStyle/>
          <a:p>
            <a:pPr algn="l">
              <a:buFont typeface="Arial" panose="020B0604020202020204" pitchFamily="34" charset="0"/>
              <a:buChar char="•"/>
            </a:pPr>
            <a:r>
              <a:rPr lang="en-IN" sz="2800" b="0" i="0" u="none" strike="noStrike" dirty="0">
                <a:solidFill>
                  <a:schemeClr val="accent5">
                    <a:lumMod val="75000"/>
                    <a:lumOff val="25000"/>
                  </a:schemeClr>
                </a:solidFill>
                <a:effectLst/>
                <a:latin typeface="Roboto" panose="02000000000000000000" pitchFamily="2" charset="0"/>
                <a:hlinkClick r:id="rId2">
                  <a:extLst>
                    <a:ext uri="{A12FA001-AC4F-418D-AE19-62706E023703}">
                      <ahyp:hlinkClr xmlns:ahyp="http://schemas.microsoft.com/office/drawing/2018/hyperlinkcolor" val="tx"/>
                    </a:ext>
                  </a:extLst>
                </a:hlinkClick>
              </a:rPr>
              <a:t>Bone disease and high phosphorus (hyperphosphatemia)</a:t>
            </a:r>
            <a:endParaRPr lang="en-IN" sz="2800" b="0" i="0" dirty="0">
              <a:solidFill>
                <a:schemeClr val="accent5">
                  <a:lumMod val="75000"/>
                  <a:lumOff val="25000"/>
                </a:schemeClr>
              </a:solidFill>
              <a:effectLst/>
              <a:latin typeface="Roboto" panose="02000000000000000000" pitchFamily="2" charset="0"/>
            </a:endParaRPr>
          </a:p>
          <a:p>
            <a:pPr algn="l">
              <a:buFont typeface="Arial" panose="020B0604020202020204" pitchFamily="34" charset="0"/>
              <a:buChar char="•"/>
            </a:pPr>
            <a:r>
              <a:rPr lang="en-IN" sz="2800" b="0" i="0" u="none" strike="noStrike" dirty="0">
                <a:solidFill>
                  <a:schemeClr val="accent5">
                    <a:lumMod val="75000"/>
                    <a:lumOff val="25000"/>
                  </a:schemeClr>
                </a:solidFill>
                <a:effectLst/>
                <a:latin typeface="Roboto" panose="02000000000000000000" pitchFamily="2" charset="0"/>
                <a:hlinkClick r:id="rId3">
                  <a:extLst>
                    <a:ext uri="{A12FA001-AC4F-418D-AE19-62706E023703}">
                      <ahyp:hlinkClr xmlns:ahyp="http://schemas.microsoft.com/office/drawing/2018/hyperlinkcolor" val="tx"/>
                    </a:ext>
                  </a:extLst>
                </a:hlinkClick>
              </a:rPr>
              <a:t>Heart disease</a:t>
            </a:r>
            <a:endParaRPr lang="en-IN" sz="2800" b="0" i="0" dirty="0">
              <a:solidFill>
                <a:schemeClr val="accent5">
                  <a:lumMod val="75000"/>
                  <a:lumOff val="25000"/>
                </a:schemeClr>
              </a:solidFill>
              <a:effectLst/>
              <a:latin typeface="Roboto" panose="02000000000000000000" pitchFamily="2" charset="0"/>
            </a:endParaRPr>
          </a:p>
          <a:p>
            <a:pPr algn="l">
              <a:buFont typeface="Arial" panose="020B0604020202020204" pitchFamily="34" charset="0"/>
              <a:buChar char="•"/>
            </a:pPr>
            <a:r>
              <a:rPr lang="en-IN" sz="2800" b="0" i="0" u="none" strike="noStrike" dirty="0">
                <a:solidFill>
                  <a:schemeClr val="accent5">
                    <a:lumMod val="75000"/>
                    <a:lumOff val="25000"/>
                  </a:schemeClr>
                </a:solidFill>
                <a:effectLst/>
                <a:latin typeface="Roboto" panose="02000000000000000000" pitchFamily="2" charset="0"/>
                <a:hlinkClick r:id="rId4">
                  <a:extLst>
                    <a:ext uri="{A12FA001-AC4F-418D-AE19-62706E023703}">
                      <ahyp:hlinkClr xmlns:ahyp="http://schemas.microsoft.com/office/drawing/2018/hyperlinkcolor" val="tx"/>
                    </a:ext>
                  </a:extLst>
                </a:hlinkClick>
              </a:rPr>
              <a:t>High potassium (</a:t>
            </a:r>
            <a:r>
              <a:rPr lang="en-IN" sz="2800" b="0" i="0" u="none" strike="noStrike" dirty="0" err="1">
                <a:solidFill>
                  <a:schemeClr val="accent5">
                    <a:lumMod val="75000"/>
                    <a:lumOff val="25000"/>
                  </a:schemeClr>
                </a:solidFill>
                <a:effectLst/>
                <a:latin typeface="Roboto" panose="02000000000000000000" pitchFamily="2" charset="0"/>
                <a:hlinkClick r:id="rId4">
                  <a:extLst>
                    <a:ext uri="{A12FA001-AC4F-418D-AE19-62706E023703}">
                      <ahyp:hlinkClr xmlns:ahyp="http://schemas.microsoft.com/office/drawing/2018/hyperlinkcolor" val="tx"/>
                    </a:ext>
                  </a:extLst>
                </a:hlinkClick>
              </a:rPr>
              <a:t>hyperkalemia</a:t>
            </a:r>
            <a:r>
              <a:rPr lang="en-IN" sz="2800" b="0" i="0" u="none" strike="noStrike" dirty="0">
                <a:solidFill>
                  <a:schemeClr val="accent5">
                    <a:lumMod val="75000"/>
                    <a:lumOff val="25000"/>
                  </a:schemeClr>
                </a:solidFill>
                <a:effectLst/>
                <a:latin typeface="Roboto" panose="02000000000000000000" pitchFamily="2" charset="0"/>
                <a:hlinkClick r:id="rId4">
                  <a:extLst>
                    <a:ext uri="{A12FA001-AC4F-418D-AE19-62706E023703}">
                      <ahyp:hlinkClr xmlns:ahyp="http://schemas.microsoft.com/office/drawing/2018/hyperlinkcolor" val="tx"/>
                    </a:ext>
                  </a:extLst>
                </a:hlinkClick>
              </a:rPr>
              <a:t>)</a:t>
            </a:r>
            <a:endParaRPr lang="en-IN" sz="2800" b="0" i="0" dirty="0">
              <a:solidFill>
                <a:schemeClr val="accent5">
                  <a:lumMod val="75000"/>
                  <a:lumOff val="25000"/>
                </a:schemeClr>
              </a:solidFill>
              <a:effectLst/>
              <a:latin typeface="Roboto" panose="02000000000000000000" pitchFamily="2" charset="0"/>
            </a:endParaRPr>
          </a:p>
          <a:p>
            <a:pPr algn="l">
              <a:buFont typeface="Arial" panose="020B0604020202020204" pitchFamily="34" charset="0"/>
              <a:buChar char="•"/>
            </a:pPr>
            <a:r>
              <a:rPr lang="en-IN" sz="2800" dirty="0">
                <a:solidFill>
                  <a:schemeClr val="accent5">
                    <a:lumMod val="75000"/>
                    <a:lumOff val="25000"/>
                  </a:schemeClr>
                </a:solidFill>
                <a:latin typeface="Roboto" panose="02000000000000000000" pitchFamily="2" charset="0"/>
              </a:rPr>
              <a:t>Fluid </a:t>
            </a:r>
            <a:r>
              <a:rPr lang="en-IN" sz="2800" dirty="0" err="1">
                <a:solidFill>
                  <a:schemeClr val="accent5">
                    <a:lumMod val="75000"/>
                    <a:lumOff val="25000"/>
                  </a:schemeClr>
                </a:solidFill>
                <a:latin typeface="Roboto" panose="02000000000000000000" pitchFamily="2" charset="0"/>
              </a:rPr>
              <a:t>buildup</a:t>
            </a:r>
            <a:endParaRPr lang="en-IN" sz="2800" b="0" i="0" dirty="0">
              <a:solidFill>
                <a:schemeClr val="accent5">
                  <a:lumMod val="75000"/>
                  <a:lumOff val="25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1439544801"/>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1277</TotalTime>
  <Words>1513</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Meiryo UI</vt:lpstr>
      <vt:lpstr>Arial</vt:lpstr>
      <vt:lpstr>Calibri</vt:lpstr>
      <vt:lpstr>Frutiger W01</vt:lpstr>
      <vt:lpstr>Helvetica</vt:lpstr>
      <vt:lpstr>inherit</vt:lpstr>
      <vt:lpstr>Lucida Fax</vt:lpstr>
      <vt:lpstr>Lucida Grande</vt:lpstr>
      <vt:lpstr>NexusSans</vt:lpstr>
      <vt:lpstr>Roboto</vt:lpstr>
      <vt:lpstr>Wingdings</vt:lpstr>
      <vt:lpstr>Creative Gradient </vt:lpstr>
      <vt:lpstr>CHRONIC KIDNEY DISEASE ANALYSIS</vt:lpstr>
      <vt:lpstr> </vt:lpstr>
      <vt:lpstr>INTRODUCTION</vt:lpstr>
      <vt:lpstr>SYMPTOMS</vt:lpstr>
      <vt:lpstr>CAUSES</vt:lpstr>
      <vt:lpstr>PREVENTION</vt:lpstr>
      <vt:lpstr>TREATMENT </vt:lpstr>
      <vt:lpstr>COMPLICATIONS</vt:lpstr>
      <vt:lpstr>PowerPoint Presentation</vt:lpstr>
      <vt:lpstr>BLOCK DIAGRAM</vt:lpstr>
      <vt:lpstr>EXPERIMENTAL ANALYSIS</vt:lpstr>
      <vt:lpstr>EXPERIMENTAL ANALYSIS</vt:lpstr>
      <vt:lpstr>.</vt:lpstr>
      <vt:lpstr>FUTURE SCOPE</vt:lpstr>
      <vt:lpstr>SUMMARY</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KIDNEY DISEASE ANALYSIS</dc:title>
  <dc:creator>Bhagya Kotte</dc:creator>
  <cp:lastModifiedBy>Bhagya Kotte</cp:lastModifiedBy>
  <cp:revision>15</cp:revision>
  <dcterms:created xsi:type="dcterms:W3CDTF">2021-07-28T18:44:58Z</dcterms:created>
  <dcterms:modified xsi:type="dcterms:W3CDTF">2021-08-02T05:47:35Z</dcterms:modified>
</cp:coreProperties>
</file>