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handoutMasterIdLst>
    <p:handoutMasterId r:id="rId34"/>
  </p:handoutMasterIdLst>
  <p:sldIdLst>
    <p:sldId id="256" r:id="rId2"/>
    <p:sldId id="282" r:id="rId3"/>
    <p:sldId id="306" r:id="rId4"/>
    <p:sldId id="283" r:id="rId5"/>
    <p:sldId id="284" r:id="rId6"/>
    <p:sldId id="299" r:id="rId7"/>
    <p:sldId id="304" r:id="rId8"/>
    <p:sldId id="286" r:id="rId9"/>
    <p:sldId id="312" r:id="rId10"/>
    <p:sldId id="321" r:id="rId11"/>
    <p:sldId id="313" r:id="rId12"/>
    <p:sldId id="314" r:id="rId13"/>
    <p:sldId id="322" r:id="rId14"/>
    <p:sldId id="288" r:id="rId15"/>
    <p:sldId id="289" r:id="rId16"/>
    <p:sldId id="290" r:id="rId17"/>
    <p:sldId id="279" r:id="rId18"/>
    <p:sldId id="293" r:id="rId19"/>
    <p:sldId id="277" r:id="rId20"/>
    <p:sldId id="287" r:id="rId21"/>
    <p:sldId id="316" r:id="rId22"/>
    <p:sldId id="317" r:id="rId23"/>
    <p:sldId id="318" r:id="rId24"/>
    <p:sldId id="319" r:id="rId25"/>
    <p:sldId id="320" r:id="rId26"/>
    <p:sldId id="291" r:id="rId27"/>
    <p:sldId id="275" r:id="rId28"/>
    <p:sldId id="268" r:id="rId29"/>
    <p:sldId id="300" r:id="rId30"/>
    <p:sldId id="301" r:id="rId31"/>
    <p:sldId id="26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30" autoAdjust="0"/>
    <p:restoredTop sz="94660"/>
  </p:normalViewPr>
  <p:slideViewPr>
    <p:cSldViewPr>
      <p:cViewPr>
        <p:scale>
          <a:sx n="50" d="100"/>
          <a:sy n="50" d="100"/>
        </p:scale>
        <p:origin x="-1648" y="-3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5/9/2024</a:t>
            </a:r>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8F6121-5D6F-4D6C-BB3D-557D3441AAC5}" type="slidenum">
              <a:rPr lang="en-US" smtClean="0"/>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5/9/2024</a:t>
            </a:r>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73500-9D20-495D-9B78-F20F8B977BB2}"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373500-9D20-495D-9B78-F20F8B977BB2}" type="slidenum">
              <a:rPr lang="en-US" smtClean="0"/>
              <a:pPr/>
              <a:t>1</a:t>
            </a:fld>
            <a:endParaRPr lang="en-US"/>
          </a:p>
        </p:txBody>
      </p:sp>
      <p:sp>
        <p:nvSpPr>
          <p:cNvPr id="5" name="Date Placeholder 4"/>
          <p:cNvSpPr>
            <a:spLocks noGrp="1"/>
          </p:cNvSpPr>
          <p:nvPr>
            <p:ph type="dt" idx="11"/>
          </p:nvPr>
        </p:nvSpPr>
        <p:spPr/>
        <p:txBody>
          <a:bodyPr/>
          <a:lstStyle/>
          <a:p>
            <a:r>
              <a:rPr lang="en-US" smtClean="0"/>
              <a:t>5/9/2024</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94373500-9D20-495D-9B78-F20F8B977BB2}" type="slidenum">
              <a:rPr lang="en-US" smtClean="0"/>
              <a:pPr/>
              <a:t>4</a:t>
            </a:fld>
            <a:endParaRPr lang="en-US"/>
          </a:p>
        </p:txBody>
      </p:sp>
      <p:sp>
        <p:nvSpPr>
          <p:cNvPr id="5" name="Date Placeholder 4"/>
          <p:cNvSpPr>
            <a:spLocks noGrp="1"/>
          </p:cNvSpPr>
          <p:nvPr>
            <p:ph type="dt" idx="11"/>
          </p:nvPr>
        </p:nvSpPr>
        <p:spPr/>
        <p:txBody>
          <a:bodyPr/>
          <a:lstStyle/>
          <a:p>
            <a:r>
              <a:rPr lang="en-US" smtClean="0"/>
              <a:t>5/9/2024</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4373500-9D20-495D-9B78-F20F8B977BB2}" type="slidenum">
              <a:rPr lang="en-US" smtClean="0"/>
              <a:pPr/>
              <a:t>12</a:t>
            </a:fld>
            <a:endParaRPr lang="en-US"/>
          </a:p>
        </p:txBody>
      </p:sp>
      <p:sp>
        <p:nvSpPr>
          <p:cNvPr id="5" name="Date Placeholder 4"/>
          <p:cNvSpPr>
            <a:spLocks noGrp="1"/>
          </p:cNvSpPr>
          <p:nvPr>
            <p:ph type="dt" idx="11"/>
          </p:nvPr>
        </p:nvSpPr>
        <p:spPr/>
        <p:txBody>
          <a:bodyPr/>
          <a:lstStyle/>
          <a:p>
            <a:r>
              <a:rPr lang="en-US" smtClean="0"/>
              <a:t>5/9/2024</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D5FA96-0BF4-4D84-93B5-83B44698D929}" type="datetime1">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2D492-D94B-4C90-9B9D-83C92FEB5A63}" type="datetime1">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281F6-623D-44E7-95EF-D66F67BA8BBB}" type="datetime1">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9563C-9ABA-400D-B264-E831B09F70C0}" type="datetime1">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488058-3C8E-4174-B911-677BABC64037}" type="datetime1">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2060BE-D89A-4498-B638-A0BE39A9AC2F}" type="datetime1">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3D8E6C-061F-4D9D-988D-8D3F73467F52}" type="datetime1">
              <a:rPr lang="en-US" smtClean="0"/>
              <a:pPr/>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054A1-02E4-4345-8704-B5C628376F5F}" type="datetime1">
              <a:rPr lang="en-US" smtClean="0"/>
              <a:pPr/>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094D9-22C2-4556-B58A-E264ADA953D8}" type="datetime1">
              <a:rPr lang="en-US" smtClean="0"/>
              <a:pPr/>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37827-C10F-4CDD-9E90-1461DD81D8A8}" type="datetime1">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14FB65-565D-4365-A3E1-BA7C78E2AE75}" type="datetime1">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59B0C00-4551-4BA7-BD14-3874B3F46379}" type="datetime1">
              <a:rPr lang="en-US" kern="1200" smtClean="0">
                <a:solidFill>
                  <a:prstClr val="black">
                    <a:tint val="75000"/>
                  </a:prstClr>
                </a:solidFill>
                <a:latin typeface="Calibri"/>
                <a:ea typeface="+mn-ea"/>
                <a:cs typeface="+mn-cs"/>
              </a:rPr>
              <a:pPr rtl="0"/>
              <a:t>5/9/2024</a:t>
            </a:fld>
            <a:endParaRPr lang="en-IN"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IN"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5EABFA89-944A-4949-92B0-282C9E7EB872}" type="slidenum">
              <a:rPr lang="en-IN" kern="1200" smtClean="0">
                <a:solidFill>
                  <a:prstClr val="black">
                    <a:tint val="75000"/>
                  </a:prstClr>
                </a:solidFill>
                <a:latin typeface="Calibri"/>
                <a:ea typeface="+mn-ea"/>
                <a:cs typeface="+mn-cs"/>
              </a:rPr>
              <a:pPr rtl="0"/>
              <a:t>‹#›</a:t>
            </a:fld>
            <a:endParaRPr lang="en-IN" kern="120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785926"/>
            <a:ext cx="8001056" cy="1000131"/>
          </a:xfrm>
        </p:spPr>
        <p:txBody>
          <a:bodyPr>
            <a:noAutofit/>
          </a:bodyPr>
          <a:lstStyle/>
          <a:p>
            <a:pPr algn="ctr"/>
            <a:r>
              <a:rPr lang="en-US" sz="4000" b="1" dirty="0" smtClean="0">
                <a:latin typeface="Baskerville Old Face" pitchFamily="18" charset="0"/>
              </a:rPr>
              <a:t>CUSTOMIZED SES FOR PRODUCT MONITORING USING </a:t>
            </a:r>
            <a:r>
              <a:rPr lang="en-US" sz="4000" b="1" dirty="0" err="1" smtClean="0">
                <a:latin typeface="Baskerville Old Face" pitchFamily="18" charset="0"/>
              </a:rPr>
              <a:t>AIoT</a:t>
            </a:r>
            <a:r>
              <a:rPr lang="en-US" sz="4000" dirty="0" smtClean="0">
                <a:latin typeface="Baskerville Old Face" pitchFamily="18" charset="0"/>
              </a:rPr>
              <a:t/>
            </a:r>
            <a:br>
              <a:rPr lang="en-US" sz="4000" dirty="0" smtClean="0">
                <a:latin typeface="Baskerville Old Face" pitchFamily="18" charset="0"/>
              </a:rPr>
            </a:br>
            <a:r>
              <a:rPr lang="en-US" sz="4000" dirty="0">
                <a:latin typeface="Baskerville Old Face" pitchFamily="18" charset="0"/>
              </a:rPr>
              <a:t/>
            </a:r>
            <a:br>
              <a:rPr lang="en-US" sz="4000" dirty="0">
                <a:latin typeface="Baskerville Old Face" pitchFamily="18" charset="0"/>
              </a:rPr>
            </a:br>
            <a:endParaRPr lang="en-US" sz="4000" dirty="0">
              <a:latin typeface="Baskerville Old Face" pitchFamily="18" charset="0"/>
            </a:endParaRPr>
          </a:p>
        </p:txBody>
      </p:sp>
      <p:sp>
        <p:nvSpPr>
          <p:cNvPr id="3" name="Subtitle 2"/>
          <p:cNvSpPr>
            <a:spLocks noGrp="1"/>
          </p:cNvSpPr>
          <p:nvPr>
            <p:ph type="subTitle" idx="1"/>
          </p:nvPr>
        </p:nvSpPr>
        <p:spPr>
          <a:xfrm>
            <a:off x="2857488" y="3143248"/>
            <a:ext cx="3643338" cy="785818"/>
          </a:xfrm>
        </p:spPr>
        <p:txBody>
          <a:bodyPr>
            <a:noAutofit/>
          </a:bodyPr>
          <a:lstStyle/>
          <a:p>
            <a:pPr algn="l"/>
            <a:r>
              <a:rPr lang="en-US" sz="1800" b="1" dirty="0" smtClean="0">
                <a:solidFill>
                  <a:schemeClr val="tx1"/>
                </a:solidFill>
                <a:latin typeface="Times New Roman" pitchFamily="18" charset="0"/>
                <a:cs typeface="Times New Roman" pitchFamily="18" charset="0"/>
              </a:rPr>
              <a:t>      PROJECT GUIDE:</a:t>
            </a:r>
          </a:p>
          <a:p>
            <a:pPr algn="l"/>
            <a:r>
              <a:rPr lang="en-US" sz="1800" b="1"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Dr.M.BHUVANESWARI</a:t>
            </a:r>
            <a:endParaRPr lang="en-US" sz="2000" dirty="0">
              <a:solidFill>
                <a:schemeClr val="tx1"/>
              </a:solidFill>
              <a:latin typeface="Times New Roman" pitchFamily="18" charset="0"/>
              <a:cs typeface="Times New Roman" pitchFamily="18" charset="0"/>
            </a:endParaRPr>
          </a:p>
        </p:txBody>
      </p:sp>
      <p:sp>
        <p:nvSpPr>
          <p:cNvPr id="4" name="TextBox 3"/>
          <p:cNvSpPr txBox="1"/>
          <p:nvPr/>
        </p:nvSpPr>
        <p:spPr>
          <a:xfrm>
            <a:off x="714348" y="4500570"/>
            <a:ext cx="6643702"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TEAM MEMBERS:</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Mr.G.THAMODHARAN</a:t>
            </a:r>
            <a:r>
              <a:rPr lang="en-US" dirty="0" smtClean="0">
                <a:latin typeface="Times New Roman" pitchFamily="18" charset="0"/>
                <a:cs typeface="Times New Roman" pitchFamily="18" charset="0"/>
              </a:rPr>
              <a:t> – 810020106088</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Mr. M BALAJI  – 810020106302</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Mr.K</a:t>
            </a:r>
            <a:r>
              <a:rPr lang="en-IN" dirty="0" smtClean="0">
                <a:latin typeface="Times New Roman" pitchFamily="18" charset="0"/>
                <a:cs typeface="Times New Roman" pitchFamily="18" charset="0"/>
              </a:rPr>
              <a:t> AKASH  – 810020106306</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Section: ‘B’</a:t>
            </a:r>
          </a:p>
          <a:p>
            <a:r>
              <a:rPr lang="en-IN" dirty="0" smtClean="0">
                <a:latin typeface="Times New Roman" pitchFamily="18" charset="0"/>
                <a:cs typeface="Times New Roman" pitchFamily="18" charset="0"/>
              </a:rPr>
              <a:t>                                          </a:t>
            </a:r>
          </a:p>
        </p:txBody>
      </p:sp>
      <p:sp>
        <p:nvSpPr>
          <p:cNvPr id="8" name="Date Placeholder 7"/>
          <p:cNvSpPr>
            <a:spLocks noGrp="1"/>
          </p:cNvSpPr>
          <p:nvPr>
            <p:ph type="dt" sz="half" idx="10"/>
          </p:nvPr>
        </p:nvSpPr>
        <p:spPr/>
        <p:txBody>
          <a:bodyPr/>
          <a:lstStyle/>
          <a:p>
            <a:fld id="{206017E7-E22E-425E-B2C9-6B5EDFB29C54}" type="datetime1">
              <a:rPr lang="en-US" smtClean="0"/>
              <a:pPr/>
              <a:t>5/9/2024</a:t>
            </a:fld>
            <a:endParaRPr lang="en-US"/>
          </a:p>
        </p:txBody>
      </p:sp>
      <p:sp>
        <p:nvSpPr>
          <p:cNvPr id="9" name="Slide Number Placeholder 8"/>
          <p:cNvSpPr>
            <a:spLocks noGrp="1"/>
          </p:cNvSpPr>
          <p:nvPr>
            <p:ph type="sldNum" sz="quarter" idx="12"/>
          </p:nvPr>
        </p:nvSpPr>
        <p:spPr/>
        <p:txBody>
          <a:bodyPr/>
          <a:lstStyle/>
          <a:p>
            <a:fld id="{ED0CB5EB-222A-4377-8D03-E0B7A5875AF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SEGMENTATION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Segmentation using face recognition involves the process of identifying and isolating individual faces within an image or video frame. This technique utilizes advanced algorithms to detect facial features such as eyes, nose, and mouth, allowing for accurate delineation of facial boundaries. </a:t>
            </a:r>
            <a:endParaRPr lang="en-IN" sz="20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51920" y="3933056"/>
            <a:ext cx="3384376" cy="1868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07CB4E51-CB01-443F-BC1F-C715709E51CF}"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10</a:t>
            </a:fld>
            <a:endParaRPr lang="en-US"/>
          </a:p>
        </p:txBody>
      </p:sp>
    </p:spTree>
    <p:extLst>
      <p:ext uri="{BB962C8B-B14F-4D97-AF65-F5344CB8AC3E}">
        <p14:creationId xmlns="" xmlns:p14="http://schemas.microsoft.com/office/powerpoint/2010/main" val="160742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FEATURE EXTRACTION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Feature extraction in face recognition involves identifying and extracting distinctive characteristics or patterns from facial images to create a compact and representative feature vector. These features capture unique aspects of a person's face, such as the arrangement of eyes, nose, and mouth, as well as finer details like texture and shape.</a:t>
            </a:r>
            <a:endParaRPr lang="en-IN" sz="180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r="33589"/>
          <a:stretch/>
        </p:blipFill>
        <p:spPr bwMode="auto">
          <a:xfrm>
            <a:off x="1907705" y="3573016"/>
            <a:ext cx="4333076" cy="266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A87E1942-C4C6-4B5C-8C05-639981B4078B}"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11</a:t>
            </a:fld>
            <a:endParaRPr lang="en-US"/>
          </a:p>
        </p:txBody>
      </p:sp>
    </p:spTree>
    <p:extLst>
      <p:ext uri="{BB962C8B-B14F-4D97-AF65-F5344CB8AC3E}">
        <p14:creationId xmlns="" xmlns:p14="http://schemas.microsoft.com/office/powerpoint/2010/main" val="75640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CLASSIFICATION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Classification using face recognition involves the identification and categorization of individuals based on their facial features. This process begins with capturing an image or video frame containing one or more faces, which is then analyzed using computer vision algorithms to extract facial features such as the eyes, nose, and mouth</a:t>
            </a:r>
            <a:endParaRPr lang="en-IN" sz="18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99792" y="3717032"/>
            <a:ext cx="4320480" cy="2136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5F5B0F41-1D7C-4E54-B076-CC78F474A14C}"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12</a:t>
            </a:fld>
            <a:endParaRPr lang="en-US"/>
          </a:p>
        </p:txBody>
      </p:sp>
    </p:spTree>
    <p:extLst>
      <p:ext uri="{BB962C8B-B14F-4D97-AF65-F5344CB8AC3E}">
        <p14:creationId xmlns="" xmlns:p14="http://schemas.microsoft.com/office/powerpoint/2010/main" val="315353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11481" y="274638"/>
            <a:ext cx="45719" cy="82528"/>
          </a:xfrm>
        </p:spPr>
        <p:txBody>
          <a:bodyPr>
            <a:normAutofit fontScale="90000"/>
          </a:bodyPr>
          <a:lstStyle/>
          <a:p>
            <a:r>
              <a:rPr lang="en-US" dirty="0" smtClean="0"/>
              <a:t>.</a:t>
            </a:r>
            <a:endParaRPr lang="en-US" dirty="0"/>
          </a:p>
        </p:txBody>
      </p:sp>
      <p:pic>
        <p:nvPicPr>
          <p:cNvPr id="6" name="Content Placeholder 5" descr="WhatsApp Image 2024-04-27 at 11.51.49 AM.jpeg"/>
          <p:cNvPicPr>
            <a:picLocks noGrp="1" noChangeAspect="1"/>
          </p:cNvPicPr>
          <p:nvPr>
            <p:ph idx="1"/>
          </p:nvPr>
        </p:nvPicPr>
        <p:blipFill>
          <a:blip r:embed="rId2"/>
          <a:stretch>
            <a:fillRect/>
          </a:stretch>
        </p:blipFill>
        <p:spPr>
          <a:xfrm>
            <a:off x="285720" y="214290"/>
            <a:ext cx="8572560" cy="6000792"/>
          </a:xfrm>
        </p:spPr>
      </p:pic>
      <p:sp>
        <p:nvSpPr>
          <p:cNvPr id="4" name="Date Placeholder 3"/>
          <p:cNvSpPr>
            <a:spLocks noGrp="1"/>
          </p:cNvSpPr>
          <p:nvPr>
            <p:ph type="dt" sz="half" idx="10"/>
          </p:nvPr>
        </p:nvSpPr>
        <p:spPr/>
        <p:txBody>
          <a:bodyPr/>
          <a:lstStyle/>
          <a:p>
            <a:fld id="{5229563C-9ABA-400D-B264-E831B09F70C0}" type="datetime1">
              <a:rPr lang="en-US" smtClean="0"/>
              <a:pPr/>
              <a:t>5/9/2024</a:t>
            </a:fld>
            <a:endParaRPr lang="en-US"/>
          </a:p>
        </p:txBody>
      </p:sp>
      <p:sp>
        <p:nvSpPr>
          <p:cNvPr id="5" name="Slide Number Placeholder 4"/>
          <p:cNvSpPr>
            <a:spLocks noGrp="1"/>
          </p:cNvSpPr>
          <p:nvPr>
            <p:ph type="sldNum" sz="quarter" idx="12"/>
          </p:nvPr>
        </p:nvSpPr>
        <p:spPr/>
        <p:txBody>
          <a:bodyPr/>
          <a:lstStyle/>
          <a:p>
            <a:fld id="{ED0CB5EB-222A-4377-8D03-E0B7A5875AF0}"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US" sz="3200" b="1" dirty="0" smtClean="0">
                <a:latin typeface="Times New Roman" pitchFamily="18" charset="0"/>
                <a:cs typeface="Times New Roman" pitchFamily="18" charset="0"/>
              </a:rPr>
              <a:t>BLOCK DIAGRAM</a:t>
            </a:r>
            <a:endParaRPr lang="en-US" sz="3200" b="1" dirty="0">
              <a:latin typeface="Times New Roman" pitchFamily="18" charset="0"/>
              <a:cs typeface="Times New Roman" pitchFamily="18" charset="0"/>
            </a:endParaRPr>
          </a:p>
        </p:txBody>
      </p:sp>
      <p:pic>
        <p:nvPicPr>
          <p:cNvPr id="6" name="Content Placeholder 5" descr="WhatsApp Image 2024-03-22 at 7.58.53 AM.jpeg"/>
          <p:cNvPicPr>
            <a:picLocks noGrp="1" noChangeAspect="1"/>
          </p:cNvPicPr>
          <p:nvPr>
            <p:ph idx="1"/>
          </p:nvPr>
        </p:nvPicPr>
        <p:blipFill>
          <a:blip r:embed="rId2"/>
          <a:stretch>
            <a:fillRect/>
          </a:stretch>
        </p:blipFill>
        <p:spPr>
          <a:xfrm>
            <a:off x="642910" y="1071546"/>
            <a:ext cx="7858180" cy="5643602"/>
          </a:xfrm>
        </p:spPr>
      </p:pic>
      <p:sp>
        <p:nvSpPr>
          <p:cNvPr id="7" name="Date Placeholder 6"/>
          <p:cNvSpPr>
            <a:spLocks noGrp="1"/>
          </p:cNvSpPr>
          <p:nvPr>
            <p:ph type="dt" sz="half" idx="10"/>
          </p:nvPr>
        </p:nvSpPr>
        <p:spPr/>
        <p:txBody>
          <a:bodyPr/>
          <a:lstStyle/>
          <a:p>
            <a:fld id="{9DBC600F-0EB3-44E3-A47C-AF58ACD6EED7}" type="datetime1">
              <a:rPr lang="en-US" smtClean="0"/>
              <a:pPr/>
              <a:t>5/9/2024</a:t>
            </a:fld>
            <a:endParaRPr lang="en-US"/>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Slide Number Placeholder 8"/>
          <p:cNvSpPr>
            <a:spLocks noGrp="1"/>
          </p:cNvSpPr>
          <p:nvPr>
            <p:ph type="sldNum" sz="quarter" idx="12"/>
          </p:nvPr>
        </p:nvSpPr>
        <p:spPr/>
        <p:txBody>
          <a:bodyPr/>
          <a:lstStyle/>
          <a:p>
            <a:fld id="{ED0CB5EB-222A-4377-8D03-E0B7A5875AF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SUB-BLOCK DIAGRAM-1</a:t>
            </a:r>
            <a:endParaRPr lang="en-IN" sz="32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142976" y="2143116"/>
            <a:ext cx="6643734" cy="40719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4585000F-043E-4BBF-A0A8-488C9DDD36F6}"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15</a:t>
            </a:fld>
            <a:endParaRPr lang="en-US"/>
          </a:p>
        </p:txBody>
      </p:sp>
    </p:spTree>
    <p:extLst>
      <p:ext uri="{BB962C8B-B14F-4D97-AF65-F5344CB8AC3E}">
        <p14:creationId xmlns:p14="http://schemas.microsoft.com/office/powerpoint/2010/main" xmlns="" val="2392349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0"/>
            <a:ext cx="8229600" cy="704088"/>
          </a:xfrm>
        </p:spPr>
        <p:txBody>
          <a:bodyPr>
            <a:normAutofit fontScale="90000"/>
          </a:bodyPr>
          <a:lstStyle/>
          <a:p>
            <a:r>
              <a:rPr lang="en-US" dirty="0" smtClean="0"/>
              <a:t> </a:t>
            </a:r>
            <a:r>
              <a:rPr lang="en-US" sz="3600" b="1" dirty="0" smtClean="0">
                <a:latin typeface="Times New Roman" pitchFamily="18" charset="0"/>
                <a:cs typeface="Times New Roman" pitchFamily="18" charset="0"/>
              </a:rPr>
              <a:t>COMPONENTS</a:t>
            </a:r>
            <a:endParaRPr lang="en-US" sz="3600" b="1" dirty="0">
              <a:latin typeface="Times New Roman" pitchFamily="18" charset="0"/>
              <a:cs typeface="Times New Roman" pitchFamily="18" charset="0"/>
            </a:endParaRPr>
          </a:p>
        </p:txBody>
      </p:sp>
      <p:pic>
        <p:nvPicPr>
          <p:cNvPr id="5" name="Content Placeholder 4" descr="arduino-nano-v3-board-800x800.jpg"/>
          <p:cNvPicPr>
            <a:picLocks noGrp="1" noChangeAspect="1"/>
          </p:cNvPicPr>
          <p:nvPr>
            <p:ph idx="1"/>
          </p:nvPr>
        </p:nvPicPr>
        <p:blipFill>
          <a:blip r:embed="rId2"/>
          <a:stretch>
            <a:fillRect/>
          </a:stretch>
        </p:blipFill>
        <p:spPr>
          <a:xfrm>
            <a:off x="285720" y="785794"/>
            <a:ext cx="3714775" cy="3065473"/>
          </a:xfrm>
        </p:spPr>
      </p:pic>
      <p:sp>
        <p:nvSpPr>
          <p:cNvPr id="13" name="Date Placeholder 12"/>
          <p:cNvSpPr>
            <a:spLocks noGrp="1"/>
          </p:cNvSpPr>
          <p:nvPr>
            <p:ph type="dt" sz="half" idx="10"/>
          </p:nvPr>
        </p:nvSpPr>
        <p:spPr/>
        <p:txBody>
          <a:bodyPr/>
          <a:lstStyle/>
          <a:p>
            <a:fld id="{89D5D2D7-9831-408C-91F0-FF2353A5E190}" type="datetime1">
              <a:rPr lang="en-US" smtClean="0"/>
              <a:pPr/>
              <a:t>5/9/2024</a:t>
            </a:fld>
            <a:endParaRPr lang="en-US"/>
          </a:p>
        </p:txBody>
      </p:sp>
      <p:pic>
        <p:nvPicPr>
          <p:cNvPr id="6" name="Picture 5" descr="rf-id-reader3.jpg"/>
          <p:cNvPicPr>
            <a:picLocks noChangeAspect="1"/>
          </p:cNvPicPr>
          <p:nvPr/>
        </p:nvPicPr>
        <p:blipFill>
          <a:blip r:embed="rId3" cstate="print"/>
          <a:stretch>
            <a:fillRect/>
          </a:stretch>
        </p:blipFill>
        <p:spPr>
          <a:xfrm>
            <a:off x="4357686" y="1000108"/>
            <a:ext cx="3855767" cy="2571767"/>
          </a:xfrm>
          <a:prstGeom prst="rect">
            <a:avLst/>
          </a:prstGeom>
        </p:spPr>
      </p:pic>
      <p:pic>
        <p:nvPicPr>
          <p:cNvPr id="9" name="Picture 8" descr="download.png"/>
          <p:cNvPicPr>
            <a:picLocks noChangeAspect="1"/>
          </p:cNvPicPr>
          <p:nvPr/>
        </p:nvPicPr>
        <p:blipFill>
          <a:blip r:embed="rId4"/>
          <a:stretch>
            <a:fillRect/>
          </a:stretch>
        </p:blipFill>
        <p:spPr>
          <a:xfrm>
            <a:off x="3286116" y="4429132"/>
            <a:ext cx="2898509" cy="1928826"/>
          </a:xfrm>
          <a:prstGeom prst="rect">
            <a:avLst/>
          </a:prstGeom>
        </p:spPr>
      </p:pic>
      <p:sp>
        <p:nvSpPr>
          <p:cNvPr id="8" name="TextBox 7"/>
          <p:cNvSpPr txBox="1"/>
          <p:nvPr/>
        </p:nvSpPr>
        <p:spPr>
          <a:xfrm>
            <a:off x="7000892" y="4357694"/>
            <a:ext cx="184731" cy="369332"/>
          </a:xfrm>
          <a:prstGeom prst="rect">
            <a:avLst/>
          </a:prstGeom>
          <a:noFill/>
        </p:spPr>
        <p:txBody>
          <a:bodyPr wrap="none" rtlCol="0">
            <a:spAutoFit/>
          </a:bodyPr>
          <a:lstStyle/>
          <a:p>
            <a:endParaRPr lang="en-US" dirty="0"/>
          </a:p>
        </p:txBody>
      </p:sp>
      <p:sp>
        <p:nvSpPr>
          <p:cNvPr id="10" name="TextBox 9"/>
          <p:cNvSpPr txBox="1"/>
          <p:nvPr/>
        </p:nvSpPr>
        <p:spPr>
          <a:xfrm>
            <a:off x="928662" y="4357694"/>
            <a:ext cx="1570238" cy="369332"/>
          </a:xfrm>
          <a:prstGeom prst="rect">
            <a:avLst/>
          </a:prstGeom>
          <a:noFill/>
        </p:spPr>
        <p:txBody>
          <a:bodyPr wrap="none" rtlCol="0">
            <a:spAutoFit/>
          </a:bodyPr>
          <a:lstStyle/>
          <a:p>
            <a:r>
              <a:rPr lang="en-US" dirty="0" err="1" smtClean="0"/>
              <a:t>Arduino</a:t>
            </a:r>
            <a:r>
              <a:rPr lang="en-US" dirty="0" smtClean="0"/>
              <a:t> </a:t>
            </a:r>
            <a:r>
              <a:rPr lang="en-US" dirty="0" err="1" smtClean="0"/>
              <a:t>nano</a:t>
            </a:r>
            <a:endParaRPr lang="en-US" dirty="0"/>
          </a:p>
        </p:txBody>
      </p:sp>
      <p:sp>
        <p:nvSpPr>
          <p:cNvPr id="11" name="TextBox 10"/>
          <p:cNvSpPr txBox="1"/>
          <p:nvPr/>
        </p:nvSpPr>
        <p:spPr>
          <a:xfrm>
            <a:off x="5572132" y="4286256"/>
            <a:ext cx="1714512" cy="646331"/>
          </a:xfrm>
          <a:prstGeom prst="rect">
            <a:avLst/>
          </a:prstGeom>
          <a:noFill/>
        </p:spPr>
        <p:txBody>
          <a:bodyPr wrap="square" rtlCol="0">
            <a:spAutoFit/>
          </a:bodyPr>
          <a:lstStyle/>
          <a:p>
            <a:r>
              <a:rPr lang="en-US" dirty="0" err="1" smtClean="0"/>
              <a:t>Rfid</a:t>
            </a:r>
            <a:r>
              <a:rPr lang="en-US" dirty="0" smtClean="0"/>
              <a:t> reader module</a:t>
            </a:r>
            <a:endParaRPr lang="en-US" dirty="0"/>
          </a:p>
        </p:txBody>
      </p:sp>
      <p:sp>
        <p:nvSpPr>
          <p:cNvPr id="12" name="TextBox 11"/>
          <p:cNvSpPr txBox="1"/>
          <p:nvPr/>
        </p:nvSpPr>
        <p:spPr>
          <a:xfrm>
            <a:off x="3714744" y="6357958"/>
            <a:ext cx="1785950" cy="369332"/>
          </a:xfrm>
          <a:prstGeom prst="rect">
            <a:avLst/>
          </a:prstGeom>
          <a:noFill/>
        </p:spPr>
        <p:txBody>
          <a:bodyPr wrap="square" rtlCol="0">
            <a:spAutoFit/>
          </a:bodyPr>
          <a:lstStyle/>
          <a:p>
            <a:r>
              <a:rPr lang="en-US" dirty="0" smtClean="0"/>
              <a:t>wires</a:t>
            </a:r>
            <a:endParaRPr lang="en-US" dirty="0"/>
          </a:p>
        </p:txBody>
      </p:sp>
      <p:sp>
        <p:nvSpPr>
          <p:cNvPr id="15" name="Slide Number Placeholder 14"/>
          <p:cNvSpPr>
            <a:spLocks noGrp="1"/>
          </p:cNvSpPr>
          <p:nvPr>
            <p:ph type="sldNum" sz="quarter" idx="12"/>
          </p:nvPr>
        </p:nvSpPr>
        <p:spPr/>
        <p:txBody>
          <a:bodyPr/>
          <a:lstStyle/>
          <a:p>
            <a:fld id="{ED0CB5EB-222A-4377-8D03-E0B7A5875AF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571472" y="500042"/>
            <a:ext cx="8229600" cy="642942"/>
          </a:xfrm>
        </p:spPr>
        <p:txBody>
          <a:bodyPr>
            <a:normAutofit/>
          </a:bodyPr>
          <a:lstStyle/>
          <a:p>
            <a:r>
              <a:rPr lang="en-US" sz="3200" b="1" dirty="0" smtClean="0">
                <a:latin typeface="Times New Roman" pitchFamily="18" charset="0"/>
                <a:cs typeface="Times New Roman" pitchFamily="18" charset="0"/>
              </a:rPr>
              <a:t>ARDUINO NANO PINOUT</a:t>
            </a:r>
            <a:endParaRPr lang="en-US" sz="3200" b="1" dirty="0">
              <a:latin typeface="Times New Roman" pitchFamily="18" charset="0"/>
              <a:cs typeface="Times New Roman" pitchFamily="18" charset="0"/>
            </a:endParaRPr>
          </a:p>
        </p:txBody>
      </p:sp>
      <p:pic>
        <p:nvPicPr>
          <p:cNvPr id="4" name="Content Placeholder 3" descr="Arduino-Nano-Pinout-2.jpg"/>
          <p:cNvPicPr>
            <a:picLocks noGrp="1" noChangeAspect="1"/>
          </p:cNvPicPr>
          <p:nvPr>
            <p:ph idx="1"/>
          </p:nvPr>
        </p:nvPicPr>
        <p:blipFill>
          <a:blip r:embed="rId2"/>
          <a:stretch>
            <a:fillRect/>
          </a:stretch>
        </p:blipFill>
        <p:spPr>
          <a:xfrm>
            <a:off x="428596" y="1361392"/>
            <a:ext cx="7786740" cy="4252999"/>
          </a:xfrm>
          <a:ln w="53975">
            <a:solidFill>
              <a:schemeClr val="tx1"/>
            </a:solidFill>
          </a:ln>
        </p:spPr>
      </p:pic>
      <p:sp>
        <p:nvSpPr>
          <p:cNvPr id="5" name="Date Placeholder 4"/>
          <p:cNvSpPr>
            <a:spLocks noGrp="1"/>
          </p:cNvSpPr>
          <p:nvPr>
            <p:ph type="dt" sz="half" idx="10"/>
          </p:nvPr>
        </p:nvSpPr>
        <p:spPr/>
        <p:txBody>
          <a:bodyPr/>
          <a:lstStyle/>
          <a:p>
            <a:fld id="{0EEECE4D-7063-4160-A4E1-59B83094CEE9}" type="datetime1">
              <a:rPr lang="en-US" smtClean="0"/>
              <a:pPr/>
              <a:t>5/9/2024</a:t>
            </a:fld>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ARDUINO NANO</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5486400" cy="4525963"/>
          </a:xfrm>
        </p:spPr>
        <p:txBody>
          <a:bodyPr>
            <a:normAutofit fontScale="70000" lnSpcReduction="20000"/>
          </a:bodyPr>
          <a:lstStyle/>
          <a:p>
            <a:pPr algn="just"/>
            <a:r>
              <a:rPr lang="en-US" dirty="0" smtClean="0"/>
              <a:t>Arduino is an open source platform for prototyping based on user-friendly software. </a:t>
            </a:r>
          </a:p>
          <a:p>
            <a:pPr algn="just"/>
            <a:r>
              <a:rPr lang="en-US" dirty="0" smtClean="0"/>
              <a:t>It provides a 	flexible base for engineers to experiment on designing interactive environments. </a:t>
            </a:r>
          </a:p>
          <a:p>
            <a:pPr algn="just"/>
            <a:endParaRPr lang="en-IN" dirty="0" smtClean="0"/>
          </a:p>
          <a:p>
            <a:pPr algn="just"/>
            <a:r>
              <a:rPr lang="en-IN" dirty="0" smtClean="0"/>
              <a:t>Its main components are</a:t>
            </a:r>
          </a:p>
          <a:p>
            <a:pPr lvl="1" algn="just"/>
            <a:r>
              <a:rPr lang="en-SG" dirty="0" smtClean="0"/>
              <a:t>14 digital input/output pins ( 6 can be used as PWM outputs)</a:t>
            </a:r>
            <a:endParaRPr lang="en-IN" dirty="0" smtClean="0"/>
          </a:p>
          <a:p>
            <a:pPr lvl="1" algn="just"/>
            <a:r>
              <a:rPr lang="en-SG" dirty="0" smtClean="0"/>
              <a:t>6 analog inputs(can also be used for digital I/O - so a total of 20 digital I/O's)</a:t>
            </a:r>
            <a:endParaRPr lang="en-IN" dirty="0" smtClean="0"/>
          </a:p>
          <a:p>
            <a:pPr lvl="1" algn="just"/>
            <a:r>
              <a:rPr lang="en-SG" dirty="0" smtClean="0"/>
              <a:t>16 MHz crystal oscillator</a:t>
            </a:r>
            <a:endParaRPr lang="en-IN" dirty="0" smtClean="0"/>
          </a:p>
          <a:p>
            <a:pPr lvl="1" algn="just"/>
            <a:r>
              <a:rPr lang="en-SG" dirty="0" smtClean="0"/>
              <a:t>USB connection</a:t>
            </a:r>
            <a:endParaRPr lang="en-IN" dirty="0" smtClean="0"/>
          </a:p>
          <a:p>
            <a:pPr lvl="1" algn="just"/>
            <a:r>
              <a:rPr lang="en-SG" dirty="0" smtClean="0"/>
              <a:t>reset button</a:t>
            </a:r>
            <a:endParaRPr lang="en-IN" dirty="0" smtClean="0"/>
          </a:p>
          <a:p>
            <a:pPr algn="just"/>
            <a:endParaRPr lang="en-IN" dirty="0" smtClean="0"/>
          </a:p>
          <a:p>
            <a:endParaRPr lang="en-IN" dirty="0"/>
          </a:p>
        </p:txBody>
      </p:sp>
      <p:sp>
        <p:nvSpPr>
          <p:cNvPr id="5" name="Date Placeholder 4"/>
          <p:cNvSpPr>
            <a:spLocks noGrp="1"/>
          </p:cNvSpPr>
          <p:nvPr>
            <p:ph type="dt" sz="half" idx="10"/>
          </p:nvPr>
        </p:nvSpPr>
        <p:spPr/>
        <p:txBody>
          <a:bodyPr/>
          <a:lstStyle/>
          <a:p>
            <a:fld id="{65E54853-D451-4F8A-91BE-FD827FEBF8FC}" type="datetime1">
              <a:rPr lang="en-US" smtClean="0"/>
              <a:pPr/>
              <a:t>5/9/2024</a:t>
            </a:fld>
            <a:endParaRPr lang="en-US"/>
          </a:p>
        </p:txBody>
      </p:sp>
      <p:pic>
        <p:nvPicPr>
          <p:cNvPr id="4" name="Picture 3"/>
          <p:cNvPicPr>
            <a:picLocks noChangeAspect="1" noChangeArrowheads="1"/>
          </p:cNvPicPr>
          <p:nvPr/>
        </p:nvPicPr>
        <p:blipFill>
          <a:blip r:embed="rId2">
            <a:clrChange>
              <a:clrFrom>
                <a:srgbClr val="F4F4F4"/>
              </a:clrFrom>
              <a:clrTo>
                <a:srgbClr val="F4F4F4">
                  <a:alpha val="0"/>
                </a:srgbClr>
              </a:clrTo>
            </a:clrChange>
          </a:blip>
          <a:srcRect l="13750" t="23333" r="15384" b="25111"/>
          <a:stretch>
            <a:fillRect/>
          </a:stretch>
        </p:blipFill>
        <p:spPr bwMode="auto">
          <a:xfrm rot="5400000">
            <a:off x="5036327" y="2583674"/>
            <a:ext cx="4786346" cy="2209799"/>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ED0CB5EB-222A-4377-8D03-E0B7A5875AF0}" type="slidenum">
              <a:rPr lang="en-US" smtClean="0"/>
              <a:pPr/>
              <a:t>18</a:t>
            </a:fld>
            <a:endParaRPr lang="en-US"/>
          </a:p>
        </p:txBody>
      </p:sp>
    </p:spTree>
    <p:extLst>
      <p:ext uri="{BB962C8B-B14F-4D97-AF65-F5344CB8AC3E}">
        <p14:creationId xmlns="" xmlns:p14="http://schemas.microsoft.com/office/powerpoint/2010/main" val="3180802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0042"/>
            <a:ext cx="8229600" cy="500066"/>
          </a:xfrm>
        </p:spPr>
        <p:txBody>
          <a:bodyPr>
            <a:noAutofit/>
          </a:bodyPr>
          <a:lstStyle/>
          <a:p>
            <a:r>
              <a:rPr lang="en-US" sz="3200" b="1" dirty="0" smtClean="0">
                <a:latin typeface="Times New Roman" pitchFamily="18" charset="0"/>
                <a:cs typeface="Times New Roman" pitchFamily="18" charset="0"/>
              </a:rPr>
              <a:t>             EM-18 MODULE</a:t>
            </a:r>
            <a:endParaRPr lang="en-US" sz="3200" b="1" dirty="0">
              <a:latin typeface="Times New Roman" pitchFamily="18" charset="0"/>
              <a:cs typeface="Times New Roman" pitchFamily="18" charset="0"/>
            </a:endParaRPr>
          </a:p>
        </p:txBody>
      </p:sp>
      <p:pic>
        <p:nvPicPr>
          <p:cNvPr id="4" name="Content Placeholder 3" descr="EM-18-RFID-Reader-Module-2.jpg"/>
          <p:cNvPicPr>
            <a:picLocks noGrp="1" noChangeAspect="1"/>
          </p:cNvPicPr>
          <p:nvPr>
            <p:ph idx="1"/>
          </p:nvPr>
        </p:nvPicPr>
        <p:blipFill>
          <a:blip r:embed="rId2"/>
          <a:stretch>
            <a:fillRect/>
          </a:stretch>
        </p:blipFill>
        <p:spPr>
          <a:xfrm>
            <a:off x="714348" y="1071546"/>
            <a:ext cx="7858180" cy="5295759"/>
          </a:xfrm>
        </p:spPr>
      </p:pic>
      <p:sp>
        <p:nvSpPr>
          <p:cNvPr id="5" name="Date Placeholder 4"/>
          <p:cNvSpPr>
            <a:spLocks noGrp="1"/>
          </p:cNvSpPr>
          <p:nvPr>
            <p:ph type="dt" sz="half" idx="10"/>
          </p:nvPr>
        </p:nvSpPr>
        <p:spPr/>
        <p:txBody>
          <a:bodyPr/>
          <a:lstStyle/>
          <a:p>
            <a:fld id="{12714A40-08B8-4069-867A-453807511965}" type="datetime1">
              <a:rPr lang="en-US" smtClean="0"/>
              <a:pPr/>
              <a:t>5/9/2024</a:t>
            </a:fld>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lgn="ctr">
              <a:buNone/>
            </a:pPr>
            <a:r>
              <a:rPr lang="en-IN" sz="2800" dirty="0" smtClean="0"/>
              <a:t> </a:t>
            </a:r>
            <a:r>
              <a:rPr lang="en-IN" b="1" dirty="0" smtClean="0">
                <a:latin typeface="Times New Roman" pitchFamily="18" charset="0"/>
                <a:cs typeface="Times New Roman" pitchFamily="18" charset="0"/>
              </a:rPr>
              <a:t>OBJECTIVE</a:t>
            </a:r>
          </a:p>
          <a:p>
            <a:pPr algn="ctr">
              <a:buNone/>
            </a:pPr>
            <a:endParaRPr lang="en-IN" sz="2800" b="1"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To Implement </a:t>
            </a:r>
            <a:r>
              <a:rPr lang="en-US" sz="1600" dirty="0" err="1" smtClean="0">
                <a:latin typeface="Times New Roman" pitchFamily="18" charset="0"/>
                <a:cs typeface="Times New Roman" pitchFamily="18" charset="0"/>
              </a:rPr>
              <a:t>RFid</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tags and face </a:t>
            </a:r>
            <a:r>
              <a:rPr lang="en-US" sz="1600" dirty="0" err="1" smtClean="0">
                <a:latin typeface="Times New Roman" pitchFamily="18" charset="0"/>
                <a:cs typeface="Times New Roman" pitchFamily="18" charset="0"/>
              </a:rPr>
              <a:t>reconigition</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to accurately track product entry and exit from premises, ensuring reliable monitoring records.[ </a:t>
            </a:r>
            <a:r>
              <a:rPr lang="en-US" sz="1600" b="1" dirty="0" smtClean="0">
                <a:latin typeface="Times New Roman" pitchFamily="18" charset="0"/>
                <a:cs typeface="Times New Roman" pitchFamily="18" charset="0"/>
              </a:rPr>
              <a:t>Monitoring</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To Design a user-friendly interface for easy system operation and monitoring by administrative staff.[</a:t>
            </a:r>
            <a:r>
              <a:rPr lang="en-US" sz="1600" b="1" dirty="0" smtClean="0">
                <a:latin typeface="Times New Roman" pitchFamily="18" charset="0"/>
                <a:cs typeface="Times New Roman" pitchFamily="18" charset="0"/>
              </a:rPr>
              <a:t>User-Friendly Interface]</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To Aim for at least a 95% accuracy rate in product monitoring, measured through comparative analysis of manual and automated </a:t>
            </a:r>
            <a:r>
              <a:rPr lang="en-US" sz="1600" dirty="0" err="1" smtClean="0">
                <a:latin typeface="Times New Roman" pitchFamily="18" charset="0"/>
                <a:cs typeface="Times New Roman" pitchFamily="18" charset="0"/>
              </a:rPr>
              <a:t>mopnitoring</a:t>
            </a:r>
            <a:r>
              <a:rPr lang="en-US" sz="1600" dirty="0" smtClean="0">
                <a:latin typeface="Times New Roman" pitchFamily="18" charset="0"/>
                <a:cs typeface="Times New Roman" pitchFamily="18" charset="0"/>
              </a:rPr>
              <a:t> records.[</a:t>
            </a:r>
            <a:r>
              <a:rPr lang="en-US" sz="1600" b="1" dirty="0" smtClean="0">
                <a:latin typeface="Times New Roman" pitchFamily="18" charset="0"/>
                <a:cs typeface="Times New Roman" pitchFamily="18" charset="0"/>
              </a:rPr>
              <a:t>Accuracy Improvement]</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 To Integrate </a:t>
            </a:r>
            <a:r>
              <a:rPr lang="en-US" sz="1600" dirty="0" err="1" smtClean="0">
                <a:latin typeface="Times New Roman" pitchFamily="18" charset="0"/>
                <a:cs typeface="Times New Roman" pitchFamily="18" charset="0"/>
              </a:rPr>
              <a:t>RFid</a:t>
            </a:r>
            <a:r>
              <a:rPr lang="en-US" sz="1600" dirty="0" smtClean="0">
                <a:latin typeface="Times New Roman" pitchFamily="18" charset="0"/>
                <a:cs typeface="Times New Roman" pitchFamily="18" charset="0"/>
              </a:rPr>
              <a:t> and face recognition systems seamless to provide a comprehensive product monitoring solution.[</a:t>
            </a:r>
            <a:r>
              <a:rPr lang="en-US" sz="1600" b="1" dirty="0" smtClean="0">
                <a:latin typeface="Times New Roman" pitchFamily="18" charset="0"/>
                <a:cs typeface="Times New Roman" pitchFamily="18" charset="0"/>
              </a:rPr>
              <a:t>System Integration]</a:t>
            </a:r>
            <a:endParaRPr lang="en-IN" sz="16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3AA123D-CC00-46FE-AF9C-B9019CCCC04F}"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642942"/>
          </a:xfrm>
        </p:spPr>
        <p:txBody>
          <a:bodyPr>
            <a:noAutofit/>
          </a:bodyPr>
          <a:lstStyle/>
          <a:p>
            <a:r>
              <a:rPr lang="en-US" sz="3200" b="1" dirty="0" smtClean="0">
                <a:latin typeface="Times New Roman" pitchFamily="18" charset="0"/>
                <a:cs typeface="Times New Roman" pitchFamily="18" charset="0"/>
              </a:rPr>
              <a:t>OUTCOME</a:t>
            </a:r>
            <a:endParaRPr lang="en-US" sz="3200" b="1" dirty="0">
              <a:latin typeface="Times New Roman" pitchFamily="18" charset="0"/>
              <a:cs typeface="Times New Roman" pitchFamily="18" charset="0"/>
            </a:endParaRPr>
          </a:p>
        </p:txBody>
      </p:sp>
      <p:pic>
        <p:nvPicPr>
          <p:cNvPr id="6" name="Content Placeholder 5" descr="Screenshot_20240427_145123.png"/>
          <p:cNvPicPr>
            <a:picLocks noGrp="1" noChangeAspect="1"/>
          </p:cNvPicPr>
          <p:nvPr>
            <p:ph idx="1"/>
          </p:nvPr>
        </p:nvPicPr>
        <p:blipFill>
          <a:blip r:embed="rId2"/>
          <a:stretch>
            <a:fillRect/>
          </a:stretch>
        </p:blipFill>
        <p:spPr>
          <a:xfrm>
            <a:off x="457200" y="1000108"/>
            <a:ext cx="8229600" cy="5572164"/>
          </a:xfrm>
        </p:spPr>
      </p:pic>
      <p:sp>
        <p:nvSpPr>
          <p:cNvPr id="4" name="Date Placeholder 3"/>
          <p:cNvSpPr>
            <a:spLocks noGrp="1"/>
          </p:cNvSpPr>
          <p:nvPr>
            <p:ph type="dt" sz="half" idx="10"/>
          </p:nvPr>
        </p:nvSpPr>
        <p:spPr/>
        <p:txBody>
          <a:bodyPr/>
          <a:lstStyle/>
          <a:p>
            <a:fld id="{A4E0A62B-5E43-4020-BB4D-8E714DE4B7FD}" type="datetime1">
              <a:rPr lang="en-US" smtClean="0"/>
              <a:pPr/>
              <a:t>5/9/2024</a:t>
            </a:fld>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WhatsApp Image 2024-05-03 at 9.26.33 AM.jpeg"/>
          <p:cNvPicPr>
            <a:picLocks noGrp="1" noChangeAspect="1"/>
          </p:cNvPicPr>
          <p:nvPr>
            <p:ph idx="1"/>
          </p:nvPr>
        </p:nvPicPr>
        <p:blipFill>
          <a:blip r:embed="rId2"/>
          <a:stretch>
            <a:fillRect/>
          </a:stretch>
        </p:blipFill>
        <p:spPr>
          <a:xfrm>
            <a:off x="0" y="285728"/>
            <a:ext cx="9143999" cy="6000792"/>
          </a:xfrm>
        </p:spPr>
      </p:pic>
      <p:sp>
        <p:nvSpPr>
          <p:cNvPr id="4" name="Date Placeholder 3"/>
          <p:cNvSpPr>
            <a:spLocks noGrp="1"/>
          </p:cNvSpPr>
          <p:nvPr>
            <p:ph type="dt" sz="half" idx="10"/>
          </p:nvPr>
        </p:nvSpPr>
        <p:spPr/>
        <p:txBody>
          <a:bodyPr/>
          <a:lstStyle/>
          <a:p>
            <a:fld id="{8AEE5938-3152-48BE-BBA6-89AB840809A3}" type="datetime1">
              <a:rPr lang="en-US" smtClean="0"/>
              <a:pPr/>
              <a:t>5/9/2024</a:t>
            </a:fld>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_20240427_145316.png"/>
          <p:cNvPicPr>
            <a:picLocks noGrp="1" noChangeAspect="1"/>
          </p:cNvPicPr>
          <p:nvPr>
            <p:ph idx="1"/>
          </p:nvPr>
        </p:nvPicPr>
        <p:blipFill>
          <a:blip r:embed="rId2"/>
          <a:stretch>
            <a:fillRect/>
          </a:stretch>
        </p:blipFill>
        <p:spPr>
          <a:xfrm>
            <a:off x="500034" y="142852"/>
            <a:ext cx="8128001" cy="6169047"/>
          </a:xfrm>
        </p:spPr>
      </p:pic>
      <p:sp>
        <p:nvSpPr>
          <p:cNvPr id="5" name="Date Placeholder 4"/>
          <p:cNvSpPr>
            <a:spLocks noGrp="1"/>
          </p:cNvSpPr>
          <p:nvPr>
            <p:ph type="dt" sz="half" idx="10"/>
          </p:nvPr>
        </p:nvSpPr>
        <p:spPr/>
        <p:txBody>
          <a:bodyPr/>
          <a:lstStyle/>
          <a:p>
            <a:fld id="{58ECD8B6-1308-465C-81E6-BA862BED2789}" type="datetime1">
              <a:rPr lang="en-US" smtClean="0"/>
              <a:pPr/>
              <a:t>5/9/2024</a:t>
            </a:fld>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19" cy="45719"/>
          </a:xfrm>
        </p:spPr>
        <p:txBody>
          <a:bodyPr>
            <a:normAutofit fontScale="90000"/>
          </a:bodyPr>
          <a:lstStyle/>
          <a:p>
            <a:r>
              <a:rPr lang="en-US" dirty="0" smtClean="0"/>
              <a:t>.</a:t>
            </a:r>
            <a:endParaRPr lang="en-US" dirty="0"/>
          </a:p>
        </p:txBody>
      </p:sp>
      <p:pic>
        <p:nvPicPr>
          <p:cNvPr id="6" name="Content Placeholder 5" descr="WhatsApp Image 2024-05-03 at 9.26.35 AM.jpeg"/>
          <p:cNvPicPr>
            <a:picLocks noGrp="1" noChangeAspect="1"/>
          </p:cNvPicPr>
          <p:nvPr>
            <p:ph idx="1"/>
          </p:nvPr>
        </p:nvPicPr>
        <p:blipFill>
          <a:blip r:embed="rId2"/>
          <a:stretch>
            <a:fillRect/>
          </a:stretch>
        </p:blipFill>
        <p:spPr>
          <a:xfrm>
            <a:off x="428596" y="428604"/>
            <a:ext cx="8286807" cy="5857916"/>
          </a:xfrm>
        </p:spPr>
      </p:pic>
      <p:sp>
        <p:nvSpPr>
          <p:cNvPr id="4" name="Date Placeholder 3"/>
          <p:cNvSpPr>
            <a:spLocks noGrp="1"/>
          </p:cNvSpPr>
          <p:nvPr>
            <p:ph type="dt" sz="half" idx="10"/>
          </p:nvPr>
        </p:nvSpPr>
        <p:spPr/>
        <p:txBody>
          <a:bodyPr/>
          <a:lstStyle/>
          <a:p>
            <a:fld id="{8CEE589F-F62A-42FB-8D95-AC8D65C6366A}" type="datetime1">
              <a:rPr lang="en-US" smtClean="0"/>
              <a:pPr/>
              <a:t>5/9/2024</a:t>
            </a:fld>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WhatsApp Image 2024-05-03 at 9.26.35 AM (1).jpeg"/>
          <p:cNvPicPr>
            <a:picLocks noGrp="1" noChangeAspect="1"/>
          </p:cNvPicPr>
          <p:nvPr>
            <p:ph idx="1"/>
          </p:nvPr>
        </p:nvPicPr>
        <p:blipFill>
          <a:blip r:embed="rId2"/>
          <a:stretch>
            <a:fillRect/>
          </a:stretch>
        </p:blipFill>
        <p:spPr>
          <a:xfrm>
            <a:off x="357158" y="357166"/>
            <a:ext cx="8358246" cy="6072230"/>
          </a:xfrm>
        </p:spPr>
      </p:pic>
      <p:sp>
        <p:nvSpPr>
          <p:cNvPr id="4" name="Date Placeholder 3"/>
          <p:cNvSpPr>
            <a:spLocks noGrp="1"/>
          </p:cNvSpPr>
          <p:nvPr>
            <p:ph type="dt" sz="half" idx="10"/>
          </p:nvPr>
        </p:nvSpPr>
        <p:spPr/>
        <p:txBody>
          <a:bodyPr/>
          <a:lstStyle/>
          <a:p>
            <a:fld id="{C51D5E21-BCFB-49BC-ABF0-859263121A8F}" type="datetime1">
              <a:rPr lang="en-US" smtClean="0"/>
              <a:pPr/>
              <a:t>5/9/2024</a:t>
            </a:fld>
            <a:endParaRPr lang="en-US"/>
          </a:p>
        </p:txBody>
      </p:sp>
      <p:sp>
        <p:nvSpPr>
          <p:cNvPr id="7" name="Title 6"/>
          <p:cNvSpPr>
            <a:spLocks noGrp="1"/>
          </p:cNvSpPr>
          <p:nvPr>
            <p:ph type="title"/>
          </p:nvPr>
        </p:nvSpPr>
        <p:spPr>
          <a:xfrm>
            <a:off x="457200" y="274638"/>
            <a:ext cx="45719" cy="82528"/>
          </a:xfrm>
          <a:solidFill>
            <a:schemeClr val="bg1"/>
          </a:solidFill>
        </p:spPr>
        <p:txBody>
          <a:bodyPr>
            <a:normAutofit fontScale="90000"/>
          </a:bodyPr>
          <a:lstStyle/>
          <a:p>
            <a:r>
              <a:rPr lang="en-US" dirty="0" smtClean="0">
                <a:solidFill>
                  <a:schemeClr val="bg1"/>
                </a:solidFill>
              </a:rPr>
              <a:t>.</a:t>
            </a:r>
            <a:endParaRPr lang="en-US" dirty="0">
              <a:solidFill>
                <a:schemeClr val="bg1"/>
              </a:solidFill>
            </a:endParaRPr>
          </a:p>
        </p:txBody>
      </p:sp>
      <p:sp>
        <p:nvSpPr>
          <p:cNvPr id="9" name="Slide Number Placeholder 8"/>
          <p:cNvSpPr>
            <a:spLocks noGrp="1"/>
          </p:cNvSpPr>
          <p:nvPr>
            <p:ph type="sldNum" sz="quarter" idx="12"/>
          </p:nvPr>
        </p:nvSpPr>
        <p:spPr/>
        <p:txBody>
          <a:bodyPr/>
          <a:lstStyle/>
          <a:p>
            <a:fld id="{ED0CB5EB-222A-4377-8D03-E0B7A5875AF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19" cy="82528"/>
          </a:xfrm>
        </p:spPr>
        <p:txBody>
          <a:bodyPr>
            <a:normAutofit fontScale="90000"/>
          </a:bodyPr>
          <a:lstStyle/>
          <a:p>
            <a:r>
              <a:rPr lang="en-US" dirty="0" smtClean="0"/>
              <a:t>.</a:t>
            </a:r>
            <a:endParaRPr lang="en-US" dirty="0"/>
          </a:p>
        </p:txBody>
      </p:sp>
      <p:pic>
        <p:nvPicPr>
          <p:cNvPr id="6" name="Content Placeholder 5" descr="WhatsApp Image 2024-05-09 at 8.49.24 PM.jpeg"/>
          <p:cNvPicPr>
            <a:picLocks noGrp="1" noChangeAspect="1"/>
          </p:cNvPicPr>
          <p:nvPr>
            <p:ph idx="1"/>
          </p:nvPr>
        </p:nvPicPr>
        <p:blipFill>
          <a:blip r:embed="rId2"/>
          <a:stretch>
            <a:fillRect/>
          </a:stretch>
        </p:blipFill>
        <p:spPr>
          <a:xfrm>
            <a:off x="142844" y="142852"/>
            <a:ext cx="8786874" cy="6215106"/>
          </a:xfrm>
        </p:spPr>
      </p:pic>
      <p:sp>
        <p:nvSpPr>
          <p:cNvPr id="4" name="Date Placeholder 3"/>
          <p:cNvSpPr>
            <a:spLocks noGrp="1"/>
          </p:cNvSpPr>
          <p:nvPr>
            <p:ph type="dt" sz="half" idx="10"/>
          </p:nvPr>
        </p:nvSpPr>
        <p:spPr/>
        <p:txBody>
          <a:bodyPr/>
          <a:lstStyle/>
          <a:p>
            <a:fld id="{AC0D2D4A-E5DA-447F-8CBD-8D35A67B7DEE}" type="datetime1">
              <a:rPr lang="en-US" smtClean="0"/>
              <a:pPr/>
              <a:t>5/9/2024</a:t>
            </a:fld>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357982"/>
          </a:xfrm>
        </p:spPr>
        <p:txBody>
          <a:bodyPr/>
          <a:lstStyle/>
          <a:p>
            <a:pPr algn="ctr">
              <a:buNone/>
            </a:pPr>
            <a:r>
              <a:rPr lang="en-IN" b="1" dirty="0" smtClean="0">
                <a:latin typeface="Times New Roman" pitchFamily="18" charset="0"/>
                <a:cs typeface="Times New Roman" pitchFamily="18" charset="0"/>
              </a:rPr>
              <a:t>TOOLS</a:t>
            </a:r>
            <a:endParaRPr lang="en-US" b="1"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RFid</a:t>
            </a:r>
            <a:r>
              <a:rPr lang="en-US" sz="2800" dirty="0" smtClean="0">
                <a:latin typeface="Times New Roman" pitchFamily="18" charset="0"/>
                <a:cs typeface="Times New Roman" pitchFamily="18" charset="0"/>
              </a:rPr>
              <a:t> reader Module,</a:t>
            </a:r>
          </a:p>
          <a:p>
            <a:r>
              <a:rPr lang="en-US" sz="2800" dirty="0" err="1" smtClean="0">
                <a:latin typeface="Times New Roman" pitchFamily="18" charset="0"/>
                <a:cs typeface="Times New Roman" pitchFamily="18" charset="0"/>
              </a:rPr>
              <a:t>Adurino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Nano</a:t>
            </a:r>
            <a:r>
              <a:rPr lang="en-US" sz="2800" dirty="0" smtClean="0">
                <a:latin typeface="Times New Roman" pitchFamily="18" charset="0"/>
                <a:cs typeface="Times New Roman" pitchFamily="18" charset="0"/>
              </a:rPr>
              <a:t> board,</a:t>
            </a:r>
          </a:p>
          <a:p>
            <a:r>
              <a:rPr lang="en-US" sz="2800" dirty="0" err="1" smtClean="0">
                <a:latin typeface="Times New Roman" pitchFamily="18" charset="0"/>
                <a:cs typeface="Times New Roman" pitchFamily="18" charset="0"/>
              </a:rPr>
              <a:t>Arduino</a:t>
            </a:r>
            <a:r>
              <a:rPr lang="en-US" sz="2800" dirty="0" smtClean="0">
                <a:latin typeface="Times New Roman" pitchFamily="18" charset="0"/>
                <a:cs typeface="Times New Roman" pitchFamily="18" charset="0"/>
              </a:rPr>
              <a:t> IDE,</a:t>
            </a:r>
          </a:p>
          <a:p>
            <a:r>
              <a:rPr lang="en-US" sz="2800" dirty="0" err="1" smtClean="0">
                <a:latin typeface="Times New Roman" pitchFamily="18" charset="0"/>
                <a:cs typeface="Times New Roman" pitchFamily="18" charset="0"/>
              </a:rPr>
              <a:t>RFid</a:t>
            </a:r>
            <a:r>
              <a:rPr lang="en-US" sz="2800" dirty="0" smtClean="0">
                <a:latin typeface="Times New Roman" pitchFamily="18" charset="0"/>
                <a:cs typeface="Times New Roman" pitchFamily="18" charset="0"/>
              </a:rPr>
              <a:t>  tag,</a:t>
            </a:r>
          </a:p>
          <a:p>
            <a:r>
              <a:rPr lang="en-US" sz="2800" dirty="0" smtClean="0">
                <a:latin typeface="Times New Roman" pitchFamily="18" charset="0"/>
                <a:cs typeface="Times New Roman" pitchFamily="18" charset="0"/>
              </a:rPr>
              <a:t>Python  IDE</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60F1137-4094-4881-878A-65CAF5140ED2}"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072230"/>
          </a:xfrm>
        </p:spPr>
        <p:txBody>
          <a:bodyPr>
            <a:normAutofit fontScale="92500" lnSpcReduction="10000"/>
          </a:bodyPr>
          <a:lstStyle/>
          <a:p>
            <a:pPr algn="ctr">
              <a:buNone/>
            </a:pPr>
            <a:r>
              <a:rPr lang="en-US" b="1" dirty="0" smtClean="0"/>
              <a:t>  </a:t>
            </a:r>
            <a:r>
              <a:rPr lang="en-US" sz="4100" b="1" dirty="0" smtClean="0">
                <a:latin typeface="Times New Roman" pitchFamily="18" charset="0"/>
                <a:cs typeface="Times New Roman" pitchFamily="18" charset="0"/>
              </a:rPr>
              <a:t> OUTCOME</a:t>
            </a:r>
          </a:p>
          <a:p>
            <a:pPr algn="just">
              <a:lnSpc>
                <a:spcPct val="150000"/>
              </a:lnSpc>
            </a:pPr>
            <a:r>
              <a:rPr lang="en-US" sz="2400" dirty="0" smtClean="0"/>
              <a:t> </a:t>
            </a:r>
            <a:r>
              <a:rPr lang="en-US" sz="2400" dirty="0" smtClean="0">
                <a:latin typeface="Times New Roman" panose="02020603050405020304" pitchFamily="18" charset="0"/>
                <a:cs typeface="Times New Roman" panose="02020603050405020304" pitchFamily="18" charset="0"/>
              </a:rPr>
              <a:t>The implementation of the product monitoring System with AI represents a paradigm shift in the real of product tracking within educational institutions. By harnessing the combined power of RFID and facial recognition technologies, this system has transcended traditional methods, offering a streamlined and efficient approach to recording product monitoring. </a:t>
            </a:r>
          </a:p>
          <a:p>
            <a:pPr algn="just">
              <a:lnSpc>
                <a:spcPct val="150000"/>
              </a:lnSpc>
            </a:pPr>
            <a:r>
              <a:rPr lang="en-US" sz="2400" dirty="0" smtClean="0">
                <a:latin typeface="Times New Roman" panose="02020603050405020304" pitchFamily="18" charset="0"/>
                <a:cs typeface="Times New Roman" panose="02020603050405020304" pitchFamily="18" charset="0"/>
              </a:rPr>
              <a:t>Through the integration of RFID tags and facial recognition capabilities, products now have the convenience of simply presenting their RFID cards or having their faces scanned to register their presence in field, eliminating the need for manual product monitoring.</a:t>
            </a:r>
            <a:endParaRPr lang="en-IN" sz="2400" dirty="0" smtClean="0">
              <a:latin typeface="Times New Roman" panose="02020603050405020304" pitchFamily="18" charset="0"/>
              <a:cs typeface="Times New Roman" panose="02020603050405020304" pitchFamily="18" charset="0"/>
            </a:endParaRPr>
          </a:p>
          <a:p>
            <a:pPr>
              <a:buNone/>
            </a:pPr>
            <a:endParaRPr lang="en-US" dirty="0"/>
          </a:p>
        </p:txBody>
      </p:sp>
      <p:sp>
        <p:nvSpPr>
          <p:cNvPr id="4" name="Date Placeholder 3"/>
          <p:cNvSpPr>
            <a:spLocks noGrp="1"/>
          </p:cNvSpPr>
          <p:nvPr>
            <p:ph type="dt" sz="half" idx="10"/>
          </p:nvPr>
        </p:nvSpPr>
        <p:spPr/>
        <p:txBody>
          <a:bodyPr/>
          <a:lstStyle/>
          <a:p>
            <a:fld id="{4DF7EEAB-670C-40CB-9AEB-D50C17225A3E}"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3200" b="1" dirty="0" smtClean="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052736"/>
            <a:ext cx="8229600" cy="5472608"/>
          </a:xfrm>
        </p:spPr>
        <p:txBody>
          <a:bodyPr>
            <a:noAutofit/>
          </a:bodyPr>
          <a:lstStyle/>
          <a:p>
            <a:pPr marL="514350" indent="-514350" algn="just">
              <a:lnSpc>
                <a:spcPct val="170000"/>
              </a:lnSpc>
              <a:buFont typeface="+mj-lt"/>
              <a:buAutoNum type="arabicPeriod"/>
            </a:pPr>
            <a:r>
              <a:rPr lang="en-US" sz="1400" dirty="0">
                <a:latin typeface="Times New Roman" panose="02020603050405020304" pitchFamily="18" charset="0"/>
                <a:cs typeface="Times New Roman" panose="02020603050405020304" pitchFamily="18" charset="0"/>
              </a:rPr>
              <a:t>D Sloan, H </a:t>
            </a:r>
            <a:r>
              <a:rPr lang="en-US" sz="1400" dirty="0" err="1">
                <a:latin typeface="Times New Roman" panose="02020603050405020304" pitchFamily="18" charset="0"/>
                <a:cs typeface="Times New Roman" panose="02020603050405020304" pitchFamily="18" charset="0"/>
              </a:rPr>
              <a:t>Manns</a:t>
            </a:r>
            <a:r>
              <a:rPr lang="en-US" sz="1400" dirty="0">
                <a:latin typeface="Times New Roman" panose="02020603050405020304" pitchFamily="18" charset="0"/>
                <a:cs typeface="Times New Roman" panose="02020603050405020304" pitchFamily="18" charset="0"/>
              </a:rPr>
              <a:t>, A Mellor and M. Jeffries, "Factors influencing student non-attendance at formal teaching sessions", Studies in Higher Education, vol. 45, no. 11, pp. 2203-16, November 2020</a:t>
            </a:r>
            <a:r>
              <a:rPr lang="en-US" sz="1400" dirty="0" smtClean="0">
                <a:latin typeface="Times New Roman" panose="02020603050405020304" pitchFamily="18" charset="0"/>
                <a:cs typeface="Times New Roman" panose="02020603050405020304" pitchFamily="18" charset="0"/>
              </a:rPr>
              <a:t>.</a:t>
            </a:r>
          </a:p>
          <a:p>
            <a:pPr marL="514350" indent="-514350" algn="just">
              <a:lnSpc>
                <a:spcPct val="170000"/>
              </a:lnSpc>
              <a:buFont typeface="+mj-lt"/>
              <a:buAutoNum type="arabicPeriod"/>
            </a:pPr>
            <a:r>
              <a:rPr lang="en-US" sz="1400" dirty="0">
                <a:latin typeface="Times New Roman" panose="02020603050405020304" pitchFamily="18" charset="0"/>
                <a:cs typeface="Times New Roman" panose="02020603050405020304" pitchFamily="18" charset="0"/>
              </a:rPr>
              <a:t>S. </a:t>
            </a:r>
            <a:r>
              <a:rPr lang="en-US" sz="1400" dirty="0" err="1">
                <a:latin typeface="Times New Roman" panose="02020603050405020304" pitchFamily="18" charset="0"/>
                <a:cs typeface="Times New Roman" panose="02020603050405020304" pitchFamily="18" charset="0"/>
              </a:rPr>
              <a:t>Biichele</a:t>
            </a:r>
            <a:r>
              <a:rPr lang="en-US" sz="1400" dirty="0">
                <a:latin typeface="Times New Roman" panose="02020603050405020304" pitchFamily="18" charset="0"/>
                <a:cs typeface="Times New Roman" panose="02020603050405020304" pitchFamily="18" charset="0"/>
              </a:rPr>
              <a:t>, "Evaluating the link between attendance and performance in higher education: the role of classroom engagement dimensions", Assessment &amp; Evaluation in Higher Education, vol. 46, no. 1, pp. 132-50, January 2021</a:t>
            </a:r>
            <a:r>
              <a:rPr lang="en-US" sz="1400" dirty="0" smtClean="0">
                <a:latin typeface="Times New Roman" panose="02020603050405020304" pitchFamily="18" charset="0"/>
                <a:cs typeface="Times New Roman" panose="02020603050405020304" pitchFamily="18" charset="0"/>
              </a:rPr>
              <a:t>.</a:t>
            </a:r>
          </a:p>
          <a:p>
            <a:pPr marL="514350" indent="-514350" algn="just">
              <a:lnSpc>
                <a:spcPct val="170000"/>
              </a:lnSpc>
              <a:buFont typeface="+mj-lt"/>
              <a:buAutoNum type="arabicPeriod"/>
            </a:pPr>
            <a:r>
              <a:rPr lang="en-US" sz="1400" dirty="0">
                <a:latin typeface="Times New Roman" panose="02020603050405020304" pitchFamily="18" charset="0"/>
                <a:cs typeface="Times New Roman" panose="02020603050405020304" pitchFamily="18" charset="0"/>
              </a:rPr>
              <a:t>S. </a:t>
            </a:r>
            <a:r>
              <a:rPr lang="en-US" sz="1400" dirty="0" err="1">
                <a:latin typeface="Times New Roman" panose="02020603050405020304" pitchFamily="18" charset="0"/>
                <a:cs typeface="Times New Roman" panose="02020603050405020304" pitchFamily="18" charset="0"/>
              </a:rPr>
              <a:t>Welsen</a:t>
            </a:r>
            <a:r>
              <a:rPr lang="en-US" sz="1400" dirty="0">
                <a:latin typeface="Times New Roman" panose="02020603050405020304" pitchFamily="18" charset="0"/>
                <a:cs typeface="Times New Roman" panose="02020603050405020304" pitchFamily="18" charset="0"/>
              </a:rPr>
              <a:t>, "Impact of Blended Learning on Engineering Student Attendance Post COVID-19", 202l World Engineering Education Forum/Global Engineering Deans Council (WEEF/GEDC), pp. 88-94, November 2021</a:t>
            </a:r>
            <a:r>
              <a:rPr lang="en-US" sz="1400" dirty="0" smtClean="0">
                <a:latin typeface="Times New Roman" panose="02020603050405020304" pitchFamily="18" charset="0"/>
                <a:cs typeface="Times New Roman" panose="02020603050405020304" pitchFamily="18" charset="0"/>
              </a:rPr>
              <a:t>.</a:t>
            </a:r>
          </a:p>
          <a:p>
            <a:pPr marL="514350" indent="-514350" algn="just">
              <a:lnSpc>
                <a:spcPct val="170000"/>
              </a:lnSpc>
              <a:buFont typeface="+mj-lt"/>
              <a:buAutoNum type="arabicPeriod"/>
            </a:pPr>
            <a:r>
              <a:rPr lang="en-US" sz="1400" dirty="0">
                <a:latin typeface="Times New Roman" panose="02020603050405020304" pitchFamily="18" charset="0"/>
                <a:cs typeface="Times New Roman" panose="02020603050405020304" pitchFamily="18" charset="0"/>
              </a:rPr>
              <a:t>A. U. </a:t>
            </a:r>
            <a:r>
              <a:rPr lang="en-US" sz="1400" dirty="0" err="1">
                <a:latin typeface="Times New Roman" panose="02020603050405020304" pitchFamily="18" charset="0"/>
                <a:cs typeface="Times New Roman" panose="02020603050405020304" pitchFamily="18" charset="0"/>
              </a:rPr>
              <a:t>Naik</a:t>
            </a:r>
            <a:r>
              <a:rPr lang="en-US" sz="1400" dirty="0">
                <a:latin typeface="Times New Roman" panose="02020603050405020304" pitchFamily="18" charset="0"/>
                <a:cs typeface="Times New Roman" panose="02020603050405020304" pitchFamily="18" charset="0"/>
              </a:rPr>
              <a:t> and N. </a:t>
            </a:r>
            <a:r>
              <a:rPr lang="en-US" sz="1400" dirty="0" err="1">
                <a:latin typeface="Times New Roman" panose="02020603050405020304" pitchFamily="18" charset="0"/>
                <a:cs typeface="Times New Roman" panose="02020603050405020304" pitchFamily="18" charset="0"/>
              </a:rPr>
              <a:t>Guinde</a:t>
            </a:r>
            <a:r>
              <a:rPr lang="en-US" sz="1400" dirty="0">
                <a:latin typeface="Times New Roman" panose="02020603050405020304" pitchFamily="18" charset="0"/>
                <a:cs typeface="Times New Roman" panose="02020603050405020304" pitchFamily="18" charset="0"/>
              </a:rPr>
              <a:t>, "LBPH Algorithm for Frontal and Side Profile Face Recognition on GPU", 2020 Third International Conference on Smart Systems and Inventive Technology (ICSSIT), pp. 776-779, 2020</a:t>
            </a:r>
            <a:r>
              <a:rPr lang="en-US" sz="1400" dirty="0" smtClean="0">
                <a:latin typeface="Times New Roman" panose="02020603050405020304" pitchFamily="18" charset="0"/>
                <a:cs typeface="Times New Roman" panose="02020603050405020304" pitchFamily="18" charset="0"/>
              </a:rPr>
              <a:t>.</a:t>
            </a:r>
          </a:p>
          <a:p>
            <a:pPr marL="514350" indent="-514350" algn="just">
              <a:lnSpc>
                <a:spcPct val="170000"/>
              </a:lnSpc>
              <a:buFont typeface="+mj-lt"/>
              <a:buAutoNum type="arabicPeriod"/>
            </a:pPr>
            <a:r>
              <a:rPr lang="en-IN" sz="1400" dirty="0" err="1">
                <a:latin typeface="Times New Roman" panose="02020603050405020304" pitchFamily="18" charset="0"/>
                <a:cs typeface="Times New Roman" panose="02020603050405020304" pitchFamily="18" charset="0"/>
              </a:rPr>
              <a:t>Partha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Chakraborty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Chowdhury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Shahriar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Muzammel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Mahmuda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Khatun</a:t>
            </a:r>
            <a:r>
              <a:rPr lang="en-IN" sz="1400" dirty="0">
                <a:latin typeface="Times New Roman" panose="02020603050405020304" pitchFamily="18" charset="0"/>
                <a:cs typeface="Times New Roman" panose="02020603050405020304" pitchFamily="18" charset="0"/>
              </a:rPr>
              <a:t>, Sk. </a:t>
            </a:r>
            <a:r>
              <a:rPr lang="en-IN" sz="1400" dirty="0" err="1">
                <a:latin typeface="Times New Roman" panose="02020603050405020304" pitchFamily="18" charset="0"/>
                <a:cs typeface="Times New Roman" panose="02020603050405020304" pitchFamily="18" charset="0"/>
              </a:rPr>
              <a:t>Fahmida</a:t>
            </a:r>
            <a:r>
              <a:rPr lang="en-IN" sz="1400" dirty="0">
                <a:latin typeface="Times New Roman" panose="02020603050405020304" pitchFamily="18" charset="0"/>
                <a:cs typeface="Times New Roman" panose="02020603050405020304" pitchFamily="18" charset="0"/>
              </a:rPr>
              <a:t> Islam and </a:t>
            </a:r>
            <a:r>
              <a:rPr lang="en-IN" sz="1400" dirty="0" err="1">
                <a:latin typeface="Times New Roman" panose="02020603050405020304" pitchFamily="18" charset="0"/>
                <a:cs typeface="Times New Roman" panose="02020603050405020304" pitchFamily="18" charset="0"/>
              </a:rPr>
              <a:t>Saifur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Rahman</a:t>
            </a:r>
            <a:r>
              <a:rPr lang="en-IN" sz="1400" dirty="0">
                <a:latin typeface="Times New Roman" panose="02020603050405020304" pitchFamily="18" charset="0"/>
                <a:cs typeface="Times New Roman" panose="02020603050405020304" pitchFamily="18" charset="0"/>
              </a:rPr>
              <a:t>, "Automatic Student Attendance System using Face Recognition", International Journal of Engineering and Advanced Technology (IJEAT), pp. 2249-8958, February 2020.</a:t>
            </a:r>
          </a:p>
        </p:txBody>
      </p:sp>
      <p:sp>
        <p:nvSpPr>
          <p:cNvPr id="4" name="Date Placeholder 3"/>
          <p:cNvSpPr>
            <a:spLocks noGrp="1"/>
          </p:cNvSpPr>
          <p:nvPr>
            <p:ph type="dt" sz="half" idx="10"/>
          </p:nvPr>
        </p:nvSpPr>
        <p:spPr/>
        <p:txBody>
          <a:bodyPr/>
          <a:lstStyle/>
          <a:p>
            <a:pPr algn="l" rtl="0"/>
            <a:fld id="{C9270293-86EA-4A08-9D91-467EF8A96434}" type="datetime1">
              <a:rPr lang="en-US" sz="1200" kern="1200" smtClean="0">
                <a:solidFill>
                  <a:prstClr val="black">
                    <a:tint val="75000"/>
                  </a:prstClr>
                </a:solidFill>
                <a:latin typeface="Calibri"/>
                <a:ea typeface="+mn-ea"/>
                <a:cs typeface="+mn-cs"/>
              </a:rPr>
              <a:pPr algn="l" rtl="0"/>
              <a:t>5/9/2024</a:t>
            </a:fld>
            <a:endParaRPr lang="en-IN"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fld id="{ED0CB5EB-222A-4377-8D03-E0B7A5875AF0}" type="slidenum">
              <a:rPr lang="en-US" smtClean="0"/>
              <a:pPr/>
              <a:t>28</a:t>
            </a:fld>
            <a:endParaRPr lang="en-US"/>
          </a:p>
        </p:txBody>
      </p:sp>
    </p:spTree>
    <p:extLst>
      <p:ext uri="{BB962C8B-B14F-4D97-AF65-F5344CB8AC3E}">
        <p14:creationId xmlns:p14="http://schemas.microsoft.com/office/powerpoint/2010/main" xmlns="" val="3320161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571480"/>
            <a:ext cx="8229600" cy="5857916"/>
          </a:xfrm>
        </p:spPr>
        <p:txBody>
          <a:bodyPr>
            <a:noAutofit/>
          </a:bodyPr>
          <a:lstStyle/>
          <a:p>
            <a:pPr algn="just">
              <a:lnSpc>
                <a:spcPct val="200000"/>
              </a:lnSpc>
            </a:pPr>
            <a:r>
              <a:rPr lang="en-US" sz="1200" dirty="0" smtClean="0">
                <a:latin typeface="Times New Roman" pitchFamily="18" charset="0"/>
                <a:cs typeface="Times New Roman" pitchFamily="18" charset="0"/>
              </a:rPr>
              <a:t>L. Li, Q. Zhang, X. Wang, J. Zhang, T. Wang, T.-L. </a:t>
            </a:r>
            <a:r>
              <a:rPr lang="en-US" sz="1200" dirty="0" err="1" smtClean="0">
                <a:latin typeface="Times New Roman" pitchFamily="18" charset="0"/>
                <a:cs typeface="Times New Roman" pitchFamily="18" charset="0"/>
              </a:rPr>
              <a:t>Gao</a:t>
            </a:r>
            <a:r>
              <a:rPr lang="en-US" sz="1200" dirty="0" smtClean="0">
                <a:latin typeface="Times New Roman" pitchFamily="18" charset="0"/>
                <a:cs typeface="Times New Roman" pitchFamily="18" charset="0"/>
              </a:rPr>
              <a:t>, W. </a:t>
            </a:r>
            <a:r>
              <a:rPr lang="en-US" sz="1200" dirty="0" err="1" smtClean="0">
                <a:latin typeface="Times New Roman" pitchFamily="18" charset="0"/>
                <a:cs typeface="Times New Roman" pitchFamily="18" charset="0"/>
              </a:rPr>
              <a:t>Duan</a:t>
            </a:r>
            <a:r>
              <a:rPr lang="en-US" sz="1200" dirty="0" smtClean="0">
                <a:latin typeface="Times New Roman" pitchFamily="18" charset="0"/>
                <a:cs typeface="Times New Roman" pitchFamily="18" charset="0"/>
              </a:rPr>
              <a:t>, K. K.-F. </a:t>
            </a:r>
            <a:r>
              <a:rPr lang="en-US" sz="1200" dirty="0" err="1" smtClean="0">
                <a:latin typeface="Times New Roman" pitchFamily="18" charset="0"/>
                <a:cs typeface="Times New Roman" pitchFamily="18" charset="0"/>
              </a:rPr>
              <a:t>Tsoi</a:t>
            </a:r>
            <a:r>
              <a:rPr lang="en-US" sz="1200" dirty="0" smtClean="0">
                <a:latin typeface="Times New Roman" pitchFamily="18" charset="0"/>
                <a:cs typeface="Times New Roman" pitchFamily="18" charset="0"/>
              </a:rPr>
              <a:t>, and F.-Y. Wang, ``Characterizing the propagation of situational information in social media during COVID-19 epidemic: A case study on </a:t>
            </a:r>
            <a:r>
              <a:rPr lang="en-US" sz="1200" dirty="0" err="1" smtClean="0">
                <a:latin typeface="Times New Roman" pitchFamily="18" charset="0"/>
                <a:cs typeface="Times New Roman" pitchFamily="18" charset="0"/>
              </a:rPr>
              <a:t>Weibo</a:t>
            </a:r>
            <a:r>
              <a:rPr lang="en-US" sz="1200" dirty="0" smtClean="0">
                <a:latin typeface="Times New Roman" pitchFamily="18" charset="0"/>
                <a:cs typeface="Times New Roman" pitchFamily="18" charset="0"/>
              </a:rPr>
              <a:t>,'‘ IEEE Trans. </a:t>
            </a:r>
            <a:r>
              <a:rPr lang="en-US" sz="1200" dirty="0" err="1" smtClean="0">
                <a:latin typeface="Times New Roman" pitchFamily="18" charset="0"/>
                <a:cs typeface="Times New Roman" pitchFamily="18" charset="0"/>
              </a:rPr>
              <a:t>Comput</a:t>
            </a:r>
            <a:r>
              <a:rPr lang="en-US" sz="1200" dirty="0" smtClean="0">
                <a:latin typeface="Times New Roman" pitchFamily="18" charset="0"/>
                <a:cs typeface="Times New Roman" pitchFamily="18" charset="0"/>
              </a:rPr>
              <a:t>. Social Syst., vol. 7, no. 2, pp. 556-562, Apr. 2020. </a:t>
            </a:r>
          </a:p>
          <a:p>
            <a:pPr algn="just">
              <a:lnSpc>
                <a:spcPct val="200000"/>
              </a:lnSpc>
            </a:pPr>
            <a:r>
              <a:rPr lang="en-US" sz="1200" dirty="0" smtClean="0">
                <a:latin typeface="Times New Roman" pitchFamily="18" charset="0"/>
                <a:cs typeface="Times New Roman" pitchFamily="18" charset="0"/>
              </a:rPr>
              <a:t>P. </a:t>
            </a:r>
            <a:r>
              <a:rPr lang="en-US" sz="1200" dirty="0" err="1" smtClean="0">
                <a:latin typeface="Times New Roman" pitchFamily="18" charset="0"/>
                <a:cs typeface="Times New Roman" pitchFamily="18" charset="0"/>
              </a:rPr>
              <a:t>Sahu</a:t>
            </a:r>
            <a:r>
              <a:rPr lang="en-US" sz="1200" dirty="0" smtClean="0">
                <a:latin typeface="Times New Roman" pitchFamily="18" charset="0"/>
                <a:cs typeface="Times New Roman" pitchFamily="18" charset="0"/>
              </a:rPr>
              <a:t>, ``Closure of universities due to </a:t>
            </a:r>
            <a:r>
              <a:rPr lang="en-US" sz="1200" dirty="0" err="1" smtClean="0">
                <a:latin typeface="Times New Roman" pitchFamily="18" charset="0"/>
                <a:cs typeface="Times New Roman" pitchFamily="18" charset="0"/>
              </a:rPr>
              <a:t>coronavirus</a:t>
            </a:r>
            <a:r>
              <a:rPr lang="en-US" sz="1200" dirty="0" smtClean="0">
                <a:latin typeface="Times New Roman" pitchFamily="18" charset="0"/>
                <a:cs typeface="Times New Roman" pitchFamily="18" charset="0"/>
              </a:rPr>
              <a:t> disease 2019 (COVID-19): Impact on education and mental health of students and academic staff,'‘ </a:t>
            </a:r>
            <a:r>
              <a:rPr lang="en-US" sz="1200" dirty="0" err="1" smtClean="0">
                <a:latin typeface="Times New Roman" pitchFamily="18" charset="0"/>
                <a:cs typeface="Times New Roman" pitchFamily="18" charset="0"/>
              </a:rPr>
              <a:t>Cureus</a:t>
            </a:r>
            <a:r>
              <a:rPr lang="en-US" sz="1200" dirty="0" smtClean="0">
                <a:latin typeface="Times New Roman" pitchFamily="18" charset="0"/>
                <a:cs typeface="Times New Roman" pitchFamily="18" charset="0"/>
              </a:rPr>
              <a:t>, vol. 12, no. 4, p. 7541, Apr. 2020.</a:t>
            </a:r>
          </a:p>
          <a:p>
            <a:pPr algn="just">
              <a:lnSpc>
                <a:spcPct val="200000"/>
              </a:lnSpc>
            </a:pPr>
            <a:r>
              <a:rPr lang="en-US" sz="1200" dirty="0" smtClean="0">
                <a:latin typeface="Times New Roman" pitchFamily="18" charset="0"/>
                <a:cs typeface="Times New Roman" pitchFamily="18" charset="0"/>
              </a:rPr>
              <a:t> N. </a:t>
            </a:r>
            <a:r>
              <a:rPr lang="en-US" sz="1200" dirty="0" err="1" smtClean="0">
                <a:latin typeface="Times New Roman" pitchFamily="18" charset="0"/>
                <a:cs typeface="Times New Roman" pitchFamily="18" charset="0"/>
              </a:rPr>
              <a:t>Iivari</a:t>
            </a:r>
            <a:r>
              <a:rPr lang="en-US" sz="1200" dirty="0" smtClean="0">
                <a:latin typeface="Times New Roman" pitchFamily="18" charset="0"/>
                <a:cs typeface="Times New Roman" pitchFamily="18" charset="0"/>
              </a:rPr>
              <a:t>, S. Sharma, and L. </a:t>
            </a:r>
            <a:r>
              <a:rPr lang="en-US" sz="1400" dirty="0" err="1" smtClean="0">
                <a:latin typeface="Times New Roman" pitchFamily="18" charset="0"/>
                <a:cs typeface="Times New Roman" pitchFamily="18" charset="0"/>
              </a:rPr>
              <a:t>Ventä-Olkkonen</a:t>
            </a:r>
            <a:r>
              <a:rPr lang="en-US" sz="1200" dirty="0" smtClean="0">
                <a:latin typeface="Times New Roman" pitchFamily="18" charset="0"/>
                <a:cs typeface="Times New Roman" pitchFamily="18" charset="0"/>
              </a:rPr>
              <a:t>, ``Digital transformation of everyday life How COVID-19 pandemic transformed the basic education of the young generation and why information management research should care?'‘ Int. J. Inf. Manage., vol. 55, pp. 1-6, Dec. 2020.</a:t>
            </a:r>
          </a:p>
          <a:p>
            <a:pPr algn="just">
              <a:lnSpc>
                <a:spcPct val="200000"/>
              </a:lnSpc>
            </a:pPr>
            <a:r>
              <a:rPr lang="en-US" sz="1200" dirty="0" smtClean="0">
                <a:latin typeface="Times New Roman" pitchFamily="18" charset="0"/>
                <a:cs typeface="Times New Roman" pitchFamily="18" charset="0"/>
              </a:rPr>
              <a:t> J. B. </a:t>
            </a:r>
            <a:r>
              <a:rPr lang="en-US" sz="1200" dirty="0" err="1" smtClean="0">
                <a:latin typeface="Times New Roman" pitchFamily="18" charset="0"/>
                <a:cs typeface="Times New Roman" pitchFamily="18" charset="0"/>
              </a:rPr>
              <a:t>Arbaugh</a:t>
            </a:r>
            <a:r>
              <a:rPr lang="en-US" sz="1200" dirty="0" smtClean="0">
                <a:latin typeface="Times New Roman" pitchFamily="18" charset="0"/>
                <a:cs typeface="Times New Roman" pitchFamily="18" charset="0"/>
              </a:rPr>
              <a:t>, `` classroom versus physical classroom: An exploratory study of class discussion patterns and student learning in an asynchronous Internet-based MBA course,'' J. Manage. Educ., vol. 24, no. 2, pp. 213-233, Apr. 2000.</a:t>
            </a:r>
          </a:p>
          <a:p>
            <a:pPr algn="just">
              <a:lnSpc>
                <a:spcPct val="200000"/>
              </a:lnSpc>
            </a:pPr>
            <a:r>
              <a:rPr lang="en-US" sz="1200" dirty="0" smtClean="0">
                <a:latin typeface="Times New Roman" pitchFamily="18" charset="0"/>
                <a:cs typeface="Times New Roman" pitchFamily="18" charset="0"/>
              </a:rPr>
              <a:t> K. </a:t>
            </a:r>
            <a:r>
              <a:rPr lang="en-US" sz="1200" dirty="0" err="1" smtClean="0">
                <a:latin typeface="Times New Roman" pitchFamily="18" charset="0"/>
                <a:cs typeface="Times New Roman" pitchFamily="18" charset="0"/>
              </a:rPr>
              <a:t>Aravindhan,S.K.B.Sangeetha,K.Periyakaruppan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K.P.Keerthana</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V.SanjayGiridhar</a:t>
            </a:r>
            <a:r>
              <a:rPr lang="en-US" sz="1200" dirty="0" smtClean="0">
                <a:latin typeface="Times New Roman" pitchFamily="18" charset="0"/>
                <a:cs typeface="Times New Roman" pitchFamily="18" charset="0"/>
              </a:rPr>
              <a:t> and </a:t>
            </a:r>
            <a:r>
              <a:rPr lang="en-US" sz="1200" dirty="0" err="1" smtClean="0">
                <a:latin typeface="Times New Roman" pitchFamily="18" charset="0"/>
                <a:cs typeface="Times New Roman" pitchFamily="18" charset="0"/>
              </a:rPr>
              <a:t>V.Shamaladevi</a:t>
            </a:r>
            <a:r>
              <a:rPr lang="en-US" sz="1200" dirty="0" smtClean="0">
                <a:latin typeface="Times New Roman" pitchFamily="18" charset="0"/>
                <a:cs typeface="Times New Roman" pitchFamily="18" charset="0"/>
              </a:rPr>
              <a:t>, "Design of Attendance Monitoring System using RFID " 7th International Conference on Advanced Computing and Communication Systems (ICACCS), 2021, pp. 1628-1631, </a:t>
            </a:r>
            <a:r>
              <a:rPr lang="en-US" sz="1200" dirty="0" err="1" smtClean="0">
                <a:latin typeface="Times New Roman" pitchFamily="18" charset="0"/>
                <a:cs typeface="Times New Roman" pitchFamily="18" charset="0"/>
              </a:rPr>
              <a:t>doi</a:t>
            </a:r>
            <a:r>
              <a:rPr lang="en-US" sz="1200" dirty="0" smtClean="0">
                <a:latin typeface="Times New Roman" pitchFamily="18" charset="0"/>
                <a:cs typeface="Times New Roman" pitchFamily="18" charset="0"/>
              </a:rPr>
              <a:t>: 10.1109/ICACCS51430.2021.9441704.</a:t>
            </a:r>
          </a:p>
          <a:p>
            <a:pPr algn="just">
              <a:lnSpc>
                <a:spcPct val="200000"/>
              </a:lnSpc>
            </a:pPr>
            <a:r>
              <a:rPr lang="en-US" sz="1200" dirty="0" smtClean="0">
                <a:latin typeface="Times New Roman" pitchFamily="18" charset="0"/>
                <a:cs typeface="Times New Roman" pitchFamily="18" charset="0"/>
              </a:rPr>
              <a:t>G </a:t>
            </a:r>
            <a:r>
              <a:rPr lang="en-US" sz="1200" dirty="0" err="1" smtClean="0">
                <a:latin typeface="Times New Roman" pitchFamily="18" charset="0"/>
                <a:cs typeface="Times New Roman" pitchFamily="18" charset="0"/>
              </a:rPr>
              <a:t>Poorni</a:t>
            </a:r>
            <a:r>
              <a:rPr lang="en-US" sz="1200" dirty="0" smtClean="0">
                <a:latin typeface="Times New Roman" pitchFamily="18" charset="0"/>
                <a:cs typeface="Times New Roman" pitchFamily="18" charset="0"/>
              </a:rPr>
              <a:t>, K </a:t>
            </a:r>
            <a:r>
              <a:rPr lang="en-US" sz="1200" dirty="0" err="1" smtClean="0">
                <a:latin typeface="Times New Roman" pitchFamily="18" charset="0"/>
                <a:cs typeface="Times New Roman" pitchFamily="18" charset="0"/>
              </a:rPr>
              <a:t>Balaji</a:t>
            </a:r>
            <a:r>
              <a:rPr lang="en-US" sz="1200" dirty="0" smtClean="0">
                <a:latin typeface="Times New Roman" pitchFamily="18" charset="0"/>
                <a:cs typeface="Times New Roman" pitchFamily="18" charset="0"/>
              </a:rPr>
              <a:t>, C </a:t>
            </a:r>
            <a:r>
              <a:rPr lang="en-US" sz="1200" dirty="0" err="1" smtClean="0">
                <a:latin typeface="Times New Roman" pitchFamily="18" charset="0"/>
                <a:cs typeface="Times New Roman" pitchFamily="18" charset="0"/>
              </a:rPr>
              <a:t>DeepthiNivetha</a:t>
            </a:r>
            <a:r>
              <a:rPr lang="en-US" sz="1200" dirty="0" smtClean="0">
                <a:latin typeface="Times New Roman" pitchFamily="18" charset="0"/>
                <a:cs typeface="Times New Roman" pitchFamily="18" charset="0"/>
              </a:rPr>
              <a:t>, A personalized e-learning recommender system using the concept of fuzzy tree matching in International journal of advanced research in computer engineering and technology, Volume 4, Issue 11 (2015).</a:t>
            </a:r>
          </a:p>
        </p:txBody>
      </p:sp>
      <p:sp>
        <p:nvSpPr>
          <p:cNvPr id="4" name="Date Placeholder 3"/>
          <p:cNvSpPr>
            <a:spLocks noGrp="1"/>
          </p:cNvSpPr>
          <p:nvPr>
            <p:ph type="dt" sz="half" idx="10"/>
          </p:nvPr>
        </p:nvSpPr>
        <p:spPr/>
        <p:txBody>
          <a:bodyPr/>
          <a:lstStyle/>
          <a:p>
            <a:pPr algn="l" rtl="0"/>
            <a:fld id="{45F8CD1E-547E-4D3E-B02A-09C32567D898}" type="datetime1">
              <a:rPr lang="en-US" sz="1200" kern="1200" smtClean="0">
                <a:solidFill>
                  <a:prstClr val="black">
                    <a:tint val="75000"/>
                  </a:prstClr>
                </a:solidFill>
                <a:latin typeface="Calibri"/>
                <a:ea typeface="+mn-ea"/>
                <a:cs typeface="+mn-cs"/>
              </a:rPr>
              <a:pPr algn="l" rtl="0"/>
              <a:t>5/9/2024</a:t>
            </a:fld>
            <a:endParaRPr lang="en-IN"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fld id="{ED0CB5EB-222A-4377-8D03-E0B7A5875AF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BASE PAPER</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err="1">
                <a:latin typeface="Times New Roman" panose="02020603050405020304" pitchFamily="18" charset="0"/>
                <a:cs typeface="Times New Roman" panose="02020603050405020304" pitchFamily="18" charset="0"/>
              </a:rPr>
              <a:t>Ishaq</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Kashif</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Samra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Bibi</a:t>
            </a:r>
            <a:r>
              <a:rPr lang="en-IN" sz="2000" dirty="0">
                <a:latin typeface="Times New Roman" panose="02020603050405020304" pitchFamily="18" charset="0"/>
                <a:cs typeface="Times New Roman" panose="02020603050405020304" pitchFamily="18" charset="0"/>
              </a:rPr>
              <a:t>. "IoT based smart attendance system using RFID: A systematic literature review." </a:t>
            </a:r>
            <a:r>
              <a:rPr lang="en-IN" sz="2000" i="1" dirty="0" err="1">
                <a:latin typeface="Times New Roman" panose="02020603050405020304" pitchFamily="18" charset="0"/>
                <a:cs typeface="Times New Roman" panose="02020603050405020304" pitchFamily="18" charset="0"/>
              </a:rPr>
              <a:t>arXiv</a:t>
            </a:r>
            <a:r>
              <a:rPr lang="en-IN" sz="2000" i="1" dirty="0">
                <a:latin typeface="Times New Roman" panose="02020603050405020304" pitchFamily="18" charset="0"/>
                <a:cs typeface="Times New Roman" panose="02020603050405020304" pitchFamily="18" charset="0"/>
              </a:rPr>
              <a:t> preprint arXiv:2308.02591</a:t>
            </a:r>
            <a:r>
              <a:rPr lang="en-IN" sz="2000" dirty="0">
                <a:latin typeface="Times New Roman" panose="02020603050405020304" pitchFamily="18" charset="0"/>
                <a:cs typeface="Times New Roman" panose="02020603050405020304" pitchFamily="18" charset="0"/>
              </a:rPr>
              <a:t> (2023).</a:t>
            </a:r>
          </a:p>
        </p:txBody>
      </p:sp>
      <p:sp>
        <p:nvSpPr>
          <p:cNvPr id="4" name="Date Placeholder 3"/>
          <p:cNvSpPr>
            <a:spLocks noGrp="1"/>
          </p:cNvSpPr>
          <p:nvPr>
            <p:ph type="dt" sz="half" idx="10"/>
          </p:nvPr>
        </p:nvSpPr>
        <p:spPr/>
        <p:txBody>
          <a:bodyPr/>
          <a:lstStyle/>
          <a:p>
            <a:fld id="{F0C7DD55-22CE-4A16-9FA7-8D901FE407F5}"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3</a:t>
            </a:fld>
            <a:endParaRPr lang="en-US"/>
          </a:p>
        </p:txBody>
      </p:sp>
    </p:spTree>
    <p:extLst>
      <p:ext uri="{BB962C8B-B14F-4D97-AF65-F5344CB8AC3E}">
        <p14:creationId xmlns:p14="http://schemas.microsoft.com/office/powerpoint/2010/main" xmlns="" val="1755221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357166"/>
            <a:ext cx="8229600" cy="5768997"/>
          </a:xfrm>
        </p:spPr>
        <p:txBody>
          <a:bodyPr>
            <a:normAutofit lnSpcReduction="10000"/>
          </a:bodyPr>
          <a:lstStyle/>
          <a:p>
            <a:pPr>
              <a:lnSpc>
                <a:spcPct val="150000"/>
              </a:lnSpc>
            </a:pPr>
            <a:r>
              <a:rPr lang="en-US" sz="1200" dirty="0" err="1" smtClean="0">
                <a:latin typeface="Times New Roman" pitchFamily="18" charset="0"/>
                <a:cs typeface="Times New Roman" pitchFamily="18" charset="0"/>
              </a:rPr>
              <a:t>K.Aravindhan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B.Evangeline</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Prasanna</a:t>
            </a:r>
            <a:r>
              <a:rPr lang="en-US" sz="1200" dirty="0" smtClean="0">
                <a:latin typeface="Times New Roman" pitchFamily="18" charset="0"/>
                <a:cs typeface="Times New Roman" pitchFamily="18" charset="0"/>
              </a:rPr>
              <a:t>, “A Cluster Approach in VANET Using Collaborative Learning Automata - Based Routing” in Asian Journal of Information Technology, Volume 15, No.21 (2016) ISSN: 1993-5994 (Online) Page No: 4269-4275.</a:t>
            </a:r>
          </a:p>
          <a:p>
            <a:pPr>
              <a:lnSpc>
                <a:spcPct val="150000"/>
              </a:lnSpc>
            </a:pPr>
            <a:r>
              <a:rPr lang="en-US" sz="1200" dirty="0" smtClean="0">
                <a:latin typeface="Times New Roman" pitchFamily="18" charset="0"/>
                <a:cs typeface="Times New Roman" pitchFamily="18" charset="0"/>
              </a:rPr>
              <a:t> J. T. Wu, K. Leung, and G. M. Leung, ``</a:t>
            </a:r>
            <a:r>
              <a:rPr lang="en-US" sz="1200" dirty="0" err="1" smtClean="0">
                <a:latin typeface="Times New Roman" pitchFamily="18" charset="0"/>
                <a:cs typeface="Times New Roman" pitchFamily="18" charset="0"/>
              </a:rPr>
              <a:t>Nowcasting</a:t>
            </a:r>
            <a:r>
              <a:rPr lang="en-US" sz="1200" dirty="0" smtClean="0">
                <a:latin typeface="Times New Roman" pitchFamily="18" charset="0"/>
                <a:cs typeface="Times New Roman" pitchFamily="18" charset="0"/>
              </a:rPr>
              <a:t> and forecasting the potential domestic and international spread of the 2019-nCoV outbreak originating in Wuhan, China: A modeling study,'' Lancet, vol. 395, no. 10225, pp. 689-697, Feb. 2020.</a:t>
            </a:r>
          </a:p>
          <a:p>
            <a:pPr>
              <a:lnSpc>
                <a:spcPct val="150000"/>
              </a:lnSpc>
            </a:pPr>
            <a:r>
              <a:rPr lang="en-US" sz="1200" dirty="0" smtClean="0">
                <a:latin typeface="Times New Roman" pitchFamily="18" charset="0"/>
                <a:cs typeface="Times New Roman" pitchFamily="18" charset="0"/>
              </a:rPr>
              <a:t> T. Alamo, D. G. Reina, M. </a:t>
            </a:r>
            <a:r>
              <a:rPr lang="en-US" sz="1200" dirty="0" err="1" smtClean="0">
                <a:latin typeface="Times New Roman" pitchFamily="18" charset="0"/>
                <a:cs typeface="Times New Roman" pitchFamily="18" charset="0"/>
              </a:rPr>
              <a:t>Mammarella</a:t>
            </a:r>
            <a:r>
              <a:rPr lang="en-US" sz="1200" dirty="0" smtClean="0">
                <a:latin typeface="Times New Roman" pitchFamily="18" charset="0"/>
                <a:cs typeface="Times New Roman" pitchFamily="18" charset="0"/>
              </a:rPr>
              <a:t>, and A. </a:t>
            </a:r>
            <a:r>
              <a:rPr lang="en-US" sz="1200" dirty="0" err="1" smtClean="0">
                <a:latin typeface="Times New Roman" pitchFamily="18" charset="0"/>
                <a:cs typeface="Times New Roman" pitchFamily="18" charset="0"/>
              </a:rPr>
              <a:t>Abella</a:t>
            </a:r>
            <a:r>
              <a:rPr lang="en-US" sz="1200" dirty="0" smtClean="0">
                <a:latin typeface="Times New Roman" pitchFamily="18" charset="0"/>
                <a:cs typeface="Times New Roman" pitchFamily="18" charset="0"/>
              </a:rPr>
              <a:t>, ``Covid-19: </a:t>
            </a:r>
            <a:r>
              <a:rPr lang="en-US" sz="1200" dirty="0" err="1" smtClean="0">
                <a:latin typeface="Times New Roman" pitchFamily="18" charset="0"/>
                <a:cs typeface="Times New Roman" pitchFamily="18" charset="0"/>
              </a:rPr>
              <a:t>Opendata</a:t>
            </a:r>
            <a:r>
              <a:rPr lang="en-US" sz="1200" dirty="0" smtClean="0">
                <a:latin typeface="Times New Roman" pitchFamily="18" charset="0"/>
                <a:cs typeface="Times New Roman" pitchFamily="18" charset="0"/>
              </a:rPr>
              <a:t> resources for monitoring, modeling, and forecasting the epidemic,'' Electronics, vol. 9, no. 5, pp. 1-30, 2020. </a:t>
            </a:r>
          </a:p>
          <a:p>
            <a:pPr>
              <a:lnSpc>
                <a:spcPct val="150000"/>
              </a:lnSpc>
            </a:pPr>
            <a:r>
              <a:rPr lang="en-US" sz="1200" dirty="0" smtClean="0">
                <a:latin typeface="Times New Roman" pitchFamily="18" charset="0"/>
                <a:cs typeface="Times New Roman" pitchFamily="18" charset="0"/>
              </a:rPr>
              <a:t>C. </a:t>
            </a:r>
            <a:r>
              <a:rPr lang="en-US" sz="1200" dirty="0" err="1" smtClean="0">
                <a:latin typeface="Times New Roman" pitchFamily="18" charset="0"/>
                <a:cs typeface="Times New Roman" pitchFamily="18" charset="0"/>
              </a:rPr>
              <a:t>Rapanta</a:t>
            </a:r>
            <a:r>
              <a:rPr lang="en-US" sz="1200" dirty="0" smtClean="0">
                <a:latin typeface="Times New Roman" pitchFamily="18" charset="0"/>
                <a:cs typeface="Times New Roman" pitchFamily="18" charset="0"/>
              </a:rPr>
              <a:t>, L. </a:t>
            </a:r>
            <a:r>
              <a:rPr lang="en-US" sz="1200" dirty="0" err="1" smtClean="0">
                <a:latin typeface="Times New Roman" pitchFamily="18" charset="0"/>
                <a:cs typeface="Times New Roman" pitchFamily="18" charset="0"/>
              </a:rPr>
              <a:t>Botturi</a:t>
            </a:r>
            <a:r>
              <a:rPr lang="en-US" sz="1200" dirty="0" smtClean="0">
                <a:latin typeface="Times New Roman" pitchFamily="18" charset="0"/>
                <a:cs typeface="Times New Roman" pitchFamily="18" charset="0"/>
              </a:rPr>
              <a:t>, P. Goodyear, L. </a:t>
            </a:r>
            <a:r>
              <a:rPr lang="en-US" sz="1200" dirty="0" err="1" smtClean="0">
                <a:latin typeface="Times New Roman" pitchFamily="18" charset="0"/>
                <a:cs typeface="Times New Roman" pitchFamily="18" charset="0"/>
              </a:rPr>
              <a:t>Guàrdia</a:t>
            </a:r>
            <a:r>
              <a:rPr lang="en-US" sz="1200" dirty="0" smtClean="0">
                <a:latin typeface="Times New Roman" pitchFamily="18" charset="0"/>
                <a:cs typeface="Times New Roman" pitchFamily="18" charset="0"/>
              </a:rPr>
              <a:t>, and M. </a:t>
            </a:r>
            <a:r>
              <a:rPr lang="en-US" sz="1200" dirty="0" err="1" smtClean="0">
                <a:latin typeface="Times New Roman" pitchFamily="18" charset="0"/>
                <a:cs typeface="Times New Roman" pitchFamily="18" charset="0"/>
              </a:rPr>
              <a:t>Koole</a:t>
            </a:r>
            <a:r>
              <a:rPr lang="en-US" sz="1200" dirty="0" smtClean="0">
                <a:latin typeface="Times New Roman" pitchFamily="18" charset="0"/>
                <a:cs typeface="Times New Roman" pitchFamily="18" charset="0"/>
              </a:rPr>
              <a:t>, ``Online university teaching during and after the Covid-19 crisis: Refocusing teacher presence and learning activity,'' </a:t>
            </a:r>
            <a:r>
              <a:rPr lang="en-US" sz="1200" dirty="0" err="1" smtClean="0">
                <a:latin typeface="Times New Roman" pitchFamily="18" charset="0"/>
                <a:cs typeface="Times New Roman" pitchFamily="18" charset="0"/>
              </a:rPr>
              <a:t>Postdigital</a:t>
            </a:r>
            <a:r>
              <a:rPr lang="en-US" sz="1200" dirty="0" smtClean="0">
                <a:latin typeface="Times New Roman" pitchFamily="18" charset="0"/>
                <a:cs typeface="Times New Roman" pitchFamily="18" charset="0"/>
              </a:rPr>
              <a:t> Sci. Educ., vol. 2, no. 3, pp. 923-945, Oct. 2020. </a:t>
            </a:r>
          </a:p>
          <a:p>
            <a:pPr>
              <a:lnSpc>
                <a:spcPct val="150000"/>
              </a:lnSpc>
            </a:pPr>
            <a:r>
              <a:rPr lang="en-US" sz="1200" dirty="0" smtClean="0">
                <a:latin typeface="Times New Roman" pitchFamily="18" charset="0"/>
                <a:cs typeface="Times New Roman" pitchFamily="18" charset="0"/>
              </a:rPr>
              <a:t>Y. K. </a:t>
            </a:r>
            <a:r>
              <a:rPr lang="en-US" sz="1200" dirty="0" err="1" smtClean="0">
                <a:latin typeface="Times New Roman" pitchFamily="18" charset="0"/>
                <a:cs typeface="Times New Roman" pitchFamily="18" charset="0"/>
              </a:rPr>
              <a:t>Dwivedi</a:t>
            </a:r>
            <a:r>
              <a:rPr lang="en-US" sz="1200" dirty="0" smtClean="0">
                <a:latin typeface="Times New Roman" pitchFamily="18" charset="0"/>
                <a:cs typeface="Times New Roman" pitchFamily="18" charset="0"/>
              </a:rPr>
              <a:t>, D. L. Hughes, C. Coombs, I. </a:t>
            </a:r>
            <a:r>
              <a:rPr lang="en-US" sz="1200" dirty="0" err="1" smtClean="0">
                <a:latin typeface="Times New Roman" pitchFamily="18" charset="0"/>
                <a:cs typeface="Times New Roman" pitchFamily="18" charset="0"/>
              </a:rPr>
              <a:t>Constantiou</a:t>
            </a:r>
            <a:r>
              <a:rPr lang="en-US" sz="1200" dirty="0" smtClean="0">
                <a:latin typeface="Times New Roman" pitchFamily="18" charset="0"/>
                <a:cs typeface="Times New Roman" pitchFamily="18" charset="0"/>
              </a:rPr>
              <a:t>, Y. </a:t>
            </a:r>
            <a:r>
              <a:rPr lang="en-US" sz="1200" dirty="0" err="1" smtClean="0">
                <a:latin typeface="Times New Roman" pitchFamily="18" charset="0"/>
                <a:cs typeface="Times New Roman" pitchFamily="18" charset="0"/>
              </a:rPr>
              <a:t>Duan</a:t>
            </a:r>
            <a:r>
              <a:rPr lang="en-US" sz="1200" dirty="0" smtClean="0">
                <a:latin typeface="Times New Roman" pitchFamily="18" charset="0"/>
                <a:cs typeface="Times New Roman" pitchFamily="18" charset="0"/>
              </a:rPr>
              <a:t>, J. S. Edwards, B. Gupta, B. </a:t>
            </a:r>
            <a:r>
              <a:rPr lang="en-US" sz="1200" dirty="0" err="1" smtClean="0">
                <a:latin typeface="Times New Roman" pitchFamily="18" charset="0"/>
                <a:cs typeface="Times New Roman" pitchFamily="18" charset="0"/>
              </a:rPr>
              <a:t>Lal</a:t>
            </a:r>
            <a:r>
              <a:rPr lang="en-US" sz="1200" dirty="0" smtClean="0">
                <a:latin typeface="Times New Roman" pitchFamily="18" charset="0"/>
                <a:cs typeface="Times New Roman" pitchFamily="18" charset="0"/>
              </a:rPr>
              <a:t>, S. </a:t>
            </a:r>
            <a:r>
              <a:rPr lang="en-US" sz="1200" dirty="0" err="1" smtClean="0">
                <a:latin typeface="Times New Roman" pitchFamily="18" charset="0"/>
                <a:cs typeface="Times New Roman" pitchFamily="18" charset="0"/>
              </a:rPr>
              <a:t>Misra</a:t>
            </a:r>
            <a:r>
              <a:rPr lang="en-US" sz="1200" dirty="0" smtClean="0">
                <a:latin typeface="Times New Roman" pitchFamily="18" charset="0"/>
                <a:cs typeface="Times New Roman" pitchFamily="18" charset="0"/>
              </a:rPr>
              <a:t>, P. </a:t>
            </a:r>
            <a:r>
              <a:rPr lang="en-US" sz="1200" dirty="0" err="1" smtClean="0">
                <a:latin typeface="Times New Roman" pitchFamily="18" charset="0"/>
                <a:cs typeface="Times New Roman" pitchFamily="18" charset="0"/>
              </a:rPr>
              <a:t>Prashant</a:t>
            </a:r>
            <a:r>
              <a:rPr lang="en-US" sz="1200" dirty="0" smtClean="0">
                <a:latin typeface="Times New Roman" pitchFamily="18" charset="0"/>
                <a:cs typeface="Times New Roman" pitchFamily="18" charset="0"/>
              </a:rPr>
              <a:t>, R. Raman, N. P. </a:t>
            </a:r>
            <a:r>
              <a:rPr lang="en-US" sz="1200" dirty="0" err="1" smtClean="0">
                <a:latin typeface="Times New Roman" pitchFamily="18" charset="0"/>
                <a:cs typeface="Times New Roman" pitchFamily="18" charset="0"/>
              </a:rPr>
              <a:t>Rana</a:t>
            </a:r>
            <a:r>
              <a:rPr lang="en-US" sz="1200" dirty="0" smtClean="0">
                <a:latin typeface="Times New Roman" pitchFamily="18" charset="0"/>
                <a:cs typeface="Times New Roman" pitchFamily="18" charset="0"/>
              </a:rPr>
              <a:t>, S. K. Sharma, and N. </a:t>
            </a:r>
            <a:r>
              <a:rPr lang="en-US" sz="1200" dirty="0" err="1" smtClean="0">
                <a:latin typeface="Times New Roman" pitchFamily="18" charset="0"/>
                <a:cs typeface="Times New Roman" pitchFamily="18" charset="0"/>
              </a:rPr>
              <a:t>Upadhyay</a:t>
            </a:r>
            <a:r>
              <a:rPr lang="en-US" sz="1200" dirty="0" smtClean="0">
                <a:latin typeface="Times New Roman" pitchFamily="18" charset="0"/>
                <a:cs typeface="Times New Roman" pitchFamily="18" charset="0"/>
              </a:rPr>
              <a:t>, ``Impact of COVID-19 pandemic on information management research and practice: Transforming education, work and life,'' Int. J. Inf. Manage., vol. 55, Dec. 2020, Art. no. 102211.</a:t>
            </a:r>
          </a:p>
          <a:p>
            <a:pPr>
              <a:lnSpc>
                <a:spcPct val="150000"/>
              </a:lnSpc>
            </a:pPr>
            <a:r>
              <a:rPr lang="en-US" sz="1200" dirty="0" smtClean="0">
                <a:latin typeface="Times New Roman" pitchFamily="18" charset="0"/>
                <a:cs typeface="Times New Roman" pitchFamily="18" charset="0"/>
              </a:rPr>
              <a:t> M. H. </a:t>
            </a:r>
            <a:r>
              <a:rPr lang="en-US" sz="1200" dirty="0" err="1" smtClean="0">
                <a:latin typeface="Times New Roman" pitchFamily="18" charset="0"/>
                <a:cs typeface="Times New Roman" pitchFamily="18" charset="0"/>
              </a:rPr>
              <a:t>Shehata</a:t>
            </a:r>
            <a:r>
              <a:rPr lang="en-US" sz="1200" dirty="0" smtClean="0">
                <a:latin typeface="Times New Roman" pitchFamily="18" charset="0"/>
                <a:cs typeface="Times New Roman" pitchFamily="18" charset="0"/>
              </a:rPr>
              <a:t>, E. </a:t>
            </a:r>
            <a:r>
              <a:rPr lang="en-US" sz="1200" dirty="0" err="1" smtClean="0">
                <a:latin typeface="Times New Roman" pitchFamily="18" charset="0"/>
                <a:cs typeface="Times New Roman" pitchFamily="18" charset="0"/>
              </a:rPr>
              <a:t>Abouzeid</a:t>
            </a:r>
            <a:r>
              <a:rPr lang="en-US" sz="1200" dirty="0" smtClean="0">
                <a:latin typeface="Times New Roman" pitchFamily="18" charset="0"/>
                <a:cs typeface="Times New Roman" pitchFamily="18" charset="0"/>
              </a:rPr>
              <a:t>, N. F. </a:t>
            </a:r>
            <a:r>
              <a:rPr lang="en-US" sz="1200" dirty="0" err="1" smtClean="0">
                <a:latin typeface="Times New Roman" pitchFamily="18" charset="0"/>
                <a:cs typeface="Times New Roman" pitchFamily="18" charset="0"/>
              </a:rPr>
              <a:t>Wasfy</a:t>
            </a:r>
            <a:r>
              <a:rPr lang="en-US" sz="1200" dirty="0" smtClean="0">
                <a:latin typeface="Times New Roman" pitchFamily="18" charset="0"/>
                <a:cs typeface="Times New Roman" pitchFamily="18" charset="0"/>
              </a:rPr>
              <a:t>, A. </a:t>
            </a:r>
            <a:r>
              <a:rPr lang="en-US" sz="1200" dirty="0" err="1" smtClean="0">
                <a:latin typeface="Times New Roman" pitchFamily="18" charset="0"/>
                <a:cs typeface="Times New Roman" pitchFamily="18" charset="0"/>
              </a:rPr>
              <a:t>Abdelaziz</a:t>
            </a:r>
            <a:r>
              <a:rPr lang="en-US" sz="1200" dirty="0" smtClean="0">
                <a:latin typeface="Times New Roman" pitchFamily="18" charset="0"/>
                <a:cs typeface="Times New Roman" pitchFamily="18" charset="0"/>
              </a:rPr>
              <a:t>, R. L. Wells, and S. A. Ahmed, ``Medical education adaptations post COVID-19: An Egyptian reflection,'' J. Med. Educ. Curricular Develop., vol. 7, pp. 1-9, Aug. 2020. </a:t>
            </a:r>
          </a:p>
          <a:p>
            <a:pPr>
              <a:lnSpc>
                <a:spcPct val="150000"/>
              </a:lnSpc>
            </a:pPr>
            <a:r>
              <a:rPr lang="en-US" sz="1200" dirty="0" smtClean="0">
                <a:latin typeface="Times New Roman" pitchFamily="18" charset="0"/>
                <a:cs typeface="Times New Roman" pitchFamily="18" charset="0"/>
              </a:rPr>
              <a:t>R. H. Huang, D. J. Liu, A. </a:t>
            </a:r>
            <a:r>
              <a:rPr lang="en-US" sz="1200" dirty="0" err="1" smtClean="0">
                <a:latin typeface="Times New Roman" pitchFamily="18" charset="0"/>
                <a:cs typeface="Times New Roman" pitchFamily="18" charset="0"/>
              </a:rPr>
              <a:t>Tlili</a:t>
            </a:r>
            <a:r>
              <a:rPr lang="en-US" sz="1200" dirty="0" smtClean="0">
                <a:latin typeface="Times New Roman" pitchFamily="18" charset="0"/>
                <a:cs typeface="Times New Roman" pitchFamily="18" charset="0"/>
              </a:rPr>
              <a:t>, J. F. Yang, and H. H. Wang, Handbook on Facilitating Flexible Learning During Educational Disruption: The Chinese Experience in Maintaining Undisrupted Learning in COVID-19 Outbreak. Beijing, China: Smart Learning Institute of Beijing Normal Univ., 2020.</a:t>
            </a:r>
          </a:p>
          <a:p>
            <a:pPr>
              <a:lnSpc>
                <a:spcPct val="150000"/>
              </a:lnSpc>
            </a:pPr>
            <a:r>
              <a:rPr lang="en-US" sz="1200" dirty="0" smtClean="0">
                <a:latin typeface="Times New Roman" pitchFamily="18" charset="0"/>
                <a:cs typeface="Times New Roman" pitchFamily="18" charset="0"/>
              </a:rPr>
              <a:t> W. </a:t>
            </a:r>
            <a:r>
              <a:rPr lang="en-US" sz="1200" dirty="0" err="1" smtClean="0">
                <a:latin typeface="Times New Roman" pitchFamily="18" charset="0"/>
                <a:cs typeface="Times New Roman" pitchFamily="18" charset="0"/>
              </a:rPr>
              <a:t>Bao</a:t>
            </a:r>
            <a:r>
              <a:rPr lang="en-US" sz="1200" dirty="0" smtClean="0">
                <a:latin typeface="Times New Roman" pitchFamily="18" charset="0"/>
                <a:cs typeface="Times New Roman" pitchFamily="18" charset="0"/>
              </a:rPr>
              <a:t>, ``COVID-19 and online teaching in higher education: A case study of Peking University,'' Human </a:t>
            </a:r>
            <a:r>
              <a:rPr lang="en-US" sz="1200" dirty="0" err="1" smtClean="0">
                <a:latin typeface="Times New Roman" pitchFamily="18" charset="0"/>
                <a:cs typeface="Times New Roman" pitchFamily="18" charset="0"/>
              </a:rPr>
              <a:t>Behav</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Emerg</a:t>
            </a:r>
            <a:r>
              <a:rPr lang="en-US" sz="1200" dirty="0" smtClean="0">
                <a:latin typeface="Times New Roman" pitchFamily="18" charset="0"/>
                <a:cs typeface="Times New Roman" pitchFamily="18" charset="0"/>
              </a:rPr>
              <a:t>. Technol., vol. 2, no. 2, pp. 113-115, Apr. 2020.</a:t>
            </a:r>
          </a:p>
          <a:p>
            <a:pPr>
              <a:lnSpc>
                <a:spcPct val="150000"/>
              </a:lnSpc>
            </a:pPr>
            <a:r>
              <a:rPr lang="en-US" sz="1200" dirty="0" smtClean="0">
                <a:latin typeface="Times New Roman" pitchFamily="18" charset="0"/>
                <a:cs typeface="Times New Roman" pitchFamily="18" charset="0"/>
              </a:rPr>
              <a:t>J. Crawford, K. Butler-Henderson, J. Rudolph, B. </a:t>
            </a:r>
            <a:r>
              <a:rPr lang="en-US" sz="1200" dirty="0" err="1" smtClean="0">
                <a:latin typeface="Times New Roman" pitchFamily="18" charset="0"/>
                <a:cs typeface="Times New Roman" pitchFamily="18" charset="0"/>
              </a:rPr>
              <a:t>Malkawi</a:t>
            </a:r>
            <a:r>
              <a:rPr lang="en-US" sz="1200" dirty="0" smtClean="0">
                <a:latin typeface="Times New Roman" pitchFamily="18" charset="0"/>
                <a:cs typeface="Times New Roman" pitchFamily="18" charset="0"/>
              </a:rPr>
              <a:t>, M. </a:t>
            </a:r>
            <a:r>
              <a:rPr lang="en-US" sz="1200" dirty="0" err="1" smtClean="0">
                <a:latin typeface="Times New Roman" pitchFamily="18" charset="0"/>
                <a:cs typeface="Times New Roman" pitchFamily="18" charset="0"/>
              </a:rPr>
              <a:t>Glowatz</a:t>
            </a:r>
            <a:r>
              <a:rPr lang="en-US" sz="1200" dirty="0" smtClean="0">
                <a:latin typeface="Times New Roman" pitchFamily="18" charset="0"/>
                <a:cs typeface="Times New Roman" pitchFamily="18" charset="0"/>
              </a:rPr>
              <a:t>, R. Burton, P. </a:t>
            </a:r>
            <a:r>
              <a:rPr lang="en-US" sz="1200" dirty="0" err="1" smtClean="0">
                <a:latin typeface="Times New Roman" pitchFamily="18" charset="0"/>
                <a:cs typeface="Times New Roman" pitchFamily="18" charset="0"/>
              </a:rPr>
              <a:t>Magni</a:t>
            </a:r>
            <a:r>
              <a:rPr lang="en-US" sz="1200" dirty="0" smtClean="0">
                <a:latin typeface="Times New Roman" pitchFamily="18" charset="0"/>
                <a:cs typeface="Times New Roman" pitchFamily="18" charset="0"/>
              </a:rPr>
              <a:t>, and S. Lam, ``COVID-19: 20 countries' higher education intra-period digital pedagogy responses,'' J. Appl. Learn. Teaching, vol. 3, no. 1, pp. 1-20, 2020.</a:t>
            </a:r>
          </a:p>
          <a:p>
            <a:pPr>
              <a:lnSpc>
                <a:spcPct val="150000"/>
              </a:lnSpc>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lgn="l" rtl="0"/>
            <a:fld id="{6FF3C9D5-1171-4A23-BEFA-0FE5CC5FD393}" type="datetime1">
              <a:rPr lang="en-US" sz="1200" kern="1200" smtClean="0">
                <a:solidFill>
                  <a:prstClr val="black">
                    <a:tint val="75000"/>
                  </a:prstClr>
                </a:solidFill>
                <a:latin typeface="Calibri"/>
                <a:ea typeface="+mn-ea"/>
                <a:cs typeface="+mn-cs"/>
              </a:rPr>
              <a:pPr algn="l" rtl="0"/>
              <a:t>5/9/2024</a:t>
            </a:fld>
            <a:endParaRPr lang="en-IN"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fld id="{ED0CB5EB-222A-4377-8D03-E0B7A5875AF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8229600" cy="1143000"/>
          </a:xfrm>
        </p:spPr>
        <p:txBody>
          <a:bodyPr/>
          <a:lstStyle/>
          <a:p>
            <a:r>
              <a:rPr lang="en-IN" sz="4200" b="1" dirty="0" smtClean="0">
                <a:latin typeface="Times New Roman" pitchFamily="18" charset="0"/>
                <a:cs typeface="Times New Roman" pitchFamily="18" charset="0"/>
              </a:rPr>
              <a:t>    </a:t>
            </a:r>
            <a:r>
              <a:rPr lang="en-IN" sz="3200" b="1" dirty="0" smtClean="0">
                <a:latin typeface="Times New Roman" pitchFamily="18" charset="0"/>
                <a:cs typeface="Times New Roman" pitchFamily="18" charset="0"/>
              </a:rPr>
              <a:t>THANK YOU..</a:t>
            </a:r>
            <a:endParaRPr lang="en-US" sz="32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0445EA4D-15B3-4169-8A5B-33A62882C1A8}" type="datetime1">
              <a:rPr lang="en-US" smtClean="0"/>
              <a:pPr/>
              <a:t>5/9/2024</a:t>
            </a:fld>
            <a:endParaRPr lang="en-US"/>
          </a:p>
        </p:txBody>
      </p:sp>
      <p:sp>
        <p:nvSpPr>
          <p:cNvPr id="5" name="Slide Number Placeholder 4"/>
          <p:cNvSpPr>
            <a:spLocks noGrp="1"/>
          </p:cNvSpPr>
          <p:nvPr>
            <p:ph type="sldNum" sz="quarter" idx="12"/>
          </p:nvPr>
        </p:nvSpPr>
        <p:spPr/>
        <p:txBody>
          <a:bodyPr/>
          <a:lstStyle/>
          <a:p>
            <a:fld id="{ED0CB5EB-222A-4377-8D03-E0B7A5875AF0}" type="slidenum">
              <a:rPr lang="en-US" smtClean="0"/>
              <a:pPr/>
              <a:t>31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643998" cy="6215106"/>
          </a:xfrm>
        </p:spPr>
        <p:txBody>
          <a:bodyPr>
            <a:normAutofit/>
          </a:bodyPr>
          <a:lstStyle/>
          <a:p>
            <a:pPr algn="ctr">
              <a:buNone/>
            </a:pPr>
            <a:r>
              <a:rPr lang="en-IN" sz="2800" b="1" dirty="0" smtClean="0">
                <a:latin typeface="Times New Roman" pitchFamily="18" charset="0"/>
                <a:cs typeface="Times New Roman" pitchFamily="18" charset="0"/>
              </a:rPr>
              <a:t>INTRODUCTION</a:t>
            </a:r>
          </a:p>
          <a:p>
            <a:pPr algn="ctr">
              <a:buNone/>
            </a:pPr>
            <a:endParaRPr lang="en-IN" dirty="0" smtClean="0">
              <a:latin typeface="Times New Roman" pitchFamily="18" charset="0"/>
              <a:cs typeface="Times New Roman" pitchFamily="18" charset="0"/>
            </a:endParaRPr>
          </a:p>
          <a:p>
            <a:pPr>
              <a:lnSpc>
                <a:spcPct val="150000"/>
              </a:lnSpc>
              <a:buNone/>
            </a:pPr>
            <a:r>
              <a:rPr lang="en-US" sz="1800" dirty="0" smtClean="0">
                <a:latin typeface="Times New Roman" pitchFamily="18" charset="0"/>
                <a:cs typeface="Times New Roman" pitchFamily="18" charset="0"/>
              </a:rPr>
              <a:t>       Traditional methods of product monitoring often rely on manual processes, such as roll calls or sign-in sheets, which can be time-consuming and prone to errors. To address these challenges, modern technologies such as </a:t>
            </a:r>
            <a:r>
              <a:rPr lang="en-US" sz="1800" dirty="0" err="1" smtClean="0">
                <a:latin typeface="Times New Roman" pitchFamily="18" charset="0"/>
                <a:cs typeface="Times New Roman" pitchFamily="18" charset="0"/>
              </a:rPr>
              <a:t>RFid</a:t>
            </a:r>
            <a:r>
              <a:rPr lang="en-US" sz="1800" dirty="0" smtClean="0">
                <a:latin typeface="Times New Roman" pitchFamily="18" charset="0"/>
                <a:cs typeface="Times New Roman" pitchFamily="18" charset="0"/>
              </a:rPr>
              <a:t> and face recognition have been increasingly integrated into product  monitoring </a:t>
            </a:r>
            <a:r>
              <a:rPr lang="en-US" sz="1800" dirty="0" err="1" smtClean="0">
                <a:latin typeface="Times New Roman" pitchFamily="18" charset="0"/>
                <a:cs typeface="Times New Roman" pitchFamily="18" charset="0"/>
              </a:rPr>
              <a:t>systems.This</a:t>
            </a:r>
            <a:r>
              <a:rPr lang="en-US" sz="1800" dirty="0" smtClean="0">
                <a:latin typeface="Times New Roman" pitchFamily="18" charset="0"/>
                <a:cs typeface="Times New Roman" pitchFamily="18" charset="0"/>
              </a:rPr>
              <a:t> allows for automated tracking of product entry and exit </a:t>
            </a:r>
            <a:r>
              <a:rPr lang="en-US" sz="1800" dirty="0" err="1" smtClean="0">
                <a:latin typeface="Times New Roman" pitchFamily="18" charset="0"/>
                <a:cs typeface="Times New Roman" pitchFamily="18" charset="0"/>
              </a:rPr>
              <a:t>times.By</a:t>
            </a:r>
            <a:r>
              <a:rPr lang="en-US" sz="1800" dirty="0" smtClean="0">
                <a:latin typeface="Times New Roman" pitchFamily="18" charset="0"/>
                <a:cs typeface="Times New Roman" pitchFamily="18" charset="0"/>
              </a:rPr>
              <a:t> combining </a:t>
            </a:r>
            <a:r>
              <a:rPr lang="en-US" sz="1800" dirty="0" err="1" smtClean="0">
                <a:latin typeface="Times New Roman" pitchFamily="18" charset="0"/>
                <a:cs typeface="Times New Roman" pitchFamily="18" charset="0"/>
              </a:rPr>
              <a:t>RFid</a:t>
            </a:r>
            <a:r>
              <a:rPr lang="en-US" sz="1800" dirty="0" smtClean="0">
                <a:latin typeface="Times New Roman" pitchFamily="18" charset="0"/>
                <a:cs typeface="Times New Roman" pitchFamily="18" charset="0"/>
              </a:rPr>
              <a:t>-based techniques with face recognition, product monitoring systems can achieve a higher level of accuracy and efficiency. This integration not only simplifies the product tracking process but also enhances security by ensuring that only authorized individuals are granted access to the premises.</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08C2DD0-4EC2-462B-B872-CE4707757A41}"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258204" cy="225404"/>
          </a:xfrm>
        </p:spPr>
        <p:txBody>
          <a:bodyPr>
            <a:noAutofit/>
          </a:bodyPr>
          <a:lstStyle/>
          <a:p>
            <a:r>
              <a:rPr lang="en-US" sz="3200" b="1" dirty="0" smtClean="0">
                <a:latin typeface="Times New Roman" pitchFamily="18" charset="0"/>
                <a:cs typeface="Times New Roman" pitchFamily="18" charset="0"/>
              </a:rPr>
              <a:t>LITERATURE SURVEY</a:t>
            </a:r>
            <a:endParaRPr lang="en-US" sz="3200" b="1"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nvPr>
        </p:nvGraphicFramePr>
        <p:xfrm>
          <a:off x="357158" y="758067"/>
          <a:ext cx="8358246" cy="5538458"/>
        </p:xfrm>
        <a:graphic>
          <a:graphicData uri="http://schemas.openxmlformats.org/drawingml/2006/table">
            <a:tbl>
              <a:tblPr firstRow="1" bandRow="1">
                <a:tableStyleId>{5C22544A-7EE6-4342-B048-85BDC9FD1C3A}</a:tableStyleId>
              </a:tblPr>
              <a:tblGrid>
                <a:gridCol w="864646"/>
                <a:gridCol w="2455572"/>
                <a:gridCol w="1660109"/>
                <a:gridCol w="3377919"/>
              </a:tblGrid>
              <a:tr h="355756">
                <a:tc>
                  <a:txBody>
                    <a:bodyPr/>
                    <a:lstStyle/>
                    <a:p>
                      <a:r>
                        <a:rPr lang="en-US" dirty="0" smtClean="0"/>
                        <a:t>No</a:t>
                      </a:r>
                      <a:endParaRPr lang="en-US" dirty="0"/>
                    </a:p>
                  </a:txBody>
                  <a:tcPr/>
                </a:tc>
                <a:tc>
                  <a:txBody>
                    <a:bodyPr/>
                    <a:lstStyle/>
                    <a:p>
                      <a:r>
                        <a:rPr lang="en-US" dirty="0" smtClean="0"/>
                        <a:t>Paper/book</a:t>
                      </a:r>
                      <a:r>
                        <a:rPr lang="en-US" baseline="0" dirty="0" smtClean="0"/>
                        <a:t> title</a:t>
                      </a:r>
                      <a:endParaRPr lang="en-US" dirty="0"/>
                    </a:p>
                  </a:txBody>
                  <a:tcPr/>
                </a:tc>
                <a:tc>
                  <a:txBody>
                    <a:bodyPr/>
                    <a:lstStyle/>
                    <a:p>
                      <a:r>
                        <a:rPr lang="en-US" dirty="0" smtClean="0"/>
                        <a:t>Authors</a:t>
                      </a:r>
                      <a:endParaRPr lang="en-US" dirty="0"/>
                    </a:p>
                  </a:txBody>
                  <a:tcPr/>
                </a:tc>
                <a:tc>
                  <a:txBody>
                    <a:bodyPr/>
                    <a:lstStyle/>
                    <a:p>
                      <a:r>
                        <a:rPr lang="en-US" dirty="0" smtClean="0"/>
                        <a:t>Findings</a:t>
                      </a:r>
                      <a:endParaRPr lang="en-US" dirty="0"/>
                    </a:p>
                  </a:txBody>
                  <a:tcPr/>
                </a:tc>
              </a:tr>
              <a:tr h="1562507">
                <a:tc>
                  <a:txBody>
                    <a:bodyPr/>
                    <a:lstStyle/>
                    <a:p>
                      <a:r>
                        <a:rPr lang="en-US" sz="1400" dirty="0" smtClean="0"/>
                        <a:t>   1</a:t>
                      </a:r>
                      <a:endParaRPr lang="en-US" sz="1400" dirty="0"/>
                    </a:p>
                  </a:txBody>
                  <a:tcPr/>
                </a:tc>
                <a:tc>
                  <a:txBody>
                    <a:bodyPr/>
                    <a:lstStyle/>
                    <a:p>
                      <a:r>
                        <a:rPr lang="en-US" sz="1200" dirty="0" smtClean="0"/>
                        <a:t>Sensors-</a:t>
                      </a:r>
                      <a:r>
                        <a:rPr lang="en-US" sz="1200" dirty="0" err="1" smtClean="0"/>
                        <a:t>enabledSmart</a:t>
                      </a:r>
                      <a:r>
                        <a:rPr lang="en-US" sz="1200" dirty="0" smtClean="0"/>
                        <a:t> </a:t>
                      </a:r>
                      <a:r>
                        <a:rPr lang="en-US" sz="1200" dirty="0" err="1" smtClean="0"/>
                        <a:t>AttendanceSystems</a:t>
                      </a:r>
                      <a:r>
                        <a:rPr lang="en-US" sz="1200" dirty="0" smtClean="0"/>
                        <a:t> Using NFC and </a:t>
                      </a:r>
                      <a:r>
                        <a:rPr lang="en-US" sz="1200" dirty="0" err="1" smtClean="0"/>
                        <a:t>RFIDTechnologies</a:t>
                      </a:r>
                      <a:r>
                        <a:rPr lang="en-US" sz="1200" dirty="0" smtClean="0"/>
                        <a:t>(</a:t>
                      </a:r>
                      <a:r>
                        <a:rPr lang="en-US" sz="1200" dirty="0" err="1" smtClean="0"/>
                        <a:t>Februar</a:t>
                      </a:r>
                      <a:r>
                        <a:rPr lang="en-US" sz="1200" dirty="0" smtClean="0"/>
                        <a:t> y 2015International Journal of </a:t>
                      </a:r>
                      <a:r>
                        <a:rPr lang="en-US" sz="1200" dirty="0" err="1" smtClean="0"/>
                        <a:t>NewComputer</a:t>
                      </a:r>
                      <a:r>
                        <a:rPr lang="en-US" sz="1200" dirty="0" smtClean="0"/>
                        <a:t> Architectures and </a:t>
                      </a:r>
                      <a:r>
                        <a:rPr lang="en-US" sz="1200" dirty="0" err="1" smtClean="0"/>
                        <a:t>theirApplications</a:t>
                      </a:r>
                      <a:r>
                        <a:rPr lang="en-US" sz="1200" dirty="0" smtClean="0"/>
                        <a:t> 5(1):19-28 DOI:10.17781/P001645)</a:t>
                      </a:r>
                      <a:endParaRPr lang="en-US" sz="1200" dirty="0"/>
                    </a:p>
                  </a:txBody>
                  <a:tcPr/>
                </a:tc>
                <a:tc>
                  <a:txBody>
                    <a:bodyPr/>
                    <a:lstStyle/>
                    <a:p>
                      <a:r>
                        <a:rPr lang="en-US" sz="1200" dirty="0" err="1" smtClean="0"/>
                        <a:t>Cheah</a:t>
                      </a:r>
                      <a:r>
                        <a:rPr lang="en-US" sz="1200" dirty="0" smtClean="0"/>
                        <a:t> </a:t>
                      </a:r>
                      <a:r>
                        <a:rPr lang="en-US" sz="1200" dirty="0" err="1" smtClean="0"/>
                        <a:t>BoonChew,ManmeetMahinderjit-Singh,Kam</a:t>
                      </a:r>
                      <a:r>
                        <a:rPr lang="en-US" sz="1200" dirty="0" smtClean="0"/>
                        <a:t> Chiang </a:t>
                      </a:r>
                      <a:r>
                        <a:rPr lang="en-US" sz="1200" dirty="0" err="1" smtClean="0"/>
                        <a:t>Wei,Tan</a:t>
                      </a:r>
                      <a:r>
                        <a:rPr lang="en-US" sz="1200" dirty="0" smtClean="0"/>
                        <a:t> Wei </a:t>
                      </a:r>
                      <a:r>
                        <a:rPr lang="en-US" sz="1200" dirty="0" err="1" smtClean="0"/>
                        <a:t>Sheng,Mohd</a:t>
                      </a:r>
                      <a:r>
                        <a:rPr lang="en-US" sz="1200" dirty="0" smtClean="0"/>
                        <a:t> </a:t>
                      </a:r>
                      <a:r>
                        <a:rPr lang="en-US" sz="1200" dirty="0" err="1" smtClean="0"/>
                        <a:t>Heikal</a:t>
                      </a:r>
                      <a:r>
                        <a:rPr lang="en-US" sz="1200" dirty="0" smtClean="0"/>
                        <a:t> </a:t>
                      </a:r>
                      <a:r>
                        <a:rPr lang="en-US" sz="1200" dirty="0" err="1" smtClean="0"/>
                        <a:t>Husin</a:t>
                      </a:r>
                      <a:r>
                        <a:rPr lang="en-US" sz="1200" dirty="0" smtClean="0"/>
                        <a:t>, </a:t>
                      </a:r>
                      <a:r>
                        <a:rPr lang="en-US" sz="1200" dirty="0" err="1" smtClean="0"/>
                        <a:t>Nurul</a:t>
                      </a:r>
                      <a:r>
                        <a:rPr lang="en-US" sz="1200" dirty="0" smtClean="0"/>
                        <a:t> </a:t>
                      </a:r>
                      <a:r>
                        <a:rPr lang="en-US" sz="1200" dirty="0" err="1" smtClean="0"/>
                        <a:t>HashimahAhamed</a:t>
                      </a:r>
                      <a:r>
                        <a:rPr lang="en-US" sz="1200" dirty="0" smtClean="0"/>
                        <a:t> </a:t>
                      </a:r>
                      <a:r>
                        <a:rPr lang="en-US" sz="1200" dirty="0" err="1" smtClean="0"/>
                        <a:t>HassainMalim</a:t>
                      </a:r>
                      <a:endParaRPr lang="en-US" sz="1200" dirty="0"/>
                    </a:p>
                  </a:txBody>
                  <a:tcPr/>
                </a:tc>
                <a:tc>
                  <a:txBody>
                    <a:bodyPr/>
                    <a:lstStyle/>
                    <a:p>
                      <a:r>
                        <a:rPr lang="en-US" sz="1200" dirty="0" smtClean="0"/>
                        <a:t>Two innovations, principally the NFC and </a:t>
                      </a:r>
                      <a:r>
                        <a:rPr lang="en-US" sz="1200" dirty="0" err="1" smtClean="0"/>
                        <a:t>RFIDare</a:t>
                      </a:r>
                      <a:r>
                        <a:rPr lang="en-US" sz="1200" dirty="0" smtClean="0"/>
                        <a:t> utilized. Structures </a:t>
                      </a:r>
                      <a:r>
                        <a:rPr lang="en-US" sz="1200" dirty="0" err="1" smtClean="0"/>
                        <a:t>andusefulness</a:t>
                      </a:r>
                      <a:r>
                        <a:rPr lang="en-US" sz="1200" dirty="0" smtClean="0"/>
                        <a:t> of the </a:t>
                      </a:r>
                      <a:r>
                        <a:rPr lang="en-US" sz="1200" dirty="0" err="1" smtClean="0"/>
                        <a:t>twoinnovations</a:t>
                      </a:r>
                      <a:r>
                        <a:rPr lang="en-US" sz="1200" dirty="0" smtClean="0"/>
                        <a:t> are examined </a:t>
                      </a:r>
                      <a:r>
                        <a:rPr lang="en-US" sz="1200" dirty="0" err="1" smtClean="0"/>
                        <a:t>topto</a:t>
                      </a:r>
                      <a:r>
                        <a:rPr lang="en-US" sz="1200" dirty="0" smtClean="0"/>
                        <a:t> bottom.</a:t>
                      </a:r>
                      <a:endParaRPr lang="en-US" sz="1200" dirty="0"/>
                    </a:p>
                  </a:txBody>
                  <a:tcPr/>
                </a:tc>
              </a:tr>
              <a:tr h="1726981">
                <a:tc>
                  <a:txBody>
                    <a:bodyPr/>
                    <a:lstStyle/>
                    <a:p>
                      <a:r>
                        <a:rPr lang="en-US" sz="1400" dirty="0" smtClean="0"/>
                        <a:t>    2</a:t>
                      </a:r>
                      <a:endParaRPr lang="en-US" sz="1400" dirty="0"/>
                    </a:p>
                  </a:txBody>
                  <a:tcPr/>
                </a:tc>
                <a:tc>
                  <a:txBody>
                    <a:bodyPr/>
                    <a:lstStyle/>
                    <a:p>
                      <a:r>
                        <a:rPr lang="en-US" sz="1200" dirty="0" smtClean="0"/>
                        <a:t>Web </a:t>
                      </a:r>
                      <a:r>
                        <a:rPr lang="en-US" sz="1200" dirty="0" err="1" smtClean="0"/>
                        <a:t>BasedStaffManagementSystem</a:t>
                      </a:r>
                      <a:r>
                        <a:rPr lang="en-US" sz="1200" dirty="0" smtClean="0"/>
                        <a:t>(International Journal </a:t>
                      </a:r>
                      <a:r>
                        <a:rPr lang="en-US" sz="1200" dirty="0" err="1" smtClean="0"/>
                        <a:t>ofScience</a:t>
                      </a:r>
                      <a:r>
                        <a:rPr lang="en-US" sz="1200" dirty="0" smtClean="0"/>
                        <a:t> Technology &amp;Engineering | Volume 3 |Issue 09 | March 2017)</a:t>
                      </a:r>
                      <a:endParaRPr lang="en-US" sz="1200" dirty="0"/>
                    </a:p>
                  </a:txBody>
                  <a:tcPr/>
                </a:tc>
                <a:tc>
                  <a:txBody>
                    <a:bodyPr/>
                    <a:lstStyle/>
                    <a:p>
                      <a:r>
                        <a:rPr lang="en-US" sz="1200" dirty="0" smtClean="0"/>
                        <a:t>Ms. </a:t>
                      </a:r>
                      <a:r>
                        <a:rPr lang="en-US" sz="1200" dirty="0" err="1" smtClean="0"/>
                        <a:t>SayaliPramodDalke</a:t>
                      </a:r>
                      <a:r>
                        <a:rPr lang="en-US" sz="1200" dirty="0" smtClean="0"/>
                        <a:t>, </a:t>
                      </a:r>
                      <a:r>
                        <a:rPr lang="en-US" sz="1200" dirty="0" err="1" smtClean="0"/>
                        <a:t>Ms.Shruti</a:t>
                      </a:r>
                      <a:r>
                        <a:rPr lang="en-US" sz="1200" dirty="0" smtClean="0"/>
                        <a:t> </a:t>
                      </a:r>
                      <a:r>
                        <a:rPr lang="en-US" sz="1200" dirty="0" err="1" smtClean="0"/>
                        <a:t>AnilDeshmukh,Ms</a:t>
                      </a:r>
                      <a:r>
                        <a:rPr lang="en-US" sz="1200" dirty="0" smtClean="0"/>
                        <a:t>. </a:t>
                      </a:r>
                      <a:r>
                        <a:rPr lang="en-US" sz="1200" dirty="0" err="1" smtClean="0"/>
                        <a:t>JanabaiGovindDalave</a:t>
                      </a:r>
                      <a:r>
                        <a:rPr lang="en-US" sz="1200" dirty="0" smtClean="0"/>
                        <a:t>, </a:t>
                      </a:r>
                      <a:r>
                        <a:rPr lang="en-US" sz="1200" dirty="0" err="1" smtClean="0"/>
                        <a:t>Ms.Vaishnavi</a:t>
                      </a:r>
                      <a:r>
                        <a:rPr lang="en-US" sz="1200" dirty="0" smtClean="0"/>
                        <a:t> </a:t>
                      </a:r>
                      <a:r>
                        <a:rPr lang="en-US" sz="1200" dirty="0" err="1" smtClean="0"/>
                        <a:t>Nitin</a:t>
                      </a:r>
                      <a:r>
                        <a:rPr lang="en-US" sz="1200" dirty="0" smtClean="0"/>
                        <a:t> </a:t>
                      </a:r>
                      <a:r>
                        <a:rPr lang="en-US" sz="1200" dirty="0" err="1" smtClean="0"/>
                        <a:t>Sasane,Mrs</a:t>
                      </a:r>
                      <a:r>
                        <a:rPr lang="en-US" sz="1200" dirty="0" smtClean="0"/>
                        <a:t>. </a:t>
                      </a:r>
                      <a:r>
                        <a:rPr lang="en-US" sz="1200" dirty="0" err="1" smtClean="0"/>
                        <a:t>Pooja</a:t>
                      </a:r>
                      <a:r>
                        <a:rPr lang="en-US" sz="1200" dirty="0" smtClean="0"/>
                        <a:t> </a:t>
                      </a:r>
                      <a:r>
                        <a:rPr lang="en-US" sz="1200" dirty="0" err="1" smtClean="0"/>
                        <a:t>Kdhule</a:t>
                      </a:r>
                      <a:endParaRPr lang="en-US" sz="1200" dirty="0"/>
                    </a:p>
                  </a:txBody>
                  <a:tcPr/>
                </a:tc>
                <a:tc>
                  <a:txBody>
                    <a:bodyPr/>
                    <a:lstStyle/>
                    <a:p>
                      <a:r>
                        <a:rPr lang="en-US" sz="1200" dirty="0" smtClean="0"/>
                        <a:t>In this Proposed framework, The </a:t>
                      </a:r>
                      <a:r>
                        <a:rPr lang="en-US" sz="1200" dirty="0" err="1" smtClean="0"/>
                        <a:t>computerizedstaff</a:t>
                      </a:r>
                      <a:r>
                        <a:rPr lang="en-US" sz="1200" dirty="0" smtClean="0"/>
                        <a:t> management system it will assist the </a:t>
                      </a:r>
                      <a:r>
                        <a:rPr lang="en-US" sz="1200" dirty="0" err="1" smtClean="0"/>
                        <a:t>officewith</a:t>
                      </a:r>
                      <a:r>
                        <a:rPr lang="en-US" sz="1200" dirty="0" smtClean="0"/>
                        <a:t> dealing with their staff both </a:t>
                      </a:r>
                      <a:r>
                        <a:rPr lang="en-US" sz="1200" dirty="0" err="1" smtClean="0"/>
                        <a:t>quantitativelyand</a:t>
                      </a:r>
                      <a:r>
                        <a:rPr lang="en-US" sz="1200" dirty="0" smtClean="0"/>
                        <a:t> subjectively. </a:t>
                      </a:r>
                      <a:endParaRPr lang="en-US" sz="1200" dirty="0"/>
                    </a:p>
                  </a:txBody>
                  <a:tcPr/>
                </a:tc>
              </a:tr>
              <a:tr h="1883210">
                <a:tc>
                  <a:txBody>
                    <a:bodyPr/>
                    <a:lstStyle/>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baseline="0" dirty="0" smtClean="0"/>
                        <a:t>    </a:t>
                      </a:r>
                      <a:r>
                        <a:rPr lang="en-US" sz="1400" dirty="0" smtClean="0"/>
                        <a:t>3</a:t>
                      </a:r>
                      <a:endParaRPr lang="en-US" sz="1400" dirty="0"/>
                    </a:p>
                  </a:txBody>
                  <a:tcPr/>
                </a:tc>
                <a:tc>
                  <a:txBody>
                    <a:bodyPr/>
                    <a:lstStyle/>
                    <a:p>
                      <a:r>
                        <a:rPr lang="en-US" sz="1200" dirty="0" smtClean="0"/>
                        <a:t>Android, and QR code. “Automated Attendance System</a:t>
                      </a:r>
                      <a:endParaRPr lang="en-US" sz="1200" dirty="0"/>
                    </a:p>
                  </a:txBody>
                  <a:tcPr/>
                </a:tc>
                <a:tc>
                  <a:txBody>
                    <a:bodyPr/>
                    <a:lstStyle/>
                    <a:p>
                      <a:r>
                        <a:rPr lang="en-US" sz="1200" dirty="0" smtClean="0"/>
                        <a:t> H. </a:t>
                      </a:r>
                      <a:r>
                        <a:rPr lang="en-US" sz="1200" dirty="0" err="1" smtClean="0"/>
                        <a:t>Sutar</a:t>
                      </a:r>
                      <a:r>
                        <a:rPr lang="en-US" sz="1200" dirty="0" smtClean="0"/>
                        <a:t>, S. </a:t>
                      </a:r>
                      <a:r>
                        <a:rPr lang="en-US" sz="1200" dirty="0" err="1" smtClean="0"/>
                        <a:t>Chaudhari</a:t>
                      </a:r>
                      <a:r>
                        <a:rPr lang="en-US" sz="1200" dirty="0" smtClean="0"/>
                        <a:t>, P. </a:t>
                      </a:r>
                      <a:r>
                        <a:rPr lang="en-US" sz="1200" dirty="0" err="1" smtClean="0"/>
                        <a:t>Bhopi</a:t>
                      </a:r>
                      <a:r>
                        <a:rPr lang="en-US" sz="1200" dirty="0" smtClean="0"/>
                        <a:t>, and D. </a:t>
                      </a:r>
                      <a:r>
                        <a:rPr lang="en-US" sz="1200" dirty="0" err="1" smtClean="0"/>
                        <a:t>Sonavale</a:t>
                      </a:r>
                      <a:r>
                        <a:rPr lang="en-US" sz="1200" dirty="0" smtClean="0"/>
                        <a:t>, “Automated Attendance System,” Int. Res. J. Mod. Eng. Technol. Sci., vol. 04, no. 04, 2022. </a:t>
                      </a:r>
                      <a:endParaRPr lang="en-US" sz="1200" dirty="0"/>
                    </a:p>
                  </a:txBody>
                  <a:tcPr/>
                </a:tc>
                <a:tc>
                  <a:txBody>
                    <a:bodyPr/>
                    <a:lstStyle/>
                    <a:p>
                      <a:r>
                        <a:rPr lang="en-US" sz="1200" dirty="0" smtClean="0"/>
                        <a:t>Propose a system by generating a QR code for each lecture and scanning it for marking [11]</a:t>
                      </a:r>
                      <a:endParaRPr lang="en-US" sz="1200" dirty="0"/>
                    </a:p>
                  </a:txBody>
                  <a:tcPr/>
                </a:tc>
              </a:tr>
            </a:tbl>
          </a:graphicData>
        </a:graphic>
      </p:graphicFrame>
      <p:sp>
        <p:nvSpPr>
          <p:cNvPr id="4" name="Date Placeholder 3"/>
          <p:cNvSpPr>
            <a:spLocks noGrp="1"/>
          </p:cNvSpPr>
          <p:nvPr>
            <p:ph type="dt" sz="half" idx="10"/>
          </p:nvPr>
        </p:nvSpPr>
        <p:spPr/>
        <p:txBody>
          <a:bodyPr/>
          <a:lstStyle/>
          <a:p>
            <a:fld id="{DC84D398-515C-4C62-A23E-F3B30FF2FF66}"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428596" y="142852"/>
          <a:ext cx="8215370" cy="6143668"/>
        </p:xfrm>
        <a:graphic>
          <a:graphicData uri="http://schemas.openxmlformats.org/drawingml/2006/table">
            <a:tbl>
              <a:tblPr firstRow="1" bandRow="1">
                <a:tableStyleId>{5C22544A-7EE6-4342-B048-85BDC9FD1C3A}</a:tableStyleId>
              </a:tblPr>
              <a:tblGrid>
                <a:gridCol w="958200"/>
                <a:gridCol w="2288480"/>
                <a:gridCol w="1623340"/>
                <a:gridCol w="3345350"/>
              </a:tblGrid>
              <a:tr h="407389">
                <a:tc>
                  <a:txBody>
                    <a:bodyPr/>
                    <a:lstStyle/>
                    <a:p>
                      <a:r>
                        <a:rPr lang="en-US" dirty="0" smtClean="0"/>
                        <a:t>     No</a:t>
                      </a:r>
                      <a:endParaRPr lang="en-US" dirty="0"/>
                    </a:p>
                  </a:txBody>
                  <a:tcPr/>
                </a:tc>
                <a:tc>
                  <a:txBody>
                    <a:bodyPr/>
                    <a:lstStyle/>
                    <a:p>
                      <a:r>
                        <a:rPr lang="en-US" dirty="0" err="1" smtClean="0"/>
                        <a:t>Tittle</a:t>
                      </a:r>
                      <a:endParaRPr lang="en-US" dirty="0"/>
                    </a:p>
                  </a:txBody>
                  <a:tcPr/>
                </a:tc>
                <a:tc>
                  <a:txBody>
                    <a:bodyPr/>
                    <a:lstStyle/>
                    <a:p>
                      <a:r>
                        <a:rPr lang="en-US" dirty="0" smtClean="0"/>
                        <a:t>Authors</a:t>
                      </a:r>
                      <a:endParaRPr lang="en-US" dirty="0"/>
                    </a:p>
                  </a:txBody>
                  <a:tcPr/>
                </a:tc>
                <a:tc>
                  <a:txBody>
                    <a:bodyPr/>
                    <a:lstStyle/>
                    <a:p>
                      <a:r>
                        <a:rPr lang="en-US" dirty="0" smtClean="0"/>
                        <a:t>Finding</a:t>
                      </a:r>
                      <a:endParaRPr lang="en-US" dirty="0"/>
                    </a:p>
                  </a:txBody>
                  <a:tcPr/>
                </a:tc>
              </a:tr>
              <a:tr h="1862428">
                <a:tc>
                  <a:txBody>
                    <a:bodyPr/>
                    <a:lstStyle/>
                    <a:p>
                      <a:endParaRPr lang="en-US" dirty="0" smtClean="0"/>
                    </a:p>
                    <a:p>
                      <a:endParaRPr lang="en-US" dirty="0" smtClean="0"/>
                    </a:p>
                    <a:p>
                      <a:r>
                        <a:rPr lang="en-US" dirty="0" smtClean="0"/>
                        <a:t>   4</a:t>
                      </a:r>
                      <a:endParaRPr lang="en-US" dirty="0"/>
                    </a:p>
                  </a:txBody>
                  <a:tcPr/>
                </a:tc>
                <a:tc>
                  <a:txBody>
                    <a:bodyPr/>
                    <a:lstStyle/>
                    <a:p>
                      <a:r>
                        <a:rPr lang="en-US" sz="1200" dirty="0" err="1" smtClean="0"/>
                        <a:t>IoT</a:t>
                      </a:r>
                      <a:r>
                        <a:rPr lang="en-US" sz="1200" dirty="0" smtClean="0"/>
                        <a:t>, NVIDIA </a:t>
                      </a:r>
                      <a:r>
                        <a:rPr lang="en-US" sz="1200" dirty="0" err="1" smtClean="0"/>
                        <a:t>Jetson</a:t>
                      </a:r>
                      <a:r>
                        <a:rPr lang="en-US" sz="1200" dirty="0" smtClean="0"/>
                        <a:t> </a:t>
                      </a:r>
                      <a:r>
                        <a:rPr lang="en-US" sz="1200" dirty="0" err="1" smtClean="0"/>
                        <a:t>Nano</a:t>
                      </a:r>
                      <a:r>
                        <a:rPr lang="en-US" sz="1200" dirty="0" smtClean="0"/>
                        <a:t>, and Face</a:t>
                      </a:r>
                      <a:r>
                        <a:rPr lang="en-US" dirty="0" smtClean="0"/>
                        <a:t> </a:t>
                      </a:r>
                      <a:r>
                        <a:rPr lang="en-US" sz="1200" dirty="0" smtClean="0"/>
                        <a:t>Recognition</a:t>
                      </a:r>
                      <a:r>
                        <a:rPr lang="en-US" dirty="0" smtClean="0"/>
                        <a:t> ,</a:t>
                      </a:r>
                      <a:r>
                        <a:rPr lang="en-US" sz="1800" dirty="0" smtClean="0"/>
                        <a:t> </a:t>
                      </a:r>
                      <a:r>
                        <a:rPr lang="en-US" sz="1200" dirty="0" smtClean="0"/>
                        <a:t>“Face Recognition Based Attendance System Using </a:t>
                      </a:r>
                      <a:r>
                        <a:rPr lang="en-US" sz="1200" dirty="0" err="1" smtClean="0"/>
                        <a:t>Jetson</a:t>
                      </a:r>
                      <a:r>
                        <a:rPr lang="en-US" sz="1200" dirty="0" smtClean="0"/>
                        <a:t> </a:t>
                      </a:r>
                      <a:r>
                        <a:rPr lang="en-US" sz="1200" dirty="0" err="1" smtClean="0"/>
                        <a:t>Nano</a:t>
                      </a:r>
                      <a:r>
                        <a:rPr lang="en-US" sz="1200" dirty="0" smtClean="0"/>
                        <a:t>,”</a:t>
                      </a:r>
                      <a:endParaRPr lang="en-US" sz="1200" dirty="0"/>
                    </a:p>
                  </a:txBody>
                  <a:tcPr/>
                </a:tc>
                <a:tc>
                  <a:txBody>
                    <a:bodyPr/>
                    <a:lstStyle/>
                    <a:p>
                      <a:r>
                        <a:rPr lang="en-US" sz="1200" dirty="0" smtClean="0"/>
                        <a:t>B. </a:t>
                      </a:r>
                      <a:r>
                        <a:rPr lang="en-US" sz="1200" dirty="0" err="1" smtClean="0"/>
                        <a:t>Chandramouli</a:t>
                      </a:r>
                      <a:r>
                        <a:rPr lang="en-US" sz="1200" dirty="0" smtClean="0"/>
                        <a:t>, S. A. Kumar, C. V. </a:t>
                      </a:r>
                      <a:r>
                        <a:rPr lang="en-US" sz="1200" dirty="0" err="1" smtClean="0"/>
                        <a:t>Lakshmi</a:t>
                      </a:r>
                      <a:r>
                        <a:rPr lang="en-US" sz="1200" dirty="0" smtClean="0"/>
                        <a:t>, G. B. Harish, and P. A. Khan,  Int. Res. J. Mod. Eng. Technol. Sci., vol. 3, no. 8, 2021.</a:t>
                      </a:r>
                      <a:endParaRPr lang="en-US" sz="1200" dirty="0"/>
                    </a:p>
                  </a:txBody>
                  <a:tcPr/>
                </a:tc>
                <a:tc>
                  <a:txBody>
                    <a:bodyPr/>
                    <a:lstStyle/>
                    <a:p>
                      <a:r>
                        <a:rPr lang="en-US" sz="1200" dirty="0" smtClean="0"/>
                        <a:t>Faces are identified by the </a:t>
                      </a:r>
                      <a:r>
                        <a:rPr lang="en-US" sz="1200" dirty="0" err="1" smtClean="0"/>
                        <a:t>Haar</a:t>
                      </a:r>
                      <a:r>
                        <a:rPr lang="en-US" sz="1200" dirty="0" smtClean="0"/>
                        <a:t> classifier, then recognized by LBPH Algorithm, the histogram is checked against the dataset and marks attendance [13]. </a:t>
                      </a:r>
                      <a:endParaRPr lang="en-US" sz="1200" dirty="0"/>
                    </a:p>
                  </a:txBody>
                  <a:tcPr/>
                </a:tc>
              </a:tr>
              <a:tr h="1266452">
                <a:tc>
                  <a:txBody>
                    <a:bodyPr/>
                    <a:lstStyle/>
                    <a:p>
                      <a:endParaRPr lang="en-US" dirty="0" smtClean="0"/>
                    </a:p>
                    <a:p>
                      <a:endParaRPr lang="en-US" dirty="0" smtClean="0"/>
                    </a:p>
                    <a:p>
                      <a:endParaRPr lang="en-US" dirty="0" smtClean="0"/>
                    </a:p>
                    <a:p>
                      <a:r>
                        <a:rPr lang="en-US" dirty="0" smtClean="0"/>
                        <a:t>    5</a:t>
                      </a:r>
                      <a:endParaRPr lang="en-US" dirty="0"/>
                    </a:p>
                  </a:txBody>
                  <a:tcPr/>
                </a:tc>
                <a:tc>
                  <a:txBody>
                    <a:bodyPr/>
                    <a:lstStyle/>
                    <a:p>
                      <a:r>
                        <a:rPr lang="en-US" sz="1200" dirty="0" smtClean="0"/>
                        <a:t>Android, Authorized Username/Password, Android-based Smart Student Attendance System,” , and Web Server </a:t>
                      </a:r>
                      <a:endParaRPr lang="en-US" sz="1200" dirty="0"/>
                    </a:p>
                  </a:txBody>
                  <a:tcPr/>
                </a:tc>
                <a:tc>
                  <a:txBody>
                    <a:bodyPr/>
                    <a:lstStyle/>
                    <a:p>
                      <a:r>
                        <a:rPr lang="en-US" sz="1200" dirty="0" smtClean="0"/>
                        <a:t>M. A. J. </a:t>
                      </a:r>
                      <a:r>
                        <a:rPr lang="en-US" sz="1200" dirty="0" err="1" smtClean="0"/>
                        <a:t>Hameed</a:t>
                      </a:r>
                      <a:r>
                        <a:rPr lang="en-US" sz="1200" dirty="0" smtClean="0"/>
                        <a:t>, “Android-based Smart Student Attendance System,” Int. Res. J. Eng. Technol., vol. 12, pp. 2356–2395, 2017.</a:t>
                      </a:r>
                      <a:endParaRPr lang="en-US" sz="1200" dirty="0"/>
                    </a:p>
                  </a:txBody>
                  <a:tcPr/>
                </a:tc>
                <a:tc>
                  <a:txBody>
                    <a:bodyPr/>
                    <a:lstStyle/>
                    <a:p>
                      <a:r>
                        <a:rPr lang="en-US" sz="1200" dirty="0" smtClean="0"/>
                        <a:t>The three roles of the system are the admin can change the database, the instructor can mark students as present, and the reporter can verify attendance records and report all duties []. </a:t>
                      </a:r>
                      <a:endParaRPr lang="en-US" sz="1200" dirty="0"/>
                    </a:p>
                  </a:txBody>
                  <a:tcPr/>
                </a:tc>
              </a:tr>
              <a:tr h="2607399">
                <a:tc>
                  <a:txBody>
                    <a:bodyPr/>
                    <a:lstStyle/>
                    <a:p>
                      <a:endParaRPr lang="en-US" dirty="0" smtClean="0"/>
                    </a:p>
                    <a:p>
                      <a:endParaRPr lang="en-US" dirty="0" smtClean="0"/>
                    </a:p>
                    <a:p>
                      <a:endParaRPr lang="en-US" dirty="0" smtClean="0"/>
                    </a:p>
                    <a:p>
                      <a:r>
                        <a:rPr lang="en-US" dirty="0" smtClean="0"/>
                        <a:t>   6</a:t>
                      </a:r>
                      <a:endParaRPr lang="en-US" dirty="0"/>
                    </a:p>
                  </a:txBody>
                  <a:tcPr/>
                </a:tc>
                <a:tc>
                  <a:txBody>
                    <a:bodyPr/>
                    <a:lstStyle/>
                    <a:p>
                      <a:r>
                        <a:rPr lang="en-US" sz="1200" dirty="0" smtClean="0"/>
                        <a:t>Android, GPS, and Face , “Mobile Based Attendance System: Face Recognition and Location Detection using Machine Learning,” in 2021 IEEE 12th Control and System </a:t>
                      </a:r>
                      <a:endParaRPr lang="en-US" sz="1200" dirty="0"/>
                    </a:p>
                  </a:txBody>
                  <a:tcPr/>
                </a:tc>
                <a:tc>
                  <a:txBody>
                    <a:bodyPr/>
                    <a:lstStyle/>
                    <a:p>
                      <a:r>
                        <a:rPr lang="en-US" sz="1200" dirty="0" smtClean="0"/>
                        <a:t>M. S. M. </a:t>
                      </a:r>
                      <a:r>
                        <a:rPr lang="en-US" sz="1200" dirty="0" err="1" smtClean="0"/>
                        <a:t>Alburaiki</a:t>
                      </a:r>
                      <a:r>
                        <a:rPr lang="en-US" sz="1200" dirty="0" smtClean="0"/>
                        <a:t>, G. M. </a:t>
                      </a:r>
                      <a:r>
                        <a:rPr lang="en-US" sz="1200" dirty="0" err="1" smtClean="0"/>
                        <a:t>Johar</a:t>
                      </a:r>
                      <a:r>
                        <a:rPr lang="en-US" sz="1200" dirty="0" smtClean="0"/>
                        <a:t>, R. A. A. </a:t>
                      </a:r>
                      <a:r>
                        <a:rPr lang="en-US" sz="1200" dirty="0" err="1" smtClean="0"/>
                        <a:t>Helmi</a:t>
                      </a:r>
                      <a:r>
                        <a:rPr lang="en-US" sz="1200" dirty="0" smtClean="0"/>
                        <a:t>, and M. H. </a:t>
                      </a:r>
                      <a:r>
                        <a:rPr lang="en-US" sz="1200" dirty="0" err="1" smtClean="0"/>
                        <a:t>Alkawaz</a:t>
                      </a:r>
                      <a:r>
                        <a:rPr lang="en-US" sz="1200" dirty="0" smtClean="0"/>
                        <a:t>,  in 2021 IEEE 12th Control and System Graduate Research Colloquium, ICSGRC 2021 - Proceedings, 2021, </a:t>
                      </a:r>
                      <a:endParaRPr lang="en-US" sz="1200" dirty="0"/>
                    </a:p>
                  </a:txBody>
                  <a:tcPr/>
                </a:tc>
                <a:tc>
                  <a:txBody>
                    <a:bodyPr/>
                    <a:lstStyle/>
                    <a:p>
                      <a:r>
                        <a:rPr lang="en-US" sz="1200" dirty="0" smtClean="0"/>
                        <a:t>Lecturers generate class attendance and students mark their selves by scanning their faces along with their location [8].</a:t>
                      </a:r>
                      <a:endParaRPr lang="en-US" sz="1200" dirty="0"/>
                    </a:p>
                  </a:txBody>
                  <a:tcPr/>
                </a:tc>
              </a:tr>
            </a:tbl>
          </a:graphicData>
        </a:graphic>
      </p:graphicFrame>
      <p:sp>
        <p:nvSpPr>
          <p:cNvPr id="6" name="Date Placeholder 5"/>
          <p:cNvSpPr>
            <a:spLocks noGrp="1"/>
          </p:cNvSpPr>
          <p:nvPr>
            <p:ph type="dt" sz="half" idx="10"/>
          </p:nvPr>
        </p:nvSpPr>
        <p:spPr/>
        <p:txBody>
          <a:bodyPr/>
          <a:lstStyle/>
          <a:p>
            <a:fld id="{58F4F4C9-25F6-4EB1-88D2-00DF413397DB}" type="datetime1">
              <a:rPr lang="en-US" smtClean="0"/>
              <a:pPr/>
              <a:t>5/9/2024</a:t>
            </a:fld>
            <a:endParaRPr lang="en-US"/>
          </a:p>
        </p:txBody>
      </p:sp>
      <p:sp>
        <p:nvSpPr>
          <p:cNvPr id="8" name="Slide Number Placeholder 7"/>
          <p:cNvSpPr>
            <a:spLocks noGrp="1"/>
          </p:cNvSpPr>
          <p:nvPr>
            <p:ph type="sldNum" sz="quarter" idx="12"/>
          </p:nvPr>
        </p:nvSpPr>
        <p:spPr/>
        <p:txBody>
          <a:bodyPr/>
          <a:lstStyle/>
          <a:p>
            <a:fld id="{ED0CB5EB-222A-4377-8D03-E0B7A5875AF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45719" cy="267494"/>
          </a:xfrm>
        </p:spPr>
        <p:txBody>
          <a:bodyPr>
            <a:normAutofit fontScale="90000"/>
          </a:bodyPr>
          <a:lstStyle/>
          <a:p>
            <a:r>
              <a:rPr lang="en-US" dirty="0" smtClean="0"/>
              <a:t>.</a:t>
            </a:r>
            <a:endParaRPr lang="en-US" dirty="0"/>
          </a:p>
        </p:txBody>
      </p:sp>
      <p:graphicFrame>
        <p:nvGraphicFramePr>
          <p:cNvPr id="4" name="Content Placeholder 3"/>
          <p:cNvGraphicFramePr>
            <a:graphicFrameLocks noGrp="1"/>
          </p:cNvGraphicFramePr>
          <p:nvPr>
            <p:ph idx="1"/>
          </p:nvPr>
        </p:nvGraphicFramePr>
        <p:xfrm>
          <a:off x="357158" y="285729"/>
          <a:ext cx="8286807" cy="5929354"/>
        </p:xfrm>
        <a:graphic>
          <a:graphicData uri="http://schemas.openxmlformats.org/drawingml/2006/table">
            <a:tbl>
              <a:tblPr firstRow="1" bandRow="1">
                <a:tableStyleId>{5C22544A-7EE6-4342-B048-85BDC9FD1C3A}</a:tableStyleId>
              </a:tblPr>
              <a:tblGrid>
                <a:gridCol w="1130019"/>
                <a:gridCol w="2341376"/>
                <a:gridCol w="1877363"/>
                <a:gridCol w="2938049"/>
              </a:tblGrid>
              <a:tr h="410475">
                <a:tc>
                  <a:txBody>
                    <a:bodyPr/>
                    <a:lstStyle/>
                    <a:p>
                      <a:r>
                        <a:rPr lang="en-US" dirty="0" smtClean="0"/>
                        <a:t> </a:t>
                      </a:r>
                      <a:r>
                        <a:rPr lang="en-US" baseline="0" dirty="0" smtClean="0"/>
                        <a:t>    No</a:t>
                      </a:r>
                      <a:endParaRPr lang="en-US" dirty="0"/>
                    </a:p>
                  </a:txBody>
                  <a:tcPr/>
                </a:tc>
                <a:tc>
                  <a:txBody>
                    <a:bodyPr/>
                    <a:lstStyle/>
                    <a:p>
                      <a:r>
                        <a:rPr lang="en-US" dirty="0" err="1" smtClean="0"/>
                        <a:t>Tittle</a:t>
                      </a:r>
                      <a:r>
                        <a:rPr lang="en-US" dirty="0" smtClean="0"/>
                        <a:t>\</a:t>
                      </a:r>
                      <a:endParaRPr lang="en-US" dirty="0"/>
                    </a:p>
                  </a:txBody>
                  <a:tcPr/>
                </a:tc>
                <a:tc>
                  <a:txBody>
                    <a:bodyPr/>
                    <a:lstStyle/>
                    <a:p>
                      <a:r>
                        <a:rPr lang="en-US" smtClean="0"/>
                        <a:t>Authors</a:t>
                      </a:r>
                      <a:endParaRPr lang="en-US" dirty="0"/>
                    </a:p>
                  </a:txBody>
                  <a:tcPr/>
                </a:tc>
                <a:tc>
                  <a:txBody>
                    <a:bodyPr/>
                    <a:lstStyle/>
                    <a:p>
                      <a:r>
                        <a:rPr lang="en-US" dirty="0" smtClean="0"/>
                        <a:t>Finding</a:t>
                      </a:r>
                      <a:endParaRPr lang="en-US" dirty="0"/>
                    </a:p>
                  </a:txBody>
                  <a:tcPr/>
                </a:tc>
              </a:tr>
              <a:tr h="2216924">
                <a:tc>
                  <a:txBody>
                    <a:bodyPr/>
                    <a:lstStyle/>
                    <a:p>
                      <a:endParaRPr lang="en-US" dirty="0" smtClean="0"/>
                    </a:p>
                    <a:p>
                      <a:endParaRPr lang="en-US" dirty="0" smtClean="0"/>
                    </a:p>
                    <a:p>
                      <a:endParaRPr lang="en-US" dirty="0" smtClean="0"/>
                    </a:p>
                    <a:p>
                      <a:r>
                        <a:rPr lang="en-US" dirty="0" smtClean="0"/>
                        <a:t>    7</a:t>
                      </a:r>
                      <a:endParaRPr lang="en-US" dirty="0"/>
                    </a:p>
                  </a:txBody>
                  <a:tcPr/>
                </a:tc>
                <a:tc>
                  <a:txBody>
                    <a:bodyPr/>
                    <a:lstStyle/>
                    <a:p>
                      <a:r>
                        <a:rPr lang="en-US" sz="1200" dirty="0" smtClean="0"/>
                        <a:t>Android, RFID, and Email Server , “Automated Attendance Marking and Management System by Facial Recognition Using Histogram,” .</a:t>
                      </a:r>
                      <a:endParaRPr lang="en-US" sz="1200" dirty="0"/>
                    </a:p>
                  </a:txBody>
                  <a:tcPr/>
                </a:tc>
                <a:tc>
                  <a:txBody>
                    <a:bodyPr/>
                    <a:lstStyle/>
                    <a:p>
                      <a:r>
                        <a:rPr lang="en-US" sz="1200" dirty="0" smtClean="0"/>
                        <a:t>J. D. W. S. Souza, S. </a:t>
                      </a:r>
                      <a:r>
                        <a:rPr lang="en-US" sz="1200" dirty="0" err="1" smtClean="0"/>
                        <a:t>Jothi</a:t>
                      </a:r>
                      <a:r>
                        <a:rPr lang="en-US" sz="1200" dirty="0" smtClean="0"/>
                        <a:t>, and A. </a:t>
                      </a:r>
                      <a:r>
                        <a:rPr lang="en-US" sz="1200" dirty="0" err="1" smtClean="0"/>
                        <a:t>Chandrasekar</a:t>
                      </a:r>
                      <a:r>
                        <a:rPr lang="en-US" sz="1200" dirty="0" smtClean="0"/>
                        <a:t>,  in 2019 5th International Conference on Advanced Computing and Communication Systems, ICACCS 2019, 2019, </a:t>
                      </a:r>
                      <a:r>
                        <a:rPr lang="en-US" sz="1200" dirty="0" err="1" smtClean="0"/>
                        <a:t>doi</a:t>
                      </a:r>
                      <a:r>
                        <a:rPr lang="en-US" sz="1200" dirty="0" smtClean="0"/>
                        <a:t>: 10.1109/ICACCS.2019.8728399.</a:t>
                      </a:r>
                      <a:endParaRPr lang="en-US" sz="1200" dirty="0"/>
                    </a:p>
                  </a:txBody>
                  <a:tcPr/>
                </a:tc>
                <a:tc>
                  <a:txBody>
                    <a:bodyPr/>
                    <a:lstStyle/>
                    <a:p>
                      <a:r>
                        <a:rPr lang="en-US" sz="1200" dirty="0" smtClean="0"/>
                        <a:t>RFID is used for documenting student engagement at the back end. The application is intended to give families the attendance information [15]. </a:t>
                      </a:r>
                      <a:endParaRPr lang="en-US" sz="1200" dirty="0"/>
                    </a:p>
                  </a:txBody>
                  <a:tcPr/>
                </a:tc>
              </a:tr>
              <a:tr h="1426097">
                <a:tc>
                  <a:txBody>
                    <a:bodyPr/>
                    <a:lstStyle/>
                    <a:p>
                      <a:endParaRPr lang="en-US" dirty="0" smtClean="0"/>
                    </a:p>
                    <a:p>
                      <a:endParaRPr lang="en-US" dirty="0" smtClean="0"/>
                    </a:p>
                    <a:p>
                      <a:endParaRPr lang="en-US" dirty="0" smtClean="0"/>
                    </a:p>
                    <a:p>
                      <a:r>
                        <a:rPr lang="en-US" dirty="0" smtClean="0"/>
                        <a:t>    8</a:t>
                      </a:r>
                      <a:endParaRPr lang="en-US" dirty="0"/>
                    </a:p>
                  </a:txBody>
                  <a:tcPr/>
                </a:tc>
                <a:tc>
                  <a:txBody>
                    <a:bodyPr/>
                    <a:lstStyle/>
                    <a:p>
                      <a:r>
                        <a:rPr lang="en-US" sz="1200" dirty="0" err="1" smtClean="0"/>
                        <a:t>IoT</a:t>
                      </a:r>
                      <a:r>
                        <a:rPr lang="en-US" sz="1200" dirty="0" smtClean="0"/>
                        <a:t>, Face Recognition, and Email, “Face Recognition based Attendance Management System.,</a:t>
                      </a:r>
                      <a:endParaRPr lang="en-US" sz="1200" dirty="0"/>
                    </a:p>
                  </a:txBody>
                  <a:tcPr/>
                </a:tc>
                <a:tc>
                  <a:txBody>
                    <a:bodyPr/>
                    <a:lstStyle/>
                    <a:p>
                      <a:r>
                        <a:rPr lang="en-US" sz="1200" dirty="0" smtClean="0"/>
                        <a:t>P. S. H. </a:t>
                      </a:r>
                      <a:r>
                        <a:rPr lang="en-US" sz="1200" dirty="0" err="1" smtClean="0"/>
                        <a:t>Smitha</a:t>
                      </a:r>
                      <a:r>
                        <a:rPr lang="en-US" sz="1200" dirty="0" smtClean="0"/>
                        <a:t>, “Face Recognition based Attendance Management System.,” Int. J. Eng. Res. &amp; Technol., vol. 9, no. 05, 2020.</a:t>
                      </a:r>
                      <a:endParaRPr lang="en-US" sz="1200" dirty="0"/>
                    </a:p>
                  </a:txBody>
                  <a:tcPr/>
                </a:tc>
                <a:tc>
                  <a:txBody>
                    <a:bodyPr/>
                    <a:lstStyle/>
                    <a:p>
                      <a:r>
                        <a:rPr lang="en-US" sz="1200" dirty="0" smtClean="0"/>
                        <a:t>At each class, faces will be detected from a live video of the classroom and will mark attendance [6]</a:t>
                      </a:r>
                      <a:endParaRPr lang="en-US" sz="1200" dirty="0"/>
                    </a:p>
                  </a:txBody>
                  <a:tcPr/>
                </a:tc>
              </a:tr>
              <a:tr h="1875858">
                <a:tc>
                  <a:txBody>
                    <a:bodyPr/>
                    <a:lstStyle/>
                    <a:p>
                      <a:endParaRPr lang="en-US" dirty="0" smtClean="0"/>
                    </a:p>
                    <a:p>
                      <a:endParaRPr lang="en-US" dirty="0" smtClean="0"/>
                    </a:p>
                    <a:p>
                      <a:endParaRPr lang="en-US" dirty="0" smtClean="0"/>
                    </a:p>
                    <a:p>
                      <a:r>
                        <a:rPr lang="en-US" dirty="0" smtClean="0"/>
                        <a:t>     9</a:t>
                      </a:r>
                      <a:endParaRPr lang="en-US" dirty="0"/>
                    </a:p>
                  </a:txBody>
                  <a:tcPr/>
                </a:tc>
                <a:tc>
                  <a:txBody>
                    <a:bodyPr/>
                    <a:lstStyle/>
                    <a:p>
                      <a:r>
                        <a:rPr lang="en-US" sz="1200" dirty="0" smtClean="0"/>
                        <a:t>Android, and Face , “Lecturer Attendance System using Face Recognition Application an Android-Based,” J. </a:t>
                      </a:r>
                      <a:r>
                        <a:rPr lang="en-US" sz="1200" dirty="0" err="1" smtClean="0"/>
                        <a:t>Comput</a:t>
                      </a:r>
                      <a:r>
                        <a:rPr lang="en-US" sz="1200" dirty="0" smtClean="0"/>
                        <a:t>. Networks, Archit. </a:t>
                      </a:r>
                      <a:endParaRPr lang="en-US" sz="1200" dirty="0"/>
                    </a:p>
                  </a:txBody>
                  <a:tcPr/>
                </a:tc>
                <a:tc>
                  <a:txBody>
                    <a:bodyPr/>
                    <a:lstStyle/>
                    <a:p>
                      <a:r>
                        <a:rPr lang="en-US" sz="1200" dirty="0" smtClean="0"/>
                        <a:t>F. </a:t>
                      </a:r>
                      <a:r>
                        <a:rPr lang="en-US" sz="1200" dirty="0" err="1" smtClean="0"/>
                        <a:t>Susanto</a:t>
                      </a:r>
                      <a:r>
                        <a:rPr lang="en-US" sz="1200" dirty="0" smtClean="0"/>
                        <a:t>, F. </a:t>
                      </a:r>
                      <a:r>
                        <a:rPr lang="en-US" sz="1200" dirty="0" err="1" smtClean="0"/>
                        <a:t>Fauziah</a:t>
                      </a:r>
                      <a:r>
                        <a:rPr lang="en-US" sz="1200" dirty="0" smtClean="0"/>
                        <a:t>, and A. </a:t>
                      </a:r>
                      <a:r>
                        <a:rPr lang="en-US" sz="1200" dirty="0" err="1" smtClean="0"/>
                        <a:t>Andrianingsih</a:t>
                      </a:r>
                      <a:r>
                        <a:rPr lang="en-US" sz="1200" dirty="0" smtClean="0"/>
                        <a:t>, J. </a:t>
                      </a:r>
                      <a:r>
                        <a:rPr lang="en-US" sz="1200" dirty="0" err="1" smtClean="0"/>
                        <a:t>Comput</a:t>
                      </a:r>
                      <a:r>
                        <a:rPr lang="en-US" sz="1200" dirty="0" smtClean="0"/>
                        <a:t>. Networks, Archit. High Perform. </a:t>
                      </a:r>
                      <a:r>
                        <a:rPr lang="en-US" sz="1200" dirty="0" err="1" smtClean="0"/>
                        <a:t>Comput</a:t>
                      </a:r>
                      <a:r>
                        <a:rPr lang="en-US" sz="1200" dirty="0" smtClean="0"/>
                        <a:t>., vol. 3, no. 2, pp. 167– 173, 2021, </a:t>
                      </a:r>
                      <a:r>
                        <a:rPr lang="en-US" sz="1200" dirty="0" err="1" smtClean="0"/>
                        <a:t>doi</a:t>
                      </a:r>
                      <a:r>
                        <a:rPr lang="en-US" sz="1200" dirty="0" smtClean="0"/>
                        <a:t>: 10.47709/cnahpc.v3i2.981.</a:t>
                      </a:r>
                      <a:endParaRPr lang="en-US" sz="1200" dirty="0"/>
                    </a:p>
                  </a:txBody>
                  <a:tcPr/>
                </a:tc>
                <a:tc>
                  <a:txBody>
                    <a:bodyPr/>
                    <a:lstStyle/>
                    <a:p>
                      <a:r>
                        <a:rPr lang="en-US" sz="1200" dirty="0" smtClean="0"/>
                        <a:t>Developing an Android app through speed detection using </a:t>
                      </a:r>
                      <a:r>
                        <a:rPr lang="en-US" sz="1200" dirty="0" err="1" smtClean="0"/>
                        <a:t>OpenCV</a:t>
                      </a:r>
                      <a:r>
                        <a:rPr lang="en-US" sz="1200" dirty="0" smtClean="0"/>
                        <a:t>. The LBPH Histogram will be embedded in facial detection [21].</a:t>
                      </a:r>
                      <a:endParaRPr lang="en-US" sz="1200" dirty="0"/>
                    </a:p>
                  </a:txBody>
                  <a:tcPr/>
                </a:tc>
              </a:tr>
            </a:tbl>
          </a:graphicData>
        </a:graphic>
      </p:graphicFrame>
      <p:sp>
        <p:nvSpPr>
          <p:cNvPr id="5" name="Date Placeholder 4"/>
          <p:cNvSpPr>
            <a:spLocks noGrp="1"/>
          </p:cNvSpPr>
          <p:nvPr>
            <p:ph type="dt" sz="half" idx="10"/>
          </p:nvPr>
        </p:nvSpPr>
        <p:spPr/>
        <p:txBody>
          <a:bodyPr/>
          <a:lstStyle/>
          <a:p>
            <a:fld id="{69BA7DAD-E768-4C37-B29C-A6F5439ACF74}" type="datetime1">
              <a:rPr lang="en-US" smtClean="0"/>
              <a:pPr/>
              <a:t>5/9/2024</a:t>
            </a:fld>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 </a:t>
            </a:r>
            <a:r>
              <a:rPr lang="en-IN" sz="3200" b="1" dirty="0" smtClean="0">
                <a:latin typeface="Times New Roman" pitchFamily="18" charset="0"/>
                <a:cs typeface="Times New Roman" pitchFamily="18" charset="0"/>
              </a:rPr>
              <a:t>METRICS TO BE MEASURED</a:t>
            </a:r>
            <a:endParaRPr lang="en-US" sz="3200" b="1" dirty="0"/>
          </a:p>
        </p:txBody>
      </p:sp>
      <p:graphicFrame>
        <p:nvGraphicFramePr>
          <p:cNvPr id="6" name="Content Placeholder 5"/>
          <p:cNvGraphicFramePr>
            <a:graphicFrameLocks noGrp="1"/>
          </p:cNvGraphicFramePr>
          <p:nvPr>
            <p:ph idx="1"/>
          </p:nvPr>
        </p:nvGraphicFramePr>
        <p:xfrm>
          <a:off x="457200" y="1600200"/>
          <a:ext cx="8229600" cy="4024415"/>
        </p:xfrm>
        <a:graphic>
          <a:graphicData uri="http://schemas.openxmlformats.org/drawingml/2006/table">
            <a:tbl>
              <a:tblPr firstRow="1" bandRow="1">
                <a:tableStyleId>{5C22544A-7EE6-4342-B048-85BDC9FD1C3A}</a:tableStyleId>
              </a:tblPr>
              <a:tblGrid>
                <a:gridCol w="4114800"/>
                <a:gridCol w="4114800"/>
              </a:tblGrid>
              <a:tr h="404725">
                <a:tc>
                  <a:txBody>
                    <a:bodyPr/>
                    <a:lstStyle/>
                    <a:p>
                      <a:r>
                        <a:rPr lang="en-US" sz="2400" dirty="0" smtClean="0"/>
                        <a:t>Qualitative</a:t>
                      </a:r>
                      <a:endParaRPr lang="en-US" sz="2400" dirty="0"/>
                    </a:p>
                  </a:txBody>
                  <a:tcPr/>
                </a:tc>
                <a:tc>
                  <a:txBody>
                    <a:bodyPr/>
                    <a:lstStyle/>
                    <a:p>
                      <a:r>
                        <a:rPr lang="en-US" sz="2400" dirty="0" smtClean="0"/>
                        <a:t>Quantitative</a:t>
                      </a:r>
                      <a:endParaRPr lang="en-US" sz="2400" dirty="0"/>
                    </a:p>
                  </a:txBody>
                  <a:tcPr/>
                </a:tc>
              </a:tr>
              <a:tr h="3567215">
                <a:tc>
                  <a:txBody>
                    <a:bodyPr/>
                    <a:lstStyle/>
                    <a:p>
                      <a:r>
                        <a:rPr lang="en-US" dirty="0" smtClean="0">
                          <a:latin typeface="Times New Roman" pitchFamily="18" charset="0"/>
                          <a:cs typeface="Times New Roman" pitchFamily="18" charset="0"/>
                        </a:rPr>
                        <a:t> The system aims to improve monitoring accuracy and efficiency, reducing instances and enhancing overall security.</a:t>
                      </a:r>
                      <a:endParaRPr lang="en-US" dirty="0"/>
                    </a:p>
                  </a:txBody>
                  <a:tcPr/>
                </a:tc>
                <a:tc>
                  <a:txBody>
                    <a:bodyPr/>
                    <a:lstStyle/>
                    <a:p>
                      <a:r>
                        <a:rPr lang="en-US" dirty="0" smtClean="0">
                          <a:latin typeface="Times New Roman" pitchFamily="18" charset="0"/>
                          <a:cs typeface="Times New Roman" pitchFamily="18" charset="0"/>
                        </a:rPr>
                        <a:t>  The system targets at least a 95% accuracy rate in product monitoring, measured through comparative analysis of manual and automated  records.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integration of </a:t>
                      </a:r>
                      <a:r>
                        <a:rPr lang="en-US" dirty="0" err="1" smtClean="0">
                          <a:latin typeface="Times New Roman" pitchFamily="18" charset="0"/>
                          <a:cs typeface="Times New Roman" pitchFamily="18" charset="0"/>
                        </a:rPr>
                        <a:t>RFid</a:t>
                      </a:r>
                      <a:r>
                        <a:rPr lang="en-US" dirty="0" smtClean="0">
                          <a:latin typeface="Times New Roman" pitchFamily="18" charset="0"/>
                          <a:cs typeface="Times New Roman" pitchFamily="18" charset="0"/>
                        </a:rPr>
                        <a:t> and face recognition technologies offers a comprehensive solution for product monitoring,  traditional systems and providing a more reliable and secure method for product monitoring and identity verification.</a:t>
                      </a:r>
                      <a:endParaRPr lang="en-US" dirty="0"/>
                    </a:p>
                  </a:txBody>
                  <a:tcPr/>
                </a:tc>
              </a:tr>
            </a:tbl>
          </a:graphicData>
        </a:graphic>
      </p:graphicFrame>
      <p:sp>
        <p:nvSpPr>
          <p:cNvPr id="4" name="Date Placeholder 3"/>
          <p:cNvSpPr>
            <a:spLocks noGrp="1"/>
          </p:cNvSpPr>
          <p:nvPr>
            <p:ph type="dt" sz="half" idx="10"/>
          </p:nvPr>
        </p:nvSpPr>
        <p:spPr/>
        <p:txBody>
          <a:bodyPr/>
          <a:lstStyle/>
          <a:p>
            <a:fld id="{9B0370D7-092F-4C35-B94E-3CCE52DBD18F}" type="datetime1">
              <a:rPr lang="en-US" smtClean="0"/>
              <a:pPr/>
              <a:t>5/9/2024</a:t>
            </a:fld>
            <a:endParaRPr lang="en-US"/>
          </a:p>
        </p:txBody>
      </p:sp>
      <p:sp>
        <p:nvSpPr>
          <p:cNvPr id="7" name="Slide Number Placeholder 6"/>
          <p:cNvSpPr>
            <a:spLocks noGrp="1"/>
          </p:cNvSpPr>
          <p:nvPr>
            <p:ph type="sldNum" sz="quarter" idx="12"/>
          </p:nvPr>
        </p:nvSpPr>
        <p:spPr/>
        <p:txBody>
          <a:bodyPr/>
          <a:lstStyle/>
          <a:p>
            <a:fld id="{ED0CB5EB-222A-4377-8D03-E0B7A5875AF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PREPROCESSING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Preprocessing in face recognition involves a series of steps to enhance the quality and usability of facial images before they are analyzed by the recognition algorithm. This typically includes tasks such as image resizing, normalization, and alignment to ensure consistency in facial features across different images. </a:t>
            </a:r>
            <a:endParaRPr lang="en-IN" sz="2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03848" y="3933056"/>
            <a:ext cx="2357810" cy="20885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4F248F56-D2C2-4A2D-9BBC-5A8A354DA737}" type="datetime1">
              <a:rPr lang="en-US" smtClean="0"/>
              <a:pPr/>
              <a:t>5/9/2024</a:t>
            </a:fld>
            <a:endParaRPr lang="en-US"/>
          </a:p>
        </p:txBody>
      </p:sp>
      <p:sp>
        <p:nvSpPr>
          <p:cNvPr id="6" name="Slide Number Placeholder 5"/>
          <p:cNvSpPr>
            <a:spLocks noGrp="1"/>
          </p:cNvSpPr>
          <p:nvPr>
            <p:ph type="sldNum" sz="quarter" idx="12"/>
          </p:nvPr>
        </p:nvSpPr>
        <p:spPr/>
        <p:txBody>
          <a:bodyPr/>
          <a:lstStyle/>
          <a:p>
            <a:fld id="{ED0CB5EB-222A-4377-8D03-E0B7A5875AF0}" type="slidenum">
              <a:rPr lang="en-US" smtClean="0"/>
              <a:pPr/>
              <a:t>9</a:t>
            </a:fld>
            <a:endParaRPr lang="en-US"/>
          </a:p>
        </p:txBody>
      </p:sp>
    </p:spTree>
    <p:extLst>
      <p:ext uri="{BB962C8B-B14F-4D97-AF65-F5344CB8AC3E}">
        <p14:creationId xmlns="" xmlns:p14="http://schemas.microsoft.com/office/powerpoint/2010/main" val="3766339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TotalTime>
  <Words>2431</Words>
  <Application>Microsoft Office PowerPoint</Application>
  <PresentationFormat>On-screen Show (4:3)</PresentationFormat>
  <Paragraphs>233</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CUSTOMIZED SES FOR PRODUCT MONITORING USING AIoT  </vt:lpstr>
      <vt:lpstr>Slide 2</vt:lpstr>
      <vt:lpstr>BASE PAPER</vt:lpstr>
      <vt:lpstr>Slide 4</vt:lpstr>
      <vt:lpstr>LITERATURE SURVEY</vt:lpstr>
      <vt:lpstr>Slide 6</vt:lpstr>
      <vt:lpstr>.</vt:lpstr>
      <vt:lpstr> METRICS TO BE MEASURED</vt:lpstr>
      <vt:lpstr>PREPROCESSING</vt:lpstr>
      <vt:lpstr>SEGMENTATION</vt:lpstr>
      <vt:lpstr>FEATURE EXTRACTION</vt:lpstr>
      <vt:lpstr>CLASSIFICATION</vt:lpstr>
      <vt:lpstr>.</vt:lpstr>
      <vt:lpstr>BLOCK DIAGRAM</vt:lpstr>
      <vt:lpstr>SUB-BLOCK DIAGRAM-1</vt:lpstr>
      <vt:lpstr> COMPONENTS</vt:lpstr>
      <vt:lpstr>ARDUINO NANO PINOUT</vt:lpstr>
      <vt:lpstr>ARDUINO NANO</vt:lpstr>
      <vt:lpstr>             EM-18 MODULE</vt:lpstr>
      <vt:lpstr>OUTCOME</vt:lpstr>
      <vt:lpstr>Slide 21</vt:lpstr>
      <vt:lpstr>Slide 22</vt:lpstr>
      <vt:lpstr>.</vt:lpstr>
      <vt:lpstr>.</vt:lpstr>
      <vt:lpstr>.</vt:lpstr>
      <vt:lpstr>Slide 26</vt:lpstr>
      <vt:lpstr>Slide 27</vt:lpstr>
      <vt:lpstr>REFERENCES</vt:lpstr>
      <vt:lpstr>.</vt:lpstr>
      <vt:lpstr>.</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SES FOR PRODUCT MONITORING USING AIoT</dc:title>
  <dc:creator>thamodharan g</dc:creator>
  <cp:lastModifiedBy>thamodharan g</cp:lastModifiedBy>
  <cp:revision>97</cp:revision>
  <dcterms:created xsi:type="dcterms:W3CDTF">2024-02-20T13:20:03Z</dcterms:created>
  <dcterms:modified xsi:type="dcterms:W3CDTF">2024-05-09T15:46:14Z</dcterms:modified>
</cp:coreProperties>
</file>