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Archivo Black" panose="020B0604020202020204" charset="0"/>
      <p:regular r:id="rId27"/>
    </p:embeddedFont>
    <p:embeddedFont>
      <p:font typeface="Calibri" panose="020F0502020204030204" pitchFamily="34" charset="0"/>
      <p:regular r:id="rId28"/>
      <p:bold r:id="rId29"/>
      <p:italic r:id="rId30"/>
      <p:boldItalic r:id="rId31"/>
    </p:embeddedFont>
    <p:embeddedFont>
      <p:font typeface="Space Mon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B085A2-2A59-4410-94F4-6DEC05C2E312}">
  <a:tblStyle styleId="{39B085A2-2A59-4410-94F4-6DEC05C2E3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2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9983e48db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d9983e48db_2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010936855d_1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1010936855d_1_3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10936855d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1010936855d_1_2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034f74cf1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10034f74cf1_1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10936855d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solidFill>
                  <a:schemeClr val="dk1"/>
                </a:solidFill>
                <a:latin typeface="Calibri"/>
                <a:ea typeface="Calibri"/>
                <a:cs typeface="Calibri"/>
                <a:sym typeface="Calibri"/>
              </a:rPr>
              <a:t># - </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 sz="1400" i="1">
                <a:solidFill>
                  <a:schemeClr val="dk1"/>
                </a:solidFill>
                <a:latin typeface="Calibri"/>
                <a:ea typeface="Calibri"/>
                <a:cs typeface="Calibri"/>
                <a:sym typeface="Calibri"/>
              </a:rPr>
              <a:t># - For overweight people, the number of people having and not having disease is comparable</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 sz="1400" i="1">
                <a:solidFill>
                  <a:schemeClr val="dk1"/>
                </a:solidFill>
                <a:latin typeface="Calibri"/>
                <a:ea typeface="Calibri"/>
                <a:cs typeface="Calibri"/>
                <a:sym typeface="Calibri"/>
              </a:rPr>
              <a:t># -  For obese people, the majority has disease.</a:t>
            </a:r>
            <a:endParaRPr/>
          </a:p>
        </p:txBody>
      </p:sp>
      <p:sp>
        <p:nvSpPr>
          <p:cNvPr id="310" name="Google Shape;310;g1010936855d_1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10936855d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solidFill>
                  <a:schemeClr val="dk1"/>
                </a:solidFill>
                <a:latin typeface="Calibri"/>
                <a:ea typeface="Calibri"/>
                <a:cs typeface="Calibri"/>
                <a:sym typeface="Calibri"/>
              </a:rPr>
              <a:t># - </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 sz="1400" i="1">
                <a:solidFill>
                  <a:schemeClr val="dk1"/>
                </a:solidFill>
                <a:latin typeface="Calibri"/>
                <a:ea typeface="Calibri"/>
                <a:cs typeface="Calibri"/>
                <a:sym typeface="Calibri"/>
              </a:rPr>
              <a:t># - </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 sz="1400" i="1">
                <a:solidFill>
                  <a:schemeClr val="dk1"/>
                </a:solidFill>
                <a:latin typeface="Calibri"/>
                <a:ea typeface="Calibri"/>
                <a:cs typeface="Calibri"/>
                <a:sym typeface="Calibri"/>
              </a:rPr>
              <a:t># -  For obese people, the majority has disease.</a:t>
            </a:r>
            <a:endParaRPr/>
          </a:p>
        </p:txBody>
      </p:sp>
      <p:sp>
        <p:nvSpPr>
          <p:cNvPr id="324" name="Google Shape;324;g1010936855d_1_1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010936855d_1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i="1">
                <a:solidFill>
                  <a:schemeClr val="dk1"/>
                </a:solidFill>
                <a:latin typeface="Calibri"/>
                <a:ea typeface="Calibri"/>
                <a:cs typeface="Calibri"/>
                <a:sym typeface="Calibri"/>
              </a:rPr>
              <a:t># - </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 sz="1400" i="1">
                <a:solidFill>
                  <a:schemeClr val="dk1"/>
                </a:solidFill>
                <a:latin typeface="Calibri"/>
                <a:ea typeface="Calibri"/>
                <a:cs typeface="Calibri"/>
                <a:sym typeface="Calibri"/>
              </a:rPr>
              <a:t># - </a:t>
            </a:r>
            <a:endParaRPr sz="1400">
              <a:solidFill>
                <a:schemeClr val="dk1"/>
              </a:solidFill>
              <a:latin typeface="Calibri"/>
              <a:ea typeface="Calibri"/>
              <a:cs typeface="Calibri"/>
              <a:sym typeface="Calibri"/>
            </a:endParaRPr>
          </a:p>
          <a:p>
            <a:pPr marL="0" lvl="0" indent="0" algn="l" rtl="0">
              <a:spcBef>
                <a:spcPts val="0"/>
              </a:spcBef>
              <a:spcAft>
                <a:spcPts val="0"/>
              </a:spcAft>
              <a:buNone/>
            </a:pPr>
            <a:r>
              <a:rPr lang="en" sz="1400" i="1">
                <a:solidFill>
                  <a:schemeClr val="dk1"/>
                </a:solidFill>
                <a:latin typeface="Calibri"/>
                <a:ea typeface="Calibri"/>
                <a:cs typeface="Calibri"/>
                <a:sym typeface="Calibri"/>
              </a:rPr>
              <a:t># -  </a:t>
            </a:r>
            <a:endParaRPr/>
          </a:p>
        </p:txBody>
      </p:sp>
      <p:sp>
        <p:nvSpPr>
          <p:cNvPr id="338" name="Google Shape;338;g1010936855d_1_1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0044a1adb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g10044a1adb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00f0c325a2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For the machine learning part, we were testing on 4 different models which are Decision Tree, Random Forest, AdaBoost, Gradient Boosting.</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These models have the decision tree as a primary building block in common.</a:t>
            </a:r>
            <a:endParaRPr>
              <a:solidFill>
                <a:schemeClr val="dk1"/>
              </a:solidFill>
            </a:endParaRPr>
          </a:p>
        </p:txBody>
      </p:sp>
      <p:sp>
        <p:nvSpPr>
          <p:cNvPr id="364" name="Google Shape;364;g100f0c325a2_2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010936855d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For the machine learning part, we were testing on 4 different models which are Decision Tree, Random Forest, AdaBoost, Gradient Boosting.</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These models have the decision tree as a primary building block in common.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Roughly speaking, the intuition behind Decision Trees is that we use the dataset features to create yes/no questions and continually split the dataset until we isolate all data points belonging to each class.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And the Random Forest Classifier is an algorithm which consists of many decisions trees. It uses bagging and feature randomness when building each individual tree to try to create an uncorrelated forest of trees whose prediction by committee is more accurate than that of any individual tree.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Bagging is the process of allowing each individual tree to randomly sample from the dataset with replacement, resulting in different trees.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Feature Randomness is the process of picking predictors only from a random subset of features. This forces even more variation amongst the trees in the model and ultimately results in lower correlation across trees and more diversification.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AdaBoost and Gradient Boosting algorithm have very similar idea, which is: the subsequent trees help us to classify observations that are not well classified by the previous trees.</a:t>
            </a:r>
            <a:endParaRPr>
              <a:solidFill>
                <a:schemeClr val="dk1"/>
              </a:solidFill>
            </a:endParaRPr>
          </a:p>
        </p:txBody>
      </p:sp>
      <p:sp>
        <p:nvSpPr>
          <p:cNvPr id="377" name="Google Shape;377;g1010936855d_1_3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010936855d_1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 the reason why we choose decision tree-based models is because of these following three points: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Interpretability you can visualize the decision tree.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No preprocessing required you don’t need to prepare the data before building the model.</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Data robustness the algorithm handles all types of data nicely.</a:t>
            </a:r>
            <a:endParaRPr>
              <a:solidFill>
                <a:schemeClr val="dk1"/>
              </a:solidFill>
            </a:endParaRPr>
          </a:p>
        </p:txBody>
      </p:sp>
      <p:sp>
        <p:nvSpPr>
          <p:cNvPr id="392" name="Google Shape;392;g1010936855d_1_3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9983e48db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d9983e48db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010936855d_1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result we obtain from the best performance of each models.</a:t>
            </a:r>
            <a:endParaRPr/>
          </a:p>
          <a:p>
            <a:pPr marL="0" lvl="0" indent="0" algn="l" rtl="0">
              <a:spcBef>
                <a:spcPts val="0"/>
              </a:spcBef>
              <a:spcAft>
                <a:spcPts val="0"/>
              </a:spcAft>
              <a:buNone/>
            </a:pPr>
            <a:endParaRPr/>
          </a:p>
          <a:p>
            <a:pPr marL="0" lvl="0" indent="0" algn="l" rtl="0">
              <a:spcBef>
                <a:spcPts val="0"/>
              </a:spcBef>
              <a:spcAft>
                <a:spcPts val="0"/>
              </a:spcAft>
              <a:buNone/>
            </a:pPr>
            <a:r>
              <a:rPr lang="en"/>
              <a:t>The metrics we use to optimize a model is the Area Under Receiver Operating Characteristics Curve.</a:t>
            </a:r>
            <a:endParaRPr/>
          </a:p>
          <a:p>
            <a:pPr marL="0" lvl="0" indent="0" algn="l" rtl="0">
              <a:spcBef>
                <a:spcPts val="0"/>
              </a:spcBef>
              <a:spcAft>
                <a:spcPts val="0"/>
              </a:spcAft>
              <a:buNone/>
            </a:pPr>
            <a:endParaRPr/>
          </a:p>
          <a:p>
            <a:pPr marL="0" lvl="0" indent="0" algn="l" rtl="0">
              <a:spcBef>
                <a:spcPts val="0"/>
              </a:spcBef>
              <a:spcAft>
                <a:spcPts val="0"/>
              </a:spcAft>
              <a:buNone/>
            </a:pPr>
            <a:r>
              <a:rPr lang="en"/>
              <a:t>From the table, we can see that Random Forest Classifier is the best model among these.</a:t>
            </a:r>
            <a:endParaRPr/>
          </a:p>
          <a:p>
            <a:pPr marL="0" lvl="0" indent="0" algn="l" rtl="0">
              <a:spcBef>
                <a:spcPts val="0"/>
              </a:spcBef>
              <a:spcAft>
                <a:spcPts val="0"/>
              </a:spcAft>
              <a:buNone/>
            </a:pPr>
            <a:endParaRPr/>
          </a:p>
          <a:p>
            <a:pPr marL="0" lvl="0" indent="0" algn="l" rtl="0">
              <a:spcBef>
                <a:spcPts val="0"/>
              </a:spcBef>
              <a:spcAft>
                <a:spcPts val="0"/>
              </a:spcAft>
              <a:buNone/>
            </a:pPr>
            <a:r>
              <a:rPr lang="en"/>
              <a:t>We used grid search technique to find the best combination of hyper-parameters for each model but we couldn’t get an accuracy higher than 75%.</a:t>
            </a:r>
            <a:endParaRPr/>
          </a:p>
          <a:p>
            <a:pPr marL="0" lvl="0" indent="0" algn="l" rtl="0">
              <a:spcBef>
                <a:spcPts val="0"/>
              </a:spcBef>
              <a:spcAft>
                <a:spcPts val="0"/>
              </a:spcAft>
              <a:buNone/>
            </a:pPr>
            <a:endParaRPr/>
          </a:p>
          <a:p>
            <a:pPr marL="0" lvl="0" indent="0" algn="l" rtl="0">
              <a:spcBef>
                <a:spcPts val="0"/>
              </a:spcBef>
              <a:spcAft>
                <a:spcPts val="0"/>
              </a:spcAft>
              <a:buNone/>
            </a:pPr>
            <a:r>
              <a:rPr lang="en"/>
              <a:t>And we believe that the biggest reason for this is that the data isn’t sampled in a way that represents the users and some of them even inaccurate.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401" name="Google Shape;401;g1010936855d_1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f78b0260c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User interact by giving the necessary information for the model to predict</a:t>
            </a:r>
            <a:endParaRPr/>
          </a:p>
        </p:txBody>
      </p:sp>
      <p:sp>
        <p:nvSpPr>
          <p:cNvPr id="411" name="Google Shape;411;gf78b0260c6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fd43e5fb75_3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gfd43e5fb75_3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010936855d_1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g1010936855d_1_3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9983e48db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d9983e48db_2_1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a1f6f8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fa1f6f863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091206c5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10091206c5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091206c5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
        <p:nvSpPr>
          <p:cNvPr id="210" name="Google Shape;210;g10091206c5d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10936855d_1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Calibri"/>
                <a:ea typeface="Calibri"/>
                <a:cs typeface="Calibri"/>
                <a:sym typeface="Calibri"/>
              </a:rPr>
              <a:t>Patients who have Systolic blood pressure higher than 130mmHg or Diastolic blood pressure higher than 85mmHg are more exposed to CVDs.</a:t>
            </a:r>
            <a:endParaRPr/>
          </a:p>
        </p:txBody>
      </p:sp>
      <p:sp>
        <p:nvSpPr>
          <p:cNvPr id="222" name="Google Shape;222;g1010936855d_1_2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10936855d_1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1010936855d_1_3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10936855d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1010936855d_1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2"/>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7"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7"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6"/>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txBody>
          <a:bodyPr spcFirstLastPara="1" wrap="square" lIns="45725" tIns="22850" rIns="45725" bIns="22850" anchor="t" anchorCtr="0">
            <a:noAutofit/>
          </a:bodyPr>
          <a:lstStyle>
            <a:lvl1pPr marR="0" lvl="0" algn="l" rtl="0">
              <a:spcBef>
                <a:spcPts val="3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R="0" lvl="1" algn="l" rtl="0">
              <a:spcBef>
                <a:spcPts val="3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R="0" lvl="2" algn="l" rtl="0">
              <a:spcBef>
                <a:spcPts val="2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R="0" lvl="3"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R="0" lvl="4"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R="0" lvl="5"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R="0" lvl="6"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R="0" lvl="7"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R="0" lvl="8"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hyperlink" Target="https://share.streamlit.io/than-duc-huy/cardiovascular-disease/main/Main.p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hyperlink" Target="https://math.stackexchange.com/questions/864606/difference-between-%e2%89%88-%e2%89%83-and-%e2%89%85"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5"/>
          <p:cNvSpPr/>
          <p:nvPr/>
        </p:nvSpPr>
        <p:spPr>
          <a:xfrm>
            <a:off x="1149100" y="694575"/>
            <a:ext cx="6999900" cy="38388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5"/>
          <p:cNvSpPr txBox="1"/>
          <p:nvPr/>
        </p:nvSpPr>
        <p:spPr>
          <a:xfrm>
            <a:off x="1558801" y="1429500"/>
            <a:ext cx="6026400" cy="1083600"/>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 sz="3200">
                <a:latin typeface="Archivo Black"/>
                <a:ea typeface="Archivo Black"/>
                <a:cs typeface="Archivo Black"/>
                <a:sym typeface="Archivo Black"/>
              </a:rPr>
              <a:t>Cardiovascular Disease Prediction</a:t>
            </a:r>
            <a:endParaRPr sz="700"/>
          </a:p>
        </p:txBody>
      </p:sp>
      <p:sp>
        <p:nvSpPr>
          <p:cNvPr id="131" name="Google Shape;131;p25"/>
          <p:cNvSpPr txBox="1"/>
          <p:nvPr/>
        </p:nvSpPr>
        <p:spPr>
          <a:xfrm>
            <a:off x="1558800" y="959925"/>
            <a:ext cx="2383800" cy="2310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1500" b="0" i="0" u="none" strike="noStrike" cap="none">
                <a:solidFill>
                  <a:srgbClr val="000000"/>
                </a:solidFill>
                <a:latin typeface="Space Mono"/>
                <a:ea typeface="Space Mono"/>
                <a:cs typeface="Space Mono"/>
                <a:sym typeface="Space Mono"/>
              </a:rPr>
              <a:t> </a:t>
            </a:r>
            <a:r>
              <a:rPr lang="en" sz="1500">
                <a:latin typeface="Space Mono"/>
                <a:ea typeface="Space Mono"/>
                <a:cs typeface="Space Mono"/>
                <a:sym typeface="Space Mono"/>
              </a:rPr>
              <a:t>EE005 DSAI Group 8</a:t>
            </a:r>
            <a:endParaRPr sz="900"/>
          </a:p>
        </p:txBody>
      </p:sp>
      <p:sp>
        <p:nvSpPr>
          <p:cNvPr id="132" name="Google Shape;132;p25"/>
          <p:cNvSpPr txBox="1"/>
          <p:nvPr/>
        </p:nvSpPr>
        <p:spPr>
          <a:xfrm>
            <a:off x="1771197" y="2846467"/>
            <a:ext cx="4629000" cy="1686900"/>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 sz="1300">
                <a:latin typeface="Calibri"/>
                <a:ea typeface="Calibri"/>
                <a:cs typeface="Calibri"/>
                <a:sym typeface="Calibri"/>
              </a:rPr>
              <a:t>Members:</a:t>
            </a:r>
            <a:endParaRPr sz="1300">
              <a:latin typeface="Calibri"/>
              <a:ea typeface="Calibri"/>
              <a:cs typeface="Calibri"/>
              <a:sym typeface="Calibri"/>
            </a:endParaRPr>
          </a:p>
          <a:p>
            <a:pPr marL="457200" marR="0" lvl="0" indent="-311150" algn="l" rtl="0">
              <a:lnSpc>
                <a:spcPct val="119997"/>
              </a:lnSpc>
              <a:spcBef>
                <a:spcPts val="0"/>
              </a:spcBef>
              <a:spcAft>
                <a:spcPts val="0"/>
              </a:spcAft>
              <a:buSzPts val="1300"/>
              <a:buFont typeface="Calibri"/>
              <a:buChar char="-"/>
            </a:pPr>
            <a:r>
              <a:rPr lang="en" sz="1300">
                <a:latin typeface="Calibri"/>
                <a:ea typeface="Calibri"/>
                <a:cs typeface="Calibri"/>
                <a:sym typeface="Calibri"/>
              </a:rPr>
              <a:t>Than Duc Huy</a:t>
            </a:r>
            <a:endParaRPr sz="1300">
              <a:latin typeface="Calibri"/>
              <a:ea typeface="Calibri"/>
              <a:cs typeface="Calibri"/>
              <a:sym typeface="Calibri"/>
            </a:endParaRPr>
          </a:p>
          <a:p>
            <a:pPr marL="457200" marR="0" lvl="0" indent="-311150" algn="l" rtl="0">
              <a:lnSpc>
                <a:spcPct val="119997"/>
              </a:lnSpc>
              <a:spcBef>
                <a:spcPts val="0"/>
              </a:spcBef>
              <a:spcAft>
                <a:spcPts val="0"/>
              </a:spcAft>
              <a:buSzPts val="1300"/>
              <a:buFont typeface="Calibri"/>
              <a:buChar char="-"/>
            </a:pPr>
            <a:r>
              <a:rPr lang="en" sz="1300">
                <a:latin typeface="Calibri"/>
                <a:ea typeface="Calibri"/>
                <a:cs typeface="Calibri"/>
                <a:sym typeface="Calibri"/>
              </a:rPr>
              <a:t>Nguyen Hoang Minh</a:t>
            </a:r>
            <a:endParaRPr sz="1300">
              <a:latin typeface="Calibri"/>
              <a:ea typeface="Calibri"/>
              <a:cs typeface="Calibri"/>
              <a:sym typeface="Calibri"/>
            </a:endParaRPr>
          </a:p>
          <a:p>
            <a:pPr marL="457200" marR="0" lvl="0" indent="-311150" algn="l" rtl="0">
              <a:lnSpc>
                <a:spcPct val="119997"/>
              </a:lnSpc>
              <a:spcBef>
                <a:spcPts val="0"/>
              </a:spcBef>
              <a:spcAft>
                <a:spcPts val="0"/>
              </a:spcAft>
              <a:buSzPts val="1300"/>
              <a:buFont typeface="Calibri"/>
              <a:buChar char="-"/>
            </a:pPr>
            <a:r>
              <a:rPr lang="en" sz="1300">
                <a:latin typeface="Calibri"/>
                <a:ea typeface="Calibri"/>
                <a:cs typeface="Calibri"/>
                <a:sym typeface="Calibri"/>
              </a:rPr>
              <a:t>Low Thien Shawn</a:t>
            </a:r>
            <a:endParaRPr sz="1300">
              <a:latin typeface="Calibri"/>
              <a:ea typeface="Calibri"/>
              <a:cs typeface="Calibri"/>
              <a:sym typeface="Calibri"/>
            </a:endParaRPr>
          </a:p>
          <a:p>
            <a:pPr marL="457200" marR="0" lvl="0" indent="-311150" algn="l" rtl="0">
              <a:lnSpc>
                <a:spcPct val="119997"/>
              </a:lnSpc>
              <a:spcBef>
                <a:spcPts val="0"/>
              </a:spcBef>
              <a:spcAft>
                <a:spcPts val="0"/>
              </a:spcAft>
              <a:buSzPts val="1300"/>
              <a:buFont typeface="Calibri"/>
              <a:buChar char="-"/>
            </a:pPr>
            <a:r>
              <a:rPr lang="en" sz="1300">
                <a:latin typeface="Calibri"/>
                <a:ea typeface="Calibri"/>
                <a:cs typeface="Calibri"/>
                <a:sym typeface="Calibri"/>
              </a:rPr>
              <a:t>Ling Zijie</a:t>
            </a:r>
            <a:endParaRPr sz="1300">
              <a:latin typeface="Calibri"/>
              <a:ea typeface="Calibri"/>
              <a:cs typeface="Calibri"/>
              <a:sym typeface="Calibri"/>
            </a:endParaRPr>
          </a:p>
          <a:p>
            <a:pPr marL="457200" marR="0" lvl="0" indent="-311150" algn="l" rtl="0">
              <a:lnSpc>
                <a:spcPct val="119997"/>
              </a:lnSpc>
              <a:spcBef>
                <a:spcPts val="0"/>
              </a:spcBef>
              <a:spcAft>
                <a:spcPts val="0"/>
              </a:spcAft>
              <a:buSzPts val="1300"/>
              <a:buFont typeface="Calibri"/>
              <a:buChar char="-"/>
            </a:pPr>
            <a:r>
              <a:rPr lang="en" sz="1300">
                <a:latin typeface="Calibri"/>
                <a:ea typeface="Calibri"/>
                <a:cs typeface="Calibri"/>
                <a:sym typeface="Calibri"/>
              </a:rPr>
              <a:t>Tan Xin Lin</a:t>
            </a:r>
            <a:endParaRPr sz="1300">
              <a:latin typeface="Calibri"/>
              <a:ea typeface="Calibri"/>
              <a:cs typeface="Calibri"/>
              <a:sym typeface="Calibri"/>
            </a:endParaRPr>
          </a:p>
          <a:p>
            <a:pPr marL="0" marR="0" lvl="0" indent="0" algn="l" rtl="0">
              <a:lnSpc>
                <a:spcPct val="119997"/>
              </a:lnSpc>
              <a:spcBef>
                <a:spcPts val="0"/>
              </a:spcBef>
              <a:spcAft>
                <a:spcPts val="0"/>
              </a:spcAft>
              <a:buNone/>
            </a:pPr>
            <a:endParaRPr sz="1600">
              <a:latin typeface="Archivo Black"/>
              <a:ea typeface="Archivo Black"/>
              <a:cs typeface="Archivo Black"/>
              <a:sym typeface="Archiv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4"/>
        <p:cNvGrpSpPr/>
        <p:nvPr/>
      </p:nvGrpSpPr>
      <p:grpSpPr>
        <a:xfrm>
          <a:off x="0" y="0"/>
          <a:ext cx="0" cy="0"/>
          <a:chOff x="0" y="0"/>
          <a:chExt cx="0" cy="0"/>
        </a:xfrm>
      </p:grpSpPr>
      <p:sp>
        <p:nvSpPr>
          <p:cNvPr id="265" name="Google Shape;265;p34"/>
          <p:cNvSpPr/>
          <p:nvPr/>
        </p:nvSpPr>
        <p:spPr>
          <a:xfrm>
            <a:off x="514200" y="801875"/>
            <a:ext cx="8115600" cy="42519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txBox="1"/>
          <p:nvPr/>
        </p:nvSpPr>
        <p:spPr>
          <a:xfrm>
            <a:off x="727139" y="168850"/>
            <a:ext cx="77400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Data Analysis: Categorical Features </a:t>
            </a:r>
            <a:endParaRPr sz="100"/>
          </a:p>
        </p:txBody>
      </p:sp>
      <p:pic>
        <p:nvPicPr>
          <p:cNvPr id="268" name="Google Shape;268;p34"/>
          <p:cNvPicPr preferRelativeResize="0"/>
          <p:nvPr/>
        </p:nvPicPr>
        <p:blipFill rotWithShape="1">
          <a:blip r:embed="rId4">
            <a:alphaModFix/>
          </a:blip>
          <a:srcRect t="7244"/>
          <a:stretch/>
        </p:blipFill>
        <p:spPr>
          <a:xfrm>
            <a:off x="821500" y="1083000"/>
            <a:ext cx="7210425" cy="3110050"/>
          </a:xfrm>
          <a:prstGeom prst="rect">
            <a:avLst/>
          </a:prstGeom>
          <a:noFill/>
          <a:ln>
            <a:noFill/>
          </a:ln>
        </p:spPr>
      </p:pic>
      <p:sp>
        <p:nvSpPr>
          <p:cNvPr id="269" name="Google Shape;269;p34"/>
          <p:cNvSpPr txBox="1"/>
          <p:nvPr/>
        </p:nvSpPr>
        <p:spPr>
          <a:xfrm>
            <a:off x="1057100" y="3926300"/>
            <a:ext cx="71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000FF"/>
                </a:solidFill>
                <a:latin typeface="Calibri"/>
                <a:ea typeface="Calibri"/>
                <a:cs typeface="Calibri"/>
                <a:sym typeface="Calibri"/>
              </a:rPr>
              <a:t>Female</a:t>
            </a:r>
            <a:endParaRPr sz="1200">
              <a:solidFill>
                <a:srgbClr val="0000FF"/>
              </a:solidFill>
              <a:latin typeface="Calibri"/>
              <a:ea typeface="Calibri"/>
              <a:cs typeface="Calibri"/>
              <a:sym typeface="Calibri"/>
            </a:endParaRPr>
          </a:p>
        </p:txBody>
      </p:sp>
      <p:sp>
        <p:nvSpPr>
          <p:cNvPr id="270" name="Google Shape;270;p34"/>
          <p:cNvSpPr txBox="1"/>
          <p:nvPr/>
        </p:nvSpPr>
        <p:spPr>
          <a:xfrm>
            <a:off x="1526400" y="3926300"/>
            <a:ext cx="837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B45F06"/>
                </a:solidFill>
                <a:latin typeface="Calibri"/>
                <a:ea typeface="Calibri"/>
                <a:cs typeface="Calibri"/>
                <a:sym typeface="Calibri"/>
              </a:rPr>
              <a:t>Male</a:t>
            </a:r>
            <a:endParaRPr sz="1200">
              <a:solidFill>
                <a:srgbClr val="B45F06"/>
              </a:solidFill>
              <a:latin typeface="Calibri"/>
              <a:ea typeface="Calibri"/>
              <a:cs typeface="Calibri"/>
              <a:sym typeface="Calibri"/>
            </a:endParaRPr>
          </a:p>
        </p:txBody>
      </p:sp>
      <p:sp>
        <p:nvSpPr>
          <p:cNvPr id="271" name="Google Shape;271;p34"/>
          <p:cNvSpPr txBox="1"/>
          <p:nvPr/>
        </p:nvSpPr>
        <p:spPr>
          <a:xfrm>
            <a:off x="2318250" y="801875"/>
            <a:ext cx="113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No disease</a:t>
            </a:r>
            <a:endParaRPr b="1">
              <a:latin typeface="Calibri"/>
              <a:ea typeface="Calibri"/>
              <a:cs typeface="Calibri"/>
              <a:sym typeface="Calibri"/>
            </a:endParaRPr>
          </a:p>
        </p:txBody>
      </p:sp>
      <p:sp>
        <p:nvSpPr>
          <p:cNvPr id="272" name="Google Shape;272;p34"/>
          <p:cNvSpPr txBox="1"/>
          <p:nvPr/>
        </p:nvSpPr>
        <p:spPr>
          <a:xfrm>
            <a:off x="5482300" y="801875"/>
            <a:ext cx="143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With Disease</a:t>
            </a:r>
            <a:endParaRPr b="1">
              <a:latin typeface="Calibri"/>
              <a:ea typeface="Calibri"/>
              <a:cs typeface="Calibri"/>
              <a:sym typeface="Calibri"/>
            </a:endParaRPr>
          </a:p>
        </p:txBody>
      </p:sp>
      <p:sp>
        <p:nvSpPr>
          <p:cNvPr id="273" name="Google Shape;273;p34"/>
          <p:cNvSpPr/>
          <p:nvPr/>
        </p:nvSpPr>
        <p:spPr>
          <a:xfrm>
            <a:off x="1870950" y="1168200"/>
            <a:ext cx="1028100" cy="28752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8761D"/>
              </a:solidFill>
            </a:endParaRPr>
          </a:p>
        </p:txBody>
      </p:sp>
      <p:sp>
        <p:nvSpPr>
          <p:cNvPr id="274" name="Google Shape;274;p34"/>
          <p:cNvSpPr/>
          <p:nvPr/>
        </p:nvSpPr>
        <p:spPr>
          <a:xfrm>
            <a:off x="4983775" y="1168200"/>
            <a:ext cx="1028100" cy="28752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txBox="1"/>
          <p:nvPr/>
        </p:nvSpPr>
        <p:spPr>
          <a:xfrm>
            <a:off x="649350" y="4193050"/>
            <a:ext cx="4273500" cy="7851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b="1">
                <a:latin typeface="Calibri"/>
                <a:ea typeface="Calibri"/>
                <a:cs typeface="Calibri"/>
                <a:sym typeface="Calibri"/>
              </a:rPr>
              <a:t>Higher ratio</a:t>
            </a:r>
            <a:r>
              <a:rPr lang="en" sz="1300">
                <a:latin typeface="Calibri"/>
                <a:ea typeface="Calibri"/>
                <a:cs typeface="Calibri"/>
                <a:sym typeface="Calibri"/>
              </a:rPr>
              <a:t> of </a:t>
            </a:r>
            <a:r>
              <a:rPr lang="en" sz="1300" b="1">
                <a:solidFill>
                  <a:srgbClr val="38761D"/>
                </a:solidFill>
                <a:latin typeface="Calibri"/>
                <a:ea typeface="Calibri"/>
                <a:cs typeface="Calibri"/>
                <a:sym typeface="Calibri"/>
              </a:rPr>
              <a:t>above normal </a:t>
            </a:r>
            <a:r>
              <a:rPr lang="en" sz="1300">
                <a:latin typeface="Calibri"/>
                <a:ea typeface="Calibri"/>
                <a:cs typeface="Calibri"/>
                <a:sym typeface="Calibri"/>
              </a:rPr>
              <a:t>and </a:t>
            </a:r>
            <a:r>
              <a:rPr lang="en" sz="1300" b="1">
                <a:solidFill>
                  <a:srgbClr val="990000"/>
                </a:solidFill>
                <a:latin typeface="Calibri"/>
                <a:ea typeface="Calibri"/>
                <a:cs typeface="Calibri"/>
                <a:sym typeface="Calibri"/>
              </a:rPr>
              <a:t>well above normal </a:t>
            </a:r>
            <a:r>
              <a:rPr lang="en" sz="1300">
                <a:solidFill>
                  <a:schemeClr val="dk1"/>
                </a:solidFill>
                <a:latin typeface="Calibri"/>
                <a:ea typeface="Calibri"/>
                <a:cs typeface="Calibri"/>
                <a:sym typeface="Calibri"/>
              </a:rPr>
              <a:t>Cholesterol and Glucose level with disease</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9900FF"/>
                </a:solidFill>
                <a:latin typeface="Calibri"/>
                <a:ea typeface="Calibri"/>
                <a:cs typeface="Calibri"/>
                <a:sym typeface="Calibri"/>
              </a:rPr>
              <a:t>Positive </a:t>
            </a:r>
            <a:r>
              <a:rPr lang="en" sz="1300">
                <a:latin typeface="Calibri"/>
                <a:ea typeface="Calibri"/>
                <a:cs typeface="Calibri"/>
                <a:sym typeface="Calibri"/>
              </a:rPr>
              <a:t>correlation</a:t>
            </a:r>
            <a:endParaRPr sz="1300">
              <a:latin typeface="Calibri"/>
              <a:ea typeface="Calibri"/>
              <a:cs typeface="Calibri"/>
              <a:sym typeface="Calibri"/>
            </a:endParaRPr>
          </a:p>
        </p:txBody>
      </p:sp>
      <p:sp>
        <p:nvSpPr>
          <p:cNvPr id="276" name="Google Shape;276;p34"/>
          <p:cNvSpPr txBox="1"/>
          <p:nvPr/>
        </p:nvSpPr>
        <p:spPr>
          <a:xfrm>
            <a:off x="4175500" y="3926300"/>
            <a:ext cx="71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000FF"/>
                </a:solidFill>
                <a:latin typeface="Calibri"/>
                <a:ea typeface="Calibri"/>
                <a:cs typeface="Calibri"/>
                <a:sym typeface="Calibri"/>
              </a:rPr>
              <a:t>Female</a:t>
            </a:r>
            <a:endParaRPr sz="1200">
              <a:solidFill>
                <a:srgbClr val="0000FF"/>
              </a:solidFill>
              <a:latin typeface="Calibri"/>
              <a:ea typeface="Calibri"/>
              <a:cs typeface="Calibri"/>
              <a:sym typeface="Calibri"/>
            </a:endParaRPr>
          </a:p>
        </p:txBody>
      </p:sp>
      <p:sp>
        <p:nvSpPr>
          <p:cNvPr id="277" name="Google Shape;277;p34"/>
          <p:cNvSpPr txBox="1"/>
          <p:nvPr/>
        </p:nvSpPr>
        <p:spPr>
          <a:xfrm>
            <a:off x="4644800" y="3926300"/>
            <a:ext cx="837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B45F06"/>
                </a:solidFill>
                <a:latin typeface="Calibri"/>
                <a:ea typeface="Calibri"/>
                <a:cs typeface="Calibri"/>
                <a:sym typeface="Calibri"/>
              </a:rPr>
              <a:t>Male</a:t>
            </a:r>
            <a:endParaRPr sz="1200">
              <a:solidFill>
                <a:srgbClr val="B45F06"/>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1"/>
        <p:cNvGrpSpPr/>
        <p:nvPr/>
      </p:nvGrpSpPr>
      <p:grpSpPr>
        <a:xfrm>
          <a:off x="0" y="0"/>
          <a:ext cx="0" cy="0"/>
          <a:chOff x="0" y="0"/>
          <a:chExt cx="0" cy="0"/>
        </a:xfrm>
      </p:grpSpPr>
      <p:sp>
        <p:nvSpPr>
          <p:cNvPr id="282" name="Google Shape;282;p35"/>
          <p:cNvSpPr/>
          <p:nvPr/>
        </p:nvSpPr>
        <p:spPr>
          <a:xfrm>
            <a:off x="514200" y="801875"/>
            <a:ext cx="8115600" cy="42519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txBox="1"/>
          <p:nvPr/>
        </p:nvSpPr>
        <p:spPr>
          <a:xfrm>
            <a:off x="727139" y="168850"/>
            <a:ext cx="77400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Data Analysis: Categorical Features </a:t>
            </a:r>
            <a:endParaRPr sz="100"/>
          </a:p>
        </p:txBody>
      </p:sp>
      <p:pic>
        <p:nvPicPr>
          <p:cNvPr id="285" name="Google Shape;285;p35"/>
          <p:cNvPicPr preferRelativeResize="0"/>
          <p:nvPr/>
        </p:nvPicPr>
        <p:blipFill rotWithShape="1">
          <a:blip r:embed="rId4">
            <a:alphaModFix/>
          </a:blip>
          <a:srcRect t="7244"/>
          <a:stretch/>
        </p:blipFill>
        <p:spPr>
          <a:xfrm>
            <a:off x="821500" y="1083000"/>
            <a:ext cx="7210425" cy="3110050"/>
          </a:xfrm>
          <a:prstGeom prst="rect">
            <a:avLst/>
          </a:prstGeom>
          <a:noFill/>
          <a:ln>
            <a:noFill/>
          </a:ln>
        </p:spPr>
      </p:pic>
      <p:sp>
        <p:nvSpPr>
          <p:cNvPr id="286" name="Google Shape;286;p35"/>
          <p:cNvSpPr txBox="1"/>
          <p:nvPr/>
        </p:nvSpPr>
        <p:spPr>
          <a:xfrm>
            <a:off x="2318250" y="801875"/>
            <a:ext cx="113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No disease</a:t>
            </a:r>
            <a:endParaRPr b="1">
              <a:latin typeface="Calibri"/>
              <a:ea typeface="Calibri"/>
              <a:cs typeface="Calibri"/>
              <a:sym typeface="Calibri"/>
            </a:endParaRPr>
          </a:p>
        </p:txBody>
      </p:sp>
      <p:sp>
        <p:nvSpPr>
          <p:cNvPr id="287" name="Google Shape;287;p35"/>
          <p:cNvSpPr txBox="1"/>
          <p:nvPr/>
        </p:nvSpPr>
        <p:spPr>
          <a:xfrm>
            <a:off x="5482300" y="801875"/>
            <a:ext cx="143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With Disease</a:t>
            </a:r>
            <a:endParaRPr b="1">
              <a:latin typeface="Calibri"/>
              <a:ea typeface="Calibri"/>
              <a:cs typeface="Calibri"/>
              <a:sym typeface="Calibri"/>
            </a:endParaRPr>
          </a:p>
        </p:txBody>
      </p:sp>
      <p:sp>
        <p:nvSpPr>
          <p:cNvPr id="288" name="Google Shape;288;p35"/>
          <p:cNvSpPr txBox="1"/>
          <p:nvPr/>
        </p:nvSpPr>
        <p:spPr>
          <a:xfrm>
            <a:off x="659400" y="4193050"/>
            <a:ext cx="4273500" cy="7851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b="1">
                <a:latin typeface="Calibri"/>
                <a:ea typeface="Calibri"/>
                <a:cs typeface="Calibri"/>
                <a:sym typeface="Calibri"/>
              </a:rPr>
              <a:t>Higher ratio</a:t>
            </a:r>
            <a:r>
              <a:rPr lang="en" sz="1300">
                <a:latin typeface="Calibri"/>
                <a:ea typeface="Calibri"/>
                <a:cs typeface="Calibri"/>
                <a:sym typeface="Calibri"/>
              </a:rPr>
              <a:t> of </a:t>
            </a:r>
            <a:r>
              <a:rPr lang="en" sz="1300" b="1">
                <a:solidFill>
                  <a:srgbClr val="38761D"/>
                </a:solidFill>
                <a:latin typeface="Calibri"/>
                <a:ea typeface="Calibri"/>
                <a:cs typeface="Calibri"/>
                <a:sym typeface="Calibri"/>
              </a:rPr>
              <a:t>above normal </a:t>
            </a:r>
            <a:r>
              <a:rPr lang="en" sz="1300">
                <a:latin typeface="Calibri"/>
                <a:ea typeface="Calibri"/>
                <a:cs typeface="Calibri"/>
                <a:sym typeface="Calibri"/>
              </a:rPr>
              <a:t>and </a:t>
            </a:r>
            <a:r>
              <a:rPr lang="en" sz="1300" b="1">
                <a:solidFill>
                  <a:srgbClr val="990000"/>
                </a:solidFill>
                <a:latin typeface="Calibri"/>
                <a:ea typeface="Calibri"/>
                <a:cs typeface="Calibri"/>
                <a:sym typeface="Calibri"/>
              </a:rPr>
              <a:t>well above normal </a:t>
            </a:r>
            <a:r>
              <a:rPr lang="en" sz="1300">
                <a:solidFill>
                  <a:schemeClr val="dk1"/>
                </a:solidFill>
                <a:latin typeface="Calibri"/>
                <a:ea typeface="Calibri"/>
                <a:cs typeface="Calibri"/>
                <a:sym typeface="Calibri"/>
              </a:rPr>
              <a:t>Cholesterol and Glucose level with disease</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9900FF"/>
                </a:solidFill>
                <a:latin typeface="Calibri"/>
                <a:ea typeface="Calibri"/>
                <a:cs typeface="Calibri"/>
                <a:sym typeface="Calibri"/>
              </a:rPr>
              <a:t>Positive </a:t>
            </a:r>
            <a:r>
              <a:rPr lang="en" sz="1300">
                <a:latin typeface="Calibri"/>
                <a:ea typeface="Calibri"/>
                <a:cs typeface="Calibri"/>
                <a:sym typeface="Calibri"/>
              </a:rPr>
              <a:t>correlation</a:t>
            </a:r>
            <a:endParaRPr sz="1300">
              <a:latin typeface="Calibri"/>
              <a:ea typeface="Calibri"/>
              <a:cs typeface="Calibri"/>
              <a:sym typeface="Calibri"/>
            </a:endParaRPr>
          </a:p>
        </p:txBody>
      </p:sp>
      <p:sp>
        <p:nvSpPr>
          <p:cNvPr id="289" name="Google Shape;289;p35"/>
          <p:cNvSpPr txBox="1"/>
          <p:nvPr/>
        </p:nvSpPr>
        <p:spPr>
          <a:xfrm>
            <a:off x="4983775" y="4193050"/>
            <a:ext cx="3258600" cy="5850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b="1">
                <a:latin typeface="Calibri"/>
                <a:ea typeface="Calibri"/>
                <a:cs typeface="Calibri"/>
                <a:sym typeface="Calibri"/>
              </a:rPr>
              <a:t>Higher ratio </a:t>
            </a:r>
            <a:r>
              <a:rPr lang="en" sz="1300">
                <a:latin typeface="Calibri"/>
                <a:ea typeface="Calibri"/>
                <a:cs typeface="Calibri"/>
                <a:sym typeface="Calibri"/>
              </a:rPr>
              <a:t>of </a:t>
            </a:r>
            <a:r>
              <a:rPr lang="en" sz="1300" b="1">
                <a:solidFill>
                  <a:srgbClr val="0B5394"/>
                </a:solidFill>
                <a:latin typeface="Calibri"/>
                <a:ea typeface="Calibri"/>
                <a:cs typeface="Calibri"/>
                <a:sym typeface="Calibri"/>
              </a:rPr>
              <a:t>not active</a:t>
            </a:r>
            <a:r>
              <a:rPr lang="en" sz="1300">
                <a:solidFill>
                  <a:srgbClr val="0B5394"/>
                </a:solidFill>
                <a:latin typeface="Calibri"/>
                <a:ea typeface="Calibri"/>
                <a:cs typeface="Calibri"/>
                <a:sym typeface="Calibri"/>
              </a:rPr>
              <a:t> </a:t>
            </a:r>
            <a:r>
              <a:rPr lang="en" sz="1300">
                <a:solidFill>
                  <a:schemeClr val="dk1"/>
                </a:solidFill>
                <a:latin typeface="Calibri"/>
                <a:ea typeface="Calibri"/>
                <a:cs typeface="Calibri"/>
                <a:sym typeface="Calibri"/>
              </a:rPr>
              <a:t>with disease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Negative </a:t>
            </a:r>
            <a:r>
              <a:rPr lang="en" sz="1300">
                <a:solidFill>
                  <a:schemeClr val="dk1"/>
                </a:solidFill>
                <a:latin typeface="Calibri"/>
                <a:ea typeface="Calibri"/>
                <a:cs typeface="Calibri"/>
                <a:sym typeface="Calibri"/>
              </a:rPr>
              <a:t>correlation</a:t>
            </a:r>
            <a:endParaRPr sz="1300">
              <a:solidFill>
                <a:schemeClr val="dk1"/>
              </a:solidFill>
              <a:latin typeface="Calibri"/>
              <a:ea typeface="Calibri"/>
              <a:cs typeface="Calibri"/>
              <a:sym typeface="Calibri"/>
            </a:endParaRPr>
          </a:p>
        </p:txBody>
      </p:sp>
      <p:sp>
        <p:nvSpPr>
          <p:cNvPr id="290" name="Google Shape;290;p35"/>
          <p:cNvSpPr/>
          <p:nvPr/>
        </p:nvSpPr>
        <p:spPr>
          <a:xfrm>
            <a:off x="3825495" y="1134150"/>
            <a:ext cx="630000" cy="2875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6913595" y="1134150"/>
            <a:ext cx="630000" cy="2875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txBox="1"/>
          <p:nvPr/>
        </p:nvSpPr>
        <p:spPr>
          <a:xfrm>
            <a:off x="1057100" y="3926300"/>
            <a:ext cx="71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000FF"/>
                </a:solidFill>
                <a:latin typeface="Calibri"/>
                <a:ea typeface="Calibri"/>
                <a:cs typeface="Calibri"/>
                <a:sym typeface="Calibri"/>
              </a:rPr>
              <a:t>Female</a:t>
            </a:r>
            <a:endParaRPr sz="1200">
              <a:solidFill>
                <a:srgbClr val="0000FF"/>
              </a:solidFill>
              <a:latin typeface="Calibri"/>
              <a:ea typeface="Calibri"/>
              <a:cs typeface="Calibri"/>
              <a:sym typeface="Calibri"/>
            </a:endParaRPr>
          </a:p>
        </p:txBody>
      </p:sp>
      <p:sp>
        <p:nvSpPr>
          <p:cNvPr id="293" name="Google Shape;293;p35"/>
          <p:cNvSpPr txBox="1"/>
          <p:nvPr/>
        </p:nvSpPr>
        <p:spPr>
          <a:xfrm>
            <a:off x="1526400" y="3926300"/>
            <a:ext cx="837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B45F06"/>
                </a:solidFill>
                <a:latin typeface="Calibri"/>
                <a:ea typeface="Calibri"/>
                <a:cs typeface="Calibri"/>
                <a:sym typeface="Calibri"/>
              </a:rPr>
              <a:t>Male</a:t>
            </a:r>
            <a:endParaRPr sz="1200">
              <a:solidFill>
                <a:srgbClr val="B45F06"/>
              </a:solidFill>
              <a:latin typeface="Calibri"/>
              <a:ea typeface="Calibri"/>
              <a:cs typeface="Calibri"/>
              <a:sym typeface="Calibri"/>
            </a:endParaRPr>
          </a:p>
        </p:txBody>
      </p:sp>
      <p:sp>
        <p:nvSpPr>
          <p:cNvPr id="294" name="Google Shape;294;p35"/>
          <p:cNvSpPr txBox="1"/>
          <p:nvPr/>
        </p:nvSpPr>
        <p:spPr>
          <a:xfrm>
            <a:off x="4175100" y="3933150"/>
            <a:ext cx="71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000FF"/>
                </a:solidFill>
                <a:latin typeface="Calibri"/>
                <a:ea typeface="Calibri"/>
                <a:cs typeface="Calibri"/>
                <a:sym typeface="Calibri"/>
              </a:rPr>
              <a:t>Female</a:t>
            </a:r>
            <a:endParaRPr sz="1200">
              <a:solidFill>
                <a:srgbClr val="0000FF"/>
              </a:solidFill>
              <a:latin typeface="Calibri"/>
              <a:ea typeface="Calibri"/>
              <a:cs typeface="Calibri"/>
              <a:sym typeface="Calibri"/>
            </a:endParaRPr>
          </a:p>
        </p:txBody>
      </p:sp>
      <p:sp>
        <p:nvSpPr>
          <p:cNvPr id="295" name="Google Shape;295;p35"/>
          <p:cNvSpPr txBox="1"/>
          <p:nvPr/>
        </p:nvSpPr>
        <p:spPr>
          <a:xfrm>
            <a:off x="4644400" y="3933150"/>
            <a:ext cx="837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B45F06"/>
                </a:solidFill>
                <a:latin typeface="Calibri"/>
                <a:ea typeface="Calibri"/>
                <a:cs typeface="Calibri"/>
                <a:sym typeface="Calibri"/>
              </a:rPr>
              <a:t>Male</a:t>
            </a:r>
            <a:endParaRPr sz="1200">
              <a:solidFill>
                <a:srgbClr val="B45F06"/>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9"/>
        <p:cNvGrpSpPr/>
        <p:nvPr/>
      </p:nvGrpSpPr>
      <p:grpSpPr>
        <a:xfrm>
          <a:off x="0" y="0"/>
          <a:ext cx="0" cy="0"/>
          <a:chOff x="0" y="0"/>
          <a:chExt cx="0" cy="0"/>
        </a:xfrm>
      </p:grpSpPr>
      <p:sp>
        <p:nvSpPr>
          <p:cNvPr id="300" name="Google Shape;300;p36"/>
          <p:cNvSpPr/>
          <p:nvPr/>
        </p:nvSpPr>
        <p:spPr>
          <a:xfrm>
            <a:off x="514200" y="882425"/>
            <a:ext cx="8115600" cy="40866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6"/>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6"/>
          <p:cNvSpPr txBox="1"/>
          <p:nvPr/>
        </p:nvSpPr>
        <p:spPr>
          <a:xfrm>
            <a:off x="727139" y="168850"/>
            <a:ext cx="75924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Categorical Separation</a:t>
            </a:r>
            <a:endParaRPr sz="100"/>
          </a:p>
        </p:txBody>
      </p:sp>
      <p:pic>
        <p:nvPicPr>
          <p:cNvPr id="303" name="Google Shape;303;p36"/>
          <p:cNvPicPr preferRelativeResize="0"/>
          <p:nvPr/>
        </p:nvPicPr>
        <p:blipFill>
          <a:blip r:embed="rId4">
            <a:alphaModFix/>
          </a:blip>
          <a:stretch>
            <a:fillRect/>
          </a:stretch>
        </p:blipFill>
        <p:spPr>
          <a:xfrm>
            <a:off x="4220538" y="1282175"/>
            <a:ext cx="4180699" cy="2115438"/>
          </a:xfrm>
          <a:prstGeom prst="rect">
            <a:avLst/>
          </a:prstGeom>
          <a:noFill/>
          <a:ln>
            <a:noFill/>
          </a:ln>
        </p:spPr>
      </p:pic>
      <p:pic>
        <p:nvPicPr>
          <p:cNvPr id="304" name="Google Shape;304;p36"/>
          <p:cNvPicPr preferRelativeResize="0"/>
          <p:nvPr/>
        </p:nvPicPr>
        <p:blipFill>
          <a:blip r:embed="rId5">
            <a:alphaModFix/>
          </a:blip>
          <a:stretch>
            <a:fillRect/>
          </a:stretch>
        </p:blipFill>
        <p:spPr>
          <a:xfrm>
            <a:off x="742763" y="1585024"/>
            <a:ext cx="3300000" cy="1973425"/>
          </a:xfrm>
          <a:prstGeom prst="rect">
            <a:avLst/>
          </a:prstGeom>
          <a:noFill/>
          <a:ln>
            <a:noFill/>
          </a:ln>
        </p:spPr>
      </p:pic>
      <p:sp>
        <p:nvSpPr>
          <p:cNvPr id="305" name="Google Shape;305;p36"/>
          <p:cNvSpPr txBox="1"/>
          <p:nvPr/>
        </p:nvSpPr>
        <p:spPr>
          <a:xfrm>
            <a:off x="1288600" y="4009513"/>
            <a:ext cx="2208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Threshold separation</a:t>
            </a:r>
            <a:endParaRPr>
              <a:latin typeface="Calibri"/>
              <a:ea typeface="Calibri"/>
              <a:cs typeface="Calibri"/>
              <a:sym typeface="Calibri"/>
            </a:endParaRPr>
          </a:p>
        </p:txBody>
      </p:sp>
      <p:pic>
        <p:nvPicPr>
          <p:cNvPr id="306" name="Google Shape;306;p36"/>
          <p:cNvPicPr preferRelativeResize="0"/>
          <p:nvPr/>
        </p:nvPicPr>
        <p:blipFill>
          <a:blip r:embed="rId6">
            <a:alphaModFix/>
          </a:blip>
          <a:stretch>
            <a:fillRect/>
          </a:stretch>
        </p:blipFill>
        <p:spPr>
          <a:xfrm>
            <a:off x="5610963" y="3457175"/>
            <a:ext cx="1275729" cy="515725"/>
          </a:xfrm>
          <a:prstGeom prst="rect">
            <a:avLst/>
          </a:prstGeom>
          <a:noFill/>
          <a:ln>
            <a:noFill/>
          </a:ln>
        </p:spPr>
      </p:pic>
      <p:sp>
        <p:nvSpPr>
          <p:cNvPr id="307" name="Google Shape;307;p36"/>
          <p:cNvSpPr txBox="1"/>
          <p:nvPr/>
        </p:nvSpPr>
        <p:spPr>
          <a:xfrm>
            <a:off x="5206738" y="4169050"/>
            <a:ext cx="22083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Separation by analytical (quadratic) function</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1"/>
        <p:cNvGrpSpPr/>
        <p:nvPr/>
      </p:nvGrpSpPr>
      <p:grpSpPr>
        <a:xfrm>
          <a:off x="0" y="0"/>
          <a:ext cx="0" cy="0"/>
          <a:chOff x="0" y="0"/>
          <a:chExt cx="0" cy="0"/>
        </a:xfrm>
      </p:grpSpPr>
      <p:sp>
        <p:nvSpPr>
          <p:cNvPr id="312" name="Google Shape;312;p37"/>
          <p:cNvSpPr/>
          <p:nvPr/>
        </p:nvSpPr>
        <p:spPr>
          <a:xfrm>
            <a:off x="514200" y="882425"/>
            <a:ext cx="8115600" cy="40866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p:cNvSpPr txBox="1"/>
          <p:nvPr/>
        </p:nvSpPr>
        <p:spPr>
          <a:xfrm>
            <a:off x="727113" y="168848"/>
            <a:ext cx="36321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BMI Usefulness</a:t>
            </a:r>
            <a:endParaRPr sz="100"/>
          </a:p>
        </p:txBody>
      </p:sp>
      <p:pic>
        <p:nvPicPr>
          <p:cNvPr id="315" name="Google Shape;315;p37"/>
          <p:cNvPicPr preferRelativeResize="0"/>
          <p:nvPr/>
        </p:nvPicPr>
        <p:blipFill>
          <a:blip r:embed="rId4">
            <a:alphaModFix/>
          </a:blip>
          <a:stretch>
            <a:fillRect/>
          </a:stretch>
        </p:blipFill>
        <p:spPr>
          <a:xfrm>
            <a:off x="2580900" y="1006300"/>
            <a:ext cx="3609975" cy="2495550"/>
          </a:xfrm>
          <a:prstGeom prst="rect">
            <a:avLst/>
          </a:prstGeom>
          <a:noFill/>
          <a:ln>
            <a:noFill/>
          </a:ln>
        </p:spPr>
      </p:pic>
      <p:sp>
        <p:nvSpPr>
          <p:cNvPr id="316" name="Google Shape;316;p37"/>
          <p:cNvSpPr txBox="1"/>
          <p:nvPr/>
        </p:nvSpPr>
        <p:spPr>
          <a:xfrm>
            <a:off x="2646825"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Underweight </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17" name="Google Shape;317;p37"/>
          <p:cNvSpPr txBox="1"/>
          <p:nvPr/>
        </p:nvSpPr>
        <p:spPr>
          <a:xfrm>
            <a:off x="3594525" y="3426700"/>
            <a:ext cx="680100" cy="45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 Healthy </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600">
              <a:latin typeface="Calibri"/>
              <a:ea typeface="Calibri"/>
              <a:cs typeface="Calibri"/>
              <a:sym typeface="Calibri"/>
            </a:endParaRPr>
          </a:p>
        </p:txBody>
      </p:sp>
      <p:sp>
        <p:nvSpPr>
          <p:cNvPr id="318" name="Google Shape;318;p37"/>
          <p:cNvSpPr txBox="1"/>
          <p:nvPr/>
        </p:nvSpPr>
        <p:spPr>
          <a:xfrm>
            <a:off x="4274625"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Overweight</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19" name="Google Shape;319;p37"/>
          <p:cNvSpPr txBox="1"/>
          <p:nvPr/>
        </p:nvSpPr>
        <p:spPr>
          <a:xfrm>
            <a:off x="5123950"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Obese</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20" name="Google Shape;320;p37"/>
          <p:cNvSpPr/>
          <p:nvPr/>
        </p:nvSpPr>
        <p:spPr>
          <a:xfrm>
            <a:off x="2877725" y="970975"/>
            <a:ext cx="1396800" cy="22017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txBox="1"/>
          <p:nvPr/>
        </p:nvSpPr>
        <p:spPr>
          <a:xfrm>
            <a:off x="1141925" y="3745900"/>
            <a:ext cx="72093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For the underweight and healthy, the majority don't have disease</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5"/>
        <p:cNvGrpSpPr/>
        <p:nvPr/>
      </p:nvGrpSpPr>
      <p:grpSpPr>
        <a:xfrm>
          <a:off x="0" y="0"/>
          <a:ext cx="0" cy="0"/>
          <a:chOff x="0" y="0"/>
          <a:chExt cx="0" cy="0"/>
        </a:xfrm>
      </p:grpSpPr>
      <p:sp>
        <p:nvSpPr>
          <p:cNvPr id="326" name="Google Shape;326;p38"/>
          <p:cNvSpPr/>
          <p:nvPr/>
        </p:nvSpPr>
        <p:spPr>
          <a:xfrm>
            <a:off x="514200" y="882425"/>
            <a:ext cx="8115600" cy="40866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txBox="1"/>
          <p:nvPr/>
        </p:nvSpPr>
        <p:spPr>
          <a:xfrm>
            <a:off x="727113" y="168848"/>
            <a:ext cx="36321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BMI Usefulness</a:t>
            </a:r>
            <a:endParaRPr sz="100"/>
          </a:p>
        </p:txBody>
      </p:sp>
      <p:pic>
        <p:nvPicPr>
          <p:cNvPr id="329" name="Google Shape;329;p38"/>
          <p:cNvPicPr preferRelativeResize="0"/>
          <p:nvPr/>
        </p:nvPicPr>
        <p:blipFill>
          <a:blip r:embed="rId4">
            <a:alphaModFix/>
          </a:blip>
          <a:stretch>
            <a:fillRect/>
          </a:stretch>
        </p:blipFill>
        <p:spPr>
          <a:xfrm>
            <a:off x="2580900" y="1006300"/>
            <a:ext cx="3609975" cy="2495550"/>
          </a:xfrm>
          <a:prstGeom prst="rect">
            <a:avLst/>
          </a:prstGeom>
          <a:noFill/>
          <a:ln>
            <a:noFill/>
          </a:ln>
        </p:spPr>
      </p:pic>
      <p:sp>
        <p:nvSpPr>
          <p:cNvPr id="330" name="Google Shape;330;p38"/>
          <p:cNvSpPr txBox="1"/>
          <p:nvPr/>
        </p:nvSpPr>
        <p:spPr>
          <a:xfrm>
            <a:off x="2646825"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Underweight </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31" name="Google Shape;331;p38"/>
          <p:cNvSpPr txBox="1"/>
          <p:nvPr/>
        </p:nvSpPr>
        <p:spPr>
          <a:xfrm>
            <a:off x="3594525" y="3426700"/>
            <a:ext cx="680100" cy="45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 Healthy </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600">
              <a:latin typeface="Calibri"/>
              <a:ea typeface="Calibri"/>
              <a:cs typeface="Calibri"/>
              <a:sym typeface="Calibri"/>
            </a:endParaRPr>
          </a:p>
        </p:txBody>
      </p:sp>
      <p:sp>
        <p:nvSpPr>
          <p:cNvPr id="332" name="Google Shape;332;p38"/>
          <p:cNvSpPr txBox="1"/>
          <p:nvPr/>
        </p:nvSpPr>
        <p:spPr>
          <a:xfrm>
            <a:off x="4274625"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Overweight</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33" name="Google Shape;333;p38"/>
          <p:cNvSpPr txBox="1"/>
          <p:nvPr/>
        </p:nvSpPr>
        <p:spPr>
          <a:xfrm>
            <a:off x="5123950"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Obese</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34" name="Google Shape;334;p38"/>
          <p:cNvSpPr txBox="1"/>
          <p:nvPr/>
        </p:nvSpPr>
        <p:spPr>
          <a:xfrm>
            <a:off x="1141925" y="3745900"/>
            <a:ext cx="72093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For the underweight and healthy, the majority don't have disease</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For the overweight, the number of people having and not having disease is comparable</a:t>
            </a:r>
            <a:endParaRPr>
              <a:solidFill>
                <a:schemeClr val="dk1"/>
              </a:solidFill>
              <a:latin typeface="Calibri"/>
              <a:ea typeface="Calibri"/>
              <a:cs typeface="Calibri"/>
              <a:sym typeface="Calibri"/>
            </a:endParaRPr>
          </a:p>
        </p:txBody>
      </p:sp>
      <p:sp>
        <p:nvSpPr>
          <p:cNvPr id="335" name="Google Shape;335;p38"/>
          <p:cNvSpPr/>
          <p:nvPr/>
        </p:nvSpPr>
        <p:spPr>
          <a:xfrm>
            <a:off x="4187550" y="970975"/>
            <a:ext cx="680100" cy="22017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9"/>
        <p:cNvGrpSpPr/>
        <p:nvPr/>
      </p:nvGrpSpPr>
      <p:grpSpPr>
        <a:xfrm>
          <a:off x="0" y="0"/>
          <a:ext cx="0" cy="0"/>
          <a:chOff x="0" y="0"/>
          <a:chExt cx="0" cy="0"/>
        </a:xfrm>
      </p:grpSpPr>
      <p:sp>
        <p:nvSpPr>
          <p:cNvPr id="340" name="Google Shape;340;p39"/>
          <p:cNvSpPr/>
          <p:nvPr/>
        </p:nvSpPr>
        <p:spPr>
          <a:xfrm>
            <a:off x="514200" y="882425"/>
            <a:ext cx="8115600" cy="40866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txBox="1"/>
          <p:nvPr/>
        </p:nvSpPr>
        <p:spPr>
          <a:xfrm>
            <a:off x="727113" y="168848"/>
            <a:ext cx="36321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BMI Usefulness</a:t>
            </a:r>
            <a:endParaRPr sz="100"/>
          </a:p>
        </p:txBody>
      </p:sp>
      <p:pic>
        <p:nvPicPr>
          <p:cNvPr id="343" name="Google Shape;343;p39"/>
          <p:cNvPicPr preferRelativeResize="0"/>
          <p:nvPr/>
        </p:nvPicPr>
        <p:blipFill>
          <a:blip r:embed="rId4">
            <a:alphaModFix/>
          </a:blip>
          <a:stretch>
            <a:fillRect/>
          </a:stretch>
        </p:blipFill>
        <p:spPr>
          <a:xfrm>
            <a:off x="2580900" y="1006300"/>
            <a:ext cx="3609975" cy="2495550"/>
          </a:xfrm>
          <a:prstGeom prst="rect">
            <a:avLst/>
          </a:prstGeom>
          <a:noFill/>
          <a:ln>
            <a:noFill/>
          </a:ln>
        </p:spPr>
      </p:pic>
      <p:sp>
        <p:nvSpPr>
          <p:cNvPr id="344" name="Google Shape;344;p39"/>
          <p:cNvSpPr txBox="1"/>
          <p:nvPr/>
        </p:nvSpPr>
        <p:spPr>
          <a:xfrm>
            <a:off x="2646825"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Underweight </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45" name="Google Shape;345;p39"/>
          <p:cNvSpPr txBox="1"/>
          <p:nvPr/>
        </p:nvSpPr>
        <p:spPr>
          <a:xfrm>
            <a:off x="3594525" y="3426700"/>
            <a:ext cx="680100" cy="45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 Healthy </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600">
              <a:latin typeface="Calibri"/>
              <a:ea typeface="Calibri"/>
              <a:cs typeface="Calibri"/>
              <a:sym typeface="Calibri"/>
            </a:endParaRPr>
          </a:p>
        </p:txBody>
      </p:sp>
      <p:sp>
        <p:nvSpPr>
          <p:cNvPr id="346" name="Google Shape;346;p39"/>
          <p:cNvSpPr txBox="1"/>
          <p:nvPr/>
        </p:nvSpPr>
        <p:spPr>
          <a:xfrm>
            <a:off x="4274625"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Overweight</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47" name="Google Shape;347;p39"/>
          <p:cNvSpPr txBox="1"/>
          <p:nvPr/>
        </p:nvSpPr>
        <p:spPr>
          <a:xfrm>
            <a:off x="5123950" y="3425650"/>
            <a:ext cx="905100" cy="51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i="1">
                <a:solidFill>
                  <a:schemeClr val="dk1"/>
                </a:solidFill>
                <a:latin typeface="Calibri"/>
                <a:ea typeface="Calibri"/>
                <a:cs typeface="Calibri"/>
                <a:sym typeface="Calibri"/>
              </a:rPr>
              <a:t>Obese</a:t>
            </a:r>
            <a:endParaRPr sz="1000" i="1">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1000">
              <a:latin typeface="Calibri"/>
              <a:ea typeface="Calibri"/>
              <a:cs typeface="Calibri"/>
              <a:sym typeface="Calibri"/>
            </a:endParaRPr>
          </a:p>
        </p:txBody>
      </p:sp>
      <p:sp>
        <p:nvSpPr>
          <p:cNvPr id="348" name="Google Shape;348;p39"/>
          <p:cNvSpPr txBox="1"/>
          <p:nvPr/>
        </p:nvSpPr>
        <p:spPr>
          <a:xfrm>
            <a:off x="1141925" y="3745900"/>
            <a:ext cx="72093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For the underweight and healthy, the majority don't have disease</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For the overweight, the number of people having and not having disease is comparable</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For the obese, the majority has disease</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b="1">
                <a:solidFill>
                  <a:schemeClr val="dk1"/>
                </a:solidFill>
                <a:latin typeface="Calibri"/>
                <a:ea typeface="Calibri"/>
                <a:cs typeface="Calibri"/>
                <a:sym typeface="Calibri"/>
              </a:rPr>
              <a:t>Positive </a:t>
            </a:r>
            <a:r>
              <a:rPr lang="en">
                <a:solidFill>
                  <a:schemeClr val="dk1"/>
                </a:solidFill>
                <a:latin typeface="Calibri"/>
                <a:ea typeface="Calibri"/>
                <a:cs typeface="Calibri"/>
                <a:sym typeface="Calibri"/>
              </a:rPr>
              <a:t>correlation</a:t>
            </a:r>
            <a:endParaRPr>
              <a:solidFill>
                <a:schemeClr val="dk1"/>
              </a:solidFill>
              <a:latin typeface="Calibri"/>
              <a:ea typeface="Calibri"/>
              <a:cs typeface="Calibri"/>
              <a:sym typeface="Calibri"/>
            </a:endParaRPr>
          </a:p>
        </p:txBody>
      </p:sp>
      <p:sp>
        <p:nvSpPr>
          <p:cNvPr id="349" name="Google Shape;349;p39"/>
          <p:cNvSpPr/>
          <p:nvPr/>
        </p:nvSpPr>
        <p:spPr>
          <a:xfrm>
            <a:off x="4873350" y="970975"/>
            <a:ext cx="680100" cy="22017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3"/>
        <p:cNvGrpSpPr/>
        <p:nvPr/>
      </p:nvGrpSpPr>
      <p:grpSpPr>
        <a:xfrm>
          <a:off x="0" y="0"/>
          <a:ext cx="0" cy="0"/>
          <a:chOff x="0" y="0"/>
          <a:chExt cx="0" cy="0"/>
        </a:xfrm>
      </p:grpSpPr>
      <p:sp>
        <p:nvSpPr>
          <p:cNvPr id="354" name="Google Shape;354;p40"/>
          <p:cNvSpPr/>
          <p:nvPr/>
        </p:nvSpPr>
        <p:spPr>
          <a:xfrm>
            <a:off x="514200" y="825800"/>
            <a:ext cx="8115600" cy="42471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0"/>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0"/>
          <p:cNvSpPr txBox="1"/>
          <p:nvPr/>
        </p:nvSpPr>
        <p:spPr>
          <a:xfrm>
            <a:off x="727135" y="168850"/>
            <a:ext cx="66417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Kmean Multi-Variate Clustering</a:t>
            </a:r>
            <a:endParaRPr sz="100"/>
          </a:p>
        </p:txBody>
      </p:sp>
      <p:sp>
        <p:nvSpPr>
          <p:cNvPr id="357" name="Google Shape;357;p40"/>
          <p:cNvSpPr txBox="1"/>
          <p:nvPr/>
        </p:nvSpPr>
        <p:spPr>
          <a:xfrm>
            <a:off x="1885950" y="1790700"/>
            <a:ext cx="577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58" name="Google Shape;358;p40"/>
          <p:cNvSpPr txBox="1"/>
          <p:nvPr/>
        </p:nvSpPr>
        <p:spPr>
          <a:xfrm>
            <a:off x="1390650" y="1714500"/>
            <a:ext cx="518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59" name="Google Shape;359;p40"/>
          <p:cNvPicPr preferRelativeResize="0"/>
          <p:nvPr/>
        </p:nvPicPr>
        <p:blipFill>
          <a:blip r:embed="rId4">
            <a:alphaModFix/>
          </a:blip>
          <a:stretch>
            <a:fillRect/>
          </a:stretch>
        </p:blipFill>
        <p:spPr>
          <a:xfrm>
            <a:off x="803775" y="921625"/>
            <a:ext cx="3871590" cy="3640937"/>
          </a:xfrm>
          <a:prstGeom prst="rect">
            <a:avLst/>
          </a:prstGeom>
          <a:noFill/>
          <a:ln>
            <a:noFill/>
          </a:ln>
        </p:spPr>
      </p:pic>
      <p:sp>
        <p:nvSpPr>
          <p:cNvPr id="360" name="Google Shape;360;p40"/>
          <p:cNvSpPr txBox="1"/>
          <p:nvPr/>
        </p:nvSpPr>
        <p:spPr>
          <a:xfrm>
            <a:off x="1214824" y="4612775"/>
            <a:ext cx="3357175"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Kmean clustering on numerical features</a:t>
            </a:r>
            <a:endParaRPr dirty="0">
              <a:latin typeface="Calibri"/>
              <a:ea typeface="Calibri"/>
              <a:cs typeface="Calibri"/>
              <a:sym typeface="Calibri"/>
            </a:endParaRPr>
          </a:p>
        </p:txBody>
      </p:sp>
      <p:sp>
        <p:nvSpPr>
          <p:cNvPr id="361" name="Google Shape;361;p40"/>
          <p:cNvSpPr txBox="1"/>
          <p:nvPr/>
        </p:nvSpPr>
        <p:spPr>
          <a:xfrm>
            <a:off x="4825650" y="1572238"/>
            <a:ext cx="34086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Threshold &amp; Quadratic are relatively straightforward and simple pattern</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Machine Learning clustering methods (such as Kmean) take advantage of </a:t>
            </a:r>
            <a:r>
              <a:rPr lang="en" b="1">
                <a:latin typeface="Calibri"/>
                <a:ea typeface="Calibri"/>
                <a:cs typeface="Calibri"/>
                <a:sym typeface="Calibri"/>
              </a:rPr>
              <a:t>large quantity</a:t>
            </a:r>
            <a:r>
              <a:rPr lang="en">
                <a:latin typeface="Calibri"/>
                <a:ea typeface="Calibri"/>
                <a:cs typeface="Calibri"/>
                <a:sym typeface="Calibri"/>
              </a:rPr>
              <a:t> and </a:t>
            </a:r>
            <a:r>
              <a:rPr lang="en" b="1">
                <a:latin typeface="Calibri"/>
                <a:ea typeface="Calibri"/>
                <a:cs typeface="Calibri"/>
                <a:sym typeface="Calibri"/>
              </a:rPr>
              <a:t>multivariate </a:t>
            </a:r>
            <a:r>
              <a:rPr lang="en">
                <a:latin typeface="Calibri"/>
                <a:ea typeface="Calibri"/>
                <a:cs typeface="Calibri"/>
                <a:sym typeface="Calibri"/>
              </a:rPr>
              <a:t>(multi-dimension) data</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However, we are not medical professional to validate the cluster relevance</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5"/>
        <p:cNvGrpSpPr/>
        <p:nvPr/>
      </p:nvGrpSpPr>
      <p:grpSpPr>
        <a:xfrm>
          <a:off x="0" y="0"/>
          <a:ext cx="0" cy="0"/>
          <a:chOff x="0" y="0"/>
          <a:chExt cx="0" cy="0"/>
        </a:xfrm>
      </p:grpSpPr>
      <p:sp>
        <p:nvSpPr>
          <p:cNvPr id="366" name="Google Shape;366;p41"/>
          <p:cNvSpPr/>
          <p:nvPr/>
        </p:nvSpPr>
        <p:spPr>
          <a:xfrm>
            <a:off x="514200" y="872975"/>
            <a:ext cx="8115600" cy="38598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1"/>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1"/>
          <p:cNvSpPr txBox="1"/>
          <p:nvPr/>
        </p:nvSpPr>
        <p:spPr>
          <a:xfrm>
            <a:off x="727125" y="168850"/>
            <a:ext cx="39819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Classification Models</a:t>
            </a:r>
            <a:endParaRPr sz="100"/>
          </a:p>
        </p:txBody>
      </p:sp>
      <p:pic>
        <p:nvPicPr>
          <p:cNvPr id="369" name="Google Shape;369;p41"/>
          <p:cNvPicPr preferRelativeResize="0"/>
          <p:nvPr/>
        </p:nvPicPr>
        <p:blipFill>
          <a:blip r:embed="rId4">
            <a:alphaModFix/>
          </a:blip>
          <a:stretch>
            <a:fillRect/>
          </a:stretch>
        </p:blipFill>
        <p:spPr>
          <a:xfrm>
            <a:off x="782200" y="1538517"/>
            <a:ext cx="3670649" cy="1464675"/>
          </a:xfrm>
          <a:prstGeom prst="rect">
            <a:avLst/>
          </a:prstGeom>
          <a:noFill/>
          <a:ln>
            <a:noFill/>
          </a:ln>
        </p:spPr>
      </p:pic>
      <p:pic>
        <p:nvPicPr>
          <p:cNvPr id="370" name="Google Shape;370;p41"/>
          <p:cNvPicPr preferRelativeResize="0"/>
          <p:nvPr/>
        </p:nvPicPr>
        <p:blipFill>
          <a:blip r:embed="rId5">
            <a:alphaModFix/>
          </a:blip>
          <a:stretch>
            <a:fillRect/>
          </a:stretch>
        </p:blipFill>
        <p:spPr>
          <a:xfrm>
            <a:off x="5467200" y="1361702"/>
            <a:ext cx="2800349" cy="1734410"/>
          </a:xfrm>
          <a:prstGeom prst="rect">
            <a:avLst/>
          </a:prstGeom>
          <a:noFill/>
          <a:ln>
            <a:noFill/>
          </a:ln>
        </p:spPr>
      </p:pic>
      <p:sp>
        <p:nvSpPr>
          <p:cNvPr id="371" name="Google Shape;371;p41"/>
          <p:cNvSpPr/>
          <p:nvPr/>
        </p:nvSpPr>
        <p:spPr>
          <a:xfrm>
            <a:off x="4521725" y="2098175"/>
            <a:ext cx="8004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1"/>
          <p:cNvSpPr txBox="1"/>
          <p:nvPr/>
        </p:nvSpPr>
        <p:spPr>
          <a:xfrm>
            <a:off x="1264075" y="3043200"/>
            <a:ext cx="25545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Decision Tree</a:t>
            </a:r>
            <a:endParaRPr b="1">
              <a:latin typeface="Calibri"/>
              <a:ea typeface="Calibri"/>
              <a:cs typeface="Calibri"/>
              <a:sym typeface="Calibri"/>
            </a:endParaRPr>
          </a:p>
        </p:txBody>
      </p:sp>
      <p:sp>
        <p:nvSpPr>
          <p:cNvPr id="373" name="Google Shape;373;p41"/>
          <p:cNvSpPr txBox="1"/>
          <p:nvPr/>
        </p:nvSpPr>
        <p:spPr>
          <a:xfrm>
            <a:off x="5590125" y="3027350"/>
            <a:ext cx="25545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Random Forest</a:t>
            </a:r>
            <a:endParaRPr b="1">
              <a:latin typeface="Calibri"/>
              <a:ea typeface="Calibri"/>
              <a:cs typeface="Calibri"/>
              <a:sym typeface="Calibri"/>
            </a:endParaRPr>
          </a:p>
        </p:txBody>
      </p:sp>
      <p:sp>
        <p:nvSpPr>
          <p:cNvPr id="374" name="Google Shape;374;p41"/>
          <p:cNvSpPr txBox="1"/>
          <p:nvPr/>
        </p:nvSpPr>
        <p:spPr>
          <a:xfrm>
            <a:off x="894250" y="918325"/>
            <a:ext cx="71949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List of models: </a:t>
            </a:r>
            <a:r>
              <a:rPr lang="en" b="1">
                <a:latin typeface="Calibri"/>
                <a:ea typeface="Calibri"/>
                <a:cs typeface="Calibri"/>
                <a:sym typeface="Calibri"/>
              </a:rPr>
              <a:t>Decision Tree</a:t>
            </a:r>
            <a:r>
              <a:rPr lang="en">
                <a:latin typeface="Calibri"/>
                <a:ea typeface="Calibri"/>
                <a:cs typeface="Calibri"/>
                <a:sym typeface="Calibri"/>
              </a:rPr>
              <a:t>, </a:t>
            </a:r>
            <a:r>
              <a:rPr lang="en" b="1">
                <a:latin typeface="Calibri"/>
                <a:ea typeface="Calibri"/>
                <a:cs typeface="Calibri"/>
                <a:sym typeface="Calibri"/>
              </a:rPr>
              <a:t>Random Forest</a:t>
            </a:r>
            <a:r>
              <a:rPr lang="en">
                <a:latin typeface="Calibri"/>
                <a:ea typeface="Calibri"/>
                <a:cs typeface="Calibri"/>
                <a:sym typeface="Calibri"/>
              </a:rPr>
              <a:t>, Ada Boost, Gradient Boost</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8"/>
        <p:cNvGrpSpPr/>
        <p:nvPr/>
      </p:nvGrpSpPr>
      <p:grpSpPr>
        <a:xfrm>
          <a:off x="0" y="0"/>
          <a:ext cx="0" cy="0"/>
          <a:chOff x="0" y="0"/>
          <a:chExt cx="0" cy="0"/>
        </a:xfrm>
      </p:grpSpPr>
      <p:sp>
        <p:nvSpPr>
          <p:cNvPr id="379" name="Google Shape;379;p42"/>
          <p:cNvSpPr/>
          <p:nvPr/>
        </p:nvSpPr>
        <p:spPr>
          <a:xfrm>
            <a:off x="514200" y="872975"/>
            <a:ext cx="8115600" cy="38598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2"/>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2"/>
          <p:cNvSpPr txBox="1"/>
          <p:nvPr/>
        </p:nvSpPr>
        <p:spPr>
          <a:xfrm>
            <a:off x="727125" y="168850"/>
            <a:ext cx="39819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Classification Models</a:t>
            </a:r>
            <a:endParaRPr sz="100"/>
          </a:p>
        </p:txBody>
      </p:sp>
      <p:pic>
        <p:nvPicPr>
          <p:cNvPr id="382" name="Google Shape;382;p42"/>
          <p:cNvPicPr preferRelativeResize="0"/>
          <p:nvPr/>
        </p:nvPicPr>
        <p:blipFill>
          <a:blip r:embed="rId4">
            <a:alphaModFix/>
          </a:blip>
          <a:stretch>
            <a:fillRect/>
          </a:stretch>
        </p:blipFill>
        <p:spPr>
          <a:xfrm>
            <a:off x="782200" y="1538517"/>
            <a:ext cx="3670649" cy="1464675"/>
          </a:xfrm>
          <a:prstGeom prst="rect">
            <a:avLst/>
          </a:prstGeom>
          <a:noFill/>
          <a:ln>
            <a:noFill/>
          </a:ln>
        </p:spPr>
      </p:pic>
      <p:pic>
        <p:nvPicPr>
          <p:cNvPr id="383" name="Google Shape;383;p42"/>
          <p:cNvPicPr preferRelativeResize="0"/>
          <p:nvPr/>
        </p:nvPicPr>
        <p:blipFill>
          <a:blip r:embed="rId5">
            <a:alphaModFix/>
          </a:blip>
          <a:stretch>
            <a:fillRect/>
          </a:stretch>
        </p:blipFill>
        <p:spPr>
          <a:xfrm>
            <a:off x="5467200" y="1361702"/>
            <a:ext cx="2800349" cy="1734410"/>
          </a:xfrm>
          <a:prstGeom prst="rect">
            <a:avLst/>
          </a:prstGeom>
          <a:noFill/>
          <a:ln>
            <a:noFill/>
          </a:ln>
        </p:spPr>
      </p:pic>
      <p:sp>
        <p:nvSpPr>
          <p:cNvPr id="384" name="Google Shape;384;p42"/>
          <p:cNvSpPr/>
          <p:nvPr/>
        </p:nvSpPr>
        <p:spPr>
          <a:xfrm>
            <a:off x="4521725" y="2098175"/>
            <a:ext cx="800400" cy="400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2"/>
          <p:cNvSpPr txBox="1"/>
          <p:nvPr/>
        </p:nvSpPr>
        <p:spPr>
          <a:xfrm>
            <a:off x="1264075" y="3043200"/>
            <a:ext cx="25545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Decision Tree</a:t>
            </a:r>
            <a:endParaRPr b="1">
              <a:latin typeface="Calibri"/>
              <a:ea typeface="Calibri"/>
              <a:cs typeface="Calibri"/>
              <a:sym typeface="Calibri"/>
            </a:endParaRPr>
          </a:p>
        </p:txBody>
      </p:sp>
      <p:sp>
        <p:nvSpPr>
          <p:cNvPr id="386" name="Google Shape;386;p42"/>
          <p:cNvSpPr txBox="1"/>
          <p:nvPr/>
        </p:nvSpPr>
        <p:spPr>
          <a:xfrm>
            <a:off x="5590125" y="3027350"/>
            <a:ext cx="25545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alibri"/>
                <a:ea typeface="Calibri"/>
                <a:cs typeface="Calibri"/>
                <a:sym typeface="Calibri"/>
              </a:rPr>
              <a:t>Random Forest</a:t>
            </a:r>
            <a:endParaRPr b="1">
              <a:latin typeface="Calibri"/>
              <a:ea typeface="Calibri"/>
              <a:cs typeface="Calibri"/>
              <a:sym typeface="Calibri"/>
            </a:endParaRPr>
          </a:p>
        </p:txBody>
      </p:sp>
      <p:sp>
        <p:nvSpPr>
          <p:cNvPr id="387" name="Google Shape;387;p42"/>
          <p:cNvSpPr txBox="1"/>
          <p:nvPr/>
        </p:nvSpPr>
        <p:spPr>
          <a:xfrm>
            <a:off x="4937950" y="3483400"/>
            <a:ext cx="34386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A large number of relatively uncorrelated trees operating as a committee will outperform any of the individual constituent models.</a:t>
            </a:r>
            <a:endParaRPr>
              <a:latin typeface="Calibri"/>
              <a:ea typeface="Calibri"/>
              <a:cs typeface="Calibri"/>
              <a:sym typeface="Calibri"/>
            </a:endParaRPr>
          </a:p>
        </p:txBody>
      </p:sp>
      <p:sp>
        <p:nvSpPr>
          <p:cNvPr id="388" name="Google Shape;388;p42"/>
          <p:cNvSpPr txBox="1"/>
          <p:nvPr/>
        </p:nvSpPr>
        <p:spPr>
          <a:xfrm>
            <a:off x="894250" y="918325"/>
            <a:ext cx="71949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List of models: </a:t>
            </a:r>
            <a:r>
              <a:rPr lang="en" b="1">
                <a:latin typeface="Calibri"/>
                <a:ea typeface="Calibri"/>
                <a:cs typeface="Calibri"/>
                <a:sym typeface="Calibri"/>
              </a:rPr>
              <a:t>Decision Tree</a:t>
            </a:r>
            <a:r>
              <a:rPr lang="en">
                <a:latin typeface="Calibri"/>
                <a:ea typeface="Calibri"/>
                <a:cs typeface="Calibri"/>
                <a:sym typeface="Calibri"/>
              </a:rPr>
              <a:t>, </a:t>
            </a:r>
            <a:r>
              <a:rPr lang="en" b="1">
                <a:latin typeface="Calibri"/>
                <a:ea typeface="Calibri"/>
                <a:cs typeface="Calibri"/>
                <a:sym typeface="Calibri"/>
              </a:rPr>
              <a:t>Random Forest</a:t>
            </a:r>
            <a:r>
              <a:rPr lang="en">
                <a:latin typeface="Calibri"/>
                <a:ea typeface="Calibri"/>
                <a:cs typeface="Calibri"/>
                <a:sym typeface="Calibri"/>
              </a:rPr>
              <a:t>, Ada Boost, Gradient Boost</a:t>
            </a:r>
            <a:endParaRPr>
              <a:latin typeface="Calibri"/>
              <a:ea typeface="Calibri"/>
              <a:cs typeface="Calibri"/>
              <a:sym typeface="Calibri"/>
            </a:endParaRPr>
          </a:p>
        </p:txBody>
      </p:sp>
      <p:sp>
        <p:nvSpPr>
          <p:cNvPr id="389" name="Google Shape;389;p42"/>
          <p:cNvSpPr txBox="1"/>
          <p:nvPr/>
        </p:nvSpPr>
        <p:spPr>
          <a:xfrm>
            <a:off x="894250" y="3483400"/>
            <a:ext cx="4043700" cy="100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Create a large number of trees using: </a:t>
            </a:r>
            <a:endParaRPr>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Bagging </a:t>
            </a:r>
            <a:r>
              <a:rPr lang="en" sz="1000">
                <a:latin typeface="Calibri"/>
                <a:ea typeface="Calibri"/>
                <a:cs typeface="Calibri"/>
                <a:sym typeface="Calibri"/>
              </a:rPr>
              <a:t>(from sample or repeated data points)</a:t>
            </a:r>
            <a:endParaRPr sz="1000">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Feature Randomness </a:t>
            </a:r>
            <a:r>
              <a:rPr lang="en" sz="1100">
                <a:latin typeface="Calibri"/>
                <a:ea typeface="Calibri"/>
                <a:cs typeface="Calibri"/>
                <a:sym typeface="Calibri"/>
              </a:rPr>
              <a:t>(from a few randomly selected features)</a:t>
            </a:r>
            <a:endParaRPr sz="11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3"/>
        <p:cNvGrpSpPr/>
        <p:nvPr/>
      </p:nvGrpSpPr>
      <p:grpSpPr>
        <a:xfrm>
          <a:off x="0" y="0"/>
          <a:ext cx="0" cy="0"/>
          <a:chOff x="0" y="0"/>
          <a:chExt cx="0" cy="0"/>
        </a:xfrm>
      </p:grpSpPr>
      <p:sp>
        <p:nvSpPr>
          <p:cNvPr id="394" name="Google Shape;394;p43"/>
          <p:cNvSpPr/>
          <p:nvPr/>
        </p:nvSpPr>
        <p:spPr>
          <a:xfrm>
            <a:off x="514200" y="872975"/>
            <a:ext cx="8115600" cy="38598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3"/>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3"/>
          <p:cNvSpPr txBox="1"/>
          <p:nvPr/>
        </p:nvSpPr>
        <p:spPr>
          <a:xfrm>
            <a:off x="727125" y="168850"/>
            <a:ext cx="39819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Classification Models</a:t>
            </a:r>
            <a:endParaRPr sz="100"/>
          </a:p>
        </p:txBody>
      </p:sp>
      <p:sp>
        <p:nvSpPr>
          <p:cNvPr id="397" name="Google Shape;397;p43"/>
          <p:cNvSpPr txBox="1"/>
          <p:nvPr/>
        </p:nvSpPr>
        <p:spPr>
          <a:xfrm>
            <a:off x="2037925" y="3581950"/>
            <a:ext cx="50679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latin typeface="Calibri"/>
                <a:ea typeface="Calibri"/>
                <a:cs typeface="Calibri"/>
                <a:sym typeface="Calibri"/>
              </a:rPr>
              <a:t>Why Decision Tree-based models?</a:t>
            </a:r>
            <a:endParaRPr b="1">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b="1">
                <a:latin typeface="Calibri"/>
                <a:ea typeface="Calibri"/>
                <a:cs typeface="Calibri"/>
                <a:sym typeface="Calibri"/>
              </a:rPr>
              <a:t>Interpretability</a:t>
            </a:r>
            <a:r>
              <a:rPr lang="en">
                <a:latin typeface="Calibri"/>
                <a:ea typeface="Calibri"/>
                <a:cs typeface="Calibri"/>
                <a:sym typeface="Calibri"/>
              </a:rPr>
              <a:t> of Tree Models</a:t>
            </a:r>
            <a:endParaRPr>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Not much pre-processing required</a:t>
            </a:r>
            <a:endParaRPr>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a:latin typeface="Calibri"/>
                <a:ea typeface="Calibri"/>
                <a:cs typeface="Calibri"/>
                <a:sym typeface="Calibri"/>
              </a:rPr>
              <a:t>Data Robustness: handle various type of data</a:t>
            </a:r>
            <a:endParaRPr>
              <a:latin typeface="Calibri"/>
              <a:ea typeface="Calibri"/>
              <a:cs typeface="Calibri"/>
              <a:sym typeface="Calibri"/>
            </a:endParaRPr>
          </a:p>
        </p:txBody>
      </p:sp>
      <p:pic>
        <p:nvPicPr>
          <p:cNvPr id="398" name="Google Shape;398;p43"/>
          <p:cNvPicPr preferRelativeResize="0"/>
          <p:nvPr/>
        </p:nvPicPr>
        <p:blipFill>
          <a:blip r:embed="rId4">
            <a:alphaModFix/>
          </a:blip>
          <a:stretch>
            <a:fillRect/>
          </a:stretch>
        </p:blipFill>
        <p:spPr>
          <a:xfrm>
            <a:off x="2752438" y="1247826"/>
            <a:ext cx="3639124" cy="2184400"/>
          </a:xfrm>
          <a:prstGeom prst="rect">
            <a:avLst/>
          </a:prstGeom>
          <a:noFill/>
          <a:ln w="9525" cap="flat" cmpd="sng">
            <a:solidFill>
              <a:srgbClr val="2B70E4"/>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sp>
        <p:nvSpPr>
          <p:cNvPr id="137" name="Google Shape;137;p26"/>
          <p:cNvSpPr/>
          <p:nvPr/>
        </p:nvSpPr>
        <p:spPr>
          <a:xfrm>
            <a:off x="674250" y="776225"/>
            <a:ext cx="7795500" cy="37962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26"/>
          <p:cNvGrpSpPr/>
          <p:nvPr/>
        </p:nvGrpSpPr>
        <p:grpSpPr>
          <a:xfrm>
            <a:off x="4901297" y="1824901"/>
            <a:ext cx="421534" cy="414174"/>
            <a:chOff x="0" y="0"/>
            <a:chExt cx="1124091" cy="1104465"/>
          </a:xfrm>
        </p:grpSpPr>
        <p:pic>
          <p:nvPicPr>
            <p:cNvPr id="139" name="Google Shape;139;p26"/>
            <p:cNvPicPr preferRelativeResize="0"/>
            <p:nvPr/>
          </p:nvPicPr>
          <p:blipFill rotWithShape="1">
            <a:blip r:embed="rId4">
              <a:alphaModFix/>
            </a:blip>
            <a:srcRect t="422" b="422"/>
            <a:stretch/>
          </p:blipFill>
          <p:spPr>
            <a:xfrm>
              <a:off x="0" y="0"/>
              <a:ext cx="1124091" cy="1104465"/>
            </a:xfrm>
            <a:prstGeom prst="rect">
              <a:avLst/>
            </a:prstGeom>
            <a:noFill/>
            <a:ln>
              <a:noFill/>
            </a:ln>
          </p:spPr>
        </p:pic>
        <p:sp>
          <p:nvSpPr>
            <p:cNvPr id="140" name="Google Shape;140;p26"/>
            <p:cNvSpPr txBox="1"/>
            <p:nvPr/>
          </p:nvSpPr>
          <p:spPr>
            <a:xfrm>
              <a:off x="264595" y="0"/>
              <a:ext cx="594899" cy="697801"/>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 sz="1700" dirty="0">
                  <a:solidFill>
                    <a:srgbClr val="FFFFFF"/>
                  </a:solidFill>
                  <a:latin typeface="Space Mono"/>
                  <a:ea typeface="Space Mono"/>
                  <a:cs typeface="Space Mono"/>
                  <a:sym typeface="Space Mono"/>
                </a:rPr>
                <a:t>2</a:t>
              </a:r>
              <a:endParaRPr sz="700" dirty="0"/>
            </a:p>
          </p:txBody>
        </p:sp>
      </p:grpSp>
      <p:sp>
        <p:nvSpPr>
          <p:cNvPr id="141" name="Google Shape;141;p26"/>
          <p:cNvSpPr txBox="1"/>
          <p:nvPr/>
        </p:nvSpPr>
        <p:spPr>
          <a:xfrm>
            <a:off x="5617243" y="1935977"/>
            <a:ext cx="2304300" cy="500137"/>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 dirty="0">
                <a:latin typeface="Calibri"/>
                <a:ea typeface="Calibri"/>
                <a:cs typeface="Calibri"/>
                <a:sym typeface="Calibri"/>
              </a:rPr>
              <a:t>Data Processing and Analysis</a:t>
            </a:r>
            <a:endParaRPr dirty="0">
              <a:latin typeface="Calibri"/>
              <a:ea typeface="Calibri"/>
              <a:cs typeface="Calibri"/>
              <a:sym typeface="Calibri"/>
            </a:endParaRPr>
          </a:p>
          <a:p>
            <a:pPr marL="0" marR="0" lvl="0" indent="0" algn="l" rtl="0">
              <a:lnSpc>
                <a:spcPct val="130000"/>
              </a:lnSpc>
              <a:spcBef>
                <a:spcPts val="0"/>
              </a:spcBef>
              <a:spcAft>
                <a:spcPts val="0"/>
              </a:spcAft>
              <a:buNone/>
            </a:pPr>
            <a:r>
              <a:rPr lang="en" sz="1100" dirty="0">
                <a:latin typeface="Calibri"/>
                <a:ea typeface="Calibri"/>
                <a:cs typeface="Calibri"/>
                <a:sym typeface="Calibri"/>
              </a:rPr>
              <a:t>Shawn &amp; Zijie</a:t>
            </a:r>
            <a:endParaRPr sz="1100" dirty="0">
              <a:latin typeface="Calibri"/>
              <a:ea typeface="Calibri"/>
              <a:cs typeface="Calibri"/>
              <a:sym typeface="Calibri"/>
            </a:endParaRPr>
          </a:p>
        </p:txBody>
      </p:sp>
      <p:sp>
        <p:nvSpPr>
          <p:cNvPr id="142" name="Google Shape;142;p26"/>
          <p:cNvSpPr txBox="1"/>
          <p:nvPr/>
        </p:nvSpPr>
        <p:spPr>
          <a:xfrm>
            <a:off x="1030049" y="2302368"/>
            <a:ext cx="2712600" cy="5388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3500">
                <a:latin typeface="Archivo Black"/>
                <a:ea typeface="Archivo Black"/>
                <a:cs typeface="Archivo Black"/>
                <a:sym typeface="Archivo Black"/>
              </a:rPr>
              <a:t>Content</a:t>
            </a:r>
            <a:endParaRPr sz="700"/>
          </a:p>
        </p:txBody>
      </p:sp>
      <p:grpSp>
        <p:nvGrpSpPr>
          <p:cNvPr id="143" name="Google Shape;143;p26"/>
          <p:cNvGrpSpPr/>
          <p:nvPr/>
        </p:nvGrpSpPr>
        <p:grpSpPr>
          <a:xfrm>
            <a:off x="4901297" y="2465486"/>
            <a:ext cx="421534" cy="417702"/>
            <a:chOff x="0" y="0"/>
            <a:chExt cx="1124091" cy="1113872"/>
          </a:xfrm>
        </p:grpSpPr>
        <p:pic>
          <p:nvPicPr>
            <p:cNvPr id="144" name="Google Shape;144;p26"/>
            <p:cNvPicPr preferRelativeResize="0"/>
            <p:nvPr/>
          </p:nvPicPr>
          <p:blipFill rotWithShape="1">
            <a:blip r:embed="rId4">
              <a:alphaModFix/>
            </a:blip>
            <a:srcRect/>
            <a:stretch/>
          </p:blipFill>
          <p:spPr>
            <a:xfrm>
              <a:off x="0" y="0"/>
              <a:ext cx="1124091" cy="1113872"/>
            </a:xfrm>
            <a:prstGeom prst="rect">
              <a:avLst/>
            </a:prstGeom>
            <a:noFill/>
            <a:ln>
              <a:noFill/>
            </a:ln>
          </p:spPr>
        </p:pic>
        <p:sp>
          <p:nvSpPr>
            <p:cNvPr id="145" name="Google Shape;145;p26"/>
            <p:cNvSpPr txBox="1"/>
            <p:nvPr/>
          </p:nvSpPr>
          <p:spPr>
            <a:xfrm>
              <a:off x="264595" y="17283"/>
              <a:ext cx="594899" cy="6978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 sz="1700" dirty="0">
                  <a:solidFill>
                    <a:srgbClr val="FFFFFF"/>
                  </a:solidFill>
                  <a:latin typeface="Space Mono"/>
                  <a:ea typeface="Space Mono"/>
                  <a:cs typeface="Space Mono"/>
                  <a:sym typeface="Space Mono"/>
                </a:rPr>
                <a:t>3</a:t>
              </a:r>
              <a:endParaRPr sz="700" dirty="0"/>
            </a:p>
          </p:txBody>
        </p:sp>
      </p:grpSp>
      <p:sp>
        <p:nvSpPr>
          <p:cNvPr id="146" name="Google Shape;146;p26"/>
          <p:cNvSpPr txBox="1"/>
          <p:nvPr/>
        </p:nvSpPr>
        <p:spPr>
          <a:xfrm>
            <a:off x="5617243" y="2584423"/>
            <a:ext cx="2304300" cy="500137"/>
          </a:xfrm>
          <a:prstGeom prst="rect">
            <a:avLst/>
          </a:prstGeom>
          <a:noFill/>
          <a:ln>
            <a:noFill/>
          </a:ln>
        </p:spPr>
        <p:txBody>
          <a:bodyPr spcFirstLastPara="1" wrap="square" lIns="0" tIns="0" rIns="0" bIns="0" anchor="t" anchorCtr="0">
            <a:spAutoFit/>
          </a:bodyPr>
          <a:lstStyle/>
          <a:p>
            <a:pPr marL="0" marR="0" lvl="0" indent="0" algn="l" rtl="0">
              <a:lnSpc>
                <a:spcPct val="129995"/>
              </a:lnSpc>
              <a:spcBef>
                <a:spcPts val="0"/>
              </a:spcBef>
              <a:spcAft>
                <a:spcPts val="0"/>
              </a:spcAft>
              <a:buNone/>
            </a:pPr>
            <a:r>
              <a:rPr lang="en" dirty="0">
                <a:latin typeface="Calibri"/>
                <a:ea typeface="Calibri"/>
                <a:cs typeface="Calibri"/>
                <a:sym typeface="Calibri"/>
              </a:rPr>
              <a:t>Clustering</a:t>
            </a:r>
            <a:endParaRPr dirty="0">
              <a:latin typeface="Calibri"/>
              <a:ea typeface="Calibri"/>
              <a:cs typeface="Calibri"/>
              <a:sym typeface="Calibri"/>
            </a:endParaRPr>
          </a:p>
          <a:p>
            <a:pPr marL="0" marR="0" lvl="0" indent="0" algn="l" rtl="0">
              <a:lnSpc>
                <a:spcPct val="129995"/>
              </a:lnSpc>
              <a:spcBef>
                <a:spcPts val="0"/>
              </a:spcBef>
              <a:spcAft>
                <a:spcPts val="0"/>
              </a:spcAft>
              <a:buNone/>
            </a:pPr>
            <a:r>
              <a:rPr lang="en" sz="1100" dirty="0">
                <a:latin typeface="Calibri"/>
                <a:ea typeface="Calibri"/>
                <a:cs typeface="Calibri"/>
                <a:sym typeface="Calibri"/>
              </a:rPr>
              <a:t>Xin Lin</a:t>
            </a:r>
            <a:endParaRPr sz="1100" dirty="0">
              <a:latin typeface="Calibri"/>
              <a:ea typeface="Calibri"/>
              <a:cs typeface="Calibri"/>
              <a:sym typeface="Calibri"/>
            </a:endParaRPr>
          </a:p>
        </p:txBody>
      </p:sp>
      <p:grpSp>
        <p:nvGrpSpPr>
          <p:cNvPr id="147" name="Google Shape;147;p26"/>
          <p:cNvGrpSpPr/>
          <p:nvPr/>
        </p:nvGrpSpPr>
        <p:grpSpPr>
          <a:xfrm>
            <a:off x="4901297" y="3106071"/>
            <a:ext cx="421534" cy="417702"/>
            <a:chOff x="0" y="0"/>
            <a:chExt cx="1124091" cy="1113872"/>
          </a:xfrm>
        </p:grpSpPr>
        <p:pic>
          <p:nvPicPr>
            <p:cNvPr id="148" name="Google Shape;148;p26"/>
            <p:cNvPicPr preferRelativeResize="0"/>
            <p:nvPr/>
          </p:nvPicPr>
          <p:blipFill rotWithShape="1">
            <a:blip r:embed="rId4">
              <a:alphaModFix/>
            </a:blip>
            <a:srcRect/>
            <a:stretch/>
          </p:blipFill>
          <p:spPr>
            <a:xfrm>
              <a:off x="0" y="0"/>
              <a:ext cx="1124091" cy="1113872"/>
            </a:xfrm>
            <a:prstGeom prst="rect">
              <a:avLst/>
            </a:prstGeom>
            <a:noFill/>
            <a:ln>
              <a:noFill/>
            </a:ln>
          </p:spPr>
        </p:pic>
        <p:sp>
          <p:nvSpPr>
            <p:cNvPr id="149" name="Google Shape;149;p26"/>
            <p:cNvSpPr txBox="1"/>
            <p:nvPr/>
          </p:nvSpPr>
          <p:spPr>
            <a:xfrm>
              <a:off x="264595" y="32275"/>
              <a:ext cx="594899" cy="6978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 sz="1700" dirty="0">
                  <a:solidFill>
                    <a:srgbClr val="FFFFFF"/>
                  </a:solidFill>
                  <a:latin typeface="Space Mono"/>
                  <a:ea typeface="Space Mono"/>
                  <a:cs typeface="Space Mono"/>
                  <a:sym typeface="Space Mono"/>
                </a:rPr>
                <a:t>4</a:t>
              </a:r>
              <a:endParaRPr sz="700" dirty="0"/>
            </a:p>
          </p:txBody>
        </p:sp>
      </p:grpSp>
      <p:sp>
        <p:nvSpPr>
          <p:cNvPr id="150" name="Google Shape;150;p26"/>
          <p:cNvSpPr txBox="1"/>
          <p:nvPr/>
        </p:nvSpPr>
        <p:spPr>
          <a:xfrm>
            <a:off x="5617243" y="3211182"/>
            <a:ext cx="2304300" cy="500137"/>
          </a:xfrm>
          <a:prstGeom prst="rect">
            <a:avLst/>
          </a:prstGeom>
          <a:noFill/>
          <a:ln>
            <a:noFill/>
          </a:ln>
        </p:spPr>
        <p:txBody>
          <a:bodyPr spcFirstLastPara="1" wrap="square" lIns="0" tIns="0" rIns="0" bIns="0" anchor="t" anchorCtr="0">
            <a:spAutoFit/>
          </a:bodyPr>
          <a:lstStyle/>
          <a:p>
            <a:pPr marL="0" marR="0" lvl="0" indent="0" algn="l" rtl="0">
              <a:lnSpc>
                <a:spcPct val="130012"/>
              </a:lnSpc>
              <a:spcBef>
                <a:spcPts val="0"/>
              </a:spcBef>
              <a:spcAft>
                <a:spcPts val="0"/>
              </a:spcAft>
              <a:buNone/>
            </a:pPr>
            <a:r>
              <a:rPr lang="en" dirty="0">
                <a:latin typeface="Calibri"/>
                <a:ea typeface="Calibri"/>
                <a:cs typeface="Calibri"/>
                <a:sym typeface="Calibri"/>
              </a:rPr>
              <a:t>Classification Model</a:t>
            </a:r>
            <a:endParaRPr dirty="0">
              <a:latin typeface="Calibri"/>
              <a:ea typeface="Calibri"/>
              <a:cs typeface="Calibri"/>
              <a:sym typeface="Calibri"/>
            </a:endParaRPr>
          </a:p>
          <a:p>
            <a:pPr marL="0" marR="0" lvl="0" indent="0" algn="l" rtl="0">
              <a:lnSpc>
                <a:spcPct val="130012"/>
              </a:lnSpc>
              <a:spcBef>
                <a:spcPts val="0"/>
              </a:spcBef>
              <a:spcAft>
                <a:spcPts val="0"/>
              </a:spcAft>
              <a:buNone/>
            </a:pPr>
            <a:r>
              <a:rPr lang="en" sz="1100" dirty="0">
                <a:latin typeface="Calibri"/>
                <a:ea typeface="Calibri"/>
                <a:cs typeface="Calibri"/>
                <a:sym typeface="Calibri"/>
              </a:rPr>
              <a:t>Minh</a:t>
            </a:r>
            <a:endParaRPr sz="1100" dirty="0">
              <a:latin typeface="Calibri"/>
              <a:ea typeface="Calibri"/>
              <a:cs typeface="Calibri"/>
              <a:sym typeface="Calibri"/>
            </a:endParaRPr>
          </a:p>
        </p:txBody>
      </p:sp>
      <p:grpSp>
        <p:nvGrpSpPr>
          <p:cNvPr id="151" name="Google Shape;151;p26"/>
          <p:cNvGrpSpPr/>
          <p:nvPr/>
        </p:nvGrpSpPr>
        <p:grpSpPr>
          <a:xfrm>
            <a:off x="4901297" y="3746655"/>
            <a:ext cx="421534" cy="417702"/>
            <a:chOff x="0" y="0"/>
            <a:chExt cx="1124091" cy="1113872"/>
          </a:xfrm>
        </p:grpSpPr>
        <p:pic>
          <p:nvPicPr>
            <p:cNvPr id="152" name="Google Shape;152;p26"/>
            <p:cNvPicPr preferRelativeResize="0"/>
            <p:nvPr/>
          </p:nvPicPr>
          <p:blipFill rotWithShape="1">
            <a:blip r:embed="rId4">
              <a:alphaModFix/>
            </a:blip>
            <a:srcRect/>
            <a:stretch/>
          </p:blipFill>
          <p:spPr>
            <a:xfrm>
              <a:off x="0" y="0"/>
              <a:ext cx="1124091" cy="1113872"/>
            </a:xfrm>
            <a:prstGeom prst="rect">
              <a:avLst/>
            </a:prstGeom>
            <a:noFill/>
            <a:ln>
              <a:noFill/>
            </a:ln>
          </p:spPr>
        </p:pic>
        <p:sp>
          <p:nvSpPr>
            <p:cNvPr id="153" name="Google Shape;153;p26"/>
            <p:cNvSpPr txBox="1"/>
            <p:nvPr/>
          </p:nvSpPr>
          <p:spPr>
            <a:xfrm>
              <a:off x="264592" y="26181"/>
              <a:ext cx="594899" cy="6978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 sz="1700" dirty="0">
                  <a:solidFill>
                    <a:srgbClr val="FFFFFF"/>
                  </a:solidFill>
                  <a:latin typeface="Space Mono"/>
                  <a:ea typeface="Space Mono"/>
                  <a:cs typeface="Space Mono"/>
                  <a:sym typeface="Space Mono"/>
                </a:rPr>
                <a:t>5</a:t>
              </a:r>
              <a:endParaRPr sz="700" dirty="0"/>
            </a:p>
          </p:txBody>
        </p:sp>
      </p:grpSp>
      <p:sp>
        <p:nvSpPr>
          <p:cNvPr id="154" name="Google Shape;154;p26"/>
          <p:cNvSpPr txBox="1"/>
          <p:nvPr/>
        </p:nvSpPr>
        <p:spPr>
          <a:xfrm>
            <a:off x="5617243" y="3851767"/>
            <a:ext cx="2304300" cy="495600"/>
          </a:xfrm>
          <a:prstGeom prst="rect">
            <a:avLst/>
          </a:prstGeom>
          <a:noFill/>
          <a:ln>
            <a:noFill/>
          </a:ln>
        </p:spPr>
        <p:txBody>
          <a:bodyPr spcFirstLastPara="1" wrap="square" lIns="0" tIns="0" rIns="0" bIns="0" anchor="t" anchorCtr="0">
            <a:spAutoFit/>
          </a:bodyPr>
          <a:lstStyle/>
          <a:p>
            <a:pPr marL="0" marR="0" lvl="0" indent="0" algn="l" rtl="0">
              <a:lnSpc>
                <a:spcPct val="130012"/>
              </a:lnSpc>
              <a:spcBef>
                <a:spcPts val="0"/>
              </a:spcBef>
              <a:spcAft>
                <a:spcPts val="0"/>
              </a:spcAft>
              <a:buNone/>
            </a:pPr>
            <a:r>
              <a:rPr lang="en" dirty="0">
                <a:latin typeface="Calibri"/>
                <a:ea typeface="Calibri"/>
                <a:cs typeface="Calibri"/>
                <a:sym typeface="Calibri"/>
              </a:rPr>
              <a:t>Mini Web Application</a:t>
            </a:r>
            <a:endParaRPr dirty="0">
              <a:latin typeface="Calibri"/>
              <a:ea typeface="Calibri"/>
              <a:cs typeface="Calibri"/>
              <a:sym typeface="Calibri"/>
            </a:endParaRPr>
          </a:p>
          <a:p>
            <a:pPr marL="0" marR="0" lvl="0" indent="0" algn="l" rtl="0">
              <a:lnSpc>
                <a:spcPct val="130012"/>
              </a:lnSpc>
              <a:spcBef>
                <a:spcPts val="0"/>
              </a:spcBef>
              <a:spcAft>
                <a:spcPts val="0"/>
              </a:spcAft>
              <a:buNone/>
            </a:pPr>
            <a:r>
              <a:rPr lang="en" sz="1100" dirty="0">
                <a:latin typeface="Calibri"/>
                <a:ea typeface="Calibri"/>
                <a:cs typeface="Calibri"/>
                <a:sym typeface="Calibri"/>
              </a:rPr>
              <a:t>Huy</a:t>
            </a:r>
            <a:endParaRPr sz="1100" dirty="0">
              <a:latin typeface="Calibri"/>
              <a:ea typeface="Calibri"/>
              <a:cs typeface="Calibri"/>
              <a:sym typeface="Calibri"/>
            </a:endParaRPr>
          </a:p>
        </p:txBody>
      </p:sp>
      <p:grpSp>
        <p:nvGrpSpPr>
          <p:cNvPr id="155" name="Google Shape;155;p26"/>
          <p:cNvGrpSpPr/>
          <p:nvPr/>
        </p:nvGrpSpPr>
        <p:grpSpPr>
          <a:xfrm>
            <a:off x="4901297" y="1209776"/>
            <a:ext cx="421534" cy="414174"/>
            <a:chOff x="0" y="0"/>
            <a:chExt cx="1124091" cy="1104465"/>
          </a:xfrm>
        </p:grpSpPr>
        <p:pic>
          <p:nvPicPr>
            <p:cNvPr id="156" name="Google Shape;156;p26"/>
            <p:cNvPicPr preferRelativeResize="0"/>
            <p:nvPr/>
          </p:nvPicPr>
          <p:blipFill rotWithShape="1">
            <a:blip r:embed="rId4">
              <a:alphaModFix/>
            </a:blip>
            <a:srcRect t="426" b="416"/>
            <a:stretch/>
          </p:blipFill>
          <p:spPr>
            <a:xfrm>
              <a:off x="0" y="0"/>
              <a:ext cx="1124091" cy="1104465"/>
            </a:xfrm>
            <a:prstGeom prst="rect">
              <a:avLst/>
            </a:prstGeom>
            <a:noFill/>
            <a:ln>
              <a:noFill/>
            </a:ln>
          </p:spPr>
        </p:pic>
        <p:sp>
          <p:nvSpPr>
            <p:cNvPr id="157" name="Google Shape;157;p26"/>
            <p:cNvSpPr txBox="1"/>
            <p:nvPr/>
          </p:nvSpPr>
          <p:spPr>
            <a:xfrm>
              <a:off x="264595" y="0"/>
              <a:ext cx="594899" cy="697801"/>
            </a:xfrm>
            <a:prstGeom prst="rect">
              <a:avLst/>
            </a:prstGeom>
            <a:noFill/>
            <a:ln>
              <a:noFill/>
            </a:ln>
          </p:spPr>
          <p:txBody>
            <a:bodyPr spcFirstLastPara="1" wrap="square" lIns="0" tIns="0" rIns="0" bIns="0" anchor="t" anchorCtr="0">
              <a:spAutoFit/>
            </a:bodyPr>
            <a:lstStyle/>
            <a:p>
              <a:pPr marL="0" marR="0" lvl="0" indent="0" algn="ctr" rtl="0">
                <a:lnSpc>
                  <a:spcPct val="140005"/>
                </a:lnSpc>
                <a:spcBef>
                  <a:spcPts val="0"/>
                </a:spcBef>
                <a:spcAft>
                  <a:spcPts val="0"/>
                </a:spcAft>
                <a:buNone/>
              </a:pPr>
              <a:r>
                <a:rPr lang="en" sz="1700" b="0" i="0" u="none" strike="noStrike" cap="none" dirty="0">
                  <a:solidFill>
                    <a:srgbClr val="FFFFFF"/>
                  </a:solidFill>
                  <a:latin typeface="Space Mono"/>
                  <a:ea typeface="Space Mono"/>
                  <a:cs typeface="Space Mono"/>
                  <a:sym typeface="Space Mono"/>
                </a:rPr>
                <a:t>1</a:t>
              </a:r>
              <a:endParaRPr sz="700" dirty="0"/>
            </a:p>
          </p:txBody>
        </p:sp>
      </p:grpSp>
      <p:sp>
        <p:nvSpPr>
          <p:cNvPr id="158" name="Google Shape;158;p26"/>
          <p:cNvSpPr txBox="1"/>
          <p:nvPr/>
        </p:nvSpPr>
        <p:spPr>
          <a:xfrm>
            <a:off x="5617193" y="1317214"/>
            <a:ext cx="2304300" cy="215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
                <a:latin typeface="Calibri"/>
                <a:ea typeface="Calibri"/>
                <a:cs typeface="Calibri"/>
                <a:sym typeface="Calibri"/>
              </a:rPr>
              <a:t>Problem Statement</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2"/>
        <p:cNvGrpSpPr/>
        <p:nvPr/>
      </p:nvGrpSpPr>
      <p:grpSpPr>
        <a:xfrm>
          <a:off x="0" y="0"/>
          <a:ext cx="0" cy="0"/>
          <a:chOff x="0" y="0"/>
          <a:chExt cx="0" cy="0"/>
        </a:xfrm>
      </p:grpSpPr>
      <p:sp>
        <p:nvSpPr>
          <p:cNvPr id="403" name="Google Shape;403;p44"/>
          <p:cNvSpPr/>
          <p:nvPr/>
        </p:nvSpPr>
        <p:spPr>
          <a:xfrm>
            <a:off x="514200" y="872975"/>
            <a:ext cx="8115600" cy="38598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4"/>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4"/>
          <p:cNvSpPr txBox="1"/>
          <p:nvPr/>
        </p:nvSpPr>
        <p:spPr>
          <a:xfrm>
            <a:off x="727125" y="168850"/>
            <a:ext cx="41922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Performance Measures</a:t>
            </a:r>
            <a:endParaRPr sz="100"/>
          </a:p>
        </p:txBody>
      </p:sp>
      <p:sp>
        <p:nvSpPr>
          <p:cNvPr id="406" name="Google Shape;406;p44"/>
          <p:cNvSpPr/>
          <p:nvPr/>
        </p:nvSpPr>
        <p:spPr>
          <a:xfrm>
            <a:off x="885300" y="4139850"/>
            <a:ext cx="7239000" cy="430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07" name="Google Shape;407;p44"/>
          <p:cNvGraphicFramePr/>
          <p:nvPr/>
        </p:nvGraphicFramePr>
        <p:xfrm>
          <a:off x="896788" y="1806890"/>
          <a:ext cx="7239000" cy="2763820"/>
        </p:xfrm>
        <a:graphic>
          <a:graphicData uri="http://schemas.openxmlformats.org/drawingml/2006/table">
            <a:tbl>
              <a:tblPr>
                <a:noFill/>
                <a:tableStyleId>{39B085A2-2A59-4410-94F4-6DEC05C2E312}</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430850">
                <a:tc rowSpan="2">
                  <a:txBody>
                    <a:bodyPr/>
                    <a:lstStyle/>
                    <a:p>
                      <a:pPr marL="0" lvl="0" indent="0" algn="ctr" rtl="0">
                        <a:spcBef>
                          <a:spcPts val="0"/>
                        </a:spcBef>
                        <a:spcAft>
                          <a:spcPts val="0"/>
                        </a:spcAft>
                        <a:buNone/>
                      </a:pPr>
                      <a:r>
                        <a:rPr lang="en" b="1"/>
                        <a:t>Model</a:t>
                      </a:r>
                      <a:endParaRPr b="1"/>
                    </a:p>
                  </a:txBody>
                  <a:tcPr marL="91425" marR="91425" marT="91425" marB="91425" anchor="ctr"/>
                </a:tc>
                <a:tc gridSpan="2">
                  <a:txBody>
                    <a:bodyPr/>
                    <a:lstStyle/>
                    <a:p>
                      <a:pPr marL="0" lvl="0" indent="0" algn="ctr" rtl="0">
                        <a:spcBef>
                          <a:spcPts val="0"/>
                        </a:spcBef>
                        <a:spcAft>
                          <a:spcPts val="0"/>
                        </a:spcAft>
                        <a:buNone/>
                      </a:pPr>
                      <a:r>
                        <a:rPr lang="en" b="1"/>
                        <a:t>Accuracy</a:t>
                      </a:r>
                      <a:endParaRPr b="1"/>
                    </a:p>
                  </a:txBody>
                  <a:tcPr marL="91425" marR="91425" marT="91425" marB="91425" anchor="ctr"/>
                </a:tc>
                <a:tc hMerge="1">
                  <a:txBody>
                    <a:bodyPr/>
                    <a:lstStyle/>
                    <a:p>
                      <a:endParaRPr lang="en-US"/>
                    </a:p>
                  </a:txBody>
                  <a:tcPr/>
                </a:tc>
                <a:tc gridSpan="2">
                  <a:txBody>
                    <a:bodyPr/>
                    <a:lstStyle/>
                    <a:p>
                      <a:pPr marL="0" lvl="0" indent="0" algn="ctr" rtl="0">
                        <a:spcBef>
                          <a:spcPts val="0"/>
                        </a:spcBef>
                        <a:spcAft>
                          <a:spcPts val="0"/>
                        </a:spcAft>
                        <a:buNone/>
                      </a:pPr>
                      <a:r>
                        <a:rPr lang="en" b="1"/>
                        <a:t>ROC AUC</a:t>
                      </a:r>
                      <a:endParaRPr b="1"/>
                    </a:p>
                  </a:txBody>
                  <a:tcPr marL="91425" marR="91425" marT="91425" marB="91425" anchor="ctr"/>
                </a:tc>
                <a:tc hMerge="1">
                  <a:txBody>
                    <a:bodyPr/>
                    <a:lstStyle/>
                    <a:p>
                      <a:endParaRPr lang="en-US"/>
                    </a:p>
                  </a:txBody>
                  <a:tcPr/>
                </a:tc>
                <a:extLst>
                  <a:ext uri="{0D108BD9-81ED-4DB2-BD59-A6C34878D82A}">
                    <a16:rowId xmlns:a16="http://schemas.microsoft.com/office/drawing/2014/main" val="10000"/>
                  </a:ext>
                </a:extLst>
              </a:tr>
              <a:tr h="430850">
                <a:tc vMerge="1">
                  <a:txBody>
                    <a:bodyPr/>
                    <a:lstStyle/>
                    <a:p>
                      <a:endParaRPr lang="en-US"/>
                    </a:p>
                  </a:txBody>
                  <a:tcPr/>
                </a:tc>
                <a:tc>
                  <a:txBody>
                    <a:bodyPr/>
                    <a:lstStyle/>
                    <a:p>
                      <a:pPr marL="0" lvl="0" indent="0" algn="ctr" rtl="0">
                        <a:spcBef>
                          <a:spcPts val="0"/>
                        </a:spcBef>
                        <a:spcAft>
                          <a:spcPts val="0"/>
                        </a:spcAft>
                        <a:buNone/>
                      </a:pPr>
                      <a:r>
                        <a:rPr lang="en" i="1"/>
                        <a:t>Train set</a:t>
                      </a:r>
                      <a:endParaRPr i="1"/>
                    </a:p>
                  </a:txBody>
                  <a:tcPr marL="91425" marR="91425" marT="91425" marB="91425" anchor="ctr"/>
                </a:tc>
                <a:tc>
                  <a:txBody>
                    <a:bodyPr/>
                    <a:lstStyle/>
                    <a:p>
                      <a:pPr marL="0" lvl="0" indent="0" algn="ctr" rtl="0">
                        <a:spcBef>
                          <a:spcPts val="0"/>
                        </a:spcBef>
                        <a:spcAft>
                          <a:spcPts val="0"/>
                        </a:spcAft>
                        <a:buNone/>
                      </a:pPr>
                      <a:r>
                        <a:rPr lang="en" i="1"/>
                        <a:t>Test set</a:t>
                      </a:r>
                      <a:endParaRPr i="1"/>
                    </a:p>
                  </a:txBody>
                  <a:tcPr marL="91425" marR="91425" marT="91425" marB="91425" anchor="ctr"/>
                </a:tc>
                <a:tc>
                  <a:txBody>
                    <a:bodyPr/>
                    <a:lstStyle/>
                    <a:p>
                      <a:pPr marL="0" lvl="0" indent="0" algn="ctr" rtl="0">
                        <a:spcBef>
                          <a:spcPts val="0"/>
                        </a:spcBef>
                        <a:spcAft>
                          <a:spcPts val="0"/>
                        </a:spcAft>
                        <a:buNone/>
                      </a:pPr>
                      <a:r>
                        <a:rPr lang="en" i="1"/>
                        <a:t>Train Set</a:t>
                      </a:r>
                      <a:endParaRPr i="1"/>
                    </a:p>
                  </a:txBody>
                  <a:tcPr marL="91425" marR="91425" marT="91425" marB="91425" anchor="ctr"/>
                </a:tc>
                <a:tc>
                  <a:txBody>
                    <a:bodyPr/>
                    <a:lstStyle/>
                    <a:p>
                      <a:pPr marL="0" lvl="0" indent="0" algn="ctr" rtl="0">
                        <a:spcBef>
                          <a:spcPts val="0"/>
                        </a:spcBef>
                        <a:spcAft>
                          <a:spcPts val="0"/>
                        </a:spcAft>
                        <a:buNone/>
                      </a:pPr>
                      <a:r>
                        <a:rPr lang="en" i="1"/>
                        <a:t>Test Set</a:t>
                      </a:r>
                      <a:endParaRPr i="1"/>
                    </a:p>
                  </a:txBody>
                  <a:tcPr marL="91425" marR="91425" marT="91425" marB="91425" anchor="ctr"/>
                </a:tc>
                <a:extLst>
                  <a:ext uri="{0D108BD9-81ED-4DB2-BD59-A6C34878D82A}">
                    <a16:rowId xmlns:a16="http://schemas.microsoft.com/office/drawing/2014/main" val="10001"/>
                  </a:ext>
                </a:extLst>
              </a:tr>
              <a:tr h="430850">
                <a:tc>
                  <a:txBody>
                    <a:bodyPr/>
                    <a:lstStyle/>
                    <a:p>
                      <a:pPr marL="0" lvl="0" indent="0" algn="l" rtl="0">
                        <a:spcBef>
                          <a:spcPts val="0"/>
                        </a:spcBef>
                        <a:spcAft>
                          <a:spcPts val="0"/>
                        </a:spcAft>
                        <a:buNone/>
                      </a:pPr>
                      <a:r>
                        <a:rPr lang="en"/>
                        <a:t>AdaBoost</a:t>
                      </a:r>
                      <a:endParaRPr/>
                    </a:p>
                  </a:txBody>
                  <a:tcPr marL="91425" marR="91425" marT="91425" marB="91425" anchor="ctr"/>
                </a:tc>
                <a:tc>
                  <a:txBody>
                    <a:bodyPr/>
                    <a:lstStyle/>
                    <a:p>
                      <a:pPr marL="0" lvl="0" indent="0" algn="ctr" rtl="0">
                        <a:spcBef>
                          <a:spcPts val="0"/>
                        </a:spcBef>
                        <a:spcAft>
                          <a:spcPts val="0"/>
                        </a:spcAft>
                        <a:buNone/>
                      </a:pPr>
                      <a:r>
                        <a:rPr lang="en"/>
                        <a:t>73.20%</a:t>
                      </a:r>
                      <a:endParaRPr/>
                    </a:p>
                  </a:txBody>
                  <a:tcPr marL="91425" marR="91425" marT="91425" marB="91425" anchor="ctr"/>
                </a:tc>
                <a:tc>
                  <a:txBody>
                    <a:bodyPr/>
                    <a:lstStyle/>
                    <a:p>
                      <a:pPr marL="0" lvl="0" indent="0" algn="ctr" rtl="0">
                        <a:spcBef>
                          <a:spcPts val="0"/>
                        </a:spcBef>
                        <a:spcAft>
                          <a:spcPts val="0"/>
                        </a:spcAft>
                        <a:buNone/>
                      </a:pPr>
                      <a:r>
                        <a:rPr lang="en"/>
                        <a:t>72.61%</a:t>
                      </a:r>
                      <a:endParaRPr/>
                    </a:p>
                  </a:txBody>
                  <a:tcPr marL="91425" marR="91425" marT="91425" marB="91425" anchor="ctr"/>
                </a:tc>
                <a:tc>
                  <a:txBody>
                    <a:bodyPr/>
                    <a:lstStyle/>
                    <a:p>
                      <a:pPr marL="0" lvl="0" indent="0" algn="ctr" rtl="0">
                        <a:spcBef>
                          <a:spcPts val="0"/>
                        </a:spcBef>
                        <a:spcAft>
                          <a:spcPts val="0"/>
                        </a:spcAft>
                        <a:buNone/>
                      </a:pPr>
                      <a:r>
                        <a:rPr lang="en"/>
                        <a:t>73.12%</a:t>
                      </a:r>
                      <a:endParaRPr/>
                    </a:p>
                  </a:txBody>
                  <a:tcPr marL="91425" marR="91425" marT="91425" marB="91425" anchor="ctr"/>
                </a:tc>
                <a:tc>
                  <a:txBody>
                    <a:bodyPr/>
                    <a:lstStyle/>
                    <a:p>
                      <a:pPr marL="0" lvl="0" indent="0" algn="ctr" rtl="0">
                        <a:spcBef>
                          <a:spcPts val="0"/>
                        </a:spcBef>
                        <a:spcAft>
                          <a:spcPts val="0"/>
                        </a:spcAft>
                        <a:buNone/>
                      </a:pPr>
                      <a:r>
                        <a:rPr lang="en"/>
                        <a:t>72.65%</a:t>
                      </a:r>
                      <a:endParaRPr/>
                    </a:p>
                  </a:txBody>
                  <a:tcPr marL="91425" marR="91425" marT="91425" marB="91425" anchor="ctr"/>
                </a:tc>
                <a:extLst>
                  <a:ext uri="{0D108BD9-81ED-4DB2-BD59-A6C34878D82A}">
                    <a16:rowId xmlns:a16="http://schemas.microsoft.com/office/drawing/2014/main" val="10002"/>
                  </a:ext>
                </a:extLst>
              </a:tr>
              <a:tr h="430850">
                <a:tc>
                  <a:txBody>
                    <a:bodyPr/>
                    <a:lstStyle/>
                    <a:p>
                      <a:pPr marL="0" lvl="0" indent="0" algn="l" rtl="0">
                        <a:spcBef>
                          <a:spcPts val="0"/>
                        </a:spcBef>
                        <a:spcAft>
                          <a:spcPts val="0"/>
                        </a:spcAft>
                        <a:buNone/>
                      </a:pPr>
                      <a:r>
                        <a:rPr lang="en"/>
                        <a:t>Decision Tree</a:t>
                      </a:r>
                      <a:endParaRPr/>
                    </a:p>
                  </a:txBody>
                  <a:tcPr marL="91425" marR="91425" marT="91425" marB="91425" anchor="ctr"/>
                </a:tc>
                <a:tc>
                  <a:txBody>
                    <a:bodyPr/>
                    <a:lstStyle/>
                    <a:p>
                      <a:pPr marL="0" lvl="0" indent="0" algn="ctr" rtl="0">
                        <a:spcBef>
                          <a:spcPts val="0"/>
                        </a:spcBef>
                        <a:spcAft>
                          <a:spcPts val="0"/>
                        </a:spcAft>
                        <a:buNone/>
                      </a:pPr>
                      <a:r>
                        <a:rPr lang="en"/>
                        <a:t>73.42%</a:t>
                      </a:r>
                      <a:endParaRPr/>
                    </a:p>
                  </a:txBody>
                  <a:tcPr marL="91425" marR="91425" marT="91425" marB="91425" anchor="ctr"/>
                </a:tc>
                <a:tc>
                  <a:txBody>
                    <a:bodyPr/>
                    <a:lstStyle/>
                    <a:p>
                      <a:pPr marL="0" lvl="0" indent="0" algn="ctr" rtl="0">
                        <a:spcBef>
                          <a:spcPts val="0"/>
                        </a:spcBef>
                        <a:spcAft>
                          <a:spcPts val="0"/>
                        </a:spcAft>
                        <a:buNone/>
                      </a:pPr>
                      <a:r>
                        <a:rPr lang="en"/>
                        <a:t>72.37%</a:t>
                      </a:r>
                      <a:endParaRPr/>
                    </a:p>
                  </a:txBody>
                  <a:tcPr marL="91425" marR="91425" marT="91425" marB="91425" anchor="ctr"/>
                </a:tc>
                <a:tc>
                  <a:txBody>
                    <a:bodyPr/>
                    <a:lstStyle/>
                    <a:p>
                      <a:pPr marL="0" lvl="0" indent="0" algn="ctr" rtl="0">
                        <a:spcBef>
                          <a:spcPts val="0"/>
                        </a:spcBef>
                        <a:spcAft>
                          <a:spcPts val="0"/>
                        </a:spcAft>
                        <a:buNone/>
                      </a:pPr>
                      <a:r>
                        <a:rPr lang="en"/>
                        <a:t>73.36%</a:t>
                      </a:r>
                      <a:endParaRPr/>
                    </a:p>
                  </a:txBody>
                  <a:tcPr marL="91425" marR="91425" marT="91425" marB="91425" anchor="ctr"/>
                </a:tc>
                <a:tc>
                  <a:txBody>
                    <a:bodyPr/>
                    <a:lstStyle/>
                    <a:p>
                      <a:pPr marL="0" lvl="0" indent="0" algn="ctr" rtl="0">
                        <a:spcBef>
                          <a:spcPts val="0"/>
                        </a:spcBef>
                        <a:spcAft>
                          <a:spcPts val="0"/>
                        </a:spcAft>
                        <a:buNone/>
                      </a:pPr>
                      <a:r>
                        <a:rPr lang="en"/>
                        <a:t>72.38%</a:t>
                      </a:r>
                      <a:endParaRPr/>
                    </a:p>
                  </a:txBody>
                  <a:tcPr marL="91425" marR="91425" marT="91425" marB="91425" anchor="ctr"/>
                </a:tc>
                <a:extLst>
                  <a:ext uri="{0D108BD9-81ED-4DB2-BD59-A6C34878D82A}">
                    <a16:rowId xmlns:a16="http://schemas.microsoft.com/office/drawing/2014/main" val="10003"/>
                  </a:ext>
                </a:extLst>
              </a:tr>
              <a:tr h="500775">
                <a:tc>
                  <a:txBody>
                    <a:bodyPr/>
                    <a:lstStyle/>
                    <a:p>
                      <a:pPr marL="0" lvl="0" indent="0" algn="l" rtl="0">
                        <a:spcBef>
                          <a:spcPts val="0"/>
                        </a:spcBef>
                        <a:spcAft>
                          <a:spcPts val="0"/>
                        </a:spcAft>
                        <a:buNone/>
                      </a:pPr>
                      <a:r>
                        <a:rPr lang="en"/>
                        <a:t>Gradient Boosting</a:t>
                      </a:r>
                      <a:endParaRPr/>
                    </a:p>
                  </a:txBody>
                  <a:tcPr marL="91425" marR="91425" marT="91425" marB="91425" anchor="ctr"/>
                </a:tc>
                <a:tc>
                  <a:txBody>
                    <a:bodyPr/>
                    <a:lstStyle/>
                    <a:p>
                      <a:pPr marL="0" lvl="0" indent="0" algn="ctr" rtl="0">
                        <a:spcBef>
                          <a:spcPts val="0"/>
                        </a:spcBef>
                        <a:spcAft>
                          <a:spcPts val="0"/>
                        </a:spcAft>
                        <a:buNone/>
                      </a:pPr>
                      <a:r>
                        <a:rPr lang="en"/>
                        <a:t>74.10%</a:t>
                      </a:r>
                      <a:endParaRPr/>
                    </a:p>
                  </a:txBody>
                  <a:tcPr marL="91425" marR="91425" marT="91425" marB="91425" anchor="ctr"/>
                </a:tc>
                <a:tc>
                  <a:txBody>
                    <a:bodyPr/>
                    <a:lstStyle/>
                    <a:p>
                      <a:pPr marL="0" lvl="0" indent="0" algn="ctr" rtl="0">
                        <a:spcBef>
                          <a:spcPts val="0"/>
                        </a:spcBef>
                        <a:spcAft>
                          <a:spcPts val="0"/>
                        </a:spcAft>
                        <a:buNone/>
                      </a:pPr>
                      <a:r>
                        <a:rPr lang="en"/>
                        <a:t>73.15%</a:t>
                      </a:r>
                      <a:endParaRPr/>
                    </a:p>
                  </a:txBody>
                  <a:tcPr marL="91425" marR="91425" marT="91425" marB="91425" anchor="ctr"/>
                </a:tc>
                <a:tc>
                  <a:txBody>
                    <a:bodyPr/>
                    <a:lstStyle/>
                    <a:p>
                      <a:pPr marL="0" lvl="0" indent="0" algn="ctr" rtl="0">
                        <a:spcBef>
                          <a:spcPts val="0"/>
                        </a:spcBef>
                        <a:spcAft>
                          <a:spcPts val="0"/>
                        </a:spcAft>
                        <a:buNone/>
                      </a:pPr>
                      <a:r>
                        <a:rPr lang="en"/>
                        <a:t>74.05%</a:t>
                      </a:r>
                      <a:endParaRPr/>
                    </a:p>
                  </a:txBody>
                  <a:tcPr marL="91425" marR="91425" marT="91425" marB="91425" anchor="ctr"/>
                </a:tc>
                <a:tc>
                  <a:txBody>
                    <a:bodyPr/>
                    <a:lstStyle/>
                    <a:p>
                      <a:pPr marL="0" lvl="0" indent="0" algn="ctr" rtl="0">
                        <a:spcBef>
                          <a:spcPts val="0"/>
                        </a:spcBef>
                        <a:spcAft>
                          <a:spcPts val="0"/>
                        </a:spcAft>
                        <a:buNone/>
                      </a:pPr>
                      <a:r>
                        <a:rPr lang="en"/>
                        <a:t>73.13%</a:t>
                      </a:r>
                      <a:endParaRPr/>
                    </a:p>
                  </a:txBody>
                  <a:tcPr marL="91425" marR="91425" marT="91425" marB="91425" anchor="ctr"/>
                </a:tc>
                <a:extLst>
                  <a:ext uri="{0D108BD9-81ED-4DB2-BD59-A6C34878D82A}">
                    <a16:rowId xmlns:a16="http://schemas.microsoft.com/office/drawing/2014/main" val="10004"/>
                  </a:ext>
                </a:extLst>
              </a:tr>
              <a:tr h="430850">
                <a:tc>
                  <a:txBody>
                    <a:bodyPr/>
                    <a:lstStyle/>
                    <a:p>
                      <a:pPr marL="0" lvl="0" indent="0" algn="l" rtl="0">
                        <a:spcBef>
                          <a:spcPts val="0"/>
                        </a:spcBef>
                        <a:spcAft>
                          <a:spcPts val="0"/>
                        </a:spcAft>
                        <a:buNone/>
                      </a:pPr>
                      <a:r>
                        <a:rPr lang="en"/>
                        <a:t>Random Forest</a:t>
                      </a:r>
                      <a:endParaRPr/>
                    </a:p>
                  </a:txBody>
                  <a:tcPr marL="91425" marR="91425" marT="91425" marB="91425" anchor="ctr"/>
                </a:tc>
                <a:tc>
                  <a:txBody>
                    <a:bodyPr/>
                    <a:lstStyle/>
                    <a:p>
                      <a:pPr marL="0" lvl="0" indent="0" algn="ctr" rtl="0">
                        <a:spcBef>
                          <a:spcPts val="0"/>
                        </a:spcBef>
                        <a:spcAft>
                          <a:spcPts val="0"/>
                        </a:spcAft>
                        <a:buNone/>
                      </a:pPr>
                      <a:r>
                        <a:rPr lang="en"/>
                        <a:t>74.52%</a:t>
                      </a:r>
                      <a:endParaRPr/>
                    </a:p>
                  </a:txBody>
                  <a:tcPr marL="91425" marR="91425" marT="91425" marB="91425" anchor="ctr"/>
                </a:tc>
                <a:tc>
                  <a:txBody>
                    <a:bodyPr/>
                    <a:lstStyle/>
                    <a:p>
                      <a:pPr marL="0" lvl="0" indent="0" algn="ctr" rtl="0">
                        <a:spcBef>
                          <a:spcPts val="0"/>
                        </a:spcBef>
                        <a:spcAft>
                          <a:spcPts val="0"/>
                        </a:spcAft>
                        <a:buNone/>
                      </a:pPr>
                      <a:r>
                        <a:rPr lang="en"/>
                        <a:t>73.04%</a:t>
                      </a:r>
                      <a:endParaRPr/>
                    </a:p>
                  </a:txBody>
                  <a:tcPr marL="91425" marR="91425" marT="91425" marB="91425" anchor="ctr"/>
                </a:tc>
                <a:tc>
                  <a:txBody>
                    <a:bodyPr/>
                    <a:lstStyle/>
                    <a:p>
                      <a:pPr marL="0" lvl="0" indent="0" algn="ctr" rtl="0">
                        <a:spcBef>
                          <a:spcPts val="0"/>
                        </a:spcBef>
                        <a:spcAft>
                          <a:spcPts val="0"/>
                        </a:spcAft>
                        <a:buNone/>
                      </a:pPr>
                      <a:r>
                        <a:rPr lang="en"/>
                        <a:t>74.46%</a:t>
                      </a:r>
                      <a:endParaRPr/>
                    </a:p>
                  </a:txBody>
                  <a:tcPr marL="91425" marR="91425" marT="91425" marB="91425" anchor="ctr"/>
                </a:tc>
                <a:tc>
                  <a:txBody>
                    <a:bodyPr/>
                    <a:lstStyle/>
                    <a:p>
                      <a:pPr marL="0" lvl="0" indent="0" algn="ctr" rtl="0">
                        <a:spcBef>
                          <a:spcPts val="0"/>
                        </a:spcBef>
                        <a:spcAft>
                          <a:spcPts val="0"/>
                        </a:spcAft>
                        <a:buNone/>
                      </a:pPr>
                      <a:r>
                        <a:rPr lang="en"/>
                        <a:t>73.02%</a:t>
                      </a:r>
                      <a:endParaRPr/>
                    </a:p>
                  </a:txBody>
                  <a:tcPr marL="91425" marR="91425" marT="91425" marB="91425" anchor="ctr"/>
                </a:tc>
                <a:extLst>
                  <a:ext uri="{0D108BD9-81ED-4DB2-BD59-A6C34878D82A}">
                    <a16:rowId xmlns:a16="http://schemas.microsoft.com/office/drawing/2014/main" val="10005"/>
                  </a:ext>
                </a:extLst>
              </a:tr>
            </a:tbl>
          </a:graphicData>
        </a:graphic>
      </p:graphicFrame>
      <p:sp>
        <p:nvSpPr>
          <p:cNvPr id="408" name="Google Shape;408;p44"/>
          <p:cNvSpPr txBox="1"/>
          <p:nvPr/>
        </p:nvSpPr>
        <p:spPr>
          <a:xfrm>
            <a:off x="885300" y="1116875"/>
            <a:ext cx="73734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Using </a:t>
            </a:r>
            <a:r>
              <a:rPr lang="en" b="1">
                <a:latin typeface="Calibri"/>
                <a:ea typeface="Calibri"/>
                <a:cs typeface="Calibri"/>
                <a:sym typeface="Calibri"/>
              </a:rPr>
              <a:t>grid-search</a:t>
            </a:r>
            <a:r>
              <a:rPr lang="en">
                <a:latin typeface="Calibri"/>
                <a:ea typeface="Calibri"/>
                <a:cs typeface="Calibri"/>
                <a:sym typeface="Calibri"/>
              </a:rPr>
              <a:t> to find the best combination of hyper-parameters for each model</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2"/>
        <p:cNvGrpSpPr/>
        <p:nvPr/>
      </p:nvGrpSpPr>
      <p:grpSpPr>
        <a:xfrm>
          <a:off x="0" y="0"/>
          <a:ext cx="0" cy="0"/>
          <a:chOff x="0" y="0"/>
          <a:chExt cx="0" cy="0"/>
        </a:xfrm>
      </p:grpSpPr>
      <p:sp>
        <p:nvSpPr>
          <p:cNvPr id="413" name="Google Shape;413;p45"/>
          <p:cNvSpPr/>
          <p:nvPr/>
        </p:nvSpPr>
        <p:spPr>
          <a:xfrm>
            <a:off x="727125" y="857250"/>
            <a:ext cx="4525500" cy="39321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5"/>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txBox="1"/>
          <p:nvPr/>
        </p:nvSpPr>
        <p:spPr>
          <a:xfrm>
            <a:off x="727137" y="168850"/>
            <a:ext cx="70038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Mini Web Application</a:t>
            </a:r>
            <a:endParaRPr sz="100"/>
          </a:p>
        </p:txBody>
      </p:sp>
      <p:sp>
        <p:nvSpPr>
          <p:cNvPr id="416" name="Google Shape;416;p45"/>
          <p:cNvSpPr txBox="1"/>
          <p:nvPr/>
        </p:nvSpPr>
        <p:spPr>
          <a:xfrm>
            <a:off x="1002525" y="1780025"/>
            <a:ext cx="39747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latin typeface="Calibri"/>
                <a:ea typeface="Calibri"/>
                <a:cs typeface="Calibri"/>
                <a:sym typeface="Calibri"/>
              </a:rPr>
              <a:t>Streamlit: </a:t>
            </a:r>
            <a:endParaRPr b="1">
              <a:latin typeface="Calibri"/>
              <a:ea typeface="Calibri"/>
              <a:cs typeface="Calibri"/>
              <a:sym typeface="Calibri"/>
            </a:endParaRPr>
          </a:p>
          <a:p>
            <a:pPr marL="457200" lvl="0" indent="0" algn="l" rtl="0">
              <a:spcBef>
                <a:spcPts val="0"/>
              </a:spcBef>
              <a:spcAft>
                <a:spcPts val="0"/>
              </a:spcAft>
              <a:buNone/>
            </a:pPr>
            <a:r>
              <a:rPr lang="en">
                <a:latin typeface="Calibri"/>
                <a:ea typeface="Calibri"/>
                <a:cs typeface="Calibri"/>
                <a:sym typeface="Calibri"/>
              </a:rPr>
              <a:t>Python library to create interactive web application and deployment</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Users interact with application, not models</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457200" lvl="0" indent="0" algn="l" rtl="0">
              <a:spcBef>
                <a:spcPts val="0"/>
              </a:spcBef>
              <a:spcAft>
                <a:spcPts val="0"/>
              </a:spcAft>
              <a:buNone/>
            </a:pP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Demonstration at the end </a:t>
            </a:r>
            <a:endParaRPr>
              <a:solidFill>
                <a:schemeClr val="dk1"/>
              </a:solidFill>
              <a:latin typeface="Calibri"/>
              <a:ea typeface="Calibri"/>
              <a:cs typeface="Calibri"/>
              <a:sym typeface="Calibri"/>
            </a:endParaRPr>
          </a:p>
        </p:txBody>
      </p:sp>
      <p:pic>
        <p:nvPicPr>
          <p:cNvPr id="417" name="Google Shape;417;p45"/>
          <p:cNvPicPr preferRelativeResize="0"/>
          <p:nvPr/>
        </p:nvPicPr>
        <p:blipFill>
          <a:blip r:embed="rId4">
            <a:alphaModFix/>
          </a:blip>
          <a:stretch>
            <a:fillRect/>
          </a:stretch>
        </p:blipFill>
        <p:spPr>
          <a:xfrm>
            <a:off x="5412125" y="857250"/>
            <a:ext cx="2802333" cy="3932101"/>
          </a:xfrm>
          <a:prstGeom prst="rect">
            <a:avLst/>
          </a:prstGeom>
          <a:noFill/>
          <a:ln w="9525" cap="flat" cmpd="sng">
            <a:solidFill>
              <a:srgbClr val="2B70E4"/>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1"/>
        <p:cNvGrpSpPr/>
        <p:nvPr/>
      </p:nvGrpSpPr>
      <p:grpSpPr>
        <a:xfrm>
          <a:off x="0" y="0"/>
          <a:ext cx="0" cy="0"/>
          <a:chOff x="0" y="0"/>
          <a:chExt cx="0" cy="0"/>
        </a:xfrm>
      </p:grpSpPr>
      <p:sp>
        <p:nvSpPr>
          <p:cNvPr id="422" name="Google Shape;422;p46"/>
          <p:cNvSpPr/>
          <p:nvPr/>
        </p:nvSpPr>
        <p:spPr>
          <a:xfrm>
            <a:off x="514200" y="952875"/>
            <a:ext cx="8115600" cy="31866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6"/>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6"/>
          <p:cNvSpPr txBox="1"/>
          <p:nvPr/>
        </p:nvSpPr>
        <p:spPr>
          <a:xfrm>
            <a:off x="727137" y="168850"/>
            <a:ext cx="71172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Conclusion &amp; Discussion</a:t>
            </a:r>
            <a:endParaRPr sz="100"/>
          </a:p>
        </p:txBody>
      </p:sp>
      <p:sp>
        <p:nvSpPr>
          <p:cNvPr id="425" name="Google Shape;425;p46"/>
          <p:cNvSpPr txBox="1"/>
          <p:nvPr/>
        </p:nvSpPr>
        <p:spPr>
          <a:xfrm>
            <a:off x="955000" y="1075825"/>
            <a:ext cx="7292400" cy="2770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dirty="0">
                <a:latin typeface="Calibri"/>
                <a:ea typeface="Calibri"/>
                <a:cs typeface="Calibri"/>
                <a:sym typeface="Calibri"/>
              </a:rPr>
              <a:t>The </a:t>
            </a:r>
            <a:r>
              <a:rPr lang="en">
                <a:latin typeface="Calibri"/>
                <a:ea typeface="Calibri"/>
                <a:cs typeface="Calibri"/>
                <a:sym typeface="Calibri"/>
              </a:rPr>
              <a:t>project allows </a:t>
            </a:r>
            <a:r>
              <a:rPr lang="en" dirty="0">
                <a:latin typeface="Calibri"/>
                <a:ea typeface="Calibri"/>
                <a:cs typeface="Calibri"/>
                <a:sym typeface="Calibri"/>
              </a:rPr>
              <a:t>us to understand the </a:t>
            </a:r>
            <a:r>
              <a:rPr lang="en" b="1" dirty="0">
                <a:latin typeface="Calibri"/>
                <a:ea typeface="Calibri"/>
                <a:cs typeface="Calibri"/>
                <a:sym typeface="Calibri"/>
              </a:rPr>
              <a:t>full pipeline</a:t>
            </a:r>
            <a:r>
              <a:rPr lang="en" dirty="0">
                <a:latin typeface="Calibri"/>
                <a:ea typeface="Calibri"/>
                <a:cs typeface="Calibri"/>
                <a:sym typeface="Calibri"/>
              </a:rPr>
              <a:t> of a data science, machine learning project from problem formulation to end product.</a:t>
            </a:r>
            <a:endParaRPr dirty="0">
              <a:latin typeface="Calibri"/>
              <a:ea typeface="Calibri"/>
              <a:cs typeface="Calibri"/>
              <a:sym typeface="Calibri"/>
            </a:endParaRPr>
          </a:p>
          <a:p>
            <a:pPr marL="457200" lvl="0" indent="0" algn="l" rtl="0">
              <a:spcBef>
                <a:spcPts val="0"/>
              </a:spcBef>
              <a:spcAft>
                <a:spcPts val="0"/>
              </a:spcAft>
              <a:buNone/>
            </a:pPr>
            <a:endParaRPr dirty="0">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Discussion between </a:t>
            </a:r>
            <a:r>
              <a:rPr lang="en" b="1" dirty="0">
                <a:solidFill>
                  <a:schemeClr val="dk1"/>
                </a:solidFill>
                <a:latin typeface="Calibri"/>
                <a:ea typeface="Calibri"/>
                <a:cs typeface="Calibri"/>
                <a:sym typeface="Calibri"/>
              </a:rPr>
              <a:t>cleaning</a:t>
            </a:r>
            <a:r>
              <a:rPr lang="en" dirty="0">
                <a:solidFill>
                  <a:schemeClr val="dk1"/>
                </a:solidFill>
                <a:latin typeface="Calibri"/>
                <a:ea typeface="Calibri"/>
                <a:cs typeface="Calibri"/>
                <a:sym typeface="Calibri"/>
              </a:rPr>
              <a:t> data and </a:t>
            </a:r>
            <a:r>
              <a:rPr lang="en" b="1" dirty="0">
                <a:solidFill>
                  <a:schemeClr val="dk1"/>
                </a:solidFill>
                <a:latin typeface="Calibri"/>
                <a:ea typeface="Calibri"/>
                <a:cs typeface="Calibri"/>
                <a:sym typeface="Calibri"/>
              </a:rPr>
              <a:t>manipulate</a:t>
            </a:r>
            <a:r>
              <a:rPr lang="en" dirty="0">
                <a:solidFill>
                  <a:schemeClr val="dk1"/>
                </a:solidFill>
                <a:latin typeface="Calibri"/>
                <a:ea typeface="Calibri"/>
                <a:cs typeface="Calibri"/>
                <a:sym typeface="Calibri"/>
              </a:rPr>
              <a:t> data </a:t>
            </a:r>
            <a:endParaRPr dirty="0">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When we clean data to optimize for </a:t>
            </a:r>
            <a:r>
              <a:rPr lang="en" b="1" dirty="0">
                <a:solidFill>
                  <a:schemeClr val="dk1"/>
                </a:solidFill>
                <a:latin typeface="Calibri"/>
                <a:ea typeface="Calibri"/>
                <a:cs typeface="Calibri"/>
                <a:sym typeface="Calibri"/>
              </a:rPr>
              <a:t>accuracy</a:t>
            </a:r>
            <a:r>
              <a:rPr lang="en" dirty="0">
                <a:solidFill>
                  <a:schemeClr val="dk1"/>
                </a:solidFill>
                <a:latin typeface="Calibri"/>
                <a:ea typeface="Calibri"/>
                <a:cs typeface="Calibri"/>
                <a:sym typeface="Calibri"/>
              </a:rPr>
              <a:t> of model, we might introduce our own</a:t>
            </a:r>
            <a:r>
              <a:rPr lang="en" b="1" dirty="0">
                <a:solidFill>
                  <a:schemeClr val="dk1"/>
                </a:solidFill>
                <a:latin typeface="Calibri"/>
                <a:ea typeface="Calibri"/>
                <a:cs typeface="Calibri"/>
                <a:sym typeface="Calibri"/>
              </a:rPr>
              <a:t> bias</a:t>
            </a:r>
            <a:endParaRPr b="1" dirty="0">
              <a:solidFill>
                <a:schemeClr val="dk1"/>
              </a:solidFill>
              <a:latin typeface="Calibri"/>
              <a:ea typeface="Calibri"/>
              <a:cs typeface="Calibri"/>
              <a:sym typeface="Calibri"/>
            </a:endParaRPr>
          </a:p>
          <a:p>
            <a:pPr marL="914400" lvl="1" indent="-317500" algn="l" rtl="0">
              <a:spcBef>
                <a:spcPts val="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Data given is the </a:t>
            </a:r>
            <a:r>
              <a:rPr lang="en" b="1" dirty="0">
                <a:solidFill>
                  <a:schemeClr val="dk1"/>
                </a:solidFill>
                <a:latin typeface="Calibri"/>
                <a:ea typeface="Calibri"/>
                <a:cs typeface="Calibri"/>
                <a:sym typeface="Calibri"/>
              </a:rPr>
              <a:t>sample,</a:t>
            </a:r>
            <a:r>
              <a:rPr lang="en" dirty="0">
                <a:solidFill>
                  <a:schemeClr val="dk1"/>
                </a:solidFill>
                <a:latin typeface="Calibri"/>
                <a:ea typeface="Calibri"/>
                <a:cs typeface="Calibri"/>
                <a:sym typeface="Calibri"/>
              </a:rPr>
              <a:t> and not the whole population. Outliers are inevitable</a:t>
            </a:r>
            <a:endParaRPr b="1" dirty="0">
              <a:solidFill>
                <a:schemeClr val="dk1"/>
              </a:solidFill>
              <a:latin typeface="Calibri"/>
              <a:ea typeface="Calibri"/>
              <a:cs typeface="Calibri"/>
              <a:sym typeface="Calibri"/>
            </a:endParaRPr>
          </a:p>
          <a:p>
            <a:pPr marL="914400" lvl="0" indent="0" algn="l" rtl="0">
              <a:spcBef>
                <a:spcPts val="0"/>
              </a:spcBef>
              <a:spcAft>
                <a:spcPts val="0"/>
              </a:spcAft>
              <a:buNone/>
            </a:pPr>
            <a:endParaRPr dirty="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The data are rudimentary, cannot fully predict disease. </a:t>
            </a:r>
            <a:r>
              <a:rPr lang="en" b="1" dirty="0">
                <a:solidFill>
                  <a:schemeClr val="dk1"/>
                </a:solidFill>
                <a:latin typeface="Calibri"/>
                <a:ea typeface="Calibri"/>
                <a:cs typeface="Calibri"/>
                <a:sym typeface="Calibri"/>
              </a:rPr>
              <a:t>Human expertise and more features</a:t>
            </a:r>
            <a:r>
              <a:rPr lang="en" dirty="0">
                <a:solidFill>
                  <a:schemeClr val="dk1"/>
                </a:solidFill>
                <a:latin typeface="Calibri"/>
                <a:ea typeface="Calibri"/>
                <a:cs typeface="Calibri"/>
                <a:sym typeface="Calibri"/>
              </a:rPr>
              <a:t> are required.</a:t>
            </a:r>
            <a:endParaRPr dirty="0">
              <a:solidFill>
                <a:schemeClr val="dk1"/>
              </a:solidFill>
              <a:latin typeface="Calibri"/>
              <a:ea typeface="Calibri"/>
              <a:cs typeface="Calibri"/>
              <a:sym typeface="Calibri"/>
            </a:endParaRPr>
          </a:p>
          <a:p>
            <a:pPr marL="457200" lvl="0" indent="0" algn="l" rtl="0">
              <a:spcBef>
                <a:spcPts val="0"/>
              </a:spcBef>
              <a:spcAft>
                <a:spcPts val="0"/>
              </a:spcAft>
              <a:buNone/>
            </a:pPr>
            <a:endParaRPr dirty="0">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dirty="0">
                <a:solidFill>
                  <a:schemeClr val="dk1"/>
                </a:solidFill>
                <a:latin typeface="Calibri"/>
                <a:ea typeface="Calibri"/>
                <a:cs typeface="Calibri"/>
                <a:sym typeface="Calibri"/>
              </a:rPr>
              <a:t>Prediction is useful to </a:t>
            </a:r>
            <a:r>
              <a:rPr lang="en" b="1" dirty="0">
                <a:solidFill>
                  <a:schemeClr val="dk1"/>
                </a:solidFill>
                <a:latin typeface="Calibri"/>
                <a:ea typeface="Calibri"/>
                <a:cs typeface="Calibri"/>
                <a:sym typeface="Calibri"/>
              </a:rPr>
              <a:t>alert risky patients</a:t>
            </a:r>
            <a:r>
              <a:rPr lang="en" dirty="0">
                <a:solidFill>
                  <a:schemeClr val="dk1"/>
                </a:solidFill>
                <a:latin typeface="Calibri"/>
                <a:ea typeface="Calibri"/>
                <a:cs typeface="Calibri"/>
                <a:sym typeface="Calibri"/>
              </a:rPr>
              <a:t> to seek further medical advice</a:t>
            </a:r>
            <a:endParaRPr dirty="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9"/>
        <p:cNvGrpSpPr/>
        <p:nvPr/>
      </p:nvGrpSpPr>
      <p:grpSpPr>
        <a:xfrm>
          <a:off x="0" y="0"/>
          <a:ext cx="0" cy="0"/>
          <a:chOff x="0" y="0"/>
          <a:chExt cx="0" cy="0"/>
        </a:xfrm>
      </p:grpSpPr>
      <p:sp>
        <p:nvSpPr>
          <p:cNvPr id="430" name="Google Shape;430;p47"/>
          <p:cNvSpPr/>
          <p:nvPr/>
        </p:nvSpPr>
        <p:spPr>
          <a:xfrm>
            <a:off x="514200" y="952875"/>
            <a:ext cx="8115600" cy="37722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7"/>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7"/>
          <p:cNvSpPr txBox="1"/>
          <p:nvPr/>
        </p:nvSpPr>
        <p:spPr>
          <a:xfrm>
            <a:off x="727137" y="168850"/>
            <a:ext cx="71172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Demonstration</a:t>
            </a:r>
            <a:endParaRPr sz="100"/>
          </a:p>
        </p:txBody>
      </p:sp>
      <p:sp>
        <p:nvSpPr>
          <p:cNvPr id="433" name="Google Shape;433;p47"/>
          <p:cNvSpPr txBox="1"/>
          <p:nvPr/>
        </p:nvSpPr>
        <p:spPr>
          <a:xfrm>
            <a:off x="3070875" y="3482486"/>
            <a:ext cx="2429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Calibri"/>
                <a:ea typeface="Calibri"/>
                <a:cs typeface="Calibri"/>
                <a:sym typeface="Calibri"/>
                <a:hlinkClick r:id="rId4"/>
              </a:rPr>
              <a:t>https://share.streamlit.io/than-duc-huy/cardiovascular-disease/main/Main.py</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434" name="Google Shape;434;p47"/>
          <p:cNvPicPr preferRelativeResize="0"/>
          <p:nvPr/>
        </p:nvPicPr>
        <p:blipFill>
          <a:blip r:embed="rId5">
            <a:alphaModFix/>
          </a:blip>
          <a:stretch>
            <a:fillRect/>
          </a:stretch>
        </p:blipFill>
        <p:spPr>
          <a:xfrm>
            <a:off x="3112712" y="1148775"/>
            <a:ext cx="2346008" cy="2271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2"/>
        <p:cNvGrpSpPr/>
        <p:nvPr/>
      </p:nvGrpSpPr>
      <p:grpSpPr>
        <a:xfrm>
          <a:off x="0" y="0"/>
          <a:ext cx="0" cy="0"/>
          <a:chOff x="0" y="0"/>
          <a:chExt cx="0" cy="0"/>
        </a:xfrm>
      </p:grpSpPr>
      <p:sp>
        <p:nvSpPr>
          <p:cNvPr id="163" name="Google Shape;163;p27"/>
          <p:cNvSpPr/>
          <p:nvPr/>
        </p:nvSpPr>
        <p:spPr>
          <a:xfrm>
            <a:off x="514200" y="952875"/>
            <a:ext cx="8115600" cy="39294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txBox="1"/>
          <p:nvPr/>
        </p:nvSpPr>
        <p:spPr>
          <a:xfrm>
            <a:off x="727113" y="168848"/>
            <a:ext cx="36321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Problem Statement </a:t>
            </a:r>
            <a:endParaRPr sz="100"/>
          </a:p>
        </p:txBody>
      </p:sp>
      <p:sp>
        <p:nvSpPr>
          <p:cNvPr id="166" name="Google Shape;166;p27"/>
          <p:cNvSpPr txBox="1"/>
          <p:nvPr/>
        </p:nvSpPr>
        <p:spPr>
          <a:xfrm>
            <a:off x="4065225" y="1640025"/>
            <a:ext cx="43773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latin typeface="Calibri"/>
                <a:ea typeface="Calibri"/>
                <a:cs typeface="Calibri"/>
                <a:sym typeface="Calibri"/>
              </a:rPr>
              <a:t>Problem</a:t>
            </a:r>
            <a:r>
              <a:rPr lang="en">
                <a:latin typeface="Calibri"/>
                <a:ea typeface="Calibri"/>
                <a:cs typeface="Calibri"/>
                <a:sym typeface="Calibri"/>
              </a:rPr>
              <a:t>: Cardiovascular disease accounted for 31.7% of all deaths in 2020 in Singapore (19 people die from these disease every day)</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latin typeface="Calibri"/>
                <a:ea typeface="Calibri"/>
                <a:cs typeface="Calibri"/>
                <a:sym typeface="Calibri"/>
              </a:rPr>
              <a:t>Solution</a:t>
            </a:r>
            <a:r>
              <a:rPr lang="en">
                <a:latin typeface="Calibri"/>
                <a:ea typeface="Calibri"/>
                <a:cs typeface="Calibri"/>
                <a:sym typeface="Calibri"/>
              </a:rPr>
              <a:t>: Early detection to prevent stroke, heart failure and further complications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latin typeface="Calibri"/>
                <a:ea typeface="Calibri"/>
                <a:cs typeface="Calibri"/>
                <a:sym typeface="Calibri"/>
              </a:rPr>
              <a:t>Application</a:t>
            </a:r>
            <a:r>
              <a:rPr lang="en">
                <a:latin typeface="Calibri"/>
                <a:ea typeface="Calibri"/>
                <a:cs typeface="Calibri"/>
                <a:sym typeface="Calibri"/>
              </a:rPr>
              <a:t>: Mini web application that predicts the risk of having the disease of an individual</a:t>
            </a:r>
            <a:endParaRPr>
              <a:latin typeface="Calibri"/>
              <a:ea typeface="Calibri"/>
              <a:cs typeface="Calibri"/>
              <a:sym typeface="Calibri"/>
            </a:endParaRPr>
          </a:p>
        </p:txBody>
      </p:sp>
      <p:sp>
        <p:nvSpPr>
          <p:cNvPr id="167" name="Google Shape;167;p27"/>
          <p:cNvSpPr txBox="1"/>
          <p:nvPr/>
        </p:nvSpPr>
        <p:spPr>
          <a:xfrm>
            <a:off x="514350" y="4574475"/>
            <a:ext cx="43773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Calibri"/>
                <a:ea typeface="Calibri"/>
                <a:cs typeface="Calibri"/>
                <a:sym typeface="Calibri"/>
              </a:rPr>
              <a:t>Photo from Youtube: https://www.youtube.com/watch?v=qJq5hA4pnOk</a:t>
            </a:r>
            <a:endParaRPr sz="600">
              <a:latin typeface="Calibri"/>
              <a:ea typeface="Calibri"/>
              <a:cs typeface="Calibri"/>
              <a:sym typeface="Calibri"/>
            </a:endParaRPr>
          </a:p>
        </p:txBody>
      </p:sp>
      <p:pic>
        <p:nvPicPr>
          <p:cNvPr id="168" name="Google Shape;168;p27"/>
          <p:cNvPicPr preferRelativeResize="0"/>
          <p:nvPr/>
        </p:nvPicPr>
        <p:blipFill>
          <a:blip r:embed="rId4">
            <a:alphaModFix/>
          </a:blip>
          <a:stretch>
            <a:fillRect/>
          </a:stretch>
        </p:blipFill>
        <p:spPr>
          <a:xfrm>
            <a:off x="701225" y="2011738"/>
            <a:ext cx="3364000" cy="189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8"/>
          <p:cNvSpPr/>
          <p:nvPr/>
        </p:nvSpPr>
        <p:spPr>
          <a:xfrm>
            <a:off x="450300" y="891850"/>
            <a:ext cx="8115600" cy="39921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5" name="Google Shape;175;p28"/>
          <p:cNvPicPr preferRelativeResize="0"/>
          <p:nvPr/>
        </p:nvPicPr>
        <p:blipFill>
          <a:blip r:embed="rId4">
            <a:alphaModFix/>
          </a:blip>
          <a:stretch>
            <a:fillRect/>
          </a:stretch>
        </p:blipFill>
        <p:spPr>
          <a:xfrm>
            <a:off x="4528850" y="2392449"/>
            <a:ext cx="3566925" cy="2133050"/>
          </a:xfrm>
          <a:prstGeom prst="rect">
            <a:avLst/>
          </a:prstGeom>
          <a:noFill/>
          <a:ln>
            <a:noFill/>
          </a:ln>
        </p:spPr>
      </p:pic>
      <p:sp>
        <p:nvSpPr>
          <p:cNvPr id="176" name="Google Shape;176;p28"/>
          <p:cNvSpPr txBox="1"/>
          <p:nvPr/>
        </p:nvSpPr>
        <p:spPr>
          <a:xfrm>
            <a:off x="727125" y="168850"/>
            <a:ext cx="29916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Data Processing</a:t>
            </a:r>
            <a:endParaRPr sz="100"/>
          </a:p>
        </p:txBody>
      </p:sp>
      <p:pic>
        <p:nvPicPr>
          <p:cNvPr id="177" name="Google Shape;177;p28"/>
          <p:cNvPicPr preferRelativeResize="0"/>
          <p:nvPr/>
        </p:nvPicPr>
        <p:blipFill>
          <a:blip r:embed="rId5">
            <a:alphaModFix/>
          </a:blip>
          <a:stretch>
            <a:fillRect/>
          </a:stretch>
        </p:blipFill>
        <p:spPr>
          <a:xfrm>
            <a:off x="582625" y="2392443"/>
            <a:ext cx="3493601" cy="2029405"/>
          </a:xfrm>
          <a:prstGeom prst="rect">
            <a:avLst/>
          </a:prstGeom>
          <a:noFill/>
          <a:ln>
            <a:noFill/>
          </a:ln>
        </p:spPr>
      </p:pic>
      <p:sp>
        <p:nvSpPr>
          <p:cNvPr id="178" name="Google Shape;178;p28"/>
          <p:cNvSpPr txBox="1"/>
          <p:nvPr/>
        </p:nvSpPr>
        <p:spPr>
          <a:xfrm>
            <a:off x="514350" y="4574475"/>
            <a:ext cx="2480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Calibri"/>
                <a:ea typeface="Calibri"/>
                <a:cs typeface="Calibri"/>
                <a:sym typeface="Calibri"/>
              </a:rPr>
              <a:t>Photo from Tuft University: “What, exactly, is BMI?”</a:t>
            </a:r>
            <a:endParaRPr sz="600">
              <a:latin typeface="Calibri"/>
              <a:ea typeface="Calibri"/>
              <a:cs typeface="Calibri"/>
              <a:sym typeface="Calibri"/>
            </a:endParaRPr>
          </a:p>
        </p:txBody>
      </p:sp>
      <p:sp>
        <p:nvSpPr>
          <p:cNvPr id="179" name="Google Shape;179;p28"/>
          <p:cNvSpPr txBox="1"/>
          <p:nvPr/>
        </p:nvSpPr>
        <p:spPr>
          <a:xfrm>
            <a:off x="7066825" y="4574475"/>
            <a:ext cx="1341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Calibri"/>
                <a:ea typeface="Calibri"/>
                <a:cs typeface="Calibri"/>
                <a:sym typeface="Calibri"/>
              </a:rPr>
              <a:t>Photo from heart.org</a:t>
            </a:r>
            <a:endParaRPr sz="600">
              <a:latin typeface="Calibri"/>
              <a:ea typeface="Calibri"/>
              <a:cs typeface="Calibri"/>
              <a:sym typeface="Calibri"/>
            </a:endParaRPr>
          </a:p>
        </p:txBody>
      </p:sp>
      <p:pic>
        <p:nvPicPr>
          <p:cNvPr id="180" name="Google Shape;180;p28"/>
          <p:cNvPicPr preferRelativeResize="0"/>
          <p:nvPr/>
        </p:nvPicPr>
        <p:blipFill>
          <a:blip r:embed="rId6">
            <a:alphaModFix/>
          </a:blip>
          <a:stretch>
            <a:fillRect/>
          </a:stretch>
        </p:blipFill>
        <p:spPr>
          <a:xfrm>
            <a:off x="1300005" y="1582442"/>
            <a:ext cx="1845825" cy="746175"/>
          </a:xfrm>
          <a:prstGeom prst="rect">
            <a:avLst/>
          </a:prstGeom>
          <a:noFill/>
          <a:ln>
            <a:noFill/>
          </a:ln>
        </p:spPr>
      </p:pic>
      <p:sp>
        <p:nvSpPr>
          <p:cNvPr id="181" name="Google Shape;181;p28"/>
          <p:cNvSpPr txBox="1"/>
          <p:nvPr/>
        </p:nvSpPr>
        <p:spPr>
          <a:xfrm>
            <a:off x="727125" y="1043875"/>
            <a:ext cx="47709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Derivatives features used by professionals</a:t>
            </a:r>
            <a:endParaRPr>
              <a:latin typeface="Calibri"/>
              <a:ea typeface="Calibri"/>
              <a:cs typeface="Calibri"/>
              <a:sym typeface="Calibri"/>
            </a:endParaRPr>
          </a:p>
        </p:txBody>
      </p:sp>
      <p:sp>
        <p:nvSpPr>
          <p:cNvPr id="182" name="Google Shape;182;p28"/>
          <p:cNvSpPr txBox="1"/>
          <p:nvPr/>
        </p:nvSpPr>
        <p:spPr>
          <a:xfrm>
            <a:off x="4539000" y="1658050"/>
            <a:ext cx="3868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Systolic</a:t>
            </a:r>
            <a:r>
              <a:rPr lang="en">
                <a:latin typeface="Calibri"/>
                <a:ea typeface="Calibri"/>
                <a:cs typeface="Calibri"/>
                <a:sym typeface="Calibri"/>
              </a:rPr>
              <a:t>: blood pressure when heart is pumping</a:t>
            </a:r>
            <a:endParaRPr>
              <a:latin typeface="Calibri"/>
              <a:ea typeface="Calibri"/>
              <a:cs typeface="Calibri"/>
              <a:sym typeface="Calibri"/>
            </a:endParaRPr>
          </a:p>
          <a:p>
            <a:pPr marL="0" lvl="0" indent="0" algn="l" rtl="0">
              <a:spcBef>
                <a:spcPts val="0"/>
              </a:spcBef>
              <a:spcAft>
                <a:spcPts val="0"/>
              </a:spcAft>
              <a:buNone/>
            </a:pPr>
            <a:r>
              <a:rPr lang="en" b="1">
                <a:latin typeface="Calibri"/>
                <a:ea typeface="Calibri"/>
                <a:cs typeface="Calibri"/>
                <a:sym typeface="Calibri"/>
              </a:rPr>
              <a:t>Diastolic</a:t>
            </a:r>
            <a:r>
              <a:rPr lang="en">
                <a:latin typeface="Calibri"/>
                <a:ea typeface="Calibri"/>
                <a:cs typeface="Calibri"/>
                <a:sym typeface="Calibri"/>
              </a:rPr>
              <a:t>: blood pressure when heart at rest</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p29"/>
          <p:cNvSpPr/>
          <p:nvPr/>
        </p:nvSpPr>
        <p:spPr>
          <a:xfrm>
            <a:off x="5749075" y="852200"/>
            <a:ext cx="3246600" cy="42516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108850" y="852200"/>
            <a:ext cx="3481200" cy="42516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txBox="1"/>
          <p:nvPr/>
        </p:nvSpPr>
        <p:spPr>
          <a:xfrm>
            <a:off x="727125" y="168850"/>
            <a:ext cx="29916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Data Processing</a:t>
            </a:r>
            <a:endParaRPr sz="100"/>
          </a:p>
        </p:txBody>
      </p:sp>
      <p:sp>
        <p:nvSpPr>
          <p:cNvPr id="191" name="Google Shape;191;p29"/>
          <p:cNvSpPr txBox="1"/>
          <p:nvPr/>
        </p:nvSpPr>
        <p:spPr>
          <a:xfrm>
            <a:off x="1050538" y="840088"/>
            <a:ext cx="13212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latin typeface="Calibri"/>
                <a:ea typeface="Calibri"/>
                <a:cs typeface="Calibri"/>
                <a:sym typeface="Calibri"/>
              </a:rPr>
              <a:t>Raw Data</a:t>
            </a:r>
            <a:endParaRPr sz="1500" b="1">
              <a:latin typeface="Calibri"/>
              <a:ea typeface="Calibri"/>
              <a:cs typeface="Calibri"/>
              <a:sym typeface="Calibri"/>
            </a:endParaRPr>
          </a:p>
        </p:txBody>
      </p:sp>
      <p:sp>
        <p:nvSpPr>
          <p:cNvPr id="192" name="Google Shape;192;p29"/>
          <p:cNvSpPr txBox="1"/>
          <p:nvPr/>
        </p:nvSpPr>
        <p:spPr>
          <a:xfrm>
            <a:off x="6775601" y="847750"/>
            <a:ext cx="1406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Calibri"/>
                <a:ea typeface="Calibri"/>
                <a:cs typeface="Calibri"/>
                <a:sym typeface="Calibri"/>
              </a:rPr>
              <a:t>Processed Data</a:t>
            </a:r>
            <a:endParaRPr b="1">
              <a:latin typeface="Calibri"/>
              <a:ea typeface="Calibri"/>
              <a:cs typeface="Calibri"/>
              <a:sym typeface="Calibri"/>
            </a:endParaRPr>
          </a:p>
        </p:txBody>
      </p:sp>
      <p:sp>
        <p:nvSpPr>
          <p:cNvPr id="193" name="Google Shape;193;p29"/>
          <p:cNvSpPr txBox="1"/>
          <p:nvPr/>
        </p:nvSpPr>
        <p:spPr>
          <a:xfrm>
            <a:off x="108850" y="1397350"/>
            <a:ext cx="3632100" cy="33246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b="1">
                <a:latin typeface="Calibri"/>
                <a:ea typeface="Calibri"/>
                <a:cs typeface="Calibri"/>
                <a:sym typeface="Calibri"/>
              </a:rPr>
              <a:t>Numerical</a:t>
            </a:r>
            <a:endParaRPr sz="1200" b="1">
              <a:latin typeface="Calibri"/>
              <a:ea typeface="Calibri"/>
              <a:cs typeface="Calibri"/>
              <a:sym typeface="Calibri"/>
            </a:endParaRPr>
          </a:p>
          <a:p>
            <a:pPr marL="914400" lvl="1" indent="-304800" algn="l" rtl="0">
              <a:spcBef>
                <a:spcPts val="0"/>
              </a:spcBef>
              <a:spcAft>
                <a:spcPts val="0"/>
              </a:spcAft>
              <a:buClr>
                <a:srgbClr val="209D5C"/>
              </a:buClr>
              <a:buSzPts val="1200"/>
              <a:buFont typeface="Calibri"/>
              <a:buChar char="○"/>
            </a:pPr>
            <a:r>
              <a:rPr lang="en" sz="1200">
                <a:solidFill>
                  <a:srgbClr val="209D5C"/>
                </a:solidFill>
                <a:latin typeface="Calibri"/>
                <a:ea typeface="Calibri"/>
                <a:cs typeface="Calibri"/>
                <a:sym typeface="Calibri"/>
              </a:rPr>
              <a:t>Age </a:t>
            </a:r>
            <a:endParaRPr sz="1200">
              <a:solidFill>
                <a:srgbClr val="209D5C"/>
              </a:solidFill>
              <a:latin typeface="Calibri"/>
              <a:ea typeface="Calibri"/>
              <a:cs typeface="Calibri"/>
              <a:sym typeface="Calibri"/>
            </a:endParaRPr>
          </a:p>
          <a:p>
            <a:pPr marL="1371600" lvl="2" indent="-304800" algn="l" rtl="0">
              <a:spcBef>
                <a:spcPts val="0"/>
              </a:spcBef>
              <a:spcAft>
                <a:spcPts val="0"/>
              </a:spcAft>
              <a:buSzPts val="1200"/>
              <a:buFont typeface="Calibri"/>
              <a:buChar char="■"/>
            </a:pPr>
            <a:r>
              <a:rPr lang="en" sz="1200">
                <a:latin typeface="Calibri"/>
                <a:ea typeface="Calibri"/>
                <a:cs typeface="Calibri"/>
                <a:sym typeface="Calibri"/>
              </a:rPr>
              <a:t>In days</a:t>
            </a:r>
            <a:endParaRPr sz="1200">
              <a:latin typeface="Calibri"/>
              <a:ea typeface="Calibri"/>
              <a:cs typeface="Calibri"/>
              <a:sym typeface="Calibri"/>
            </a:endParaRPr>
          </a:p>
          <a:p>
            <a:pPr marL="914400" lvl="1" indent="-304800" algn="l" rtl="0">
              <a:spcBef>
                <a:spcPts val="0"/>
              </a:spcBef>
              <a:spcAft>
                <a:spcPts val="0"/>
              </a:spcAft>
              <a:buClr>
                <a:srgbClr val="0000FF"/>
              </a:buClr>
              <a:buSzPts val="1200"/>
              <a:buFont typeface="Calibri"/>
              <a:buChar char="○"/>
            </a:pPr>
            <a:r>
              <a:rPr lang="en" sz="1200">
                <a:solidFill>
                  <a:srgbClr val="0000FF"/>
                </a:solidFill>
                <a:latin typeface="Calibri"/>
                <a:ea typeface="Calibri"/>
                <a:cs typeface="Calibri"/>
                <a:sym typeface="Calibri"/>
              </a:rPr>
              <a:t>Height</a:t>
            </a:r>
            <a:endParaRPr sz="1200">
              <a:solidFill>
                <a:srgbClr val="0000FF"/>
              </a:solidFill>
              <a:latin typeface="Calibri"/>
              <a:ea typeface="Calibri"/>
              <a:cs typeface="Calibri"/>
              <a:sym typeface="Calibri"/>
            </a:endParaRPr>
          </a:p>
          <a:p>
            <a:pPr marL="914400" lvl="1" indent="-304800" algn="l" rtl="0">
              <a:spcBef>
                <a:spcPts val="0"/>
              </a:spcBef>
              <a:spcAft>
                <a:spcPts val="0"/>
              </a:spcAft>
              <a:buClr>
                <a:srgbClr val="0000FF"/>
              </a:buClr>
              <a:buSzPts val="1200"/>
              <a:buFont typeface="Calibri"/>
              <a:buChar char="○"/>
            </a:pPr>
            <a:r>
              <a:rPr lang="en" sz="1200">
                <a:solidFill>
                  <a:srgbClr val="0000FF"/>
                </a:solidFill>
                <a:latin typeface="Calibri"/>
                <a:ea typeface="Calibri"/>
                <a:cs typeface="Calibri"/>
                <a:sym typeface="Calibri"/>
              </a:rPr>
              <a:t>Weight</a:t>
            </a:r>
            <a:endParaRPr sz="1200">
              <a:solidFill>
                <a:srgbClr val="0000FF"/>
              </a:solidFill>
              <a:latin typeface="Calibri"/>
              <a:ea typeface="Calibri"/>
              <a:cs typeface="Calibri"/>
              <a:sym typeface="Calibri"/>
            </a:endParaRPr>
          </a:p>
          <a:p>
            <a:pPr marL="914400" lvl="1" indent="-304800" algn="l" rtl="0">
              <a:spcBef>
                <a:spcPts val="0"/>
              </a:spcBef>
              <a:spcAft>
                <a:spcPts val="0"/>
              </a:spcAft>
              <a:buClr>
                <a:srgbClr val="990000"/>
              </a:buClr>
              <a:buSzPts val="1200"/>
              <a:buFont typeface="Calibri"/>
              <a:buChar char="○"/>
            </a:pPr>
            <a:r>
              <a:rPr lang="en" sz="1200">
                <a:solidFill>
                  <a:srgbClr val="990000"/>
                </a:solidFill>
                <a:latin typeface="Calibri"/>
                <a:ea typeface="Calibri"/>
                <a:cs typeface="Calibri"/>
                <a:sym typeface="Calibri"/>
              </a:rPr>
              <a:t>Systolic blood pressure (</a:t>
            </a:r>
            <a:r>
              <a:rPr lang="en" sz="1200" b="1">
                <a:solidFill>
                  <a:srgbClr val="990000"/>
                </a:solidFill>
                <a:latin typeface="Calibri"/>
                <a:ea typeface="Calibri"/>
                <a:cs typeface="Calibri"/>
                <a:sym typeface="Calibri"/>
              </a:rPr>
              <a:t>ap_hi</a:t>
            </a:r>
            <a:r>
              <a:rPr lang="en" sz="1200">
                <a:solidFill>
                  <a:srgbClr val="990000"/>
                </a:solidFill>
                <a:latin typeface="Calibri"/>
                <a:ea typeface="Calibri"/>
                <a:cs typeface="Calibri"/>
                <a:sym typeface="Calibri"/>
              </a:rPr>
              <a:t>)</a:t>
            </a:r>
            <a:endParaRPr sz="1200">
              <a:solidFill>
                <a:srgbClr val="990000"/>
              </a:solidFill>
              <a:latin typeface="Calibri"/>
              <a:ea typeface="Calibri"/>
              <a:cs typeface="Calibri"/>
              <a:sym typeface="Calibri"/>
            </a:endParaRPr>
          </a:p>
          <a:p>
            <a:pPr marL="1371600" lvl="2" indent="-304800" algn="l" rtl="0">
              <a:spcBef>
                <a:spcPts val="0"/>
              </a:spcBef>
              <a:spcAft>
                <a:spcPts val="0"/>
              </a:spcAft>
              <a:buClr>
                <a:srgbClr val="990000"/>
              </a:buClr>
              <a:buSzPts val="1200"/>
              <a:buFont typeface="Calibri"/>
              <a:buChar char="■"/>
            </a:pPr>
            <a:r>
              <a:rPr lang="en" sz="1200">
                <a:solidFill>
                  <a:srgbClr val="990000"/>
                </a:solidFill>
                <a:latin typeface="Calibri"/>
                <a:ea typeface="Calibri"/>
                <a:cs typeface="Calibri"/>
                <a:sym typeface="Calibri"/>
              </a:rPr>
              <a:t>Range [-150, 16020]</a:t>
            </a:r>
            <a:endParaRPr sz="1200">
              <a:solidFill>
                <a:srgbClr val="990000"/>
              </a:solidFill>
              <a:latin typeface="Calibri"/>
              <a:ea typeface="Calibri"/>
              <a:cs typeface="Calibri"/>
              <a:sym typeface="Calibri"/>
            </a:endParaRPr>
          </a:p>
          <a:p>
            <a:pPr marL="914400" lvl="1" indent="-304800" algn="l" rtl="0">
              <a:spcBef>
                <a:spcPts val="0"/>
              </a:spcBef>
              <a:spcAft>
                <a:spcPts val="0"/>
              </a:spcAft>
              <a:buClr>
                <a:srgbClr val="990000"/>
              </a:buClr>
              <a:buSzPts val="1200"/>
              <a:buFont typeface="Calibri"/>
              <a:buChar char="○"/>
            </a:pPr>
            <a:r>
              <a:rPr lang="en" sz="1200">
                <a:solidFill>
                  <a:srgbClr val="990000"/>
                </a:solidFill>
                <a:latin typeface="Calibri"/>
                <a:ea typeface="Calibri"/>
                <a:cs typeface="Calibri"/>
                <a:sym typeface="Calibri"/>
              </a:rPr>
              <a:t>Diastolic blood pressure (</a:t>
            </a:r>
            <a:r>
              <a:rPr lang="en" sz="1200" b="1">
                <a:solidFill>
                  <a:srgbClr val="990000"/>
                </a:solidFill>
                <a:latin typeface="Calibri"/>
                <a:ea typeface="Calibri"/>
                <a:cs typeface="Calibri"/>
                <a:sym typeface="Calibri"/>
              </a:rPr>
              <a:t>ap_lo</a:t>
            </a:r>
            <a:r>
              <a:rPr lang="en" sz="1200">
                <a:solidFill>
                  <a:srgbClr val="990000"/>
                </a:solidFill>
                <a:latin typeface="Calibri"/>
                <a:ea typeface="Calibri"/>
                <a:cs typeface="Calibri"/>
                <a:sym typeface="Calibri"/>
              </a:rPr>
              <a:t>)</a:t>
            </a:r>
            <a:endParaRPr sz="1200">
              <a:solidFill>
                <a:srgbClr val="990000"/>
              </a:solidFill>
              <a:latin typeface="Calibri"/>
              <a:ea typeface="Calibri"/>
              <a:cs typeface="Calibri"/>
              <a:sym typeface="Calibri"/>
            </a:endParaRPr>
          </a:p>
          <a:p>
            <a:pPr marL="1371600" lvl="2" indent="-304800" algn="l" rtl="0">
              <a:spcBef>
                <a:spcPts val="0"/>
              </a:spcBef>
              <a:spcAft>
                <a:spcPts val="0"/>
              </a:spcAft>
              <a:buClr>
                <a:srgbClr val="990000"/>
              </a:buClr>
              <a:buSzPts val="1200"/>
              <a:buFont typeface="Calibri"/>
              <a:buChar char="■"/>
            </a:pPr>
            <a:r>
              <a:rPr lang="en" sz="1200">
                <a:solidFill>
                  <a:srgbClr val="990000"/>
                </a:solidFill>
                <a:latin typeface="Calibri"/>
                <a:ea typeface="Calibri"/>
                <a:cs typeface="Calibri"/>
                <a:sym typeface="Calibri"/>
              </a:rPr>
              <a:t>Range [-70, 11000]</a:t>
            </a:r>
            <a:endParaRPr sz="1200">
              <a:solidFill>
                <a:srgbClr val="990000"/>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solidFill>
                  <a:schemeClr val="dk1"/>
                </a:solidFill>
                <a:latin typeface="Calibri"/>
                <a:ea typeface="Calibri"/>
                <a:cs typeface="Calibri"/>
                <a:sym typeface="Calibri"/>
              </a:rPr>
              <a:t>Categorical</a:t>
            </a:r>
            <a:endParaRPr sz="1200" b="1">
              <a:solidFill>
                <a:schemeClr val="dk1"/>
              </a:solidFill>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Gender	</a:t>
            </a:r>
            <a:endParaRPr sz="120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Cholesterol</a:t>
            </a:r>
            <a:endParaRPr sz="120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Glucose</a:t>
            </a:r>
            <a:endParaRPr sz="120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Smoke</a:t>
            </a:r>
            <a:endParaRPr sz="120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Alcohol</a:t>
            </a:r>
            <a:endParaRPr sz="120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a:latin typeface="Calibri"/>
                <a:ea typeface="Calibri"/>
                <a:cs typeface="Calibri"/>
                <a:sym typeface="Calibri"/>
              </a:rPr>
              <a:t>Being active</a:t>
            </a:r>
            <a:endParaRPr sz="1200">
              <a:latin typeface="Calibri"/>
              <a:ea typeface="Calibri"/>
              <a:cs typeface="Calibri"/>
              <a:sym typeface="Calibri"/>
            </a:endParaRPr>
          </a:p>
          <a:p>
            <a:pPr marL="914400" lvl="1" indent="-304800" algn="l" rtl="0">
              <a:spcBef>
                <a:spcPts val="0"/>
              </a:spcBef>
              <a:spcAft>
                <a:spcPts val="0"/>
              </a:spcAft>
              <a:buClr>
                <a:schemeClr val="dk1"/>
              </a:buClr>
              <a:buSzPts val="1200"/>
              <a:buFont typeface="Calibri"/>
              <a:buChar char="○"/>
            </a:pPr>
            <a:r>
              <a:rPr lang="en" sz="1200" u="sng">
                <a:solidFill>
                  <a:schemeClr val="dk1"/>
                </a:solidFill>
                <a:latin typeface="Calibri"/>
                <a:ea typeface="Calibri"/>
                <a:cs typeface="Calibri"/>
                <a:sym typeface="Calibri"/>
              </a:rPr>
              <a:t>Target: Presence of disease (cardio) </a:t>
            </a:r>
            <a:r>
              <a:rPr lang="en" sz="1200">
                <a:solidFill>
                  <a:schemeClr val="dk1"/>
                </a:solidFill>
                <a:latin typeface="Calibri"/>
                <a:ea typeface="Calibri"/>
                <a:cs typeface="Calibri"/>
                <a:sym typeface="Calibri"/>
              </a:rPr>
              <a:t> </a:t>
            </a:r>
            <a:r>
              <a:rPr lang="en" sz="1200" u="sng">
                <a:latin typeface="Calibri"/>
                <a:ea typeface="Calibri"/>
                <a:cs typeface="Calibri"/>
                <a:sym typeface="Calibri"/>
              </a:rPr>
              <a:t> </a:t>
            </a:r>
            <a:endParaRPr sz="1200" u="sng">
              <a:latin typeface="Calibri"/>
              <a:ea typeface="Calibri"/>
              <a:cs typeface="Calibri"/>
              <a:sym typeface="Calibri"/>
            </a:endParaRPr>
          </a:p>
        </p:txBody>
      </p:sp>
      <p:sp>
        <p:nvSpPr>
          <p:cNvPr id="194" name="Google Shape;194;p29"/>
          <p:cNvSpPr txBox="1"/>
          <p:nvPr/>
        </p:nvSpPr>
        <p:spPr>
          <a:xfrm>
            <a:off x="5662750" y="1074325"/>
            <a:ext cx="3632100" cy="40635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b="1" dirty="0">
                <a:latin typeface="Calibri"/>
                <a:ea typeface="Calibri"/>
                <a:cs typeface="Calibri"/>
                <a:sym typeface="Calibri"/>
              </a:rPr>
              <a:t>Numerical</a:t>
            </a:r>
            <a:endParaRPr sz="1200" b="1" dirty="0">
              <a:latin typeface="Calibri"/>
              <a:ea typeface="Calibri"/>
              <a:cs typeface="Calibri"/>
              <a:sym typeface="Calibri"/>
            </a:endParaRPr>
          </a:p>
          <a:p>
            <a:pPr marL="914400" lvl="1" indent="-304800" algn="l" rtl="0">
              <a:spcBef>
                <a:spcPts val="0"/>
              </a:spcBef>
              <a:spcAft>
                <a:spcPts val="0"/>
              </a:spcAft>
              <a:buClr>
                <a:srgbClr val="209D5C"/>
              </a:buClr>
              <a:buSzPts val="1200"/>
              <a:buFont typeface="Calibri"/>
              <a:buChar char="○"/>
            </a:pPr>
            <a:r>
              <a:rPr lang="en" sz="1200" dirty="0">
                <a:solidFill>
                  <a:srgbClr val="209D5C"/>
                </a:solidFill>
                <a:latin typeface="Calibri"/>
                <a:ea typeface="Calibri"/>
                <a:cs typeface="Calibri"/>
                <a:sym typeface="Calibri"/>
              </a:rPr>
              <a:t>Age </a:t>
            </a:r>
            <a:endParaRPr sz="1200" dirty="0">
              <a:solidFill>
                <a:srgbClr val="209D5C"/>
              </a:solidFill>
              <a:latin typeface="Calibri"/>
              <a:ea typeface="Calibri"/>
              <a:cs typeface="Calibri"/>
              <a:sym typeface="Calibri"/>
            </a:endParaRPr>
          </a:p>
          <a:p>
            <a:pPr marL="1371600" lvl="2" indent="-304800" algn="l" rtl="0">
              <a:spcBef>
                <a:spcPts val="0"/>
              </a:spcBef>
              <a:spcAft>
                <a:spcPts val="0"/>
              </a:spcAft>
              <a:buSzPts val="1200"/>
              <a:buFont typeface="Calibri"/>
              <a:buChar char="■"/>
            </a:pPr>
            <a:r>
              <a:rPr lang="en" sz="1200" dirty="0">
                <a:latin typeface="Calibri"/>
                <a:ea typeface="Calibri"/>
                <a:cs typeface="Calibri"/>
                <a:sym typeface="Calibri"/>
              </a:rPr>
              <a:t>In years</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dirty="0">
                <a:latin typeface="Calibri"/>
                <a:ea typeface="Calibri"/>
                <a:cs typeface="Calibri"/>
                <a:sym typeface="Calibri"/>
              </a:rPr>
              <a:t>Height</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dirty="0">
                <a:latin typeface="Calibri"/>
                <a:ea typeface="Calibri"/>
                <a:cs typeface="Calibri"/>
                <a:sym typeface="Calibri"/>
              </a:rPr>
              <a:t>Weight</a:t>
            </a:r>
            <a:endParaRPr sz="1200" dirty="0">
              <a:latin typeface="Calibri"/>
              <a:ea typeface="Calibri"/>
              <a:cs typeface="Calibri"/>
              <a:sym typeface="Calibri"/>
            </a:endParaRPr>
          </a:p>
          <a:p>
            <a:pPr marL="914400" lvl="1" indent="-304800" algn="l" rtl="0">
              <a:spcBef>
                <a:spcPts val="0"/>
              </a:spcBef>
              <a:spcAft>
                <a:spcPts val="0"/>
              </a:spcAft>
              <a:buClr>
                <a:srgbClr val="0000FF"/>
              </a:buClr>
              <a:buSzPts val="1200"/>
              <a:buFont typeface="Calibri"/>
              <a:buChar char="○"/>
            </a:pPr>
            <a:r>
              <a:rPr lang="en" sz="1200" dirty="0">
                <a:solidFill>
                  <a:srgbClr val="0000FF"/>
                </a:solidFill>
                <a:latin typeface="Calibri"/>
                <a:ea typeface="Calibri"/>
                <a:cs typeface="Calibri"/>
                <a:sym typeface="Calibri"/>
              </a:rPr>
              <a:t>Body Mass Index (BMI)</a:t>
            </a:r>
            <a:endParaRPr sz="1200" dirty="0">
              <a:solidFill>
                <a:srgbClr val="0000FF"/>
              </a:solidFill>
              <a:latin typeface="Calibri"/>
              <a:ea typeface="Calibri"/>
              <a:cs typeface="Calibri"/>
              <a:sym typeface="Calibri"/>
            </a:endParaRPr>
          </a:p>
          <a:p>
            <a:pPr marL="1371600" lvl="2" indent="-304800" algn="l" rtl="0">
              <a:spcBef>
                <a:spcPts val="0"/>
              </a:spcBef>
              <a:spcAft>
                <a:spcPts val="0"/>
              </a:spcAft>
              <a:buClr>
                <a:srgbClr val="0000FF"/>
              </a:buClr>
              <a:buSzPts val="1200"/>
              <a:buFont typeface="Calibri"/>
              <a:buChar char="■"/>
            </a:pPr>
            <a:r>
              <a:rPr lang="en" sz="1200" dirty="0">
                <a:solidFill>
                  <a:srgbClr val="0000FF"/>
                </a:solidFill>
                <a:latin typeface="Calibri"/>
                <a:ea typeface="Calibri"/>
                <a:cs typeface="Calibri"/>
                <a:sym typeface="Calibri"/>
              </a:rPr>
              <a:t>Range [10, 80]</a:t>
            </a:r>
            <a:endParaRPr sz="1200" dirty="0">
              <a:solidFill>
                <a:srgbClr val="0000FF"/>
              </a:solidFill>
              <a:latin typeface="Calibri"/>
              <a:ea typeface="Calibri"/>
              <a:cs typeface="Calibri"/>
              <a:sym typeface="Calibri"/>
            </a:endParaRPr>
          </a:p>
          <a:p>
            <a:pPr marL="914400" lvl="1" indent="-304800" algn="l" rtl="0">
              <a:spcBef>
                <a:spcPts val="0"/>
              </a:spcBef>
              <a:spcAft>
                <a:spcPts val="0"/>
              </a:spcAft>
              <a:buClr>
                <a:srgbClr val="990000"/>
              </a:buClr>
              <a:buSzPts val="1200"/>
              <a:buFont typeface="Calibri"/>
              <a:buChar char="○"/>
            </a:pPr>
            <a:r>
              <a:rPr lang="en" sz="1200" dirty="0">
                <a:solidFill>
                  <a:srgbClr val="990000"/>
                </a:solidFill>
                <a:latin typeface="Calibri"/>
                <a:ea typeface="Calibri"/>
                <a:cs typeface="Calibri"/>
                <a:sym typeface="Calibri"/>
              </a:rPr>
              <a:t>Systolic blood pressure (ap_hi)</a:t>
            </a:r>
            <a:endParaRPr sz="1200" dirty="0">
              <a:solidFill>
                <a:srgbClr val="990000"/>
              </a:solidFill>
              <a:latin typeface="Calibri"/>
              <a:ea typeface="Calibri"/>
              <a:cs typeface="Calibri"/>
              <a:sym typeface="Calibri"/>
            </a:endParaRPr>
          </a:p>
          <a:p>
            <a:pPr marL="1371600" lvl="2" indent="-304800" algn="l" rtl="0">
              <a:spcBef>
                <a:spcPts val="0"/>
              </a:spcBef>
              <a:spcAft>
                <a:spcPts val="0"/>
              </a:spcAft>
              <a:buClr>
                <a:srgbClr val="990000"/>
              </a:buClr>
              <a:buSzPts val="1200"/>
              <a:buFont typeface="Calibri"/>
              <a:buChar char="■"/>
            </a:pPr>
            <a:r>
              <a:rPr lang="en" sz="1200" dirty="0">
                <a:solidFill>
                  <a:srgbClr val="990000"/>
                </a:solidFill>
                <a:latin typeface="Calibri"/>
                <a:ea typeface="Calibri"/>
                <a:cs typeface="Calibri"/>
                <a:sym typeface="Calibri"/>
              </a:rPr>
              <a:t>Range [40, 200]</a:t>
            </a:r>
            <a:endParaRPr sz="1200" dirty="0">
              <a:solidFill>
                <a:srgbClr val="990000"/>
              </a:solidFill>
              <a:latin typeface="Calibri"/>
              <a:ea typeface="Calibri"/>
              <a:cs typeface="Calibri"/>
              <a:sym typeface="Calibri"/>
            </a:endParaRPr>
          </a:p>
          <a:p>
            <a:pPr marL="914400" lvl="1" indent="-304800" algn="l" rtl="0">
              <a:spcBef>
                <a:spcPts val="0"/>
              </a:spcBef>
              <a:spcAft>
                <a:spcPts val="0"/>
              </a:spcAft>
              <a:buClr>
                <a:srgbClr val="990000"/>
              </a:buClr>
              <a:buSzPts val="1200"/>
              <a:buFont typeface="Calibri"/>
              <a:buChar char="○"/>
            </a:pPr>
            <a:r>
              <a:rPr lang="en" sz="1200" dirty="0">
                <a:solidFill>
                  <a:srgbClr val="990000"/>
                </a:solidFill>
                <a:latin typeface="Calibri"/>
                <a:ea typeface="Calibri"/>
                <a:cs typeface="Calibri"/>
                <a:sym typeface="Calibri"/>
              </a:rPr>
              <a:t>Diastolic blood pressure (ap_lo)</a:t>
            </a:r>
            <a:endParaRPr sz="1200" dirty="0">
              <a:solidFill>
                <a:srgbClr val="990000"/>
              </a:solidFill>
              <a:latin typeface="Calibri"/>
              <a:ea typeface="Calibri"/>
              <a:cs typeface="Calibri"/>
              <a:sym typeface="Calibri"/>
            </a:endParaRPr>
          </a:p>
          <a:p>
            <a:pPr marL="1371600" lvl="2" indent="-304800" algn="l" rtl="0">
              <a:spcBef>
                <a:spcPts val="0"/>
              </a:spcBef>
              <a:spcAft>
                <a:spcPts val="0"/>
              </a:spcAft>
              <a:buClr>
                <a:srgbClr val="990000"/>
              </a:buClr>
              <a:buSzPts val="1200"/>
              <a:buFont typeface="Calibri"/>
              <a:buChar char="■"/>
            </a:pPr>
            <a:r>
              <a:rPr lang="en" sz="1200" dirty="0">
                <a:solidFill>
                  <a:srgbClr val="990000"/>
                </a:solidFill>
                <a:latin typeface="Calibri"/>
                <a:ea typeface="Calibri"/>
                <a:cs typeface="Calibri"/>
                <a:sym typeface="Calibri"/>
              </a:rPr>
              <a:t>Range [40, 140]</a:t>
            </a:r>
            <a:endParaRPr sz="1200" dirty="0">
              <a:solidFill>
                <a:srgbClr val="990000"/>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dirty="0">
                <a:solidFill>
                  <a:schemeClr val="dk1"/>
                </a:solidFill>
                <a:latin typeface="Calibri"/>
                <a:ea typeface="Calibri"/>
                <a:cs typeface="Calibri"/>
                <a:sym typeface="Calibri"/>
              </a:rPr>
              <a:t>Categorical</a:t>
            </a:r>
            <a:endParaRPr sz="1200" b="1" dirty="0">
              <a:solidFill>
                <a:schemeClr val="dk1"/>
              </a:solidFill>
              <a:latin typeface="Calibri"/>
              <a:ea typeface="Calibri"/>
              <a:cs typeface="Calibri"/>
              <a:sym typeface="Calibri"/>
            </a:endParaRPr>
          </a:p>
          <a:p>
            <a:pPr marL="914400" lvl="1" indent="-304800" algn="l" rtl="0">
              <a:spcBef>
                <a:spcPts val="0"/>
              </a:spcBef>
              <a:spcAft>
                <a:spcPts val="0"/>
              </a:spcAft>
              <a:buClr>
                <a:srgbClr val="0000FF"/>
              </a:buClr>
              <a:buSzPts val="1200"/>
              <a:buFont typeface="Calibri"/>
              <a:buChar char="○"/>
            </a:pPr>
            <a:r>
              <a:rPr lang="en" sz="1200" dirty="0">
                <a:solidFill>
                  <a:srgbClr val="0000FF"/>
                </a:solidFill>
                <a:latin typeface="Calibri"/>
                <a:ea typeface="Calibri"/>
                <a:cs typeface="Calibri"/>
                <a:sym typeface="Calibri"/>
              </a:rPr>
              <a:t>Obesity</a:t>
            </a:r>
            <a:endParaRPr sz="1200" dirty="0">
              <a:solidFill>
                <a:srgbClr val="0000FF"/>
              </a:solidFill>
              <a:latin typeface="Calibri"/>
              <a:ea typeface="Calibri"/>
              <a:cs typeface="Calibri"/>
              <a:sym typeface="Calibri"/>
            </a:endParaRPr>
          </a:p>
          <a:p>
            <a:pPr marL="914400" lvl="1" indent="-304800" algn="l" rtl="0">
              <a:spcBef>
                <a:spcPts val="0"/>
              </a:spcBef>
              <a:spcAft>
                <a:spcPts val="0"/>
              </a:spcAft>
              <a:buClr>
                <a:srgbClr val="990000"/>
              </a:buClr>
              <a:buSzPts val="1200"/>
              <a:buFont typeface="Calibri"/>
              <a:buChar char="○"/>
            </a:pPr>
            <a:r>
              <a:rPr lang="en" sz="1200" dirty="0">
                <a:solidFill>
                  <a:srgbClr val="990000"/>
                </a:solidFill>
                <a:latin typeface="Calibri"/>
                <a:ea typeface="Calibri"/>
                <a:cs typeface="Calibri"/>
                <a:sym typeface="Calibri"/>
              </a:rPr>
              <a:t>Blood Pressure Categories</a:t>
            </a:r>
            <a:endParaRPr sz="1200" dirty="0">
              <a:solidFill>
                <a:srgbClr val="990000"/>
              </a:solidFill>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dirty="0">
                <a:solidFill>
                  <a:schemeClr val="dk1"/>
                </a:solidFill>
                <a:latin typeface="Calibri"/>
                <a:ea typeface="Calibri"/>
                <a:cs typeface="Calibri"/>
                <a:sym typeface="Calibri"/>
              </a:rPr>
              <a:t>Gender	</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dirty="0">
                <a:latin typeface="Calibri"/>
                <a:ea typeface="Calibri"/>
                <a:cs typeface="Calibri"/>
                <a:sym typeface="Calibri"/>
              </a:rPr>
              <a:t>Cholesterol</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dirty="0">
                <a:latin typeface="Calibri"/>
                <a:ea typeface="Calibri"/>
                <a:cs typeface="Calibri"/>
                <a:sym typeface="Calibri"/>
              </a:rPr>
              <a:t>Glucose</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dirty="0">
                <a:latin typeface="Calibri"/>
                <a:ea typeface="Calibri"/>
                <a:cs typeface="Calibri"/>
                <a:sym typeface="Calibri"/>
              </a:rPr>
              <a:t>Smoke</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dirty="0">
                <a:latin typeface="Calibri"/>
                <a:ea typeface="Calibri"/>
                <a:cs typeface="Calibri"/>
                <a:sym typeface="Calibri"/>
              </a:rPr>
              <a:t>Alcohol</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dirty="0">
                <a:latin typeface="Calibri"/>
                <a:ea typeface="Calibri"/>
                <a:cs typeface="Calibri"/>
                <a:sym typeface="Calibri"/>
              </a:rPr>
              <a:t>Being active</a:t>
            </a:r>
            <a:endParaRPr sz="1200" dirty="0">
              <a:latin typeface="Calibri"/>
              <a:ea typeface="Calibri"/>
              <a:cs typeface="Calibri"/>
              <a:sym typeface="Calibri"/>
            </a:endParaRPr>
          </a:p>
          <a:p>
            <a:pPr marL="914400" lvl="1" indent="-304800" algn="l" rtl="0">
              <a:spcBef>
                <a:spcPts val="0"/>
              </a:spcBef>
              <a:spcAft>
                <a:spcPts val="0"/>
              </a:spcAft>
              <a:buSzPts val="1200"/>
              <a:buFont typeface="Calibri"/>
              <a:buChar char="○"/>
            </a:pPr>
            <a:r>
              <a:rPr lang="en" sz="1200" u="sng" dirty="0">
                <a:latin typeface="Calibri"/>
                <a:ea typeface="Calibri"/>
                <a:cs typeface="Calibri"/>
                <a:sym typeface="Calibri"/>
              </a:rPr>
              <a:t>Target: Presence of disease (cardio) </a:t>
            </a:r>
            <a:r>
              <a:rPr lang="en" sz="1200" dirty="0">
                <a:latin typeface="Calibri"/>
                <a:ea typeface="Calibri"/>
                <a:cs typeface="Calibri"/>
                <a:sym typeface="Calibri"/>
              </a:rPr>
              <a:t> </a:t>
            </a:r>
            <a:endParaRPr sz="1200" dirty="0">
              <a:latin typeface="Calibri"/>
              <a:ea typeface="Calibri"/>
              <a:cs typeface="Calibri"/>
              <a:sym typeface="Calibri"/>
            </a:endParaRPr>
          </a:p>
        </p:txBody>
      </p:sp>
      <p:cxnSp>
        <p:nvCxnSpPr>
          <p:cNvPr id="195" name="Google Shape;195;p29"/>
          <p:cNvCxnSpPr/>
          <p:nvPr/>
        </p:nvCxnSpPr>
        <p:spPr>
          <a:xfrm>
            <a:off x="1851350" y="1606989"/>
            <a:ext cx="4359600" cy="0"/>
          </a:xfrm>
          <a:prstGeom prst="straightConnector1">
            <a:avLst/>
          </a:prstGeom>
          <a:noFill/>
          <a:ln w="19050" cap="flat" cmpd="sng">
            <a:solidFill>
              <a:srgbClr val="209D5C"/>
            </a:solidFill>
            <a:prstDash val="solid"/>
            <a:round/>
            <a:headEnd type="none" w="med" len="med"/>
            <a:tailEnd type="triangle" w="med" len="med"/>
          </a:ln>
        </p:spPr>
      </p:cxnSp>
      <p:sp>
        <p:nvSpPr>
          <p:cNvPr id="196" name="Google Shape;196;p29"/>
          <p:cNvSpPr txBox="1"/>
          <p:nvPr/>
        </p:nvSpPr>
        <p:spPr>
          <a:xfrm>
            <a:off x="3885550" y="1287852"/>
            <a:ext cx="1481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09D5C"/>
                </a:solidFill>
                <a:latin typeface="Calibri"/>
                <a:ea typeface="Calibri"/>
                <a:cs typeface="Calibri"/>
                <a:sym typeface="Calibri"/>
              </a:rPr>
              <a:t>Conversion</a:t>
            </a:r>
            <a:endParaRPr sz="1200" b="1">
              <a:solidFill>
                <a:srgbClr val="209D5C"/>
              </a:solidFill>
              <a:latin typeface="Calibri"/>
              <a:ea typeface="Calibri"/>
              <a:cs typeface="Calibri"/>
              <a:sym typeface="Calibri"/>
            </a:endParaRPr>
          </a:p>
        </p:txBody>
      </p:sp>
      <p:cxnSp>
        <p:nvCxnSpPr>
          <p:cNvPr id="197" name="Google Shape;197;p29"/>
          <p:cNvCxnSpPr/>
          <p:nvPr/>
        </p:nvCxnSpPr>
        <p:spPr>
          <a:xfrm>
            <a:off x="3163175" y="2724325"/>
            <a:ext cx="3058500" cy="9300"/>
          </a:xfrm>
          <a:prstGeom prst="straightConnector1">
            <a:avLst/>
          </a:prstGeom>
          <a:noFill/>
          <a:ln w="19050" cap="flat" cmpd="sng">
            <a:solidFill>
              <a:srgbClr val="990000"/>
            </a:solidFill>
            <a:prstDash val="solid"/>
            <a:round/>
            <a:headEnd type="none" w="med" len="med"/>
            <a:tailEnd type="triangle" w="med" len="med"/>
          </a:ln>
        </p:spPr>
      </p:cxnSp>
      <p:sp>
        <p:nvSpPr>
          <p:cNvPr id="198" name="Google Shape;198;p29"/>
          <p:cNvSpPr txBox="1"/>
          <p:nvPr/>
        </p:nvSpPr>
        <p:spPr>
          <a:xfrm>
            <a:off x="3674988" y="2360450"/>
            <a:ext cx="2331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990000"/>
                </a:solidFill>
                <a:latin typeface="Calibri"/>
                <a:ea typeface="Calibri"/>
                <a:cs typeface="Calibri"/>
                <a:sym typeface="Calibri"/>
              </a:rPr>
              <a:t>Filter humanly possible range</a:t>
            </a:r>
            <a:endParaRPr sz="1100" b="1">
              <a:solidFill>
                <a:srgbClr val="990000"/>
              </a:solidFill>
              <a:latin typeface="Calibri"/>
              <a:ea typeface="Calibri"/>
              <a:cs typeface="Calibri"/>
              <a:sym typeface="Calibri"/>
            </a:endParaRPr>
          </a:p>
        </p:txBody>
      </p:sp>
      <p:cxnSp>
        <p:nvCxnSpPr>
          <p:cNvPr id="199" name="Google Shape;199;p29"/>
          <p:cNvCxnSpPr/>
          <p:nvPr/>
        </p:nvCxnSpPr>
        <p:spPr>
          <a:xfrm>
            <a:off x="2021225" y="2346825"/>
            <a:ext cx="4200300" cy="0"/>
          </a:xfrm>
          <a:prstGeom prst="straightConnector1">
            <a:avLst/>
          </a:prstGeom>
          <a:noFill/>
          <a:ln w="19050" cap="flat" cmpd="sng">
            <a:solidFill>
              <a:srgbClr val="0000FF"/>
            </a:solidFill>
            <a:prstDash val="solid"/>
            <a:round/>
            <a:headEnd type="none" w="med" len="med"/>
            <a:tailEnd type="triangle" w="med" len="med"/>
          </a:ln>
        </p:spPr>
      </p:cxnSp>
      <p:sp>
        <p:nvSpPr>
          <p:cNvPr id="200" name="Google Shape;200;p29"/>
          <p:cNvSpPr txBox="1"/>
          <p:nvPr/>
        </p:nvSpPr>
        <p:spPr>
          <a:xfrm>
            <a:off x="2557725" y="1993275"/>
            <a:ext cx="3246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0000FF"/>
                </a:solidFill>
                <a:latin typeface="Calibri"/>
                <a:ea typeface="Calibri"/>
                <a:cs typeface="Calibri"/>
                <a:sym typeface="Calibri"/>
              </a:rPr>
              <a:t>Feature Engineering, Filter humanly possible range</a:t>
            </a:r>
            <a:endParaRPr sz="1100" b="1">
              <a:solidFill>
                <a:srgbClr val="0000FF"/>
              </a:solidFill>
              <a:latin typeface="Calibri"/>
              <a:ea typeface="Calibri"/>
              <a:cs typeface="Calibri"/>
              <a:sym typeface="Calibri"/>
            </a:endParaRPr>
          </a:p>
        </p:txBody>
      </p:sp>
      <p:cxnSp>
        <p:nvCxnSpPr>
          <p:cNvPr id="201" name="Google Shape;201;p29"/>
          <p:cNvCxnSpPr/>
          <p:nvPr/>
        </p:nvCxnSpPr>
        <p:spPr>
          <a:xfrm>
            <a:off x="2021225" y="2120325"/>
            <a:ext cx="0" cy="283200"/>
          </a:xfrm>
          <a:prstGeom prst="straightConnector1">
            <a:avLst/>
          </a:prstGeom>
          <a:noFill/>
          <a:ln w="19050" cap="flat" cmpd="sng">
            <a:solidFill>
              <a:srgbClr val="0000FF"/>
            </a:solidFill>
            <a:prstDash val="solid"/>
            <a:round/>
            <a:headEnd type="none" w="med" len="med"/>
            <a:tailEnd type="none" w="med" len="med"/>
          </a:ln>
        </p:spPr>
      </p:cxnSp>
      <p:cxnSp>
        <p:nvCxnSpPr>
          <p:cNvPr id="202" name="Google Shape;202;p29"/>
          <p:cNvCxnSpPr/>
          <p:nvPr/>
        </p:nvCxnSpPr>
        <p:spPr>
          <a:xfrm>
            <a:off x="3153725" y="2460075"/>
            <a:ext cx="0" cy="651300"/>
          </a:xfrm>
          <a:prstGeom prst="straightConnector1">
            <a:avLst/>
          </a:prstGeom>
          <a:noFill/>
          <a:ln w="19050" cap="flat" cmpd="sng">
            <a:solidFill>
              <a:srgbClr val="990000"/>
            </a:solidFill>
            <a:prstDash val="solid"/>
            <a:round/>
            <a:headEnd type="none" w="med" len="med"/>
            <a:tailEnd type="none" w="med" len="med"/>
          </a:ln>
        </p:spPr>
      </p:cxnSp>
      <p:cxnSp>
        <p:nvCxnSpPr>
          <p:cNvPr id="203" name="Google Shape;203;p29"/>
          <p:cNvCxnSpPr/>
          <p:nvPr/>
        </p:nvCxnSpPr>
        <p:spPr>
          <a:xfrm>
            <a:off x="5597450" y="3457750"/>
            <a:ext cx="613500" cy="0"/>
          </a:xfrm>
          <a:prstGeom prst="straightConnector1">
            <a:avLst/>
          </a:prstGeom>
          <a:noFill/>
          <a:ln w="19050" cap="flat" cmpd="sng">
            <a:solidFill>
              <a:srgbClr val="0000FF"/>
            </a:solidFill>
            <a:prstDash val="solid"/>
            <a:round/>
            <a:headEnd type="none" w="med" len="med"/>
            <a:tailEnd type="triangle" w="med" len="med"/>
          </a:ln>
        </p:spPr>
      </p:cxnSp>
      <p:cxnSp>
        <p:nvCxnSpPr>
          <p:cNvPr id="204" name="Google Shape;204;p29"/>
          <p:cNvCxnSpPr/>
          <p:nvPr/>
        </p:nvCxnSpPr>
        <p:spPr>
          <a:xfrm>
            <a:off x="3452775" y="3642225"/>
            <a:ext cx="2758200" cy="0"/>
          </a:xfrm>
          <a:prstGeom prst="straightConnector1">
            <a:avLst/>
          </a:prstGeom>
          <a:noFill/>
          <a:ln w="19050" cap="flat" cmpd="sng">
            <a:solidFill>
              <a:srgbClr val="990000"/>
            </a:solidFill>
            <a:prstDash val="solid"/>
            <a:round/>
            <a:headEnd type="none" w="med" len="med"/>
            <a:tailEnd type="triangle" w="med" len="med"/>
          </a:ln>
        </p:spPr>
      </p:cxnSp>
      <p:cxnSp>
        <p:nvCxnSpPr>
          <p:cNvPr id="205" name="Google Shape;205;p29"/>
          <p:cNvCxnSpPr/>
          <p:nvPr/>
        </p:nvCxnSpPr>
        <p:spPr>
          <a:xfrm rot="10800000">
            <a:off x="3451775" y="2724325"/>
            <a:ext cx="0" cy="915900"/>
          </a:xfrm>
          <a:prstGeom prst="straightConnector1">
            <a:avLst/>
          </a:prstGeom>
          <a:noFill/>
          <a:ln w="19050" cap="flat" cmpd="sng">
            <a:solidFill>
              <a:srgbClr val="990000"/>
            </a:solidFill>
            <a:prstDash val="solid"/>
            <a:round/>
            <a:headEnd type="none" w="med" len="med"/>
            <a:tailEnd type="none" w="med" len="med"/>
          </a:ln>
        </p:spPr>
      </p:cxnSp>
      <p:cxnSp>
        <p:nvCxnSpPr>
          <p:cNvPr id="206" name="Google Shape;206;p29"/>
          <p:cNvCxnSpPr/>
          <p:nvPr/>
        </p:nvCxnSpPr>
        <p:spPr>
          <a:xfrm rot="10800000">
            <a:off x="5587900" y="2346825"/>
            <a:ext cx="0" cy="1121700"/>
          </a:xfrm>
          <a:prstGeom prst="straightConnector1">
            <a:avLst/>
          </a:prstGeom>
          <a:noFill/>
          <a:ln w="19050" cap="flat" cmpd="sng">
            <a:solidFill>
              <a:srgbClr val="0000FF"/>
            </a:solidFill>
            <a:prstDash val="solid"/>
            <a:round/>
            <a:headEnd type="none" w="med" len="med"/>
            <a:tailEnd type="none" w="med" len="med"/>
          </a:ln>
        </p:spPr>
      </p:cxnSp>
      <p:sp>
        <p:nvSpPr>
          <p:cNvPr id="207" name="Google Shape;207;p29"/>
          <p:cNvSpPr txBox="1"/>
          <p:nvPr/>
        </p:nvSpPr>
        <p:spPr>
          <a:xfrm>
            <a:off x="3794925" y="3298000"/>
            <a:ext cx="2085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990000"/>
                </a:solidFill>
                <a:latin typeface="Calibri"/>
                <a:ea typeface="Calibri"/>
                <a:cs typeface="Calibri"/>
                <a:sym typeface="Calibri"/>
              </a:rPr>
              <a:t>Feature Engineering</a:t>
            </a:r>
            <a:endParaRPr sz="1100" b="1">
              <a:solidFill>
                <a:srgbClr val="99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1"/>
        <p:cNvGrpSpPr/>
        <p:nvPr/>
      </p:nvGrpSpPr>
      <p:grpSpPr>
        <a:xfrm>
          <a:off x="0" y="0"/>
          <a:ext cx="0" cy="0"/>
          <a:chOff x="0" y="0"/>
          <a:chExt cx="0" cy="0"/>
        </a:xfrm>
      </p:grpSpPr>
      <p:sp>
        <p:nvSpPr>
          <p:cNvPr id="212" name="Google Shape;212;p30"/>
          <p:cNvSpPr/>
          <p:nvPr/>
        </p:nvSpPr>
        <p:spPr>
          <a:xfrm>
            <a:off x="285475" y="844675"/>
            <a:ext cx="8540100" cy="4199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txBox="1"/>
          <p:nvPr/>
        </p:nvSpPr>
        <p:spPr>
          <a:xfrm>
            <a:off x="727139" y="168850"/>
            <a:ext cx="77118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Data Analysis: Numerical Features</a:t>
            </a:r>
            <a:endParaRPr sz="100"/>
          </a:p>
        </p:txBody>
      </p:sp>
      <p:sp>
        <p:nvSpPr>
          <p:cNvPr id="215" name="Google Shape;215;p30"/>
          <p:cNvSpPr txBox="1"/>
          <p:nvPr/>
        </p:nvSpPr>
        <p:spPr>
          <a:xfrm>
            <a:off x="5080075" y="2205775"/>
            <a:ext cx="234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16" name="Google Shape;216;p30"/>
          <p:cNvPicPr preferRelativeResize="0"/>
          <p:nvPr/>
        </p:nvPicPr>
        <p:blipFill>
          <a:blip r:embed="rId4">
            <a:alphaModFix/>
          </a:blip>
          <a:stretch>
            <a:fillRect/>
          </a:stretch>
        </p:blipFill>
        <p:spPr>
          <a:xfrm>
            <a:off x="4619200" y="954650"/>
            <a:ext cx="3781874" cy="2775400"/>
          </a:xfrm>
          <a:prstGeom prst="rect">
            <a:avLst/>
          </a:prstGeom>
          <a:noFill/>
          <a:ln>
            <a:noFill/>
          </a:ln>
        </p:spPr>
      </p:pic>
      <p:pic>
        <p:nvPicPr>
          <p:cNvPr id="217" name="Google Shape;217;p30"/>
          <p:cNvPicPr preferRelativeResize="0"/>
          <p:nvPr/>
        </p:nvPicPr>
        <p:blipFill>
          <a:blip r:embed="rId5">
            <a:alphaModFix/>
          </a:blip>
          <a:stretch>
            <a:fillRect/>
          </a:stretch>
        </p:blipFill>
        <p:spPr>
          <a:xfrm>
            <a:off x="432293" y="954638"/>
            <a:ext cx="3662807" cy="3979775"/>
          </a:xfrm>
          <a:prstGeom prst="rect">
            <a:avLst/>
          </a:prstGeom>
          <a:noFill/>
          <a:ln>
            <a:noFill/>
          </a:ln>
        </p:spPr>
      </p:pic>
      <p:sp>
        <p:nvSpPr>
          <p:cNvPr id="218" name="Google Shape;218;p30"/>
          <p:cNvSpPr/>
          <p:nvPr/>
        </p:nvSpPr>
        <p:spPr>
          <a:xfrm>
            <a:off x="359575" y="2275700"/>
            <a:ext cx="3876300" cy="2704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txBox="1"/>
          <p:nvPr/>
        </p:nvSpPr>
        <p:spPr>
          <a:xfrm>
            <a:off x="4713700" y="3887725"/>
            <a:ext cx="37818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Height, weight: overlapping distribution</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3"/>
        <p:cNvGrpSpPr/>
        <p:nvPr/>
      </p:nvGrpSpPr>
      <p:grpSpPr>
        <a:xfrm>
          <a:off x="0" y="0"/>
          <a:ext cx="0" cy="0"/>
          <a:chOff x="0" y="0"/>
          <a:chExt cx="0" cy="0"/>
        </a:xfrm>
      </p:grpSpPr>
      <p:sp>
        <p:nvSpPr>
          <p:cNvPr id="224" name="Google Shape;224;p31"/>
          <p:cNvSpPr/>
          <p:nvPr/>
        </p:nvSpPr>
        <p:spPr>
          <a:xfrm>
            <a:off x="285475" y="844675"/>
            <a:ext cx="8540100" cy="4199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1"/>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1"/>
          <p:cNvSpPr txBox="1"/>
          <p:nvPr/>
        </p:nvSpPr>
        <p:spPr>
          <a:xfrm>
            <a:off x="727139" y="168850"/>
            <a:ext cx="77118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Data Analysis: Numerical Features</a:t>
            </a:r>
            <a:endParaRPr sz="100"/>
          </a:p>
        </p:txBody>
      </p:sp>
      <p:sp>
        <p:nvSpPr>
          <p:cNvPr id="227" name="Google Shape;227;p31"/>
          <p:cNvSpPr txBox="1"/>
          <p:nvPr/>
        </p:nvSpPr>
        <p:spPr>
          <a:xfrm>
            <a:off x="5080075" y="2205775"/>
            <a:ext cx="234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28" name="Google Shape;228;p31"/>
          <p:cNvPicPr preferRelativeResize="0"/>
          <p:nvPr/>
        </p:nvPicPr>
        <p:blipFill>
          <a:blip r:embed="rId4">
            <a:alphaModFix/>
          </a:blip>
          <a:stretch>
            <a:fillRect/>
          </a:stretch>
        </p:blipFill>
        <p:spPr>
          <a:xfrm>
            <a:off x="4619200" y="954650"/>
            <a:ext cx="3781874" cy="2775400"/>
          </a:xfrm>
          <a:prstGeom prst="rect">
            <a:avLst/>
          </a:prstGeom>
          <a:noFill/>
          <a:ln>
            <a:noFill/>
          </a:ln>
        </p:spPr>
      </p:pic>
      <p:pic>
        <p:nvPicPr>
          <p:cNvPr id="229" name="Google Shape;229;p31"/>
          <p:cNvPicPr preferRelativeResize="0"/>
          <p:nvPr/>
        </p:nvPicPr>
        <p:blipFill>
          <a:blip r:embed="rId5">
            <a:alphaModFix/>
          </a:blip>
          <a:stretch>
            <a:fillRect/>
          </a:stretch>
        </p:blipFill>
        <p:spPr>
          <a:xfrm>
            <a:off x="432293" y="954638"/>
            <a:ext cx="3662807" cy="3979775"/>
          </a:xfrm>
          <a:prstGeom prst="rect">
            <a:avLst/>
          </a:prstGeom>
          <a:noFill/>
          <a:ln>
            <a:noFill/>
          </a:ln>
        </p:spPr>
      </p:pic>
      <p:sp>
        <p:nvSpPr>
          <p:cNvPr id="230" name="Google Shape;230;p31"/>
          <p:cNvSpPr/>
          <p:nvPr/>
        </p:nvSpPr>
        <p:spPr>
          <a:xfrm>
            <a:off x="370225" y="901975"/>
            <a:ext cx="3876300" cy="1405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txBox="1"/>
          <p:nvPr/>
        </p:nvSpPr>
        <p:spPr>
          <a:xfrm>
            <a:off x="4713700" y="3887725"/>
            <a:ext cx="37818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Height and weight: overlapping distribution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Age: </a:t>
            </a:r>
            <a:r>
              <a:rPr lang="en" b="1">
                <a:latin typeface="Calibri"/>
                <a:ea typeface="Calibri"/>
                <a:cs typeface="Calibri"/>
                <a:sym typeface="Calibri"/>
              </a:rPr>
              <a:t>Positive</a:t>
            </a:r>
            <a:r>
              <a:rPr lang="en">
                <a:latin typeface="Calibri"/>
                <a:ea typeface="Calibri"/>
                <a:cs typeface="Calibri"/>
                <a:sym typeface="Calibri"/>
              </a:rPr>
              <a:t> correlation</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5"/>
        <p:cNvGrpSpPr/>
        <p:nvPr/>
      </p:nvGrpSpPr>
      <p:grpSpPr>
        <a:xfrm>
          <a:off x="0" y="0"/>
          <a:ext cx="0" cy="0"/>
          <a:chOff x="0" y="0"/>
          <a:chExt cx="0" cy="0"/>
        </a:xfrm>
      </p:grpSpPr>
      <p:sp>
        <p:nvSpPr>
          <p:cNvPr id="236" name="Google Shape;236;p32"/>
          <p:cNvSpPr/>
          <p:nvPr/>
        </p:nvSpPr>
        <p:spPr>
          <a:xfrm>
            <a:off x="285475" y="844675"/>
            <a:ext cx="8540100" cy="4199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2"/>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txBox="1"/>
          <p:nvPr/>
        </p:nvSpPr>
        <p:spPr>
          <a:xfrm>
            <a:off x="727139" y="168850"/>
            <a:ext cx="77118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Data Analysis: Numerical Features</a:t>
            </a:r>
            <a:endParaRPr sz="100"/>
          </a:p>
        </p:txBody>
      </p:sp>
      <p:sp>
        <p:nvSpPr>
          <p:cNvPr id="239" name="Google Shape;239;p32"/>
          <p:cNvSpPr txBox="1"/>
          <p:nvPr/>
        </p:nvSpPr>
        <p:spPr>
          <a:xfrm>
            <a:off x="5080075" y="2205775"/>
            <a:ext cx="234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40" name="Google Shape;240;p32"/>
          <p:cNvPicPr preferRelativeResize="0"/>
          <p:nvPr/>
        </p:nvPicPr>
        <p:blipFill>
          <a:blip r:embed="rId4">
            <a:alphaModFix/>
          </a:blip>
          <a:stretch>
            <a:fillRect/>
          </a:stretch>
        </p:blipFill>
        <p:spPr>
          <a:xfrm>
            <a:off x="4619200" y="954650"/>
            <a:ext cx="3781874" cy="2775400"/>
          </a:xfrm>
          <a:prstGeom prst="rect">
            <a:avLst/>
          </a:prstGeom>
          <a:noFill/>
          <a:ln>
            <a:noFill/>
          </a:ln>
        </p:spPr>
      </p:pic>
      <p:pic>
        <p:nvPicPr>
          <p:cNvPr id="241" name="Google Shape;241;p32"/>
          <p:cNvPicPr preferRelativeResize="0"/>
          <p:nvPr/>
        </p:nvPicPr>
        <p:blipFill>
          <a:blip r:embed="rId5">
            <a:alphaModFix/>
          </a:blip>
          <a:stretch>
            <a:fillRect/>
          </a:stretch>
        </p:blipFill>
        <p:spPr>
          <a:xfrm>
            <a:off x="432293" y="954638"/>
            <a:ext cx="3662807" cy="3979775"/>
          </a:xfrm>
          <a:prstGeom prst="rect">
            <a:avLst/>
          </a:prstGeom>
          <a:noFill/>
          <a:ln>
            <a:noFill/>
          </a:ln>
        </p:spPr>
      </p:pic>
      <p:sp>
        <p:nvSpPr>
          <p:cNvPr id="242" name="Google Shape;242;p32"/>
          <p:cNvSpPr/>
          <p:nvPr/>
        </p:nvSpPr>
        <p:spPr>
          <a:xfrm>
            <a:off x="4619188" y="865151"/>
            <a:ext cx="3876300" cy="2954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txBox="1"/>
          <p:nvPr/>
        </p:nvSpPr>
        <p:spPr>
          <a:xfrm>
            <a:off x="4713700" y="3887725"/>
            <a:ext cx="37818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Height and weight: overlapping distribution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Age: </a:t>
            </a:r>
            <a:r>
              <a:rPr lang="en" b="1">
                <a:latin typeface="Calibri"/>
                <a:ea typeface="Calibri"/>
                <a:cs typeface="Calibri"/>
                <a:sym typeface="Calibri"/>
              </a:rPr>
              <a:t>Positive</a:t>
            </a:r>
            <a:r>
              <a:rPr lang="en">
                <a:latin typeface="Calibri"/>
                <a:ea typeface="Calibri"/>
                <a:cs typeface="Calibri"/>
                <a:sym typeface="Calibri"/>
              </a:rPr>
              <a:t> correlation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Ap_hi, Ap_lo: </a:t>
            </a:r>
            <a:r>
              <a:rPr lang="en" b="1">
                <a:latin typeface="Calibri"/>
                <a:ea typeface="Calibri"/>
                <a:cs typeface="Calibri"/>
                <a:sym typeface="Calibri"/>
              </a:rPr>
              <a:t>Positive</a:t>
            </a:r>
            <a:r>
              <a:rPr lang="en">
                <a:latin typeface="Calibri"/>
                <a:ea typeface="Calibri"/>
                <a:cs typeface="Calibri"/>
                <a:sym typeface="Calibri"/>
              </a:rPr>
              <a:t> correlation</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7"/>
        <p:cNvGrpSpPr/>
        <p:nvPr/>
      </p:nvGrpSpPr>
      <p:grpSpPr>
        <a:xfrm>
          <a:off x="0" y="0"/>
          <a:ext cx="0" cy="0"/>
          <a:chOff x="0" y="0"/>
          <a:chExt cx="0" cy="0"/>
        </a:xfrm>
      </p:grpSpPr>
      <p:sp>
        <p:nvSpPr>
          <p:cNvPr id="248" name="Google Shape;248;p33"/>
          <p:cNvSpPr/>
          <p:nvPr/>
        </p:nvSpPr>
        <p:spPr>
          <a:xfrm>
            <a:off x="514200" y="801875"/>
            <a:ext cx="8115600" cy="42519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514075" y="92650"/>
            <a:ext cx="8115600" cy="605700"/>
          </a:xfrm>
          <a:prstGeom prst="rect">
            <a:avLst/>
          </a:prstGeom>
          <a:solidFill>
            <a:schemeClr val="lt1"/>
          </a:solidFill>
          <a:ln w="9525" cap="flat" cmpd="sng">
            <a:solidFill>
              <a:srgbClr val="2B70E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txBox="1"/>
          <p:nvPr/>
        </p:nvSpPr>
        <p:spPr>
          <a:xfrm>
            <a:off x="727139" y="168850"/>
            <a:ext cx="7740000" cy="4002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 sz="2600">
                <a:latin typeface="Archivo Black"/>
                <a:ea typeface="Archivo Black"/>
                <a:cs typeface="Archivo Black"/>
                <a:sym typeface="Archivo Black"/>
              </a:rPr>
              <a:t>Data Analysis: Categorical Features </a:t>
            </a:r>
            <a:endParaRPr sz="100"/>
          </a:p>
        </p:txBody>
      </p:sp>
      <p:pic>
        <p:nvPicPr>
          <p:cNvPr id="251" name="Google Shape;251;p33"/>
          <p:cNvPicPr preferRelativeResize="0"/>
          <p:nvPr/>
        </p:nvPicPr>
        <p:blipFill rotWithShape="1">
          <a:blip r:embed="rId4">
            <a:alphaModFix/>
          </a:blip>
          <a:srcRect t="7244"/>
          <a:stretch/>
        </p:blipFill>
        <p:spPr>
          <a:xfrm>
            <a:off x="821500" y="1083000"/>
            <a:ext cx="7210425" cy="3110050"/>
          </a:xfrm>
          <a:prstGeom prst="rect">
            <a:avLst/>
          </a:prstGeom>
          <a:noFill/>
          <a:ln>
            <a:noFill/>
          </a:ln>
        </p:spPr>
      </p:pic>
      <p:sp>
        <p:nvSpPr>
          <p:cNvPr id="252" name="Google Shape;252;p33"/>
          <p:cNvSpPr txBox="1"/>
          <p:nvPr/>
        </p:nvSpPr>
        <p:spPr>
          <a:xfrm>
            <a:off x="1057100" y="3926300"/>
            <a:ext cx="71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000FF"/>
                </a:solidFill>
                <a:latin typeface="Calibri"/>
                <a:ea typeface="Calibri"/>
                <a:cs typeface="Calibri"/>
                <a:sym typeface="Calibri"/>
              </a:rPr>
              <a:t>Female</a:t>
            </a:r>
            <a:endParaRPr sz="1200">
              <a:solidFill>
                <a:srgbClr val="0000FF"/>
              </a:solidFill>
              <a:latin typeface="Calibri"/>
              <a:ea typeface="Calibri"/>
              <a:cs typeface="Calibri"/>
              <a:sym typeface="Calibri"/>
            </a:endParaRPr>
          </a:p>
        </p:txBody>
      </p:sp>
      <p:sp>
        <p:nvSpPr>
          <p:cNvPr id="253" name="Google Shape;253;p33"/>
          <p:cNvSpPr txBox="1"/>
          <p:nvPr/>
        </p:nvSpPr>
        <p:spPr>
          <a:xfrm>
            <a:off x="1526400" y="3926300"/>
            <a:ext cx="837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B45F06"/>
                </a:solidFill>
                <a:latin typeface="Calibri"/>
                <a:ea typeface="Calibri"/>
                <a:cs typeface="Calibri"/>
                <a:sym typeface="Calibri"/>
              </a:rPr>
              <a:t>Male</a:t>
            </a:r>
            <a:endParaRPr sz="1200">
              <a:solidFill>
                <a:srgbClr val="B45F06"/>
              </a:solidFill>
              <a:latin typeface="Calibri"/>
              <a:ea typeface="Calibri"/>
              <a:cs typeface="Calibri"/>
              <a:sym typeface="Calibri"/>
            </a:endParaRPr>
          </a:p>
        </p:txBody>
      </p:sp>
      <p:sp>
        <p:nvSpPr>
          <p:cNvPr id="254" name="Google Shape;254;p33"/>
          <p:cNvSpPr txBox="1"/>
          <p:nvPr/>
        </p:nvSpPr>
        <p:spPr>
          <a:xfrm>
            <a:off x="2318250" y="801875"/>
            <a:ext cx="113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No disease</a:t>
            </a:r>
            <a:endParaRPr b="1">
              <a:latin typeface="Calibri"/>
              <a:ea typeface="Calibri"/>
              <a:cs typeface="Calibri"/>
              <a:sym typeface="Calibri"/>
            </a:endParaRPr>
          </a:p>
        </p:txBody>
      </p:sp>
      <p:sp>
        <p:nvSpPr>
          <p:cNvPr id="255" name="Google Shape;255;p33"/>
          <p:cNvSpPr txBox="1"/>
          <p:nvPr/>
        </p:nvSpPr>
        <p:spPr>
          <a:xfrm>
            <a:off x="5482300" y="801875"/>
            <a:ext cx="143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With Disease</a:t>
            </a:r>
            <a:endParaRPr b="1">
              <a:latin typeface="Calibri"/>
              <a:ea typeface="Calibri"/>
              <a:cs typeface="Calibri"/>
              <a:sym typeface="Calibri"/>
            </a:endParaRPr>
          </a:p>
        </p:txBody>
      </p:sp>
      <p:sp>
        <p:nvSpPr>
          <p:cNvPr id="256" name="Google Shape;256;p33"/>
          <p:cNvSpPr txBox="1"/>
          <p:nvPr/>
        </p:nvSpPr>
        <p:spPr>
          <a:xfrm>
            <a:off x="4175500" y="3926300"/>
            <a:ext cx="71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000FF"/>
                </a:solidFill>
                <a:latin typeface="Calibri"/>
                <a:ea typeface="Calibri"/>
                <a:cs typeface="Calibri"/>
                <a:sym typeface="Calibri"/>
              </a:rPr>
              <a:t>Female</a:t>
            </a:r>
            <a:endParaRPr sz="1200">
              <a:solidFill>
                <a:srgbClr val="0000FF"/>
              </a:solidFill>
              <a:latin typeface="Calibri"/>
              <a:ea typeface="Calibri"/>
              <a:cs typeface="Calibri"/>
              <a:sym typeface="Calibri"/>
            </a:endParaRPr>
          </a:p>
        </p:txBody>
      </p:sp>
      <p:sp>
        <p:nvSpPr>
          <p:cNvPr id="257" name="Google Shape;257;p33"/>
          <p:cNvSpPr txBox="1"/>
          <p:nvPr/>
        </p:nvSpPr>
        <p:spPr>
          <a:xfrm>
            <a:off x="4644800" y="3926300"/>
            <a:ext cx="837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B45F06"/>
                </a:solidFill>
                <a:latin typeface="Calibri"/>
                <a:ea typeface="Calibri"/>
                <a:cs typeface="Calibri"/>
                <a:sym typeface="Calibri"/>
              </a:rPr>
              <a:t>Male</a:t>
            </a:r>
            <a:endParaRPr sz="1200">
              <a:solidFill>
                <a:srgbClr val="B45F06"/>
              </a:solidFill>
              <a:latin typeface="Calibri"/>
              <a:ea typeface="Calibri"/>
              <a:cs typeface="Calibri"/>
              <a:sym typeface="Calibri"/>
            </a:endParaRPr>
          </a:p>
        </p:txBody>
      </p:sp>
      <p:sp>
        <p:nvSpPr>
          <p:cNvPr id="258" name="Google Shape;258;p33"/>
          <p:cNvSpPr/>
          <p:nvPr/>
        </p:nvSpPr>
        <p:spPr>
          <a:xfrm>
            <a:off x="1340225" y="1860175"/>
            <a:ext cx="525300" cy="21606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8761D"/>
              </a:solidFill>
            </a:endParaRPr>
          </a:p>
        </p:txBody>
      </p:sp>
      <p:sp>
        <p:nvSpPr>
          <p:cNvPr id="259" name="Google Shape;259;p33"/>
          <p:cNvSpPr/>
          <p:nvPr/>
        </p:nvSpPr>
        <p:spPr>
          <a:xfrm>
            <a:off x="4465725" y="1860175"/>
            <a:ext cx="525300" cy="2160600"/>
          </a:xfrm>
          <a:prstGeom prst="rect">
            <a:avLst/>
          </a:prstGeom>
          <a:no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8761D"/>
              </a:solidFill>
            </a:endParaRPr>
          </a:p>
        </p:txBody>
      </p:sp>
      <p:sp>
        <p:nvSpPr>
          <p:cNvPr id="260" name="Google Shape;260;p33"/>
          <p:cNvSpPr txBox="1"/>
          <p:nvPr/>
        </p:nvSpPr>
        <p:spPr>
          <a:xfrm>
            <a:off x="1865525" y="4364975"/>
            <a:ext cx="5575200" cy="5541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a:t>Balanced data for </a:t>
            </a:r>
            <a:r>
              <a:rPr lang="en" sz="1200" b="1"/>
              <a:t>cardio </a:t>
            </a:r>
            <a:r>
              <a:rPr lang="en" sz="1200"/>
              <a:t>feature (# without disease </a:t>
            </a:r>
            <a:r>
              <a:rPr lang="en" sz="1200">
                <a:solidFill>
                  <a:schemeClr val="dk1"/>
                </a:solidFill>
                <a:uFill>
                  <a:noFill/>
                </a:uFill>
                <a:hlinkClick r:id="rId5">
                  <a:extLst>
                    <a:ext uri="{A12FA001-AC4F-418D-AE19-62706E023703}">
                      <ahyp:hlinkClr xmlns:ahyp="http://schemas.microsoft.com/office/drawing/2018/hyperlinkcolor" val="tx"/>
                    </a:ext>
                  </a:extLst>
                </a:hlinkClick>
              </a:rPr>
              <a:t>≈</a:t>
            </a:r>
            <a:r>
              <a:rPr lang="en" sz="1200">
                <a:solidFill>
                  <a:schemeClr val="dk1"/>
                </a:solidFill>
              </a:rPr>
              <a:t> # with disease)</a:t>
            </a:r>
            <a:endParaRPr sz="1200"/>
          </a:p>
          <a:p>
            <a:pPr marL="457200" lvl="0" indent="-304800" algn="l" rtl="0">
              <a:spcBef>
                <a:spcPts val="0"/>
              </a:spcBef>
              <a:spcAft>
                <a:spcPts val="0"/>
              </a:spcAft>
              <a:buSzPts val="1200"/>
              <a:buChar char="●"/>
            </a:pPr>
            <a:r>
              <a:rPr lang="en" sz="1200"/>
              <a:t>More female than male</a:t>
            </a:r>
            <a:endParaRPr sz="1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1420</Words>
  <Application>Microsoft Office PowerPoint</Application>
  <PresentationFormat>On-screen Show (16:9)</PresentationFormat>
  <Paragraphs>259</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Calibri</vt:lpstr>
      <vt:lpstr>Archivo Black</vt:lpstr>
      <vt:lpstr>Arial</vt:lpstr>
      <vt:lpstr>Space Mono</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Duc Huy Than</cp:lastModifiedBy>
  <cp:revision>3</cp:revision>
  <dcterms:modified xsi:type="dcterms:W3CDTF">2021-11-12T06:41:49Z</dcterms:modified>
</cp:coreProperties>
</file>