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161E8-573E-467D-8490-D1D0B95FCA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1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18" Type="http://schemas.openxmlformats.org/officeDocument/2006/relationships/image" Target="../media/image35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9" Type="http://schemas.openxmlformats.org/officeDocument/2006/relationships/image" Target="../media/image12.wmf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agram 3">
            <a:extLst>
              <a:ext uri="{FF2B5EF4-FFF2-40B4-BE49-F238E27FC236}">
                <a16:creationId xmlns:a16="http://schemas.microsoft.com/office/drawing/2014/main" id="{CAC8AC66-B32B-1BC3-7C5A-D8C2B9C98727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4" name="形状 UDGCDccKKh">
              <a:extLst>
                <a:ext uri="{FF2B5EF4-FFF2-40B4-BE49-F238E27FC236}">
                  <a16:creationId xmlns:a16="http://schemas.microsoft.com/office/drawing/2014/main" id="{12ACB9E5-824C-CE2D-9E0F-2ED5BA3080FB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6" name="形状 YuWhrLvTqn">
              <a:extLst>
                <a:ext uri="{FF2B5EF4-FFF2-40B4-BE49-F238E27FC236}">
                  <a16:creationId xmlns:a16="http://schemas.microsoft.com/office/drawing/2014/main" id="{D9AA39F8-4506-A62E-9AD1-84B7611676B9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形状 fyCtIKwQTA">
              <a:extLst>
                <a:ext uri="{FF2B5EF4-FFF2-40B4-BE49-F238E27FC236}">
                  <a16:creationId xmlns:a16="http://schemas.microsoft.com/office/drawing/2014/main" id="{FAC5243D-40DE-358F-5803-90E480895022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形状 TgBrVHsYJI">
              <a:extLst>
                <a:ext uri="{FF2B5EF4-FFF2-40B4-BE49-F238E27FC236}">
                  <a16:creationId xmlns:a16="http://schemas.microsoft.com/office/drawing/2014/main" id="{C4AF1DE9-DC7C-A8D9-DAB7-57E22DAD16CC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DJIXueatYz">
              <a:extLst>
                <a:ext uri="{FF2B5EF4-FFF2-40B4-BE49-F238E27FC236}">
                  <a16:creationId xmlns:a16="http://schemas.microsoft.com/office/drawing/2014/main" id="{5C1438C0-5C4D-F05C-CE88-51D488683667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27891" y="135712"/>
            <a:ext cx="641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2.1 A Geometric Way of Thinking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3890C-C334-C797-016A-A806D90FB0BA}"/>
              </a:ext>
            </a:extLst>
          </p:cNvPr>
          <p:cNvSpPr txBox="1"/>
          <p:nvPr/>
        </p:nvSpPr>
        <p:spPr>
          <a:xfrm>
            <a:off x="241242" y="818121"/>
            <a:ext cx="6919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pt-BR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interpret ODE as a vecter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pt-BR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253087" y="1338653"/>
            <a:ext cx="11834137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nonlinear differential equation:</a:t>
            </a: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seperate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 and then integrate</a:t>
            </a:r>
            <a:endParaRPr lang="zh-CN" alt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constant     , suppose that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solution is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exact.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about some questions?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A957EF2-DE0C-A1DF-B07D-22329DF4D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23786"/>
              </p:ext>
            </p:extLst>
          </p:nvPr>
        </p:nvGraphicFramePr>
        <p:xfrm>
          <a:off x="2445901" y="2221412"/>
          <a:ext cx="14620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62680" imgH="569520" progId="Equation.AxMath">
                  <p:embed/>
                </p:oleObj>
              </mc:Choice>
              <mc:Fallback>
                <p:oleObj name="AxMath" r:id="rId2" imgW="1462680" imgH="569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901" y="2221412"/>
                        <a:ext cx="146208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D9E6EE7-B764-3459-510E-DA2B043E4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82234"/>
              </p:ext>
            </p:extLst>
          </p:nvPr>
        </p:nvGraphicFramePr>
        <p:xfrm>
          <a:off x="834281" y="3493074"/>
          <a:ext cx="461962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619520" imgH="2581200" progId="Equation.AxMath">
                  <p:embed/>
                </p:oleObj>
              </mc:Choice>
              <mc:Fallback>
                <p:oleObj name="AxMath" r:id="rId4" imgW="4619520" imgH="2581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281" y="3493074"/>
                        <a:ext cx="4619625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6BB2BCB-141F-9089-CFFB-8B1FF4082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76363"/>
              </p:ext>
            </p:extLst>
          </p:nvPr>
        </p:nvGraphicFramePr>
        <p:xfrm>
          <a:off x="9194510" y="1312459"/>
          <a:ext cx="3762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76920" imgH="568080" progId="Equation.AxMath">
                  <p:embed/>
                </p:oleObj>
              </mc:Choice>
              <mc:Fallback>
                <p:oleObj name="AxMath" r:id="rId6" imgW="376920" imgH="56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94510" y="1312459"/>
                        <a:ext cx="3762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ED5AB30-3BFC-7665-65D8-B0CA58216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75085"/>
              </p:ext>
            </p:extLst>
          </p:nvPr>
        </p:nvGraphicFramePr>
        <p:xfrm>
          <a:off x="7344458" y="1835137"/>
          <a:ext cx="29035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904120" imgH="570240" progId="Equation.AxMath">
                  <p:embed/>
                </p:oleObj>
              </mc:Choice>
              <mc:Fallback>
                <p:oleObj name="AxMath" r:id="rId8" imgW="290412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44458" y="1835137"/>
                        <a:ext cx="2903537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885010A-9BAB-7441-59E1-B7EF7261D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73555"/>
              </p:ext>
            </p:extLst>
          </p:nvPr>
        </p:nvGraphicFramePr>
        <p:xfrm>
          <a:off x="7003306" y="2969668"/>
          <a:ext cx="36195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620160" imgH="595440" progId="Equation.AxMath">
                  <p:embed/>
                </p:oleObj>
              </mc:Choice>
              <mc:Fallback>
                <p:oleObj name="AxMath" r:id="rId10" imgW="362016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03306" y="2969668"/>
                        <a:ext cx="36195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0DA8FFC1-E6AB-B0EF-B581-026C2A0E9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160007"/>
              </p:ext>
            </p:extLst>
          </p:nvPr>
        </p:nvGraphicFramePr>
        <p:xfrm>
          <a:off x="6918324" y="4154808"/>
          <a:ext cx="35671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3566520" imgH="1068840" progId="Equation.AxMath">
                  <p:embed/>
                </p:oleObj>
              </mc:Choice>
              <mc:Fallback>
                <p:oleObj name="AxMath" r:id="rId12" imgW="3566520" imgH="1068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18324" y="4154808"/>
                        <a:ext cx="3567113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2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251373" y="164067"/>
            <a:ext cx="373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Exercise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7EB52C-6A05-AD68-07E1-2330AC39CB66}"/>
              </a:ext>
            </a:extLst>
          </p:cNvPr>
          <p:cNvSpPr txBox="1"/>
          <p:nvPr/>
        </p:nvSpPr>
        <p:spPr>
          <a:xfrm>
            <a:off x="3209925" y="264925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2.4.9 Critical slowing down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2.5.2 Blow up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agram 3">
            <a:extLst>
              <a:ext uri="{FF2B5EF4-FFF2-40B4-BE49-F238E27FC236}">
                <a16:creationId xmlns:a16="http://schemas.microsoft.com/office/drawing/2014/main" id="{CAC8AC66-B32B-1BC3-7C5A-D8C2B9C98727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4" name="形状 UDGCDccKKh">
              <a:extLst>
                <a:ext uri="{FF2B5EF4-FFF2-40B4-BE49-F238E27FC236}">
                  <a16:creationId xmlns:a16="http://schemas.microsoft.com/office/drawing/2014/main" id="{12ACB9E5-824C-CE2D-9E0F-2ED5BA3080FB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6" name="形状 YuWhrLvTqn">
              <a:extLst>
                <a:ext uri="{FF2B5EF4-FFF2-40B4-BE49-F238E27FC236}">
                  <a16:creationId xmlns:a16="http://schemas.microsoft.com/office/drawing/2014/main" id="{D9AA39F8-4506-A62E-9AD1-84B7611676B9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形状 fyCtIKwQTA">
              <a:extLst>
                <a:ext uri="{FF2B5EF4-FFF2-40B4-BE49-F238E27FC236}">
                  <a16:creationId xmlns:a16="http://schemas.microsoft.com/office/drawing/2014/main" id="{FAC5243D-40DE-358F-5803-90E480895022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形状 TgBrVHsYJI">
              <a:extLst>
                <a:ext uri="{FF2B5EF4-FFF2-40B4-BE49-F238E27FC236}">
                  <a16:creationId xmlns:a16="http://schemas.microsoft.com/office/drawing/2014/main" id="{C4AF1DE9-DC7C-A8D9-DAB7-57E22DAD16CC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DJIXueatYz">
              <a:extLst>
                <a:ext uri="{FF2B5EF4-FFF2-40B4-BE49-F238E27FC236}">
                  <a16:creationId xmlns:a16="http://schemas.microsoft.com/office/drawing/2014/main" id="{5C1438C0-5C4D-F05C-CE88-51D488683667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27891" y="135712"/>
            <a:ext cx="641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2.1 A Geometric Way of Thinking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EA2A230-32CD-9BA2-68A4-E413EB21E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75541"/>
              </p:ext>
            </p:extLst>
          </p:nvPr>
        </p:nvGraphicFramePr>
        <p:xfrm>
          <a:off x="4200972" y="2243247"/>
          <a:ext cx="35671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566520" imgH="1068840" progId="Equation.AxMath">
                  <p:embed/>
                </p:oleObj>
              </mc:Choice>
              <mc:Fallback>
                <p:oleObj name="AxMath" r:id="rId2" imgW="3566520" imgH="106884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0DA8FFC1-E6AB-B0EF-B581-026C2A0E9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972" y="2243247"/>
                        <a:ext cx="3567113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2C438B-15C4-A44E-2FFC-DF2757CEA3C1}"/>
              </a:ext>
            </a:extLst>
          </p:cNvPr>
          <p:cNvSpPr txBox="1"/>
          <p:nvPr/>
        </p:nvSpPr>
        <p:spPr>
          <a:xfrm>
            <a:off x="475217" y="1157491"/>
            <a:ext cx="6575211" cy="46166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exact. But how about some questions?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2B1C00-02D3-F25D-D4FD-61804102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44" y="3982984"/>
            <a:ext cx="9626382" cy="18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agram 3">
            <a:extLst>
              <a:ext uri="{FF2B5EF4-FFF2-40B4-BE49-F238E27FC236}">
                <a16:creationId xmlns:a16="http://schemas.microsoft.com/office/drawing/2014/main" id="{CAC8AC66-B32B-1BC3-7C5A-D8C2B9C98727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4" name="形状 UDGCDccKKh">
              <a:extLst>
                <a:ext uri="{FF2B5EF4-FFF2-40B4-BE49-F238E27FC236}">
                  <a16:creationId xmlns:a16="http://schemas.microsoft.com/office/drawing/2014/main" id="{12ACB9E5-824C-CE2D-9E0F-2ED5BA3080FB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6" name="形状 YuWhrLvTqn">
              <a:extLst>
                <a:ext uri="{FF2B5EF4-FFF2-40B4-BE49-F238E27FC236}">
                  <a16:creationId xmlns:a16="http://schemas.microsoft.com/office/drawing/2014/main" id="{D9AA39F8-4506-A62E-9AD1-84B7611676B9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7" name="形状 fyCtIKwQTA">
              <a:extLst>
                <a:ext uri="{FF2B5EF4-FFF2-40B4-BE49-F238E27FC236}">
                  <a16:creationId xmlns:a16="http://schemas.microsoft.com/office/drawing/2014/main" id="{FAC5243D-40DE-358F-5803-90E480895022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形状 TgBrVHsYJI">
              <a:extLst>
                <a:ext uri="{FF2B5EF4-FFF2-40B4-BE49-F238E27FC236}">
                  <a16:creationId xmlns:a16="http://schemas.microsoft.com/office/drawing/2014/main" id="{C4AF1DE9-DC7C-A8D9-DAB7-57E22DAD16CC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DJIXueatYz">
              <a:extLst>
                <a:ext uri="{FF2B5EF4-FFF2-40B4-BE49-F238E27FC236}">
                  <a16:creationId xmlns:a16="http://schemas.microsoft.com/office/drawing/2014/main" id="{5C1438C0-5C4D-F05C-CE88-51D488683667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27890" y="135712"/>
            <a:ext cx="3780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2.1 A Geometric Way of Thinking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D5A7BCD-186C-0685-CF67-6F1F31E4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5" y="2249583"/>
            <a:ext cx="5000273" cy="19876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2555DF6-E626-DD2A-84A2-8B3289E6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024" y="823736"/>
            <a:ext cx="8333641" cy="1559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FA8B7E-EAAC-B64F-982C-303A7AC9FB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1663" y="3808780"/>
            <a:ext cx="4550600" cy="24185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361FF2-06A6-DDA9-0DCC-32AA231C0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665" y="892033"/>
            <a:ext cx="3264135" cy="55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8F3E8B-EA84-B2ED-3E18-6AFE687C2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4857"/>
              </p:ext>
            </p:extLst>
          </p:nvPr>
        </p:nvGraphicFramePr>
        <p:xfrm>
          <a:off x="432137" y="1190816"/>
          <a:ext cx="11327726" cy="50931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73776">
                  <a:extLst>
                    <a:ext uri="{9D8B030D-6E8A-4147-A177-3AD203B41FA5}">
                      <a16:colId xmlns:a16="http://schemas.microsoft.com/office/drawing/2014/main" val="3806496890"/>
                    </a:ext>
                  </a:extLst>
                </a:gridCol>
                <a:gridCol w="6353950">
                  <a:extLst>
                    <a:ext uri="{9D8B030D-6E8A-4147-A177-3AD203B41FA5}">
                      <a16:colId xmlns:a16="http://schemas.microsoft.com/office/drawing/2014/main" val="577986180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Glossary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 / Notes</a:t>
                      </a: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3931964360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one-dimensional / first-order systems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2499256889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points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satisfy                  , aka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equilibrium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1857260000"/>
                  </a:ext>
                </a:extLst>
              </a:tr>
              <a:tr h="5648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 fixed points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flow is toward, aka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attractors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sinks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3572825810"/>
                  </a:ext>
                </a:extLst>
              </a:tr>
              <a:tr h="5554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unstable fixed points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 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repellers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sources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2702403267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point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imaginary particle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2029378224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trajectory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1227280296"/>
                  </a:ext>
                </a:extLst>
              </a:tr>
              <a:tr h="93652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portrait / 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shows all the qualitatively different trajectories of the system,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 phase diagram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955" marR="116955" marT="58477" marB="58477"/>
                </a:tc>
                <a:extLst>
                  <a:ext uri="{0D108BD9-81ED-4DB2-BD59-A6C34878D82A}">
                    <a16:rowId xmlns:a16="http://schemas.microsoft.com/office/drawing/2014/main" val="187163358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294036E-CFCB-EC9A-D66E-A675A887295D}"/>
              </a:ext>
            </a:extLst>
          </p:cNvPr>
          <p:cNvSpPr txBox="1"/>
          <p:nvPr/>
        </p:nvSpPr>
        <p:spPr>
          <a:xfrm>
            <a:off x="168818" y="130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2.2 Fixed Points and Stability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CDBC346-57C8-3055-C4F7-E9D61284C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94035"/>
              </p:ext>
            </p:extLst>
          </p:nvPr>
        </p:nvGraphicFramePr>
        <p:xfrm>
          <a:off x="5619079" y="1768180"/>
          <a:ext cx="1291477" cy="51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95800" imgH="590760" progId="Equation.AxMath">
                  <p:embed/>
                </p:oleObj>
              </mc:Choice>
              <mc:Fallback>
                <p:oleObj name="AxMath" r:id="rId2" imgW="1495800" imgH="59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9079" y="1768180"/>
                        <a:ext cx="1291477" cy="51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502AFF4-2A08-4C62-1E62-AE7458949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44804"/>
              </p:ext>
            </p:extLst>
          </p:nvPr>
        </p:nvGraphicFramePr>
        <p:xfrm>
          <a:off x="7277588" y="2322640"/>
          <a:ext cx="1291477" cy="478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08840" imgH="595440" progId="Equation.AxMath">
                  <p:embed/>
                </p:oleObj>
              </mc:Choice>
              <mc:Fallback>
                <p:oleObj name="AxMath" r:id="rId4" imgW="160884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7588" y="2322640"/>
                        <a:ext cx="1291477" cy="478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3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8F6897-4752-23DE-D73E-AA0D0E409DE8}"/>
              </a:ext>
            </a:extLst>
          </p:cNvPr>
          <p:cNvSpPr txBox="1"/>
          <p:nvPr/>
        </p:nvSpPr>
        <p:spPr>
          <a:xfrm>
            <a:off x="168818" y="805253"/>
            <a:ext cx="11834137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nonlinear differential equation:</a:t>
            </a: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small perturbation away from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derive a differential equation for 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using Taylor’s expansion we obtain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         terms are negligible and we may write the approximation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linear equation in     , and is called the linearization about      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168818" y="130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2.4 Linear Stability Analysis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EABE158-B114-9753-90D1-4CCF73F79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18000"/>
              </p:ext>
            </p:extLst>
          </p:nvPr>
        </p:nvGraphicFramePr>
        <p:xfrm>
          <a:off x="2171700" y="1640909"/>
          <a:ext cx="1495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95800" imgH="590760" progId="Equation.AxMath">
                  <p:embed/>
                </p:oleObj>
              </mc:Choice>
              <mc:Fallback>
                <p:oleObj name="AxMath" r:id="rId2" imgW="1495800" imgH="59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700" y="1640909"/>
                        <a:ext cx="14954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03047BC-DB9B-291E-74D0-18AC133AA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30115"/>
              </p:ext>
            </p:extLst>
          </p:nvPr>
        </p:nvGraphicFramePr>
        <p:xfrm>
          <a:off x="1064550" y="2783044"/>
          <a:ext cx="3646487" cy="4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734000" imgH="595440" progId="Equation.AxMath">
                  <p:embed/>
                </p:oleObj>
              </mc:Choice>
              <mc:Fallback>
                <p:oleObj name="AxMath" r:id="rId4" imgW="473400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550" y="2783044"/>
                        <a:ext cx="3646487" cy="4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C64CBEE-D389-93CB-18E2-9CC239388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99086"/>
              </p:ext>
            </p:extLst>
          </p:nvPr>
        </p:nvGraphicFramePr>
        <p:xfrm>
          <a:off x="4549112" y="3343265"/>
          <a:ext cx="463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64040" imgH="570240" progId="Equation.AxMath">
                  <p:embed/>
                </p:oleObj>
              </mc:Choice>
              <mc:Fallback>
                <p:oleObj name="AxMath" r:id="rId6" imgW="4640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9112" y="3343265"/>
                        <a:ext cx="46355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DBEEF9B-B1AE-713C-14D3-91FCDC816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27884"/>
              </p:ext>
            </p:extLst>
          </p:nvPr>
        </p:nvGraphicFramePr>
        <p:xfrm>
          <a:off x="342820" y="4134205"/>
          <a:ext cx="5153183" cy="81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6600960" imgH="1041480" progId="Equation.AxMath">
                  <p:embed/>
                </p:oleObj>
              </mc:Choice>
              <mc:Fallback>
                <p:oleObj name="AxMath" r:id="rId8" imgW="6600960" imgH="104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820" y="4134205"/>
                        <a:ext cx="5153183" cy="81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2A0444-788C-2AD5-CD60-C7316EB34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379159"/>
              </p:ext>
            </p:extLst>
          </p:nvPr>
        </p:nvGraphicFramePr>
        <p:xfrm>
          <a:off x="4711037" y="3669957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01320" imgH="568080" progId="Equation.AxMath">
                  <p:embed/>
                </p:oleObj>
              </mc:Choice>
              <mc:Fallback>
                <p:oleObj name="AxMath" r:id="rId10" imgW="301320" imgH="568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1037" y="3669957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8BC7DF0-48F5-9571-D019-D9CEBF446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51935"/>
              </p:ext>
            </p:extLst>
          </p:nvPr>
        </p:nvGraphicFramePr>
        <p:xfrm>
          <a:off x="238324" y="5453196"/>
          <a:ext cx="5362173" cy="47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87840" imgH="570240" progId="Equation.AxMath">
                  <p:embed/>
                </p:oleObj>
              </mc:Choice>
              <mc:Fallback>
                <p:oleObj name="AxMath" r:id="rId12" imgW="63878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324" y="5453196"/>
                        <a:ext cx="5362173" cy="47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6F5CCDE-A05F-AE65-8BE1-FC898871A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23887"/>
              </p:ext>
            </p:extLst>
          </p:nvPr>
        </p:nvGraphicFramePr>
        <p:xfrm>
          <a:off x="7083655" y="1249363"/>
          <a:ext cx="3502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502080" imgH="615960" progId="Equation.AxMath">
                  <p:embed/>
                </p:oleObj>
              </mc:Choice>
              <mc:Fallback>
                <p:oleObj name="AxMath" r:id="rId14" imgW="3502080" imgH="615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83655" y="1249363"/>
                        <a:ext cx="350202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A4A1B4-9B6D-2F2A-9AFA-EF316D295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21817"/>
              </p:ext>
            </p:extLst>
          </p:nvPr>
        </p:nvGraphicFramePr>
        <p:xfrm>
          <a:off x="6561105" y="1955751"/>
          <a:ext cx="768677" cy="38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42640" imgH="570240" progId="Equation.AxMath">
                  <p:embed/>
                </p:oleObj>
              </mc:Choice>
              <mc:Fallback>
                <p:oleObj name="AxMath" r:id="rId16" imgW="11426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61105" y="1955751"/>
                        <a:ext cx="768677" cy="383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BC784E7-53DE-43FF-4B68-37995A58D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09383"/>
              </p:ext>
            </p:extLst>
          </p:nvPr>
        </p:nvGraphicFramePr>
        <p:xfrm>
          <a:off x="7803245" y="2783044"/>
          <a:ext cx="19859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85400" imgH="615960" progId="Equation.AxMath">
                  <p:embed/>
                </p:oleObj>
              </mc:Choice>
              <mc:Fallback>
                <p:oleObj name="AxMath" r:id="rId18" imgW="1985400" imgH="615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03245" y="2783044"/>
                        <a:ext cx="1985963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B6A1864-073F-84B4-E8A8-AB414EBEC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38380"/>
              </p:ext>
            </p:extLst>
          </p:nvPr>
        </p:nvGraphicFramePr>
        <p:xfrm>
          <a:off x="9404068" y="3297972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01320" imgH="568080" progId="Equation.AxMath">
                  <p:embed/>
                </p:oleObj>
              </mc:Choice>
              <mc:Fallback>
                <p:oleObj name="AxMath" r:id="rId20" imgW="301320" imgH="5680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B2A0444-788C-2AD5-CD60-C7316EB344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04068" y="3297972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CA73EC5-C837-EE57-1817-ED9DEA5F8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68150"/>
              </p:ext>
            </p:extLst>
          </p:nvPr>
        </p:nvGraphicFramePr>
        <p:xfrm>
          <a:off x="8389873" y="3704412"/>
          <a:ext cx="463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464040" imgH="570240" progId="Equation.AxMath">
                  <p:embed/>
                </p:oleObj>
              </mc:Choice>
              <mc:Fallback>
                <p:oleObj name="AxMath" r:id="rId21" imgW="464040" imgH="570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C64CBEE-D389-93CB-18E2-9CC239388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9873" y="3704412"/>
                        <a:ext cx="46355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95FBA9C-8D84-6860-2F1D-3BBE41DC9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54125"/>
              </p:ext>
            </p:extLst>
          </p:nvPr>
        </p:nvGraphicFramePr>
        <p:xfrm>
          <a:off x="6096000" y="4467225"/>
          <a:ext cx="5753179" cy="15855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7121">
                  <a:extLst>
                    <a:ext uri="{9D8B030D-6E8A-4147-A177-3AD203B41FA5}">
                      <a16:colId xmlns:a16="http://schemas.microsoft.com/office/drawing/2014/main" val="3556246485"/>
                    </a:ext>
                  </a:extLst>
                </a:gridCol>
                <a:gridCol w="2168332">
                  <a:extLst>
                    <a:ext uri="{9D8B030D-6E8A-4147-A177-3AD203B41FA5}">
                      <a16:colId xmlns:a16="http://schemas.microsoft.com/office/drawing/2014/main" val="170025316"/>
                    </a:ext>
                  </a:extLst>
                </a:gridCol>
                <a:gridCol w="1917726">
                  <a:extLst>
                    <a:ext uri="{9D8B030D-6E8A-4147-A177-3AD203B41FA5}">
                      <a16:colId xmlns:a16="http://schemas.microsoft.com/office/drawing/2014/main" val="590654241"/>
                    </a:ext>
                  </a:extLst>
                </a:gridCol>
              </a:tblGrid>
              <a:tr h="84130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grows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unstable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68862"/>
                  </a:ext>
                </a:extLst>
              </a:tr>
              <a:tr h="744222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decays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6532"/>
                  </a:ext>
                </a:extLst>
              </a:tr>
            </a:tbl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2F28851-D05D-8104-0408-04448629D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410"/>
              </p:ext>
            </p:extLst>
          </p:nvPr>
        </p:nvGraphicFramePr>
        <p:xfrm>
          <a:off x="6439014" y="4638445"/>
          <a:ext cx="14843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769040" imgH="570240" progId="Equation.AxMath">
                  <p:embed/>
                </p:oleObj>
              </mc:Choice>
              <mc:Fallback>
                <p:oleObj name="AxMath" r:id="rId22" imgW="1769040" imgH="5702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8BC7DF0-48F5-9571-D019-D9CEBF446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39014" y="4638445"/>
                        <a:ext cx="1484313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BD1F21B3-F8DA-7E18-75A6-BE4829AE2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30995"/>
              </p:ext>
            </p:extLst>
          </p:nvPr>
        </p:nvGraphicFramePr>
        <p:xfrm>
          <a:off x="6439014" y="5442631"/>
          <a:ext cx="14843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769040" imgH="570240" progId="Equation.AxMath">
                  <p:embed/>
                </p:oleObj>
              </mc:Choice>
              <mc:Fallback>
                <p:oleObj name="AxMath" r:id="rId24" imgW="1769040" imgH="570240" progId="Equation.AxMath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2F28851-D05D-8104-0408-04448629D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39014" y="5442631"/>
                        <a:ext cx="1484313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B55DDC3-FA1B-FC91-A65D-801F51644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22108"/>
              </p:ext>
            </p:extLst>
          </p:nvPr>
        </p:nvGraphicFramePr>
        <p:xfrm>
          <a:off x="8355648" y="4579743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301320" imgH="568080" progId="Equation.AxMath">
                  <p:embed/>
                </p:oleObj>
              </mc:Choice>
              <mc:Fallback>
                <p:oleObj name="AxMath" r:id="rId26" imgW="301320" imgH="56808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BB6A1864-073F-84B4-E8A8-AB414EBEC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55648" y="4579743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3595ED1-D621-5647-ADE9-D0E102ECE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074477"/>
              </p:ext>
            </p:extLst>
          </p:nvPr>
        </p:nvGraphicFramePr>
        <p:xfrm>
          <a:off x="8343013" y="5352143"/>
          <a:ext cx="301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301320" imgH="568080" progId="Equation.AxMath">
                  <p:embed/>
                </p:oleObj>
              </mc:Choice>
              <mc:Fallback>
                <p:oleObj name="AxMath" r:id="rId27" imgW="301320" imgH="56808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B55DDC3-FA1B-FC91-A65D-801F51644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43013" y="5352143"/>
                        <a:ext cx="301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8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2E268-1BD6-1935-2B47-4C883B1B29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1250" y="821593"/>
            <a:ext cx="5512833" cy="574979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A0CBD7-2C17-C638-498E-108B45665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730154"/>
              </p:ext>
            </p:extLst>
          </p:nvPr>
        </p:nvGraphicFramePr>
        <p:xfrm>
          <a:off x="1979613" y="2935991"/>
          <a:ext cx="223202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231280" imgH="2250360" progId="Equation.AxMath">
                  <p:embed/>
                </p:oleObj>
              </mc:Choice>
              <mc:Fallback>
                <p:oleObj name="AxMath" r:id="rId3" imgW="2231280" imgH="2250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2935991"/>
                        <a:ext cx="223202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FF2C48-B4C4-F581-5508-411EA659D25F}"/>
              </a:ext>
            </a:extLst>
          </p:cNvPr>
          <p:cNvSpPr txBox="1"/>
          <p:nvPr/>
        </p:nvSpPr>
        <p:spPr>
          <a:xfrm>
            <a:off x="168817" y="1133684"/>
            <a:ext cx="6241507" cy="10772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said about the stability of a fixed point when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6BF8D87-0DAE-8192-75A8-87D31708E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76494"/>
              </p:ext>
            </p:extLst>
          </p:nvPr>
        </p:nvGraphicFramePr>
        <p:xfrm>
          <a:off x="3859912" y="1672293"/>
          <a:ext cx="17938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793160" imgH="595440" progId="Equation.AxMath">
                  <p:embed/>
                </p:oleObj>
              </mc:Choice>
              <mc:Fallback>
                <p:oleObj name="AxMath" r:id="rId5" imgW="179316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9912" y="1672293"/>
                        <a:ext cx="17938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Diagram 3">
            <a:extLst>
              <a:ext uri="{FF2B5EF4-FFF2-40B4-BE49-F238E27FC236}">
                <a16:creationId xmlns:a16="http://schemas.microsoft.com/office/drawing/2014/main" id="{F636F716-3652-6E55-CCBB-347159B2AF7B}"/>
              </a:ext>
            </a:extLst>
          </p:cNvPr>
          <p:cNvGrpSpPr/>
          <p:nvPr/>
        </p:nvGrpSpPr>
        <p:grpSpPr>
          <a:xfrm>
            <a:off x="3906027" y="107356"/>
            <a:ext cx="8034603" cy="426044"/>
            <a:chOff x="2827116" y="35856"/>
            <a:chExt cx="7910268" cy="419451"/>
          </a:xfrm>
        </p:grpSpPr>
        <p:sp>
          <p:nvSpPr>
            <p:cNvPr id="9" name="形状 UDGCDccKKh">
              <a:extLst>
                <a:ext uri="{FF2B5EF4-FFF2-40B4-BE49-F238E27FC236}">
                  <a16:creationId xmlns:a16="http://schemas.microsoft.com/office/drawing/2014/main" id="{580D008D-8572-F60C-D614-945CB68F26A5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0" name="形状 YuWhrLvTqn">
              <a:extLst>
                <a:ext uri="{FF2B5EF4-FFF2-40B4-BE49-F238E27FC236}">
                  <a16:creationId xmlns:a16="http://schemas.microsoft.com/office/drawing/2014/main" id="{75B7A664-92F5-8F02-3E51-12E2C04D09F0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2" name="形状 fyCtIKwQTA">
              <a:extLst>
                <a:ext uri="{FF2B5EF4-FFF2-40B4-BE49-F238E27FC236}">
                  <a16:creationId xmlns:a16="http://schemas.microsoft.com/office/drawing/2014/main" id="{45E1CF1D-CE6A-8281-1916-F98F391F809C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3" name="形状 TgBrVHsYJI">
              <a:extLst>
                <a:ext uri="{FF2B5EF4-FFF2-40B4-BE49-F238E27FC236}">
                  <a16:creationId xmlns:a16="http://schemas.microsoft.com/office/drawing/2014/main" id="{5A3C5223-8B42-53AE-6204-D6B24F494305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4" name="形状 DJIXueatYz">
              <a:extLst>
                <a:ext uri="{FF2B5EF4-FFF2-40B4-BE49-F238E27FC236}">
                  <a16:creationId xmlns:a16="http://schemas.microsoft.com/office/drawing/2014/main" id="{766A7D5E-FA61-7B23-C816-59D46D824E15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03DDBF2-1BD1-19E2-5E67-C772C58A256D}"/>
              </a:ext>
            </a:extLst>
          </p:cNvPr>
          <p:cNvSpPr txBox="1"/>
          <p:nvPr/>
        </p:nvSpPr>
        <p:spPr>
          <a:xfrm>
            <a:off x="168818" y="130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2.4 Linear Stability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2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168818" y="-2788"/>
            <a:ext cx="3739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2.5 Existence and Uniqueness</a:t>
            </a:r>
          </a:p>
          <a:p>
            <a:r>
              <a:rPr lang="en-US" altLang="zh-CN" b="1" dirty="0">
                <a:solidFill>
                  <a:srgbClr val="231F20"/>
                </a:solidFill>
                <a:latin typeface="FuturaStd-Bold"/>
              </a:rPr>
              <a:t>2.6 Impossibility of Oscillations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9ACB23-CAF8-4B79-D28D-3CA259C96021}"/>
              </a:ext>
            </a:extLst>
          </p:cNvPr>
          <p:cNvSpPr txBox="1"/>
          <p:nvPr/>
        </p:nvSpPr>
        <p:spPr>
          <a:xfrm>
            <a:off x="168818" y="805253"/>
            <a:ext cx="11834137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2.5.1 Show that the solution to</a:t>
            </a:r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           is not unique.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The point             is a fixed point, so one obvious solution is                for all   .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surprising fact is that there is another solution. To find it we separate variables and integrate: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Imposing that             yields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also a solution.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9743A8-76BE-A690-07F7-E2C95681A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51159"/>
              </p:ext>
            </p:extLst>
          </p:nvPr>
        </p:nvGraphicFramePr>
        <p:xfrm>
          <a:off x="2143178" y="1330325"/>
          <a:ext cx="1370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370160" imgH="570240" progId="Equation.AxMath">
                  <p:embed/>
                </p:oleObj>
              </mc:Choice>
              <mc:Fallback>
                <p:oleObj name="AxMath" r:id="rId2" imgW="137016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3178" y="1330325"/>
                        <a:ext cx="137001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70717FB-C123-1B63-E003-2E885A785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65064"/>
              </p:ext>
            </p:extLst>
          </p:nvPr>
        </p:nvGraphicFramePr>
        <p:xfrm>
          <a:off x="1909815" y="1953609"/>
          <a:ext cx="842283" cy="43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98000" imgH="570240" progId="Equation.AxMath">
                  <p:embed/>
                </p:oleObj>
              </mc:Choice>
              <mc:Fallback>
                <p:oleObj name="AxMath" r:id="rId4" imgW="1098000" imgH="570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09743A8-76BE-A690-07F7-E2C95681A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9815" y="1953609"/>
                        <a:ext cx="842283" cy="43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FF6DA4B-5DF9-A94F-A88B-4EEA689CA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83325"/>
              </p:ext>
            </p:extLst>
          </p:nvPr>
        </p:nvGraphicFramePr>
        <p:xfrm>
          <a:off x="2773416" y="2693925"/>
          <a:ext cx="7397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64440" imgH="568080" progId="Equation.AxMath">
                  <p:embed/>
                </p:oleObj>
              </mc:Choice>
              <mc:Fallback>
                <p:oleObj name="AxMath" r:id="rId6" imgW="964440" imgH="5680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70717FB-C123-1B63-E003-2E885A785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3416" y="2693925"/>
                        <a:ext cx="7397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9FE7C3-5113-A81F-A9EF-A29F09428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20577"/>
              </p:ext>
            </p:extLst>
          </p:nvPr>
        </p:nvGraphicFramePr>
        <p:xfrm>
          <a:off x="3182938" y="3030259"/>
          <a:ext cx="1081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09760" imgH="590760" progId="Equation.AxMath">
                  <p:embed/>
                </p:oleObj>
              </mc:Choice>
              <mc:Fallback>
                <p:oleObj name="AxMath" r:id="rId8" imgW="1409760" imgH="590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FF6DA4B-5DF9-A94F-A88B-4EEA689CA3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2938" y="3030259"/>
                        <a:ext cx="10810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9ED9D7-A231-6281-5F61-126E6FFC1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00150"/>
              </p:ext>
            </p:extLst>
          </p:nvPr>
        </p:nvGraphicFramePr>
        <p:xfrm>
          <a:off x="5110798" y="3038990"/>
          <a:ext cx="1762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7880" imgH="568080" progId="Equation.AxMath">
                  <p:embed/>
                </p:oleObj>
              </mc:Choice>
              <mc:Fallback>
                <p:oleObj name="AxMath" r:id="rId10" imgW="227880" imgH="568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B9FE7C3-5113-A81F-A9EF-A29F094286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10798" y="3038990"/>
                        <a:ext cx="17621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5A6EAA3-B971-6CEA-3F3B-D9EF52E9C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46790"/>
              </p:ext>
            </p:extLst>
          </p:nvPr>
        </p:nvGraphicFramePr>
        <p:xfrm>
          <a:off x="1690939" y="4957763"/>
          <a:ext cx="2217049" cy="8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87840" imgH="1061280" progId="Equation.AxMath">
                  <p:embed/>
                </p:oleObj>
              </mc:Choice>
              <mc:Fallback>
                <p:oleObj name="AxMath" r:id="rId12" imgW="2787840" imgH="1061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0939" y="4957763"/>
                        <a:ext cx="2217049" cy="8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1A55CB0-2765-5718-F2BA-D8B54FF3A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76090"/>
              </p:ext>
            </p:extLst>
          </p:nvPr>
        </p:nvGraphicFramePr>
        <p:xfrm>
          <a:off x="8033641" y="1159827"/>
          <a:ext cx="1529093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246400" imgH="1069920" progId="Equation.AxMath">
                  <p:embed/>
                </p:oleObj>
              </mc:Choice>
              <mc:Fallback>
                <p:oleObj name="AxMath" r:id="rId14" imgW="2246400" imgH="1069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3641" y="1159827"/>
                        <a:ext cx="1529093" cy="72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C74D33C-0EDE-46B8-365C-87B3F1B8A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08131"/>
              </p:ext>
            </p:extLst>
          </p:nvPr>
        </p:nvGraphicFramePr>
        <p:xfrm>
          <a:off x="7853415" y="1941543"/>
          <a:ext cx="842283" cy="43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98000" imgH="570240" progId="Equation.AxMath">
                  <p:embed/>
                </p:oleObj>
              </mc:Choice>
              <mc:Fallback>
                <p:oleObj name="AxMath" r:id="rId16" imgW="1098000" imgH="57024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70717FB-C123-1B63-E003-2E885A785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3415" y="1941543"/>
                        <a:ext cx="842283" cy="43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EFF06A4-EBAC-AD81-C7A4-90A7FFE5B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52525"/>
              </p:ext>
            </p:extLst>
          </p:nvPr>
        </p:nvGraphicFramePr>
        <p:xfrm>
          <a:off x="7925288" y="2390574"/>
          <a:ext cx="1684126" cy="75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2372040" imgH="1069920" progId="Equation.AxMath">
                  <p:embed/>
                </p:oleObj>
              </mc:Choice>
              <mc:Fallback>
                <p:oleObj name="AxMath" r:id="rId17" imgW="2372040" imgH="1069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25288" y="2390574"/>
                        <a:ext cx="1684126" cy="75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FD5F257A-AC37-027E-96AB-E7EA40EB9E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22108" y="3364848"/>
            <a:ext cx="3844069" cy="28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168818" y="-2788"/>
            <a:ext cx="3739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2.5 Existence and Uniqueness</a:t>
            </a:r>
          </a:p>
          <a:p>
            <a:r>
              <a:rPr lang="en-US" altLang="zh-CN" b="1" dirty="0">
                <a:solidFill>
                  <a:srgbClr val="231F20"/>
                </a:solidFill>
                <a:latin typeface="FuturaStd-Bold"/>
              </a:rPr>
              <a:t>2.6 Impossibility of Oscillations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2FDA8-ED46-2D30-A897-60285FDA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28" y="865644"/>
            <a:ext cx="9348239" cy="25799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C2F8C1-C835-6A98-8CE3-0EF205CB99A9}"/>
              </a:ext>
            </a:extLst>
          </p:cNvPr>
          <p:cNvSpPr txBox="1"/>
          <p:nvPr/>
        </p:nvSpPr>
        <p:spPr>
          <a:xfrm>
            <a:off x="274440" y="3665400"/>
            <a:ext cx="10413458" cy="267765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of 1st-order systems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trajectories either approach a fixed point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monotically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diverged to ±∞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point never reverses direction.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Overshooting is impossible.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damped oscillation is impossible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oscillation is impossible (no periodic solutions)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11BD56-6354-D228-B736-C65453C2BA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024" y="4448175"/>
            <a:ext cx="4323114" cy="20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Diagram 3">
            <a:extLst>
              <a:ext uri="{FF2B5EF4-FFF2-40B4-BE49-F238E27FC236}">
                <a16:creationId xmlns:a16="http://schemas.microsoft.com/office/drawing/2014/main" id="{1F6B65BC-F049-5BC0-02FE-BD2D1DB21018}"/>
              </a:ext>
            </a:extLst>
          </p:cNvPr>
          <p:cNvGrpSpPr/>
          <p:nvPr/>
        </p:nvGrpSpPr>
        <p:grpSpPr>
          <a:xfrm>
            <a:off x="3907988" y="107355"/>
            <a:ext cx="8034603" cy="426044"/>
            <a:chOff x="2827116" y="35856"/>
            <a:chExt cx="7910268" cy="419451"/>
          </a:xfrm>
        </p:grpSpPr>
        <p:sp>
          <p:nvSpPr>
            <p:cNvPr id="16" name="形状 UDGCDccKKh">
              <a:extLst>
                <a:ext uri="{FF2B5EF4-FFF2-40B4-BE49-F238E27FC236}">
                  <a16:creationId xmlns:a16="http://schemas.microsoft.com/office/drawing/2014/main" id="{E99A942C-09DB-F3AE-C81C-115F6DE6647F}"/>
                </a:ext>
              </a:extLst>
            </p:cNvPr>
            <p:cNvSpPr/>
            <p:nvPr/>
          </p:nvSpPr>
          <p:spPr>
            <a:xfrm>
              <a:off x="2829047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One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8" name="形状 YuWhrLvTqn">
              <a:extLst>
                <a:ext uri="{FF2B5EF4-FFF2-40B4-BE49-F238E27FC236}">
                  <a16:creationId xmlns:a16="http://schemas.microsoft.com/office/drawing/2014/main" id="{EC0534D0-E075-9DFA-489D-E39DE292A176}"/>
                </a:ext>
              </a:extLst>
            </p:cNvPr>
            <p:cNvSpPr/>
            <p:nvPr/>
          </p:nvSpPr>
          <p:spPr>
            <a:xfrm>
              <a:off x="4375952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Two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19" name="形状 fyCtIKwQTA">
              <a:extLst>
                <a:ext uri="{FF2B5EF4-FFF2-40B4-BE49-F238E27FC236}">
                  <a16:creationId xmlns:a16="http://schemas.microsoft.com/office/drawing/2014/main" id="{D21D3C7A-80FE-FCB9-0B06-A2B29458458E}"/>
                </a:ext>
              </a:extLst>
            </p:cNvPr>
            <p:cNvSpPr/>
            <p:nvPr/>
          </p:nvSpPr>
          <p:spPr>
            <a:xfrm>
              <a:off x="5922858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>
                  <a:solidFill>
                    <a:schemeClr val="lt1"/>
                  </a:solidFill>
                  <a:latin typeface="Calibri"/>
                  <a:ea typeface="微软雅黑"/>
                </a:rPr>
                <a:t>Part Three</a:t>
              </a:r>
              <a:endParaRPr lang="zh-CN" sz="2100" b="1" kern="120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0" name="形状 TgBrVHsYJI">
              <a:extLst>
                <a:ext uri="{FF2B5EF4-FFF2-40B4-BE49-F238E27FC236}">
                  <a16:creationId xmlns:a16="http://schemas.microsoft.com/office/drawing/2014/main" id="{4D86EB49-6C11-D31E-F14F-0E1A6F89CF03}"/>
                </a:ext>
              </a:extLst>
            </p:cNvPr>
            <p:cNvSpPr/>
            <p:nvPr/>
          </p:nvSpPr>
          <p:spPr>
            <a:xfrm>
              <a:off x="7469763" y="35856"/>
              <a:ext cx="1718783" cy="419451"/>
            </a:xfrm>
            <a:prstGeom prst="chevron">
              <a:avLst/>
            </a:prstGeom>
            <a:solidFill>
              <a:srgbClr val="C0000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</a:rPr>
                <a:t>Part Four</a:t>
              </a:r>
              <a:endParaRPr lang="zh-CN" sz="2100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  <p:sp>
          <p:nvSpPr>
            <p:cNvPr id="21" name="形状 DJIXueatYz">
              <a:extLst>
                <a:ext uri="{FF2B5EF4-FFF2-40B4-BE49-F238E27FC236}">
                  <a16:creationId xmlns:a16="http://schemas.microsoft.com/office/drawing/2014/main" id="{117A58C7-018D-69BD-DDF1-40D8B5099FE6}"/>
                </a:ext>
              </a:extLst>
            </p:cNvPr>
            <p:cNvSpPr/>
            <p:nvPr/>
          </p:nvSpPr>
          <p:spPr>
            <a:xfrm>
              <a:off x="9016668" y="35856"/>
              <a:ext cx="1718783" cy="419451"/>
            </a:xfrm>
            <a:prstGeom prst="chevron">
              <a:avLst/>
            </a:prstGeom>
            <a:solidFill>
              <a:srgbClr val="E6AA20"/>
            </a:solidFill>
            <a:ln w="25400" cap="flat" cmpd="sng">
              <a:solidFill>
                <a:schemeClr val="lt1">
                  <a:lumOff val="0"/>
                </a:schemeClr>
              </a:solidFill>
              <a:prstDash val="solid"/>
            </a:ln>
            <a:effectLst/>
          </p:spPr>
          <p:txBody>
            <a:bodyPr vert="horz" wrap="square" lIns="84011" tIns="28004" rIns="28004" bIns="2800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1"/>
                </a:spcBef>
                <a:spcAft>
                  <a:spcPct val="1"/>
                </a:spcAft>
                <a:buNone/>
              </a:pPr>
              <a:r>
                <a:rPr lang="en-US" sz="2100" b="1" kern="1200" dirty="0">
                  <a:solidFill>
                    <a:schemeClr val="lt1"/>
                  </a:solidFill>
                  <a:latin typeface="Calibri"/>
                  <a:ea typeface="微软雅黑"/>
                </a:rPr>
                <a:t>Part Five</a:t>
              </a:r>
              <a:endParaRPr lang="zh-CN" sz="2100" b="1" kern="1200" dirty="0">
                <a:solidFill>
                  <a:schemeClr val="lt1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251373" y="164067"/>
            <a:ext cx="373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2.7 Potentials</a:t>
            </a:r>
            <a:endParaRPr lang="zh-CN" altLang="en-US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F8B698-C1BA-E45A-0AD4-1137AD3FC0B3}"/>
              </a:ext>
            </a:extLst>
          </p:cNvPr>
          <p:cNvSpPr txBox="1"/>
          <p:nvPr/>
        </p:nvSpPr>
        <p:spPr>
          <a:xfrm>
            <a:off x="178931" y="825867"/>
            <a:ext cx="11834137" cy="5632311"/>
          </a:xfrm>
          <a:prstGeom prst="rect">
            <a:avLst/>
          </a:prstGeom>
          <a:noFill/>
        </p:spPr>
        <p:txBody>
          <a:bodyPr wrap="square" numCol="2" spcCol="180000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picture a particle sliding down the walls of a potential well, where the </a:t>
            </a:r>
            <a:r>
              <a:rPr lang="en-US" altLang="zh-CN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by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chain rule,</a:t>
            </a:r>
            <a:r>
              <a:rPr lang="zh-CN" alt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time-derivative of 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                , we obtain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 potential for the system                   , and identify all equilibrium points.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FA66EE-7E41-7061-4176-8F03B95FF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31023"/>
              </p:ext>
            </p:extLst>
          </p:nvPr>
        </p:nvGraphicFramePr>
        <p:xfrm>
          <a:off x="2141538" y="1981200"/>
          <a:ext cx="1698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613600" imgH="1041480" progId="Equation.AxMath">
                  <p:embed/>
                </p:oleObj>
              </mc:Choice>
              <mc:Fallback>
                <p:oleObj name="AxMath" r:id="rId3" imgW="2613600" imgH="104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8" y="1981200"/>
                        <a:ext cx="16986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3BF5B96-E6C7-3C63-1733-E9D93FA33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887"/>
          <a:stretch/>
        </p:blipFill>
        <p:spPr>
          <a:xfrm>
            <a:off x="6879719" y="777238"/>
            <a:ext cx="3826381" cy="2878239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BA83DA-53A4-DDDB-4DC1-B9072005C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80447"/>
              </p:ext>
            </p:extLst>
          </p:nvPr>
        </p:nvGraphicFramePr>
        <p:xfrm>
          <a:off x="2036385" y="3651189"/>
          <a:ext cx="1954158" cy="79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70040" imgH="1041480" progId="Equation.AxMath">
                  <p:embed/>
                </p:oleObj>
              </mc:Choice>
              <mc:Fallback>
                <p:oleObj name="AxMath" r:id="rId6" imgW="2570040" imgH="104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385" y="3651189"/>
                        <a:ext cx="1954158" cy="79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7431F3-5B55-8809-F707-D7C5B9EDC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36468"/>
              </p:ext>
            </p:extLst>
          </p:nvPr>
        </p:nvGraphicFramePr>
        <p:xfrm>
          <a:off x="973869" y="4513971"/>
          <a:ext cx="1147089" cy="45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95800" imgH="590760" progId="Equation.AxMath">
                  <p:embed/>
                </p:oleObj>
              </mc:Choice>
              <mc:Fallback>
                <p:oleObj name="AxMath" r:id="rId8" imgW="1495800" imgH="59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3869" y="4513971"/>
                        <a:ext cx="1147089" cy="45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759588B-1EC5-FA0B-C3F8-4E23AD651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55707"/>
              </p:ext>
            </p:extLst>
          </p:nvPr>
        </p:nvGraphicFramePr>
        <p:xfrm>
          <a:off x="1788217" y="5154732"/>
          <a:ext cx="2406545" cy="79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286440" imgH="1083240" progId="Equation.AxMath">
                  <p:embed/>
                </p:oleObj>
              </mc:Choice>
              <mc:Fallback>
                <p:oleObj name="AxMath" r:id="rId10" imgW="3286440" imgH="1083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8217" y="5154732"/>
                        <a:ext cx="2406545" cy="79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E36017F-2B3D-82BD-D4E2-DF940E23F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65365"/>
              </p:ext>
            </p:extLst>
          </p:nvPr>
        </p:nvGraphicFramePr>
        <p:xfrm>
          <a:off x="10403471" y="3441639"/>
          <a:ext cx="1328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06120" imgH="570240" progId="Equation.AxMath">
                  <p:embed/>
                </p:oleObj>
              </mc:Choice>
              <mc:Fallback>
                <p:oleObj name="AxMath" r:id="rId12" imgW="180612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03471" y="3441639"/>
                        <a:ext cx="132851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8EA35EDF-28E0-043D-DDD2-312347278BC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5878" y="4295605"/>
            <a:ext cx="3027593" cy="2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7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700</Words>
  <Application>Microsoft Office PowerPoint</Application>
  <PresentationFormat>宽屏</PresentationFormat>
  <Paragraphs>192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FuturaStd-Bold</vt:lpstr>
      <vt:lpstr>等线</vt:lpstr>
      <vt:lpstr>等线 Light</vt:lpstr>
      <vt:lpstr>Arial</vt:lpstr>
      <vt:lpstr>Calibri</vt:lpstr>
      <vt:lpstr>Times New Roman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14</cp:revision>
  <dcterms:created xsi:type="dcterms:W3CDTF">2024-06-21T09:20:58Z</dcterms:created>
  <dcterms:modified xsi:type="dcterms:W3CDTF">2024-08-21T23:34:00Z</dcterms:modified>
</cp:coreProperties>
</file>