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8" r:id="rId3"/>
    <p:sldId id="269" r:id="rId4"/>
    <p:sldId id="270" r:id="rId5"/>
    <p:sldId id="271" r:id="rId6"/>
    <p:sldId id="280" r:id="rId7"/>
    <p:sldId id="272" r:id="rId8"/>
    <p:sldId id="279" r:id="rId9"/>
    <p:sldId id="273" r:id="rId10"/>
    <p:sldId id="274" r:id="rId11"/>
    <p:sldId id="275" r:id="rId12"/>
    <p:sldId id="281" r:id="rId13"/>
    <p:sldId id="277" r:id="rId14"/>
    <p:sldId id="278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52EC-0BB6-419A-A310-42314813098A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61E8-573E-467D-8490-D1D0B95F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8DF9-EB94-C422-332E-68DC2EA1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3256-5AEA-F400-0B81-9EFF1357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44B3-9EC8-AA06-43F1-57F07AB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F560-4FC2-052F-0E3D-95213AA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C049-6733-5FD3-8CDB-1452F7A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AC8-B8E0-F61E-35FF-367DD36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F0732-9E2D-AB54-4C6C-2302D84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E17B-3DA7-4845-3D8E-F1AE7CF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BD97-5943-4237-4EE2-9D5784E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46AE-61E4-0088-E62B-8EB999B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78D80-AD28-57AE-A233-85598F95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49D17-B7F3-02F6-2692-22FBC367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FDF3-B2E7-E9AA-89F1-BB94F38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6267-3F2B-EFBD-B685-2CA38B9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F377-D7F8-0769-362D-3C5656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8994-6342-689A-AD90-D7AE22E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A60-0430-1D88-46CE-7B0F4C2A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1C5B-40A2-969F-80CB-0CF11D4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C27E-EF61-09F6-9FEB-8B27637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F223-6C39-941D-4474-BEE2F76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42C7-BC8E-A428-95C5-81B02B2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76444-90E7-AA74-20C5-50213D8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92B-3905-6505-19F4-0EB095F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D69B-7BA0-049E-4D3A-F4BBD6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0F9-5133-4870-D139-2B5C791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21-A7C3-324E-7440-C508187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A41-0F1F-A67E-CA3B-2E36B4A5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2784-5857-587A-6D38-D04508FC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78B7-76DD-0C14-7838-D66E729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1014-40B4-4676-82A1-8F2A8C5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BF808-2591-47F0-5674-650272F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45-7047-D236-8632-D0B8DF6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5756-74B1-58F1-9A28-D9D4A170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9C24A-4D92-F689-AC17-0D71C1A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DD3B4-0BE5-7ECC-99E6-0CC26090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9DD21-BE99-5FCA-3F91-B740F5E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7A659-2C69-6AF9-8520-6D14D23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B7454-D37E-E96D-9819-BBC16A7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71342-6C25-E11F-B571-71329E3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614E-4E09-BC46-C76A-AD5A13B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6A48-256A-B5E9-16E8-E26A72FC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D902-38EA-01C7-B6D8-08470FE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07D99-9B11-CCB0-43AE-4847BE7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8661E-D211-FA7A-49DC-DC82CE3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C989F-AD65-355C-AFC4-1E7DC05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5809-04B2-E391-F4CC-3E9BD77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7CF4-52AF-E2CA-84AE-5E378BD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6D29-B249-9FEC-A61B-E4887820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EA126-C9A9-017C-20B8-C0238C70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F99B-9485-6A04-7D8B-6B63EC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F337-4A29-0270-FD20-998AE6B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03BA4-1752-25FE-EE2D-4D2EAA7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E3BC-8FFC-086C-21CC-46BF4CA0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86E10-7F18-4202-E418-46AFF128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B6449-D970-9874-5A11-1C07FA9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37E1-D992-6CC7-8D03-F52308A7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FE91-B651-7E47-4134-9093A20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ED56-3F0A-C42C-FD3C-1A6D902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9029F-5D63-7BBF-8F90-5D062C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BFFE-6665-3BC5-9F24-9EB35CE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8653-AACE-085B-4F9F-53770961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B371-875F-F885-FAA7-602DBD40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51E82-6E76-AFE5-BF86-701CF58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6.wmf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6DD529D-1174-1BCC-B59E-B1F82DFA90C2}"/>
              </a:ext>
            </a:extLst>
          </p:cNvPr>
          <p:cNvSpPr txBox="1"/>
          <p:nvPr/>
        </p:nvSpPr>
        <p:spPr>
          <a:xfrm>
            <a:off x="118059" y="953079"/>
            <a:ext cx="5506256" cy="304698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cycle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isolated</a:t>
            </a:r>
            <a:r>
              <a:rPr lang="en-US" altLang="zh-CN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closed trajectory.</a:t>
            </a: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cycles are inherently nonlinear phenomena</a:t>
            </a: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    is a periodic solution, then so is     	 for any constant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90AE0F-130B-98BB-B32B-61B88DAD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9093" y="688108"/>
            <a:ext cx="6752907" cy="16352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4611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7.0 Introduction &amp; Examples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96CE4-7773-F82F-1543-42B9BF076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54511"/>
              </p:ext>
            </p:extLst>
          </p:nvPr>
        </p:nvGraphicFramePr>
        <p:xfrm>
          <a:off x="2005013" y="2538413"/>
          <a:ext cx="13350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335240" imgH="574560" progId="Equation.AxMath">
                  <p:embed/>
                </p:oleObj>
              </mc:Choice>
              <mc:Fallback>
                <p:oleObj name="AxMath" r:id="rId3" imgW="1335240" imgH="574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5013" y="2538413"/>
                        <a:ext cx="133508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F0A4181E-4FB1-329F-860C-D2CEDAC21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248" y="2347987"/>
            <a:ext cx="1946139" cy="1978466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5912E61-0467-3AA8-C809-AC4932437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316245"/>
              </p:ext>
            </p:extLst>
          </p:nvPr>
        </p:nvGraphicFramePr>
        <p:xfrm>
          <a:off x="537014" y="3112153"/>
          <a:ext cx="7588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59600" imgH="593280" progId="Equation.AxMath">
                  <p:embed/>
                </p:oleObj>
              </mc:Choice>
              <mc:Fallback>
                <p:oleObj name="AxMath" r:id="rId6" imgW="759600" imgH="593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014" y="3112153"/>
                        <a:ext cx="7588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E3D8A81-75AC-0DF6-D449-EEBCE5426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80941"/>
              </p:ext>
            </p:extLst>
          </p:nvPr>
        </p:nvGraphicFramePr>
        <p:xfrm>
          <a:off x="200660" y="3509557"/>
          <a:ext cx="984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3880" imgH="593280" progId="Equation.AxMath">
                  <p:embed/>
                </p:oleObj>
              </mc:Choice>
              <mc:Fallback>
                <p:oleObj name="AxMath" r:id="rId8" imgW="983880" imgH="593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5912E61-0467-3AA8-C809-AC4932437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0660" y="3509557"/>
                        <a:ext cx="9842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4296EA0-2BFC-FEF2-2E57-4823B4421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75999"/>
              </p:ext>
            </p:extLst>
          </p:nvPr>
        </p:nvGraphicFramePr>
        <p:xfrm>
          <a:off x="3241332" y="3521462"/>
          <a:ext cx="2587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58840" imgH="570240" progId="Equation.AxMath">
                  <p:embed/>
                </p:oleObj>
              </mc:Choice>
              <mc:Fallback>
                <p:oleObj name="AxMath" r:id="rId10" imgW="25884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1332" y="3521462"/>
                        <a:ext cx="258762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F180B3CC-9826-8E2C-0767-E7C67391A9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281312"/>
            <a:ext cx="5624315" cy="19420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3DF8D51-0A7C-4898-C9B2-AE9E053CA19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4315" y="4192939"/>
            <a:ext cx="3160856" cy="211881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BADC6E-66DF-3263-ADD4-46DD6A75676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5546" y="4120419"/>
            <a:ext cx="3116093" cy="235670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3877B1F-9A7D-4B62-0F57-48F2E1D630C2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3826" y="2323310"/>
            <a:ext cx="3530589" cy="21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7.4 </a:t>
            </a:r>
            <a:r>
              <a:rPr lang="en-US" altLang="zh-CN" sz="2400" b="1" dirty="0" err="1">
                <a:solidFill>
                  <a:srgbClr val="231F20"/>
                </a:solidFill>
                <a:effectLst/>
                <a:latin typeface="FuturaStd-Bold"/>
              </a:rPr>
              <a:t>Liénard</a:t>
            </a:r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 Systems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D4DD2A-AC54-E998-1626-8DA97A66B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719"/>
          <a:stretch/>
        </p:blipFill>
        <p:spPr>
          <a:xfrm>
            <a:off x="-60960" y="876271"/>
            <a:ext cx="9184581" cy="2844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4A4561-0FCA-7F1B-A462-4B60753C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174" y="3999695"/>
            <a:ext cx="9406410" cy="22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5DC114A-15DE-7A10-3880-54483AC8EA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802462"/>
            <a:ext cx="5994400" cy="55919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7.5 Relaxation Oscillations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243BE-D5B7-0430-1047-439C7CF56EEB}"/>
              </a:ext>
            </a:extLst>
          </p:cNvPr>
          <p:cNvSpPr txBox="1"/>
          <p:nvPr/>
        </p:nvSpPr>
        <p:spPr>
          <a:xfrm>
            <a:off x="101600" y="920917"/>
            <a:ext cx="11840261" cy="526297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begin by considering the van der Pol equation for </a:t>
            </a: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5893076-432B-B38E-B5BF-68D54BAC8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22771"/>
              </p:ext>
            </p:extLst>
          </p:nvPr>
        </p:nvGraphicFramePr>
        <p:xfrm>
          <a:off x="5700105" y="959017"/>
          <a:ext cx="643250" cy="37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984600" imgH="570240" progId="Equation.AxMath">
                  <p:embed/>
                </p:oleObj>
              </mc:Choice>
              <mc:Fallback>
                <p:oleObj name="AxMath" r:id="rId3" imgW="98460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0105" y="959017"/>
                        <a:ext cx="643250" cy="37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17BCE3E-5C16-C79D-9FBB-6DE36A0C1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099" y="1503442"/>
            <a:ext cx="3376981" cy="6753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51A581-6341-2800-6192-3E9A62FA7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69" y="2467276"/>
            <a:ext cx="4935623" cy="34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113CF2-18A4-7100-A95A-82990729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425" y="3081569"/>
            <a:ext cx="6946582" cy="30882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7.5 Relaxation Oscillations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51A581-6341-2800-6192-3E9A62FA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82" y="661696"/>
            <a:ext cx="4935623" cy="34698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D1E855-FBDE-69BF-1D14-2A21D2FF1F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9480" y="1008515"/>
            <a:ext cx="3546685" cy="19309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1FDDA3-09E2-0E0A-E4AA-2A31D6E84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425" y="1444319"/>
            <a:ext cx="2732140" cy="9522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14DA40-2D38-1E39-2913-CAC513E7ECC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892048"/>
            <a:ext cx="5142294" cy="2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7.6 Weakly Nonlinear Oscillators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ACEEB6-9EBE-29C5-D98D-DBE8C5FFD6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04" y="866533"/>
            <a:ext cx="7446362" cy="37570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3ED78F-A69E-1385-52A5-398A43BC93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4366" y="889598"/>
            <a:ext cx="4628922" cy="3474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09A41C-67E8-48C7-C0E5-AE0529FBBC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8199" y="5113858"/>
            <a:ext cx="2735379" cy="897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D56570-42F6-6111-5069-1719C1EA607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0362" y="5082304"/>
            <a:ext cx="7224387" cy="13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7.6 Weakly Nonlinear Oscillators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2576AF-9827-201A-6209-392B4F93795C}"/>
              </a:ext>
            </a:extLst>
          </p:cNvPr>
          <p:cNvSpPr txBox="1"/>
          <p:nvPr/>
        </p:nvSpPr>
        <p:spPr>
          <a:xfrm>
            <a:off x="118059" y="3641841"/>
            <a:ext cx="1916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effectLst/>
                <a:latin typeface="FuturaStd-Bold"/>
              </a:rPr>
              <a:t>Two-Timing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F9226C-D40B-9246-14DC-B36B037A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9" y="4088408"/>
            <a:ext cx="6860295" cy="2273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F59F7D-85D3-B73B-6D03-CDB1029A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6883" y="3641841"/>
            <a:ext cx="3918097" cy="29981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A80020-81DC-C288-AE02-6DB722E0FBB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1868" y="684587"/>
            <a:ext cx="2352675" cy="771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982B21-FA7D-D621-D997-2DBE8A1802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3333" y="1818899"/>
            <a:ext cx="8399603" cy="17273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54308A-B674-9CB3-A446-D5CCA12ED15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8782" y="786187"/>
            <a:ext cx="3918098" cy="30557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6A9391B-12B0-3374-382C-FA81DE840FEA}"/>
              </a:ext>
            </a:extLst>
          </p:cNvPr>
          <p:cNvSpPr txBox="1"/>
          <p:nvPr/>
        </p:nvSpPr>
        <p:spPr>
          <a:xfrm>
            <a:off x="0" y="1407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31F20"/>
                </a:solidFill>
                <a:effectLst/>
                <a:latin typeface="FuturaStd-Bold"/>
              </a:rPr>
              <a:t>Regular Perturbation Theory and Its Failure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0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D315EC-0ED0-D0F6-D771-B591A6C59987}"/>
              </a:ext>
            </a:extLst>
          </p:cNvPr>
          <p:cNvSpPr txBox="1"/>
          <p:nvPr/>
        </p:nvSpPr>
        <p:spPr>
          <a:xfrm>
            <a:off x="251373" y="164067"/>
            <a:ext cx="3739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Exercise</a:t>
            </a:r>
            <a:endParaRPr lang="zh-CN" altLang="en-US" sz="2400" b="1" dirty="0">
              <a:solidFill>
                <a:srgbClr val="231F20"/>
              </a:solidFill>
              <a:latin typeface="FuturaStd-Bold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7EB52C-6A05-AD68-07E1-2330AC39CB66}"/>
              </a:ext>
            </a:extLst>
          </p:cNvPr>
          <p:cNvSpPr txBox="1"/>
          <p:nvPr/>
        </p:nvSpPr>
        <p:spPr>
          <a:xfrm>
            <a:off x="934084" y="2551837"/>
            <a:ext cx="10729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7.4.1 Solve a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Liénard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and classify its stability  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7.5.7 Cell cycle</a:t>
            </a:r>
          </a:p>
        </p:txBody>
      </p:sp>
    </p:spTree>
    <p:extLst>
      <p:ext uri="{BB962C8B-B14F-4D97-AF65-F5344CB8AC3E}">
        <p14:creationId xmlns:p14="http://schemas.microsoft.com/office/powerpoint/2010/main" val="9478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6DD529D-1174-1BCC-B59E-B1F82DFA90C2}"/>
              </a:ext>
            </a:extLst>
          </p:cNvPr>
          <p:cNvSpPr txBox="1"/>
          <p:nvPr/>
        </p:nvSpPr>
        <p:spPr>
          <a:xfrm>
            <a:off x="118059" y="962733"/>
            <a:ext cx="10834421" cy="652486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es-ES" altLang="zh-CN" sz="2200" b="1" dirty="0">
                <a:solidFill>
                  <a:srgbClr val="231F20"/>
                </a:solidFill>
                <a:effectLst/>
                <a:latin typeface="FuturaStd-Bold"/>
              </a:rPr>
              <a:t>VAN DER POL OSCILLATOR</a:t>
            </a:r>
            <a:endParaRPr lang="zh-CN" altLang="en-US" sz="2200" dirty="0"/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looks like a simple harmonic oscillator, but with a </a:t>
            </a:r>
            <a:r>
              <a:rPr lang="en-US" altLang="zh-CN" sz="22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damping term</a:t>
            </a: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4316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7.0 Introduction &amp; Examples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027AB9-E2C7-E034-0AC0-63392D23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96186" y="1281331"/>
            <a:ext cx="3973460" cy="1042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93F95A-71DF-AE16-F873-00097D63C4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603" y="2403181"/>
            <a:ext cx="1369720" cy="4214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4E3582-E8EC-634E-7761-D8A90A896D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8332" y="2847364"/>
            <a:ext cx="8413287" cy="30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6DD529D-1174-1BCC-B59E-B1F82DFA90C2}"/>
              </a:ext>
            </a:extLst>
          </p:cNvPr>
          <p:cNvSpPr txBox="1"/>
          <p:nvPr/>
        </p:nvSpPr>
        <p:spPr>
          <a:xfrm>
            <a:off x="118059" y="962733"/>
            <a:ext cx="10834421" cy="584775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s-ES" altLang="zh-CN" sz="2200" b="1" dirty="0">
                <a:solidFill>
                  <a:srgbClr val="231F20"/>
                </a:solidFill>
                <a:effectLst/>
                <a:latin typeface="FuturaStd-Bold"/>
              </a:rPr>
              <a:t>Gradient Systems</a:t>
            </a:r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4532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7.2 Ruling Out Closed Orbits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54E58D-2E47-76B6-FAF3-D95F925E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99" y="1386809"/>
            <a:ext cx="9629775" cy="1704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C9B398-12D0-B396-65CA-75A6D7D1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9" y="3461716"/>
            <a:ext cx="2590800" cy="2657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3C8F5F-9ECB-D142-CD42-E07D6A3B1C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6616" y="3609767"/>
            <a:ext cx="9530818" cy="22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6DD529D-1174-1BCC-B59E-B1F82DFA90C2}"/>
              </a:ext>
            </a:extLst>
          </p:cNvPr>
          <p:cNvSpPr txBox="1"/>
          <p:nvPr/>
        </p:nvSpPr>
        <p:spPr>
          <a:xfrm>
            <a:off x="118059" y="962733"/>
            <a:ext cx="10834421" cy="55092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s-ES" altLang="zh-CN" sz="2200" b="1" dirty="0">
                <a:solidFill>
                  <a:srgbClr val="231F20"/>
                </a:solidFill>
                <a:effectLst/>
                <a:latin typeface="FuturaStd-Bold"/>
              </a:rPr>
              <a:t>Liapunov Functions</a:t>
            </a:r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4532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7.2 Ruling Out Closed Orbits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CB315-E136-BE81-23D8-BB17B181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9" y="1482570"/>
            <a:ext cx="9472981" cy="3353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3AA477-7C7B-ADA8-787F-0AA2F69A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7840" y="4204891"/>
            <a:ext cx="2804160" cy="23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8111A0-C9D5-0969-2997-9B31C85D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1155028"/>
            <a:ext cx="10209356" cy="37624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6DD529D-1174-1BCC-B59E-B1F82DFA90C2}"/>
              </a:ext>
            </a:extLst>
          </p:cNvPr>
          <p:cNvSpPr txBox="1"/>
          <p:nvPr/>
        </p:nvSpPr>
        <p:spPr>
          <a:xfrm>
            <a:off x="118059" y="820594"/>
            <a:ext cx="2635301" cy="43088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/>
            <a:r>
              <a:rPr lang="es-ES" altLang="zh-CN" sz="2200" b="1" dirty="0">
                <a:solidFill>
                  <a:srgbClr val="231F20"/>
                </a:solidFill>
                <a:effectLst/>
                <a:latin typeface="FuturaStd-Bold"/>
              </a:rPr>
              <a:t>Dulac’s Criterion</a:t>
            </a:r>
            <a:endParaRPr lang="en-US" altLang="zh-CN" sz="2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4532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7.2 Ruling Out Closed Orbits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68E304-0DFE-15FB-F7D4-C2D0471846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6807" y="3575194"/>
            <a:ext cx="3703961" cy="2395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A9EA18-41DC-1BE4-1A47-07C272BD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6895" y="5346282"/>
            <a:ext cx="8968657" cy="10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7.3 </a:t>
            </a:r>
            <a:r>
              <a:rPr lang="en-US" altLang="zh-CN" sz="2400" b="1" dirty="0" err="1">
                <a:solidFill>
                  <a:srgbClr val="231F20"/>
                </a:solidFill>
                <a:effectLst/>
                <a:latin typeface="FuturaStd-Bold"/>
              </a:rPr>
              <a:t>Poincaré−Bendixson</a:t>
            </a:r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 Theorem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C6B11-410C-B267-4AA4-1A1F900D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80257"/>
            <a:ext cx="8518201" cy="4431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8AE90A-BD76-915B-EA5D-8E1181009B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48" y="3581093"/>
            <a:ext cx="4687569" cy="29719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B949FB-F5FD-3B26-D188-0275BD718C91}"/>
              </a:ext>
            </a:extLst>
          </p:cNvPr>
          <p:cNvSpPr txBox="1"/>
          <p:nvPr/>
        </p:nvSpPr>
        <p:spPr>
          <a:xfrm>
            <a:off x="8855659" y="3381038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231F20"/>
                </a:solidFill>
                <a:latin typeface="TimesNewRomanMTStd-BoldIt"/>
              </a:rPr>
              <a:t>a</a:t>
            </a:r>
            <a:r>
              <a:rPr lang="en-US" altLang="zh-CN" sz="2000" b="1" i="1" dirty="0">
                <a:solidFill>
                  <a:srgbClr val="231F20"/>
                </a:solidFill>
                <a:effectLst/>
                <a:latin typeface="TimesNewRomanMTStd-BoldIt"/>
              </a:rPr>
              <a:t> trapping region</a:t>
            </a:r>
            <a:r>
              <a:rPr lang="en-US" altLang="zh-CN" sz="2000" i="1" dirty="0">
                <a:solidFill>
                  <a:srgbClr val="231F20"/>
                </a:solidFill>
                <a:effectLst/>
                <a:latin typeface="TimesNewRomanMTStd-Italic"/>
              </a:rPr>
              <a:t> 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954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7.3 </a:t>
            </a:r>
            <a:r>
              <a:rPr lang="en-US" altLang="zh-CN" sz="2400" b="1" dirty="0" err="1">
                <a:solidFill>
                  <a:srgbClr val="231F20"/>
                </a:solidFill>
                <a:effectLst/>
                <a:latin typeface="FuturaStd-Bold"/>
              </a:rPr>
              <a:t>Poincaré−Bendixson</a:t>
            </a:r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 Theorem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6011CA-3E1A-631A-A347-06E6D135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059" y="946955"/>
            <a:ext cx="7704488" cy="2299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A0CE75-E728-A7B3-DA23-4CF70ABC40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0743" y="1784664"/>
            <a:ext cx="4891257" cy="37062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FEA07A-48BF-D5DB-C1A5-01A8374B6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9" y="4442502"/>
            <a:ext cx="8520422" cy="17199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38E217E-6C8F-59A6-846D-94F3D1597E9F}"/>
              </a:ext>
            </a:extLst>
          </p:cNvPr>
          <p:cNvSpPr txBox="1"/>
          <p:nvPr/>
        </p:nvSpPr>
        <p:spPr>
          <a:xfrm>
            <a:off x="7920997" y="845419"/>
            <a:ext cx="405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NewRomanMTStd"/>
              </a:rPr>
              <a:t>In fact, the closed orbit </a:t>
            </a:r>
            <a:r>
              <a:rPr lang="en-US" altLang="zh-CN" dirty="0"/>
              <a:t> 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NewRomanMTStd"/>
              </a:rPr>
              <a:t>can exist even if </a:t>
            </a:r>
            <a:endParaRPr lang="zh-CN" altLang="en-US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3C732E9-58E4-E6B2-5916-BC01A8C38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17892"/>
              </p:ext>
            </p:extLst>
          </p:nvPr>
        </p:nvGraphicFramePr>
        <p:xfrm>
          <a:off x="9468818" y="1214751"/>
          <a:ext cx="9588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58320" imgH="570240" progId="Equation.AxMath">
                  <p:embed/>
                </p:oleObj>
              </mc:Choice>
              <mc:Fallback>
                <p:oleObj name="AxMath" r:id="rId5" imgW="958320" imgH="57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8818" y="1214751"/>
                        <a:ext cx="95885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27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7.3 </a:t>
            </a:r>
            <a:r>
              <a:rPr lang="en-US" altLang="zh-CN" sz="2400" b="1" dirty="0" err="1">
                <a:solidFill>
                  <a:srgbClr val="231F20"/>
                </a:solidFill>
                <a:effectLst/>
                <a:latin typeface="FuturaStd-Bold"/>
              </a:rPr>
              <a:t>Poincaré−Bendixson</a:t>
            </a:r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 Theorem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CD7194-35AB-47E4-04FB-1C3AEE10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07" y="1015826"/>
            <a:ext cx="84296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118059" y="135712"/>
            <a:ext cx="521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7.4 </a:t>
            </a:r>
            <a:r>
              <a:rPr lang="en-US" altLang="zh-CN" sz="2400" b="1" dirty="0" err="1">
                <a:solidFill>
                  <a:srgbClr val="231F20"/>
                </a:solidFill>
                <a:effectLst/>
                <a:latin typeface="FuturaStd-Bold"/>
              </a:rPr>
              <a:t>Liénard</a:t>
            </a:r>
            <a:r>
              <a:rPr lang="en-US" altLang="zh-CN" sz="2400" b="1" dirty="0">
                <a:solidFill>
                  <a:srgbClr val="231F20"/>
                </a:solidFill>
                <a:effectLst/>
                <a:latin typeface="FuturaStd-Bold"/>
              </a:rPr>
              <a:t> Systems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9805C-8E68-6B64-7781-C4B94A7E9054}"/>
              </a:ext>
            </a:extLst>
          </p:cNvPr>
          <p:cNvSpPr txBox="1"/>
          <p:nvPr/>
        </p:nvSpPr>
        <p:spPr>
          <a:xfrm>
            <a:off x="0" y="6553011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Dynamics and Chaos: With Applications to Physics, Biology, Chemistry, and Engineering                                         Speaker: Yichen 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C57B2E-E25F-741E-B0E8-CBF909F7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32"/>
            <a:ext cx="3518704" cy="785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8D5E1-8672-B067-2FF7-492B1CAD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0" y="1806521"/>
            <a:ext cx="3751736" cy="14002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D4DD2A-AC54-E998-1626-8DA97A66B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786" y="1616142"/>
            <a:ext cx="8143875" cy="3181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017D95-5BED-158D-FCAE-A6426491C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038" y="908251"/>
            <a:ext cx="8162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455</Words>
  <Application>Microsoft Office PowerPoint</Application>
  <PresentationFormat>宽屏</PresentationFormat>
  <Paragraphs>115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FuturaStd-Bold</vt:lpstr>
      <vt:lpstr>TimesNewRomanMTStd</vt:lpstr>
      <vt:lpstr>TimesNewRomanMTStd-BoldIt</vt:lpstr>
      <vt:lpstr>TimesNewRomanMTStd-Italic</vt:lpstr>
      <vt:lpstr>等线</vt:lpstr>
      <vt:lpstr>等线 Light</vt:lpstr>
      <vt:lpstr>Arial</vt:lpstr>
      <vt:lpstr>Times New Roman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Lu</dc:creator>
  <cp:lastModifiedBy>Yichen Lu</cp:lastModifiedBy>
  <cp:revision>28</cp:revision>
  <dcterms:created xsi:type="dcterms:W3CDTF">2024-06-21T09:20:58Z</dcterms:created>
  <dcterms:modified xsi:type="dcterms:W3CDTF">2024-08-22T12:54:08Z</dcterms:modified>
</cp:coreProperties>
</file>