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61" r:id="rId3"/>
    <p:sldId id="264" r:id="rId4"/>
    <p:sldId id="260" r:id="rId5"/>
    <p:sldId id="266" r:id="rId6"/>
    <p:sldId id="262" r:id="rId7"/>
    <p:sldId id="268" r:id="rId8"/>
    <p:sldId id="267" r:id="rId9"/>
    <p:sldId id="265" r:id="rId10"/>
    <p:sldId id="269" r:id="rId11"/>
    <p:sldId id="27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0018"/>
    <a:srgbClr val="E6AA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 snapToGrid="0">
      <p:cViewPr>
        <p:scale>
          <a:sx n="100" d="100"/>
          <a:sy n="100" d="100"/>
        </p:scale>
        <p:origin x="9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552EC-0BB6-419A-A310-42314813098A}" type="datetimeFigureOut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161E8-573E-467D-8490-D1D0B95FC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25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48DF9-EB94-C422-332E-68DC2EA15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703256-5AEA-F400-0B81-9EFF1357B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0144B3-9EC8-AA06-43F1-57F07AB4F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A0F560-4FC2-052F-0E3D-95213AAD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D7C049-6733-5FD3-8CDB-1452F7AC6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88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06AC8-B8E0-F61E-35FF-367DD36E9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8F0732-9E2D-AB54-4C6C-2302D8492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2DE17B-3DA7-4845-3D8E-F1AE7CF3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4CBD97-5943-4237-4EE2-9D5784EE7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3E46AE-61E4-0088-E62B-8EB999BD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04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378D80-AD28-57AE-A233-85598F95E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E49D17-B7F3-02F6-2692-22FBC367D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DFFDF3-B2E7-E9AA-89F1-BB94F3898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A46267-3F2B-EFBD-B685-2CA38B939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02F377-D7F8-0769-362D-3C5656EFD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49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ECBBE-BDFB-C9F9-6BAC-2D88E9513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EDA255-9036-F4F4-EC73-C779D0F8C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051F1D-F3DF-FBEA-908E-29FF428D9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EE5794-F187-0A46-C45D-54AE3B274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6B5382-528B-B008-9C36-11F58ED5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262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F3BDB-8A24-4A09-07DE-3B7B3B3EF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C6E55B-1BCE-CB72-626F-AD0BBA0CC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D7C300-9EB7-8DC0-B747-45B08D42A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556B77-370C-FAE9-4D25-ACFE882E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73F9A0-99C4-F5FB-AFE7-AA058E353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788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6C9D8-AA52-2AA9-5E5C-A2659A09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250481-0630-486D-E279-6743E21A0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BA71DF-B624-5DCD-F380-C1B46F26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061CE1-A09B-FC6B-6881-16A51A937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24CEF8-8D8D-D8B0-189F-ACC836C95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661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63628-B8A8-5150-9103-FFC32861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171B1E-D833-AFCA-885E-455889A56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FDB9FA-A365-F8A7-EFB3-043AEE5E4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FFFB42-818E-88D4-A40A-912D6ED0E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133869-2115-DDB3-295F-F5E38EDAA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103412-7FB7-5D76-8DA6-95CA98AD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590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4A73F-6B94-D80F-5502-26D0CDA90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3D3F0C-72E5-AE95-05CE-C272F6E46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FC5A22-B2C7-CB07-7D07-3BF8F27FF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B465F9-A23C-225E-2591-F5A18B69F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45166A-C941-167D-E2D2-A4312A77E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2B8F3F-8C42-F129-B37E-6D9A15D3B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440742-ACB9-4A19-13ED-D030CFEED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DDB5A1-1291-1BC6-33E2-0352F92F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94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3FFE3-08DA-6D7E-3C01-1965B52A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CD99C8-AE6E-3D62-CFFD-572CE6B5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55533E-CB6E-0E40-ED6E-EC31FBBF8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F58360-1271-089B-A2BE-7173210CD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152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FF67A2-0154-7527-1E97-0D3BBC255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D90029-F8FE-4E7F-8266-3989D0C84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D311-F219-C130-8F24-4555C51A3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5684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36FC6-527C-0110-9913-7F4CB7B47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7A3509-DD16-E228-7FE8-C676FA08C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F3EC0E-1311-1D81-47AB-C58F1BE46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23778C-C413-ECC4-BE50-1F6B2877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5C7E29-556D-BFEE-5F1D-4DC8FCB3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13EDAF-BF22-DFBD-B0F0-44CC7016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29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F8994-6342-689A-AD90-D7AE22E9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1B1A60-0430-1D88-46CE-7B0F4C2AA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A01C5B-40A2-969F-80CB-0CF11D4C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82C27E-EF61-09F6-9FEB-8B276372F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36F223-6C39-941D-4474-BEE2F76E3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0208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7A651-C8AE-893D-9E8D-DA7262DE1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ABCFED-7DF4-BA81-CF76-FB1B4AF42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9D1E45-85E2-BCA5-680A-45557B75E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4A9D5B-F9BC-985A-89C1-72C182305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7A47D5-1F13-BB0F-CB82-3E0D5C598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4B1A56-E58F-F079-A3C6-11841B1C3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5337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9AB61-091E-4B05-B808-C79262AB2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092264-978C-49A7-2D46-73B455387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A8EB9F-C7F2-8A4B-67E3-4C11891F4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FA9410-9BA4-9284-EEDC-1B14E017E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E45915-B1AC-1322-E6B7-23B4CD5D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7411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3AB216-F186-72D7-1CAB-0A5A7538B1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AC2550-8B43-E263-A24A-D1B35C3F8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A9977B-682B-BB69-18A4-E38E9D292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877D57-1FFF-BD2B-06AB-9E44B869F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52BE20-96C5-19DB-78F1-CA43D4DC0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78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142C7-BC8E-A428-95C5-81B02B20C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F76444-90E7-AA74-20C5-50213D8CE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56792B-3905-6505-19F4-0EB095FA0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94D69B-7BA0-049E-4D3A-F4BBD6854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5C10F9-5133-4870-D139-2B5C79157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8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59421-A7C3-324E-7440-C508187B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831A41-0F1F-A67E-CA3B-2E36B4A5C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B72784-5857-587A-6D38-D04508FCB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BA78B7-76DD-0C14-7838-D66E72999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101014-40B4-4676-82A1-8F2A8C5F6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7BF808-2591-47F0-5674-650272F36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9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B2345-7047-D236-8632-D0B8DF61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C15756-74B1-58F1-9A28-D9D4A1702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09C24A-4D92-F689-AC17-0D71C1AC8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2DD3B4-0BE5-7ECC-99E6-0CC26090F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69DD21-BE99-5FCA-3F91-B740F5E095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C7A659-2C69-6AF9-8520-6D14D23CD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2B7454-D37E-E96D-9819-BBC16A7AC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871342-6C25-E11F-B571-71329E39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22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C614E-4E09-BC46-C76A-AD5A13B2B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376A48-256A-B5E9-16E8-E26A72FC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3CD902-38EA-01C7-B6D8-08470FEA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F07D99-9B11-CCB0-43AE-4847BE7C5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40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E8661E-D211-FA7A-49DC-DC82CE3B8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3C989F-AD65-355C-AFC4-1E7DC051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B75809-04B2-E391-F4CC-3E9BD77F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7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17CF4-52AF-E2CA-84AE-5E378BDE0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C6D29-B249-9FEC-A61B-E48878202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6EA126-C9A9-017C-20B8-C0238C707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B5F99B-9485-6A04-7D8B-6B63EC1F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A9F337-4A29-0270-FD20-998AE6B9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103BA4-1752-25FE-EE2D-4D2EAA7F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55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FE3BC-8FFC-086C-21CC-46BF4CA09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C86E10-7F18-4202-E418-46AFF12857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DB6449-D970-9874-5A11-1C07FA91B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8137E1-D992-6CC7-8D03-F52308A7A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40FE91-B651-7E47-4134-9093A200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E5ED56-3F0A-C42C-FD3C-1A6D902B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213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F9029F-5D63-7BBF-8F90-5D062C87B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6EBFFE-6665-3BC5-9F24-9EB35CEA2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9D8653-AACE-085B-4F9F-537709617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93C9DC-BFCB-4408-8E30-F8FAE3E12973}" type="datetimeFigureOut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BDB371-875F-F885-FAA7-602DBD404D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551E82-6E76-AFE5-BF86-701CF589A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46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3562F7-F304-7DD4-0563-8A294A937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362C13-CF95-EC13-0F97-41B8F83FD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81CE48-4FFD-0511-1075-E6152F59EA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93C9DC-BFCB-4408-8E30-F8FAE3E12973}" type="datetimeFigureOut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87351C-A3EC-240B-3B87-5545A7858C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7066-A5B5-CDA2-F698-0472CFAA0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16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5.wmf"/><Relationship Id="rId7" Type="http://schemas.openxmlformats.org/officeDocument/2006/relationships/oleObject" Target="../embeddings/oleObject6.bin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85E175-FFFB-8C2A-3359-2F5A28746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4" r="1121" b="11304"/>
          <a:stretch/>
        </p:blipFill>
        <p:spPr bwMode="auto">
          <a:xfrm>
            <a:off x="4547938" y="2"/>
            <a:ext cx="7644062" cy="368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鸟群的统计物理（1）：模型与模拟">
            <a:extLst>
              <a:ext uri="{FF2B5EF4-FFF2-40B4-BE49-F238E27FC236}">
                <a16:creationId xmlns:a16="http://schemas.microsoft.com/office/drawing/2014/main" id="{1B2B2049-BFF1-26AE-A866-B05D4707A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95" r="-1" b="11413"/>
          <a:stretch/>
        </p:blipFill>
        <p:spPr bwMode="auto">
          <a:xfrm>
            <a:off x="4547938" y="3681409"/>
            <a:ext cx="7644062" cy="317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5220D9D-9618-3607-AC0C-B5BE7D5D097D}"/>
              </a:ext>
            </a:extLst>
          </p:cNvPr>
          <p:cNvSpPr txBox="1"/>
          <p:nvPr/>
        </p:nvSpPr>
        <p:spPr>
          <a:xfrm>
            <a:off x="838200" y="1933575"/>
            <a:ext cx="5562600" cy="1569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6000" b="1" kern="1200" dirty="0">
                <a:solidFill>
                  <a:schemeClr val="bg1"/>
                </a:solidFill>
                <a:latin typeface="FuturaStd-Bold"/>
                <a:ea typeface="+mj-ea"/>
                <a:cs typeface="+mj-cs"/>
              </a:rPr>
              <a:t>Active Matter</a:t>
            </a:r>
            <a:endParaRPr lang="en-US" altLang="zh-CN" sz="6000" kern="1200" dirty="0">
              <a:solidFill>
                <a:schemeClr val="bg1"/>
              </a:solidFill>
              <a:latin typeface="FuturaStd-Bold"/>
              <a:ea typeface="+mj-ea"/>
              <a:cs typeface="+mj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5B8097-F8BF-88B5-1964-9DD80BA2F884}"/>
              </a:ext>
            </a:extLst>
          </p:cNvPr>
          <p:cNvSpPr txBox="1"/>
          <p:nvPr/>
        </p:nvSpPr>
        <p:spPr>
          <a:xfrm>
            <a:off x="838200" y="3902075"/>
            <a:ext cx="5257800" cy="412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Flocking,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000" kern="12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Self-propelled</a:t>
            </a:r>
            <a:r>
              <a:rPr lang="en-US" altLang="zh-CN" sz="2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Chiral &amp; Chemotactic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482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DDFB30D-6701-9578-B96B-7570F3F406E0}"/>
              </a:ext>
            </a:extLst>
          </p:cNvPr>
          <p:cNvSpPr txBox="1"/>
          <p:nvPr/>
        </p:nvSpPr>
        <p:spPr>
          <a:xfrm>
            <a:off x="118059" y="135712"/>
            <a:ext cx="43777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1F20"/>
                </a:solidFill>
                <a:latin typeface="FuturaStd-Bold"/>
              </a:rPr>
              <a:t>Overview</a:t>
            </a:r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DD0B69F-183B-5AE8-E7CC-46EF96529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65" y="1847850"/>
            <a:ext cx="1128187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76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97604-60BC-6323-17CD-CEDC143F8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E854A25-C1A9-42F8-A419-0E151517723B}"/>
              </a:ext>
            </a:extLst>
          </p:cNvPr>
          <p:cNvSpPr txBox="1"/>
          <p:nvPr/>
        </p:nvSpPr>
        <p:spPr>
          <a:xfrm>
            <a:off x="118060" y="135712"/>
            <a:ext cx="29299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231F20"/>
                </a:solidFill>
                <a:latin typeface="FuturaStd-Bold"/>
              </a:rPr>
              <a:t>Boids</a:t>
            </a:r>
            <a:r>
              <a:rPr lang="en-US" altLang="zh-CN" sz="2400" b="1" dirty="0">
                <a:solidFill>
                  <a:srgbClr val="231F20"/>
                </a:solidFill>
                <a:latin typeface="FuturaStd-Bold"/>
              </a:rPr>
              <a:t> Model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DD68CF0-CCB6-2E82-26D8-157723DD229B}"/>
              </a:ext>
            </a:extLst>
          </p:cNvPr>
          <p:cNvSpPr txBox="1"/>
          <p:nvPr/>
        </p:nvSpPr>
        <p:spPr>
          <a:xfrm>
            <a:off x="0" y="6603785"/>
            <a:ext cx="9770770" cy="28939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W. Reynolds, Flocks, Herds, and Schools: A Distributed Behavioral Model, Computer Graphics 21, 25 (1987).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B153A7-5053-334D-8854-C3F54382B5FA}"/>
              </a:ext>
            </a:extLst>
          </p:cNvPr>
          <p:cNvSpPr txBox="1"/>
          <p:nvPr/>
        </p:nvSpPr>
        <p:spPr>
          <a:xfrm>
            <a:off x="254794" y="1290377"/>
            <a:ext cx="6307931" cy="24542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Simulated Flocks</a:t>
            </a:r>
          </a:p>
          <a:p>
            <a:pPr marL="342900" indent="-3429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Collision Avoidance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avoid collisions with nearby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flockmates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Velocity Matching: </a:t>
            </a:r>
          </a:p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 to match velocity with nearby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flockmates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Flock Centering: </a:t>
            </a:r>
          </a:p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attempt to stay close to nearby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flockmates</a:t>
            </a:r>
            <a:endPara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separation diagram">
            <a:extLst>
              <a:ext uri="{FF2B5EF4-FFF2-40B4-BE49-F238E27FC236}">
                <a16:creationId xmlns:a16="http://schemas.microsoft.com/office/drawing/2014/main" id="{51DFC977-3F3D-65FE-6538-2689CDA61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44" y="3810766"/>
            <a:ext cx="2719138" cy="181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alignment diagram">
            <a:extLst>
              <a:ext uri="{FF2B5EF4-FFF2-40B4-BE49-F238E27FC236}">
                <a16:creationId xmlns:a16="http://schemas.microsoft.com/office/drawing/2014/main" id="{6A96EC85-2084-08DF-B670-015653D8B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688" y="3810766"/>
            <a:ext cx="2719138" cy="181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ohesion diagram">
            <a:extLst>
              <a:ext uri="{FF2B5EF4-FFF2-40B4-BE49-F238E27FC236}">
                <a16:creationId xmlns:a16="http://schemas.microsoft.com/office/drawing/2014/main" id="{7B9EC5A9-4092-3C3B-47BF-693E6C2C6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681" y="3810766"/>
            <a:ext cx="2719138" cy="181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neighborhood diagram">
            <a:extLst>
              <a:ext uri="{FF2B5EF4-FFF2-40B4-BE49-F238E27FC236}">
                <a16:creationId xmlns:a16="http://schemas.microsoft.com/office/drawing/2014/main" id="{F7B1BF2F-9117-38A5-901B-D40193F86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695" y="1054743"/>
            <a:ext cx="2190249" cy="189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0EB9B2D-992A-CC13-4E20-83DF77F00AF4}"/>
              </a:ext>
            </a:extLst>
          </p:cNvPr>
          <p:cNvSpPr txBox="1"/>
          <p:nvPr/>
        </p:nvSpPr>
        <p:spPr>
          <a:xfrm>
            <a:off x="8208169" y="3028890"/>
            <a:ext cx="24884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 SC" panose="020B0200000000000000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 SC" panose="020B0200000000000000" pitchFamily="34" charset="-122"/>
                <a:cs typeface="Times New Roman" panose="02020603050405020304" pitchFamily="18" charset="0"/>
              </a:rPr>
              <a:t>boid's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 SC" panose="020B0200000000000000" pitchFamily="34" charset="-122"/>
                <a:cs typeface="Times New Roman" panose="02020603050405020304" pitchFamily="18" charset="0"/>
              </a:rPr>
              <a:t> neighborhood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D89E5BB-4F66-7610-29F3-2BAF223BE1CD}"/>
              </a:ext>
            </a:extLst>
          </p:cNvPr>
          <p:cNvSpPr txBox="1"/>
          <p:nvPr/>
        </p:nvSpPr>
        <p:spPr>
          <a:xfrm>
            <a:off x="118060" y="6009468"/>
            <a:ext cx="11359565" cy="2893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Toner and Y. Tu, Flocks, Herds, and Schools: A Quantitative Theory of Flocking, Phys. Rev. E 58, 4828 (1998).</a:t>
            </a:r>
          </a:p>
        </p:txBody>
      </p:sp>
    </p:spTree>
    <p:extLst>
      <p:ext uri="{BB962C8B-B14F-4D97-AF65-F5344CB8AC3E}">
        <p14:creationId xmlns:p14="http://schemas.microsoft.com/office/powerpoint/2010/main" val="336823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C744A9-4217-7510-BE83-FA33F829801B}"/>
              </a:ext>
            </a:extLst>
          </p:cNvPr>
          <p:cNvSpPr txBox="1"/>
          <p:nvPr/>
        </p:nvSpPr>
        <p:spPr>
          <a:xfrm>
            <a:off x="118060" y="135712"/>
            <a:ext cx="29299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231F20"/>
                </a:solidFill>
                <a:latin typeface="FuturaStd-Bold"/>
              </a:rPr>
              <a:t>Vicsek</a:t>
            </a:r>
            <a:r>
              <a:rPr lang="en-US" altLang="zh-CN" sz="2400" b="1" dirty="0">
                <a:solidFill>
                  <a:srgbClr val="231F20"/>
                </a:solidFill>
                <a:latin typeface="FuturaStd-Bold"/>
              </a:rPr>
              <a:t> Model</a:t>
            </a:r>
            <a:endParaRPr lang="zh-CN" altLang="en-US" sz="2400" dirty="0"/>
          </a:p>
        </p:txBody>
      </p:sp>
      <p:pic>
        <p:nvPicPr>
          <p:cNvPr id="5" name="图片 4" descr="一棵树&#10;&#10;AI 生成的内容可能不正确。">
            <a:extLst>
              <a:ext uri="{FF2B5EF4-FFF2-40B4-BE49-F238E27FC236}">
                <a16:creationId xmlns:a16="http://schemas.microsoft.com/office/drawing/2014/main" id="{2469F6EA-4C84-0EE9-528B-642882661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1" y="2121727"/>
            <a:ext cx="4966399" cy="424627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0A196E6-2657-8625-2D03-095CF72BC405}"/>
              </a:ext>
            </a:extLst>
          </p:cNvPr>
          <p:cNvSpPr txBox="1"/>
          <p:nvPr/>
        </p:nvSpPr>
        <p:spPr>
          <a:xfrm>
            <a:off x="0" y="6603785"/>
            <a:ext cx="9770770" cy="28939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altLang="zh-CN" kern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Vicsek</a:t>
            </a:r>
            <a:r>
              <a:rPr lang="en-US" altLang="zh-CN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US" altLang="zh-CN" kern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Czirók</a:t>
            </a:r>
            <a:r>
              <a:rPr lang="en-US" altLang="zh-CN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E. Ben-Jacob, I. Cohen, and O. Shochet, Phys. Rev. Lett. 75, 1226 (1995).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39835C0-A60E-F601-7BC2-D38EF10A73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351107"/>
              </p:ext>
            </p:extLst>
          </p:nvPr>
        </p:nvGraphicFramePr>
        <p:xfrm>
          <a:off x="1082707" y="1061305"/>
          <a:ext cx="3502025" cy="834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4803480" imgH="1144080" progId="Equation.AxMath">
                  <p:embed/>
                </p:oleObj>
              </mc:Choice>
              <mc:Fallback>
                <p:oleObj name="AxMath" r:id="rId3" imgW="4803480" imgH="1144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2707" y="1061305"/>
                        <a:ext cx="3502025" cy="8344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511FDA75-497E-D5B0-940C-C63D58B0B9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257" y="1006219"/>
            <a:ext cx="2930000" cy="50625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DEB871E-B81B-63CD-8E1D-4AF3D916C2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7257" y="1061305"/>
            <a:ext cx="2885695" cy="523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07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47503-3A8F-B9B5-2DE3-AEE167917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C77F0F8-6805-97FF-87A8-BC2D95D07653}"/>
              </a:ext>
            </a:extLst>
          </p:cNvPr>
          <p:cNvSpPr txBox="1"/>
          <p:nvPr/>
        </p:nvSpPr>
        <p:spPr>
          <a:xfrm>
            <a:off x="118059" y="164287"/>
            <a:ext cx="45206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1F20"/>
                </a:solidFill>
                <a:latin typeface="FuturaStd-Bold"/>
              </a:rPr>
              <a:t>Self-Propelled Particles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C8CA677-A3ED-486D-EB9C-6A3863B15637}"/>
              </a:ext>
            </a:extLst>
          </p:cNvPr>
          <p:cNvSpPr txBox="1"/>
          <p:nvPr/>
        </p:nvSpPr>
        <p:spPr>
          <a:xfrm>
            <a:off x="-16369" y="6618875"/>
            <a:ext cx="12544426" cy="3705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14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F. D. C. Farrell, M. C. Marchetti, D. </a:t>
            </a:r>
            <a:r>
              <a:rPr lang="en-US" altLang="zh-CN" sz="1400" kern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Marenduzzo</a:t>
            </a:r>
            <a:r>
              <a:rPr lang="en-US" altLang="zh-CN" sz="14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J. </a:t>
            </a:r>
            <a:r>
              <a:rPr lang="en-US" altLang="zh-CN" sz="1400" kern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Tailleur</a:t>
            </a:r>
            <a:r>
              <a:rPr lang="en-US" altLang="zh-CN" sz="14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Pattern Formation in Self-Propelled Particles with Density-Dependent Motility, Phys. Rev. Lett. 108, 248101 (2012).</a:t>
            </a: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C798FA0F-9CDE-A75E-1D3B-1F8DACA9C2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711791"/>
              </p:ext>
            </p:extLst>
          </p:nvPr>
        </p:nvGraphicFramePr>
        <p:xfrm>
          <a:off x="1448577" y="2203170"/>
          <a:ext cx="3135312" cy="11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5233320" imgH="1924200" progId="Equation.AxMath">
                  <p:embed/>
                </p:oleObj>
              </mc:Choice>
              <mc:Fallback>
                <p:oleObj name="AxMath" r:id="rId2" imgW="5233320" imgH="19242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48577" y="2203170"/>
                        <a:ext cx="3135312" cy="1152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B74F1AD8-FEAB-9004-5342-2BD3847B33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398085"/>
              </p:ext>
            </p:extLst>
          </p:nvPr>
        </p:nvGraphicFramePr>
        <p:xfrm>
          <a:off x="574659" y="975946"/>
          <a:ext cx="4883149" cy="1210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7034400" imgH="1743120" progId="Equation.AxMath">
                  <p:embed/>
                </p:oleObj>
              </mc:Choice>
              <mc:Fallback>
                <p:oleObj name="AxMath" r:id="rId4" imgW="7034400" imgH="17431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4659" y="975946"/>
                        <a:ext cx="4883149" cy="12100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E261921A-5EF8-2CDC-DF44-8EDE5F7C3D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981976"/>
              </p:ext>
            </p:extLst>
          </p:nvPr>
        </p:nvGraphicFramePr>
        <p:xfrm>
          <a:off x="180975" y="3581400"/>
          <a:ext cx="5903913" cy="252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8280000" imgH="3545640" progId="Equation.AxMath">
                  <p:embed/>
                </p:oleObj>
              </mc:Choice>
              <mc:Fallback>
                <p:oleObj name="AxMath" r:id="rId6" imgW="8280000" imgH="35456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0975" y="3581400"/>
                        <a:ext cx="5903913" cy="252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图片 21">
            <a:extLst>
              <a:ext uri="{FF2B5EF4-FFF2-40B4-BE49-F238E27FC236}">
                <a16:creationId xmlns:a16="http://schemas.microsoft.com/office/drawing/2014/main" id="{30FF2F94-DE3C-36F9-EA84-6CCB21625B98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7114" y="3229419"/>
            <a:ext cx="5713331" cy="338945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476CCD1F-7982-89BF-A1A6-BF128393C7F8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57808" y="605450"/>
            <a:ext cx="6265879" cy="251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499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528FC8-E45C-B25A-91F6-67BF585F12C3}"/>
              </a:ext>
            </a:extLst>
          </p:cNvPr>
          <p:cNvSpPr txBox="1"/>
          <p:nvPr/>
        </p:nvSpPr>
        <p:spPr>
          <a:xfrm>
            <a:off x="118060" y="135712"/>
            <a:ext cx="29299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1F20"/>
                </a:solidFill>
                <a:latin typeface="FuturaStd-Bold"/>
              </a:rPr>
              <a:t>CAPs Model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165B22-A4E5-2F6E-F5EF-BB937AEAFEB6}"/>
              </a:ext>
            </a:extLst>
          </p:cNvPr>
          <p:cNvSpPr txBox="1"/>
          <p:nvPr/>
        </p:nvSpPr>
        <p:spPr>
          <a:xfrm>
            <a:off x="-1" y="6603785"/>
            <a:ext cx="12125326" cy="28939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Liebchen and D. Levis, Collective Behavior of Chiral Active Matter: Pattern Formation and Enhanced Flocking, Phys. Rev. Lett. 119, 058002 (2017).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DF5D5C-67A5-D6D4-77A0-0043ADD44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20" y="1026929"/>
            <a:ext cx="5709634" cy="176199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DA7B235-9698-A09F-4F3E-4466ADF1D36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97998" y="3268208"/>
            <a:ext cx="4944777" cy="326390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1BC450D-92C7-E57A-609D-5D7940C0714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74338" y="850814"/>
            <a:ext cx="2438400" cy="260823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F0F754E-8E24-159A-1F62-A177D31C559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801"/>
          <a:stretch/>
        </p:blipFill>
        <p:spPr>
          <a:xfrm>
            <a:off x="6472608" y="880867"/>
            <a:ext cx="2518018" cy="25481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5DAA43D-51FD-2EB4-2172-4946C58984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104" y="2929255"/>
            <a:ext cx="6007950" cy="336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08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335FA-5620-898D-D30E-5557D1A64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11854F0-AF0D-0B53-E7B2-F22E9C9EBF57}"/>
              </a:ext>
            </a:extLst>
          </p:cNvPr>
          <p:cNvSpPr txBox="1"/>
          <p:nvPr/>
        </p:nvSpPr>
        <p:spPr>
          <a:xfrm>
            <a:off x="118060" y="135712"/>
            <a:ext cx="31585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1F20"/>
                </a:solidFill>
                <a:latin typeface="FuturaStd-Bold"/>
              </a:rPr>
              <a:t>More CAPs Models</a:t>
            </a:r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AA6A67F-D319-952F-D915-C1DC2540B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770" y="1932980"/>
            <a:ext cx="4847659" cy="126206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3742FBD-C99E-C13C-1AF1-C92775A8D128}"/>
              </a:ext>
            </a:extLst>
          </p:cNvPr>
          <p:cNvSpPr txBox="1"/>
          <p:nvPr/>
        </p:nvSpPr>
        <p:spPr>
          <a:xfrm>
            <a:off x="221457" y="907018"/>
            <a:ext cx="61102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D. Levis, I. </a:t>
            </a:r>
            <a:r>
              <a:rPr lang="en-US" altLang="zh-C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Pagonabarraga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B. Liebchen, </a:t>
            </a:r>
            <a:r>
              <a:rPr lang="en-US" altLang="zh-CN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Activity Induced Synchronization: Mutual Flocking and Chiral Self-Sorting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Phys. Rev. Research </a:t>
            </a:r>
            <a:r>
              <a:rPr lang="en-US" altLang="zh-CN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023026 (2019).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56ABB41-91A3-7DE4-CBBB-B586834DA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122" y="2079061"/>
            <a:ext cx="4957477" cy="4276011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3B63B8EC-8778-7651-78C6-65EEAF1B7B5F}"/>
              </a:ext>
            </a:extLst>
          </p:cNvPr>
          <p:cNvSpPr txBox="1"/>
          <p:nvPr/>
        </p:nvSpPr>
        <p:spPr>
          <a:xfrm>
            <a:off x="6606919" y="907018"/>
            <a:ext cx="55184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[2] D. Levis and B. Liebchen, </a:t>
            </a:r>
            <a:r>
              <a:rPr lang="en-US" altLang="zh-CN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Simultaneous Phase Separation and Pattern Formation in Chiral Active Mixtures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Phys. Rev. E </a:t>
            </a:r>
            <a:r>
              <a:rPr lang="en-US" altLang="zh-CN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012406 (2019).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9BFC2A6-511E-A7F2-7CC2-5D0E0E92DD19}"/>
              </a:ext>
            </a:extLst>
          </p:cNvPr>
          <p:cNvSpPr txBox="1"/>
          <p:nvPr/>
        </p:nvSpPr>
        <p:spPr>
          <a:xfrm>
            <a:off x="221457" y="3662958"/>
            <a:ext cx="56507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[3] B. </a:t>
            </a:r>
            <a:r>
              <a:rPr lang="en-US" altLang="zh-C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Ventejou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H. </a:t>
            </a:r>
            <a:r>
              <a:rPr lang="en-US" altLang="zh-C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Chaté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R. Montagne, and X. Shi, </a:t>
            </a:r>
            <a:r>
              <a:rPr lang="en-US" altLang="zh-CN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Susceptibility of Orientationally Ordered Active Matter to Chirality Disorder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Phys. Rev. Lett. </a:t>
            </a:r>
            <a:r>
              <a:rPr lang="en-US" altLang="zh-CN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127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238001 (2021).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28BE99A3-CF8A-8DE3-B685-08E95E70D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4674882"/>
            <a:ext cx="56007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55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915A6-0073-4A02-1E5E-E367C046C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5891F20-A6D3-8938-9B4D-38BD190EB98C}"/>
              </a:ext>
            </a:extLst>
          </p:cNvPr>
          <p:cNvSpPr txBox="1"/>
          <p:nvPr/>
        </p:nvSpPr>
        <p:spPr>
          <a:xfrm>
            <a:off x="118059" y="135712"/>
            <a:ext cx="40824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1F20"/>
                </a:solidFill>
                <a:latin typeface="FuturaStd-Bold"/>
              </a:rPr>
              <a:t>Self-propelled chimeras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3FB754C-375E-938D-A092-AC22E1132165}"/>
              </a:ext>
            </a:extLst>
          </p:cNvPr>
          <p:cNvSpPr txBox="1"/>
          <p:nvPr/>
        </p:nvSpPr>
        <p:spPr>
          <a:xfrm>
            <a:off x="-1" y="6603785"/>
            <a:ext cx="12125326" cy="28939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 Kruk, Y. </a:t>
            </a:r>
            <a:r>
              <a:rPr lang="en-US" altLang="zh-CN" kern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Maistrenko</a:t>
            </a:r>
            <a:r>
              <a:rPr lang="en-US" altLang="zh-CN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H. </a:t>
            </a:r>
            <a:r>
              <a:rPr lang="en-US" altLang="zh-CN" kern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Koeppl</a:t>
            </a:r>
            <a:r>
              <a:rPr lang="en-US" altLang="zh-CN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Self-Propelled Chimeras, Phys. Rev. E 98, 032219 (2018).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AB6A992A-A72E-CADE-FA40-40127B652C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779879"/>
              </p:ext>
            </p:extLst>
          </p:nvPr>
        </p:nvGraphicFramePr>
        <p:xfrm>
          <a:off x="168566" y="836112"/>
          <a:ext cx="4905375" cy="107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7669080" imgH="1686600" progId="Equation.AxMath">
                  <p:embed/>
                </p:oleObj>
              </mc:Choice>
              <mc:Fallback>
                <p:oleObj name="AxMath" r:id="rId2" imgW="7669080" imgH="16866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8566" y="836112"/>
                        <a:ext cx="4905375" cy="107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47D9199E-43E6-062A-7F1F-F3A6A40D3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600" y="1370159"/>
            <a:ext cx="4174834" cy="265952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0813A2B-52A2-9CDC-B70B-FD5754B634F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34052" y="3822682"/>
            <a:ext cx="5901085" cy="270818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9300F07-5060-4290-AFA6-CCED14E9038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9541" y="1914462"/>
            <a:ext cx="5176860" cy="4460065"/>
          </a:xfrm>
          <a:prstGeom prst="rect">
            <a:avLst/>
          </a:prstGeom>
        </p:spPr>
      </p:pic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FE307002-A733-0241-CFBF-C24C77A2C1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201996"/>
              </p:ext>
            </p:extLst>
          </p:nvPr>
        </p:nvGraphicFramePr>
        <p:xfrm>
          <a:off x="5734052" y="836112"/>
          <a:ext cx="3197225" cy="119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5451120" imgH="2030400" progId="Equation.AxMath">
                  <p:embed/>
                </p:oleObj>
              </mc:Choice>
              <mc:Fallback>
                <p:oleObj name="AxMath" r:id="rId7" imgW="5451120" imgH="20304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34052" y="836112"/>
                        <a:ext cx="3197225" cy="1190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7149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EFAC3E-E037-DF19-5A2E-0D170D2CAF30}"/>
              </a:ext>
            </a:extLst>
          </p:cNvPr>
          <p:cNvSpPr txBox="1"/>
          <p:nvPr/>
        </p:nvSpPr>
        <p:spPr>
          <a:xfrm>
            <a:off x="118059" y="135712"/>
            <a:ext cx="81210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1F20"/>
                </a:solidFill>
                <a:latin typeface="FuturaStd-Bold"/>
              </a:rPr>
              <a:t>General Chemotactic Model of Oscillators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68D697D-64FD-23BC-7099-9D8F520C3CA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7712" y="718083"/>
            <a:ext cx="5126369" cy="202554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50D0C04-A78F-FE01-9775-DBCA29632F38}"/>
              </a:ext>
            </a:extLst>
          </p:cNvPr>
          <p:cNvSpPr txBox="1"/>
          <p:nvPr/>
        </p:nvSpPr>
        <p:spPr>
          <a:xfrm>
            <a:off x="-1" y="6603785"/>
            <a:ext cx="12106275" cy="28939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Tanaka, General Chemotactic Model of Oscillators, Phys. Rev. Lett. 99, 134103 (2007).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744AE18-4140-7250-716F-EA2E8052A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47" y="2863955"/>
            <a:ext cx="5600697" cy="361949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4E8A431-3DE8-B060-A9A6-7F65CE553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4955" y="1042420"/>
            <a:ext cx="4905057" cy="535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47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9ABD4-2ECD-57B6-F4F5-066AB7471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B38AF7F-8119-4839-524F-BF0B220F43FF}"/>
              </a:ext>
            </a:extLst>
          </p:cNvPr>
          <p:cNvSpPr txBox="1"/>
          <p:nvPr/>
        </p:nvSpPr>
        <p:spPr>
          <a:xfrm>
            <a:off x="118059" y="135712"/>
            <a:ext cx="43777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1F20"/>
                </a:solidFill>
                <a:latin typeface="FuturaStd-Bold"/>
              </a:rPr>
              <a:t>Chemotactic Active Matter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6B993BC-5473-2883-04FA-039A2F87F042}"/>
              </a:ext>
            </a:extLst>
          </p:cNvPr>
          <p:cNvSpPr txBox="1"/>
          <p:nvPr/>
        </p:nvSpPr>
        <p:spPr>
          <a:xfrm>
            <a:off x="361950" y="772574"/>
            <a:ext cx="55054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B. Liebchen, D. </a:t>
            </a:r>
            <a:r>
              <a:rPr lang="en-US" altLang="zh-C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Marenduzzo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I. </a:t>
            </a:r>
            <a:r>
              <a:rPr lang="en-US" altLang="zh-C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Pagonabarraga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M. E. Cates, </a:t>
            </a:r>
            <a:r>
              <a:rPr lang="en-US" altLang="zh-CN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Clustering and Pattern Formation in </a:t>
            </a:r>
            <a:r>
              <a:rPr lang="en-US" altLang="zh-CN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Chemorepulsive</a:t>
            </a:r>
            <a:r>
              <a:rPr lang="en-US" altLang="zh-CN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Active Colloids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Phys. Rev. Lett. </a:t>
            </a:r>
            <a:r>
              <a:rPr lang="en-US" altLang="zh-CN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115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258301 (2015).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DFECA32-F4DD-1FFC-A291-F4042E85E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2885426"/>
            <a:ext cx="4371975" cy="126682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9DE3B24-2845-E27E-D4E8-0AB2815F9EB0}"/>
              </a:ext>
            </a:extLst>
          </p:cNvPr>
          <p:cNvSpPr txBox="1"/>
          <p:nvPr/>
        </p:nvSpPr>
        <p:spPr>
          <a:xfrm>
            <a:off x="361950" y="1962096"/>
            <a:ext cx="55054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[2] B. Liebchen, M. E. Cates, and D. </a:t>
            </a:r>
            <a:r>
              <a:rPr lang="en-US" altLang="zh-C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Marenduzzo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Pattern Formation in Chemically Interacting Active Rotors with Self-Propulsion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Soft Matter </a:t>
            </a:r>
            <a:r>
              <a:rPr lang="en-US" altLang="zh-CN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7259 (2016).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3FEDB9B1-71AB-1D3E-3014-CACFE3DBA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950" y="2195691"/>
            <a:ext cx="3867150" cy="98107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53938A2-93DA-2D2B-9647-4F69B1934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950" y="3097174"/>
            <a:ext cx="4867275" cy="714375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540DC5CD-096D-E2AC-061F-DECBB0FE4F2D}"/>
              </a:ext>
            </a:extLst>
          </p:cNvPr>
          <p:cNvSpPr txBox="1"/>
          <p:nvPr/>
        </p:nvSpPr>
        <p:spPr>
          <a:xfrm>
            <a:off x="6324601" y="949936"/>
            <a:ext cx="51244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[3] B. Liebchen, D. </a:t>
            </a:r>
            <a:r>
              <a:rPr lang="en-US" altLang="zh-C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Marenduzzo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M. E. Cates, </a:t>
            </a:r>
            <a:r>
              <a:rPr lang="en-US" altLang="zh-CN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Phoretic Interactions Generically Induce Dynamic Clusters and Wave Patterns in Active Colloids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Phys. Rev. Lett. </a:t>
            </a:r>
            <a:r>
              <a:rPr lang="en-US" altLang="zh-CN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118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268001 (2017).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1DD6AAFB-96A3-2752-B9CD-68EDC7B8A3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1775" y="4123675"/>
            <a:ext cx="5153024" cy="195885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93D7A805-4065-A2EC-EB2C-7EBC1AEBAD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9650" y="4279823"/>
            <a:ext cx="42100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16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4112</TotalTime>
  <Words>518</Words>
  <Application>Microsoft Office PowerPoint</Application>
  <PresentationFormat>宽屏</PresentationFormat>
  <Paragraphs>32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FuturaStd-Bold</vt:lpstr>
      <vt:lpstr>等线</vt:lpstr>
      <vt:lpstr>等线 Light</vt:lpstr>
      <vt:lpstr>Arial</vt:lpstr>
      <vt:lpstr>Times New Roman</vt:lpstr>
      <vt:lpstr>Office 主题​​</vt:lpstr>
      <vt:lpstr>1_Office 主题​​</vt:lpstr>
      <vt:lpstr>Equation.AxMath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Yichen Lu</dc:creator>
  <cp:lastModifiedBy>Yichen Lu</cp:lastModifiedBy>
  <cp:revision>42</cp:revision>
  <dcterms:created xsi:type="dcterms:W3CDTF">2024-06-21T09:20:58Z</dcterms:created>
  <dcterms:modified xsi:type="dcterms:W3CDTF">2025-03-05T06:54:45Z</dcterms:modified>
</cp:coreProperties>
</file>