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1" r:id="rId4"/>
    <p:sldId id="259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w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wmf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6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7B7EB1-9E6C-0CFD-3FF5-7AD12BE6CA61}"/>
              </a:ext>
            </a:extLst>
          </p:cNvPr>
          <p:cNvSpPr txBox="1"/>
          <p:nvPr/>
        </p:nvSpPr>
        <p:spPr>
          <a:xfrm>
            <a:off x="914399" y="576490"/>
            <a:ext cx="341985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dirty="0">
                <a:solidFill>
                  <a:srgbClr val="231F20"/>
                </a:solidFill>
                <a:latin typeface="FuturaStd-Bold"/>
              </a:rPr>
              <a:t>Literature Reading &amp; Review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8D2F5D8F-62AC-29F9-289A-FE51BBBDA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591979"/>
            <a:ext cx="10917936" cy="33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FE921D-255F-53FD-C8E0-58F18C19D8D9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9B574-2776-FF71-FC74-CE603400581E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Background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E1AECE-4AD4-7A4E-D108-D5920B6500F3}"/>
              </a:ext>
            </a:extLst>
          </p:cNvPr>
          <p:cNvSpPr txBox="1"/>
          <p:nvPr/>
        </p:nvSpPr>
        <p:spPr>
          <a:xfrm>
            <a:off x="649338" y="4753427"/>
            <a:ext cx="10377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Liebchen, B.; Cates, M. E.;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Marenduzzo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D. Pattern formation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chemically interacting active rotors with self-propulsion. Soft Matter 2016, 12, 7259.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Liebchen, B.;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D.; Cates, M. E. Phoretic interactions generically induce dynamic clusters and wave patterns in active colloids. Phys. Rev. Lett. 2017, 118, 268001.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1D276B27-7159-8E82-F903-93A7C81F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2" y="904244"/>
            <a:ext cx="10672114" cy="32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FE921D-255F-53FD-C8E0-58F18C19D8D9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9B574-2776-FF71-FC74-CE603400581E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Background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EE1A30-F5D5-8DE2-4ECD-9A1F412E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699" y="978699"/>
            <a:ext cx="3325749" cy="534113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D5AC8A-4617-6B9C-0600-A3CB31DE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7" y="978699"/>
            <a:ext cx="8082034" cy="25169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E60B53-1732-D7D2-CE87-D62084CB5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01" y="3563421"/>
            <a:ext cx="3147801" cy="28908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3C4AF20-EECF-E832-DED0-43720B6B744D}"/>
              </a:ext>
            </a:extLst>
          </p:cNvPr>
          <p:cNvSpPr txBox="1"/>
          <p:nvPr/>
        </p:nvSpPr>
        <p:spPr>
          <a:xfrm>
            <a:off x="4219575" y="3971925"/>
            <a:ext cx="3990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Self-propelled</a:t>
            </a:r>
            <a:endParaRPr lang="en-US" altLang="zh-CN" sz="18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Instability (swarming)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nteraction fields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elf-produced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axis (chemotaxis, thermotaxis, phototaxis,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viscotaxis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(viscosity))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Dictyostelium, autoinducers</a:t>
            </a:r>
          </a:p>
        </p:txBody>
      </p:sp>
    </p:spTree>
    <p:extLst>
      <p:ext uri="{BB962C8B-B14F-4D97-AF65-F5344CB8AC3E}">
        <p14:creationId xmlns:p14="http://schemas.microsoft.com/office/powerpoint/2010/main" val="286025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A33E40-D3B4-3329-D043-FE4D880C23F4}"/>
              </a:ext>
            </a:extLst>
          </p:cNvPr>
          <p:cNvSpPr txBox="1"/>
          <p:nvPr/>
        </p:nvSpPr>
        <p:spPr>
          <a:xfrm>
            <a:off x="190500" y="1220843"/>
            <a:ext cx="2200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A5C8D"/>
                </a:solidFill>
                <a:effectLst/>
                <a:latin typeface="AdvOTce3d9a73"/>
              </a:rPr>
              <a:t>One Particle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2A2D7CF-8147-B346-FE5A-3DE509EF6C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256704"/>
              </p:ext>
            </p:extLst>
          </p:nvPr>
        </p:nvGraphicFramePr>
        <p:xfrm>
          <a:off x="3186112" y="1548812"/>
          <a:ext cx="573246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731920" imgH="663120" progId="Equation.AxMath">
                  <p:embed/>
                </p:oleObj>
              </mc:Choice>
              <mc:Fallback>
                <p:oleObj name="AxMath" r:id="rId2" imgW="5731920" imgH="663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6112" y="1548812"/>
                        <a:ext cx="5732463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7BDA353-99F6-801B-2A58-80D973EE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83"/>
          <a:stretch/>
        </p:blipFill>
        <p:spPr>
          <a:xfrm>
            <a:off x="347661" y="2223954"/>
            <a:ext cx="5732463" cy="1309999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18C06FA-3923-7D19-F0A7-4CFB2F9BDB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007487"/>
              </p:ext>
            </p:extLst>
          </p:nvPr>
        </p:nvGraphicFramePr>
        <p:xfrm>
          <a:off x="2247901" y="3641700"/>
          <a:ext cx="73866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7387200" imgH="595440" progId="Equation.AxMath">
                  <p:embed/>
                </p:oleObj>
              </mc:Choice>
              <mc:Fallback>
                <p:oleObj name="AxMath" r:id="rId5" imgW="7387200" imgH="595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47901" y="3641700"/>
                        <a:ext cx="7386638" cy="595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6CB8297C-9ED1-6932-4275-A4625F190FF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329"/>
          <a:stretch/>
        </p:blipFill>
        <p:spPr>
          <a:xfrm>
            <a:off x="6257926" y="2493877"/>
            <a:ext cx="5586413" cy="77015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0FF909-1B46-D94C-21D5-DEBCA4132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4506" y="4314825"/>
            <a:ext cx="6251237" cy="20193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7604325-727E-A511-2E40-047D227DBA7A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2F8D9B-9E0D-90BE-3863-F5ED863D6087}"/>
              </a:ext>
            </a:extLst>
          </p:cNvPr>
          <p:cNvSpPr txBox="1"/>
          <p:nvPr/>
        </p:nvSpPr>
        <p:spPr>
          <a:xfrm>
            <a:off x="190500" y="724091"/>
            <a:ext cx="84208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4A5C8D"/>
                </a:solidFill>
                <a:effectLst/>
                <a:latin typeface="AdvOTce3d9a73"/>
              </a:rPr>
              <a:t>CHEMOTAXIS IN ISOTROPIC PARTICLES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6143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A33E40-D3B4-3329-D043-FE4D880C23F4}"/>
              </a:ext>
            </a:extLst>
          </p:cNvPr>
          <p:cNvSpPr txBox="1"/>
          <p:nvPr/>
        </p:nvSpPr>
        <p:spPr>
          <a:xfrm>
            <a:off x="180975" y="910709"/>
            <a:ext cx="636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A5C8D"/>
                </a:solidFill>
                <a:effectLst/>
                <a:latin typeface="AdvOTce3d9a73"/>
              </a:rPr>
              <a:t>Collective Behavior: Keller−</a:t>
            </a:r>
            <a:r>
              <a:rPr lang="en-US" altLang="zh-CN" sz="2800" dirty="0" err="1">
                <a:solidFill>
                  <a:srgbClr val="4A5C8D"/>
                </a:solidFill>
                <a:effectLst/>
                <a:latin typeface="AdvOTce3d9a73"/>
              </a:rPr>
              <a:t>Segel</a:t>
            </a:r>
            <a:r>
              <a:rPr lang="en-US" altLang="zh-CN" sz="2800" dirty="0">
                <a:solidFill>
                  <a:srgbClr val="4A5C8D"/>
                </a:solidFill>
                <a:effectLst/>
                <a:latin typeface="AdvOTce3d9a73"/>
              </a:rPr>
              <a:t> Model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2A2D7CF-8147-B346-FE5A-3DE509EF6C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7238" y="4246484"/>
          <a:ext cx="457993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579920" imgH="1151280" progId="Equation.AxMath">
                  <p:embed/>
                </p:oleObj>
              </mc:Choice>
              <mc:Fallback>
                <p:oleObj name="AxMath" r:id="rId2" imgW="4579920" imgH="1151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2A2D7CF-8147-B346-FE5A-3DE509EF6C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7238" y="4246484"/>
                        <a:ext cx="4579937" cy="115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A8306E15-AB50-9299-EB97-98D225728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3769439"/>
            <a:ext cx="6677086" cy="2105025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CFE85FA-475F-7E39-04B1-967769EFB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1350" y="1966336"/>
          <a:ext cx="4983162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4983840" imgH="1151280" progId="Equation.AxMath">
                  <p:embed/>
                </p:oleObj>
              </mc:Choice>
              <mc:Fallback>
                <p:oleObj name="AxMath" r:id="rId5" imgW="4983840" imgH="11512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CFE85FA-475F-7E39-04B1-967769EFB1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91350" y="1966336"/>
                        <a:ext cx="4983162" cy="1150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11B5811-DDF4-4BDA-1B5C-80D6933FD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419" y="1747261"/>
          <a:ext cx="5611782" cy="222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6436440" imgH="2548800" progId="Equation.AxMath">
                  <p:embed/>
                </p:oleObj>
              </mc:Choice>
              <mc:Fallback>
                <p:oleObj name="AxMath" r:id="rId7" imgW="6436440" imgH="2548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11B5811-DDF4-4BDA-1B5C-80D6933FD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0419" y="1747261"/>
                        <a:ext cx="5611782" cy="2223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FCE66091-F5E8-26AE-9434-149724B7AA77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86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A33E40-D3B4-3329-D043-FE4D880C23F4}"/>
              </a:ext>
            </a:extLst>
          </p:cNvPr>
          <p:cNvSpPr txBox="1"/>
          <p:nvPr/>
        </p:nvSpPr>
        <p:spPr>
          <a:xfrm>
            <a:off x="118060" y="1165864"/>
            <a:ext cx="563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A5C8D"/>
                </a:solidFill>
                <a:effectLst/>
                <a:latin typeface="AdvOTce3d9a73"/>
              </a:rPr>
              <a:t>Active Particles in Imposed Gradients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17FD66C-6329-63ED-80BE-14894B76E9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196964"/>
              </p:ext>
            </p:extLst>
          </p:nvPr>
        </p:nvGraphicFramePr>
        <p:xfrm>
          <a:off x="216950" y="1808855"/>
          <a:ext cx="5441019" cy="1873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942240" imgH="2391120" progId="Equation.AxMath">
                  <p:embed/>
                </p:oleObj>
              </mc:Choice>
              <mc:Fallback>
                <p:oleObj name="AxMath" r:id="rId2" imgW="6942240" imgH="239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950" y="1808855"/>
                        <a:ext cx="5441019" cy="1873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EADCD885-C0A6-9169-7B27-0E95BCABB2DA}"/>
              </a:ext>
            </a:extLst>
          </p:cNvPr>
          <p:cNvSpPr txBox="1"/>
          <p:nvPr/>
        </p:nvSpPr>
        <p:spPr>
          <a:xfrm>
            <a:off x="118060" y="742986"/>
            <a:ext cx="5187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4A5C8D"/>
                </a:solidFill>
                <a:effectLst/>
                <a:latin typeface="AdvOTce3d9a73"/>
              </a:rPr>
              <a:t>CHEMOTAXIS IN ACTIVE PARTICLES</a:t>
            </a:r>
            <a:endParaRPr lang="zh-CN" altLang="en-US" sz="28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1B64D5-7007-3815-94E6-38742FD12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84" y="879692"/>
            <a:ext cx="5779051" cy="258329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215B32E-8A32-4C6C-7011-061633C1DC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40372"/>
              </p:ext>
            </p:extLst>
          </p:nvPr>
        </p:nvGraphicFramePr>
        <p:xfrm>
          <a:off x="197381" y="4341895"/>
          <a:ext cx="6123860" cy="220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136720" imgH="2930400" progId="Equation.AxMath">
                  <p:embed/>
                </p:oleObj>
              </mc:Choice>
              <mc:Fallback>
                <p:oleObj name="AxMath" r:id="rId5" imgW="8136720" imgH="2930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381" y="4341895"/>
                        <a:ext cx="6123860" cy="2204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BE125D6C-D3A5-5D94-2459-BC3FEB729E64}"/>
              </a:ext>
            </a:extLst>
          </p:cNvPr>
          <p:cNvSpPr txBox="1"/>
          <p:nvPr/>
        </p:nvSpPr>
        <p:spPr>
          <a:xfrm>
            <a:off x="-47625" y="3688540"/>
            <a:ext cx="8654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A5C8D"/>
                </a:solidFill>
                <a:latin typeface="AdvOTce3d9a73"/>
              </a:rPr>
              <a:t>Collective Behavior: The Phoretic Brownian Particle Model</a:t>
            </a:r>
            <a:endParaRPr lang="zh-CN" altLang="en-US" sz="2400" dirty="0">
              <a:solidFill>
                <a:srgbClr val="4A5C8D"/>
              </a:solidFill>
              <a:latin typeface="AdvOTce3d9a73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2A317C76-8F54-281E-1DC3-F1FF77CD22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1241" y="4139656"/>
            <a:ext cx="5645539" cy="220487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62C71131-8839-0513-1715-86A231A9BFD6}"/>
              </a:ext>
            </a:extLst>
          </p:cNvPr>
          <p:cNvSpPr txBox="1"/>
          <p:nvPr/>
        </p:nvSpPr>
        <p:spPr>
          <a:xfrm>
            <a:off x="-47625" y="6604206"/>
            <a:ext cx="12239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Liebchen, B.;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D.; Cates, M. E. Phoretic interactions generically induce dynamic clusters and wave patterns in active colloids. Phys. Rev. Lett. 2017, 118, 268001.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91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A33E40-D3B4-3329-D043-FE4D880C23F4}"/>
              </a:ext>
            </a:extLst>
          </p:cNvPr>
          <p:cNvSpPr txBox="1"/>
          <p:nvPr/>
        </p:nvSpPr>
        <p:spPr>
          <a:xfrm>
            <a:off x="118060" y="787617"/>
            <a:ext cx="6758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A5C8D"/>
                </a:solidFill>
                <a:effectLst/>
                <a:latin typeface="AdvOTce3d9a73"/>
              </a:rPr>
              <a:t>Field Theory of the Phoretic Brownian Particle Model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E6BC0AE-6EB0-BC19-9933-9FFE7D345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951470"/>
              </p:ext>
            </p:extLst>
          </p:nvPr>
        </p:nvGraphicFramePr>
        <p:xfrm>
          <a:off x="441367" y="1499788"/>
          <a:ext cx="6112375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9172800" imgH="3630960" progId="Equation.AxMath">
                  <p:embed/>
                </p:oleObj>
              </mc:Choice>
              <mc:Fallback>
                <p:oleObj name="AxMath" r:id="rId2" imgW="9172800" imgH="3630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367" y="1499788"/>
                        <a:ext cx="6112375" cy="241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F1DE738-C1F7-D1DC-68CB-606A1A7C3327}"/>
              </a:ext>
            </a:extLst>
          </p:cNvPr>
          <p:cNvSpPr txBox="1"/>
          <p:nvPr/>
        </p:nvSpPr>
        <p:spPr>
          <a:xfrm>
            <a:off x="-47625" y="6604206"/>
            <a:ext cx="12239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Liebchen, B.;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D.; Cates, M. E. Phoretic interactions generically induce dynamic clusters and wave patterns in active colloids. Phys. Rev. Lett. 2017, 118, 268001.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037C15C-6558-2C6D-983E-B2ADFA149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97092"/>
              </p:ext>
            </p:extLst>
          </p:nvPr>
        </p:nvGraphicFramePr>
        <p:xfrm>
          <a:off x="1008063" y="4304755"/>
          <a:ext cx="47879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357960" imgH="2049840" progId="Equation.AxMath">
                  <p:embed/>
                </p:oleObj>
              </mc:Choice>
              <mc:Fallback>
                <p:oleObj name="AxMath" r:id="rId4" imgW="6357960" imgH="2049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8063" y="4304755"/>
                        <a:ext cx="4787900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141102EE-933F-E7D3-3F15-2499E0DA7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326244"/>
              </p:ext>
            </p:extLst>
          </p:nvPr>
        </p:nvGraphicFramePr>
        <p:xfrm>
          <a:off x="7731125" y="873342"/>
          <a:ext cx="3470276" cy="1678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910400" imgH="2375280" progId="Equation.AxMath">
                  <p:embed/>
                </p:oleObj>
              </mc:Choice>
              <mc:Fallback>
                <p:oleObj name="AxMath" r:id="rId6" imgW="4910400" imgH="2375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31125" y="873342"/>
                        <a:ext cx="3470276" cy="1678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04790520-3CFE-CA36-A0B5-19103264F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970183"/>
              </p:ext>
            </p:extLst>
          </p:nvPr>
        </p:nvGraphicFramePr>
        <p:xfrm>
          <a:off x="7281863" y="2737687"/>
          <a:ext cx="43688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341680" imgH="4380480" progId="Equation.AxMath">
                  <p:embed/>
                </p:oleObj>
              </mc:Choice>
              <mc:Fallback>
                <p:oleObj name="AxMath" r:id="rId8" imgW="5341680" imgH="4380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81863" y="2737687"/>
                        <a:ext cx="4368800" cy="358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66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A33E40-D3B4-3329-D043-FE4D880C23F4}"/>
              </a:ext>
            </a:extLst>
          </p:cNvPr>
          <p:cNvSpPr txBox="1"/>
          <p:nvPr/>
        </p:nvSpPr>
        <p:spPr>
          <a:xfrm>
            <a:off x="118060" y="787617"/>
            <a:ext cx="49587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A5C8D"/>
                </a:solidFill>
                <a:effectLst/>
                <a:latin typeface="AdvOTce3d9a73"/>
              </a:rPr>
              <a:t>Parameter Collapse and Universality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1DE738-C1F7-D1DC-68CB-606A1A7C3327}"/>
              </a:ext>
            </a:extLst>
          </p:cNvPr>
          <p:cNvSpPr txBox="1"/>
          <p:nvPr/>
        </p:nvSpPr>
        <p:spPr>
          <a:xfrm>
            <a:off x="-47625" y="6604206"/>
            <a:ext cx="122396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Liebchen, B.; </a:t>
            </a:r>
            <a:r>
              <a:rPr lang="en-US" altLang="zh-CN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Marenduzzo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D.; Cates, M. E. Phoretic interactions generically induce dynamic clusters and wave patterns in active colloids. Phys. Rev. Lett. 2017, 118, 268001.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037C15C-6558-2C6D-983E-B2ADFA149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605288"/>
              </p:ext>
            </p:extLst>
          </p:nvPr>
        </p:nvGraphicFramePr>
        <p:xfrm>
          <a:off x="1046454" y="1268603"/>
          <a:ext cx="310197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115880" imgH="2644200" progId="Equation.AxMath">
                  <p:embed/>
                </p:oleObj>
              </mc:Choice>
              <mc:Fallback>
                <p:oleObj name="AxMath" r:id="rId2" imgW="4115880" imgH="26442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037C15C-6558-2C6D-983E-B2ADFA149E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6454" y="1268603"/>
                        <a:ext cx="3101975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E60B7FD-0EAE-42BE-C18D-77E2DF8009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85552"/>
              </p:ext>
            </p:extLst>
          </p:nvPr>
        </p:nvGraphicFramePr>
        <p:xfrm>
          <a:off x="901357" y="3594267"/>
          <a:ext cx="411003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776840" imgH="1064520" progId="Equation.AxMath">
                  <p:embed/>
                </p:oleObj>
              </mc:Choice>
              <mc:Fallback>
                <p:oleObj name="AxMath" r:id="rId4" imgW="4776840" imgH="1064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1357" y="3594267"/>
                        <a:ext cx="4110038" cy="91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6FBD21A-58E6-584C-46D7-DAC071B9C385}"/>
              </a:ext>
            </a:extLst>
          </p:cNvPr>
          <p:cNvSpPr txBox="1"/>
          <p:nvPr/>
        </p:nvSpPr>
        <p:spPr>
          <a:xfrm>
            <a:off x="118060" y="3217547"/>
            <a:ext cx="5845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A5C8D"/>
                </a:solidFill>
                <a:effectLst/>
                <a:latin typeface="AdvOTce3d9a73"/>
              </a:rPr>
              <a:t>Chemorepulsive</a:t>
            </a:r>
            <a:r>
              <a:rPr lang="en-US" altLang="zh-CN" sz="2400" dirty="0">
                <a:solidFill>
                  <a:srgbClr val="4A5C8D"/>
                </a:solidFill>
                <a:effectLst/>
                <a:latin typeface="AdvOTce3d9a73"/>
              </a:rPr>
              <a:t> Route to Pattern Formation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C84E62-2D4D-DC13-2684-484798C62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4841" y="941719"/>
            <a:ext cx="6356771" cy="33635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3EC8B6B-BF89-50CC-4470-BF4CFD6AF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28" y="4426896"/>
            <a:ext cx="11463639" cy="205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6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2A33E40-D3B4-3329-D043-FE4D880C23F4}"/>
              </a:ext>
            </a:extLst>
          </p:cNvPr>
          <p:cNvSpPr txBox="1"/>
          <p:nvPr/>
        </p:nvSpPr>
        <p:spPr>
          <a:xfrm>
            <a:off x="270460" y="879057"/>
            <a:ext cx="56629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A5C8D"/>
                </a:solidFill>
                <a:effectLst/>
                <a:latin typeface="AdvOTce3d9a73"/>
              </a:rPr>
              <a:t>BEYOND THE ACTIVE BROWNIAN PARTICLE</a:t>
            </a:r>
          </a:p>
          <a:p>
            <a:r>
              <a:rPr lang="en-US" altLang="zh-CN" sz="2400" dirty="0">
                <a:solidFill>
                  <a:srgbClr val="4A5C8D"/>
                </a:solidFill>
                <a:effectLst/>
                <a:latin typeface="AdvOTce3d9a73"/>
              </a:rPr>
              <a:t>MODEL: CHIRALITY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4E4663-8755-0AFD-521C-1EBFAD99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330" y="879057"/>
            <a:ext cx="5340985" cy="54642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C4AC369-A5FD-F6D4-BC99-8CBE2994FEE0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21C6089-9CA2-0B8F-B03E-4EA86882E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138437"/>
              </p:ext>
            </p:extLst>
          </p:nvPr>
        </p:nvGraphicFramePr>
        <p:xfrm>
          <a:off x="630134" y="1926579"/>
          <a:ext cx="5303306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6370200" imgH="1819800" progId="Equation.AxMath">
                  <p:embed/>
                </p:oleObj>
              </mc:Choice>
              <mc:Fallback>
                <p:oleObj name="AxMath" r:id="rId3" imgW="6370200" imgH="181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134" y="1926579"/>
                        <a:ext cx="5303306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4EA604B-3E71-4421-4E88-8A97175FD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43213"/>
              </p:ext>
            </p:extLst>
          </p:nvPr>
        </p:nvGraphicFramePr>
        <p:xfrm>
          <a:off x="571500" y="3867150"/>
          <a:ext cx="5524500" cy="243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8051400" imgH="3544560" progId="Equation.AxMath">
                  <p:embed/>
                </p:oleObj>
              </mc:Choice>
              <mc:Fallback>
                <p:oleObj name="AxMath" r:id="rId5" imgW="8051400" imgH="3544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500" y="3867150"/>
                        <a:ext cx="5524500" cy="2430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5044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324</Words>
  <Application>Microsoft Office PowerPoint</Application>
  <PresentationFormat>宽屏</PresentationFormat>
  <Paragraphs>36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AdvOTce3d9a73</vt:lpstr>
      <vt:lpstr>FuturaStd-Bold</vt:lpstr>
      <vt:lpstr>等线</vt:lpstr>
      <vt:lpstr>等线 Light</vt:lpstr>
      <vt:lpstr>Arial</vt:lpstr>
      <vt:lpstr>Times New Roman</vt:lpstr>
      <vt:lpstr>Office 主题​​</vt:lpstr>
      <vt:lpstr>Equation.AxMath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36</cp:revision>
  <dcterms:created xsi:type="dcterms:W3CDTF">2024-06-21T09:20:58Z</dcterms:created>
  <dcterms:modified xsi:type="dcterms:W3CDTF">2024-09-09T06:17:51Z</dcterms:modified>
</cp:coreProperties>
</file>